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9" r:id="rId31"/>
    <p:sldId id="310" r:id="rId32"/>
    <p:sldId id="306" r:id="rId33"/>
    <p:sldId id="307" r:id="rId34"/>
    <p:sldId id="308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2697" autoAdjust="0"/>
  </p:normalViewPr>
  <p:slideViewPr>
    <p:cSldViewPr>
      <p:cViewPr varScale="1">
        <p:scale>
          <a:sx n="152" d="100"/>
          <a:sy n="152" d="100"/>
        </p:scale>
        <p:origin x="57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28:44.7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24575,'22'41'0,"1"-2"0,3 0 0,54 64 0,109 94 0,-101-110 0,74 95 0,-105-115 0,195 236-1365,-220-264-5461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45:58.1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316 0 24575,'-9'23'0,"1"-1"0,1 1 0,0 0 0,2 1 0,-2 30 0,-6 23 0,-21 77 0,-122 727 0,115-312 0,37-294 0,-11 143 0,5-45-127,11-260-1111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28:45.9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746 0 24575,'-2'2'0,"-1"0"0,1-1 0,-1 1 0,1 0 0,0 0 0,-1 0 0,1 0 0,0 0 0,1 1 0,-1-1 0,0 1 0,1-1 0,-1 1 0,1 0 0,-2 4 0,-1 1 0,-250 413 0,212-341 0,29-54 0,0 1 0,-2-2 0,-1 0 0,-34 41 0,-64 60 0,-65 66 0,167-181-1365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38:50.4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1 24575,'0'4'0,"0"5"0,0 6 0,0 4 0,0 3 0,0 2 0,0 1 0,0 4 0,0 2 0,0-1 0,-5-1 0,0-1 0,-1-2 0,2-1 0,1 0 0,1-1 0,1 0 0,1-4-8191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38:53.6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24575,'0'-2'0,"1"1"0,-1 0 0,1-1 0,-1 1 0,1 0 0,-1-1 0,1 1 0,0 0 0,0 0 0,0 0 0,0-1 0,-1 1 0,1 0 0,1 0 0,-1 1 0,0-1 0,0 0 0,0 0 0,3-1 0,30-15 0,-21 11 0,-10 4 0,1 0 0,0 0 0,0 0 0,-1 0 0,1 1 0,0 0 0,0 0 0,0 0 0,1 0 0,-1 0 0,0 1 0,0 0 0,0 0 0,0 0 0,1 1 0,-1-1 0,0 1 0,0 0 0,0 0 0,6 2 0,-5 0 0,-1 1 0,1-1 0,-1 1 0,1-1 0,-1 1 0,0 0 0,-1 1 0,1-1 0,-1 1 0,0-1 0,0 1 0,0 0 0,-1 0 0,4 9 0,8 21 0,-2 0 0,12 56 0,-21-75 0,-1 1 0,0-1 0,-1 0 0,-1 1 0,0-1 0,-1 0 0,-1 1 0,-5 19 0,5-32 0,1 0 0,-1 1 0,0-1 0,-1 0 0,1-1 0,-1 1 0,0 0 0,1-1 0,-2 1 0,1-1 0,0 0 0,-1 0 0,1 0 0,-1-1 0,0 1 0,0-1 0,0 0 0,0 0 0,0 0 0,0-1 0,-7 2 0,4-1 0,0 0 0,0 0 0,-1-1 0,1-1 0,0 1 0,-1-1 0,1 0 0,0-1 0,-1 1 0,1-2 0,0 1 0,-13-5 0,17 5 0,1-1 0,-1 1 0,1-1 0,-1 0 0,1 0 0,0 0 0,0 0 0,0 0 0,0 0 0,0 0 0,0-1 0,1 1 0,-1-1 0,1 1 0,0-1 0,0 0 0,0 0 0,0 0 0,0 1 0,0-1 0,1 0 0,-1 0 0,1 0 0,0 0 0,0 0 0,1-5 0,-1 4 0,0 0 0,0 0 0,1 0 0,0 0 0,0 1 0,0-1 0,0 0 0,1 1 0,-1-1 0,1 0 0,0 1 0,0 0 0,0 0 0,0-1 0,1 1 0,-1 0 0,1 1 0,0-1 0,6-4 0,2 1 0,1 1 0,0 1 0,0 0 0,1 1 0,-1 0 0,1 0 0,-1 2 0,1 0 0,0 0 0,0 1 0,-1 0 0,1 1 0,0 1 0,-1 0 0,1 1 0,-1 0 0,0 1 0,0 0 0,0 1 0,0 0 0,14 9 0,23 20-1365,-37-24-5461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38:56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52 24575,'3'-1'0,"-1"1"0,1-1 0,-1 0 0,1 0 0,-1 0 0,1-1 0,-1 1 0,0 0 0,0-1 0,0 0 0,0 1 0,3-4 0,20-12 0,-14 13 0,1 1 0,-1 0 0,1 1 0,0 1 0,-1 0 0,1 0 0,0 1 0,0 0 0,0 1 0,0 1 0,0 0 0,-1 0 0,1 1 0,-1 1 0,19 8 0,-29-11 0,1 0 0,0 0 0,0 0 0,-1 0 0,1 1 0,-1-1 0,1 0 0,-1 1 0,1 0 0,-1-1 0,0 1 0,0 0 0,0-1 0,0 1 0,0 0 0,0 0 0,0 0 0,-1 0 0,1 0 0,-1 0 0,1 0 0,-1 2 0,0 0 0,0-1 0,-1 0 0,1 0 0,-1 0 0,0 0 0,0 0 0,0 0 0,-1 0 0,1 0 0,-1 0 0,1 0 0,-1-1 0,-2 4 0,-1 0 0,0 0 0,-1-1 0,0 1 0,0-1 0,0 0 0,0 0 0,-1-1 0,1 0 0,-1 0 0,-14 5 0,27-9 0,72 4 0,-71-3 0,0 0 0,0 0 0,0 0 0,0 1 0,-1 0 0,1 0 0,-1 1 0,1-1 0,-1 2 0,10 5 0,-14-7 0,1 0 0,-1 0 0,0 0 0,0 0 0,0 0 0,0 1 0,0-1 0,0 1 0,-1 0 0,1-1 0,-1 1 0,0 0 0,0 0 0,0 0 0,0-1 0,0 1 0,-1 0 0,1 0 0,-1 0 0,0 1 0,0-1 0,0 0 0,0 0 0,0 0 0,-1 0 0,0 0 0,1 0 0,-3 4 0,1-3 0,0-1 0,-1 1 0,0 0 0,0-1 0,0 1 0,0-1 0,0 0 0,-1 0 0,1 0 0,-1-1 0,0 1 0,0-1 0,0 0 0,0 0 0,0 0 0,-1 0 0,1-1 0,-7 2 0,-9 0-113,0-1 0,0 0 0,-40-2 0,40-1-800,-1 1-5913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43:22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1040 1 24575,'-2'4'0,"1"0"0,-1 1 0,0-1 0,0 0 0,0 0 0,-1 0 0,1 0 0,-1 0 0,0-1 0,0 1 0,0-1 0,-1 0 0,-4 4 0,-1 2 0,-206 190 0,109-105 0,54-51 0,-60 38 0,36-28 0,0 1 0,37-28 0,1 1 0,2 2 0,-36 36 0,55-48-227,0 0-1,-1-1 1,-1-1-1,-1 0 1,-40 21-1,43-27-6598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43:24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24575,'3'1'0,"-1"1"0,0 0 0,0 1 0,0-1 0,0 0 0,0 0 0,0 1 0,0 0 0,-1-1 0,0 1 0,1 0 0,0 4 0,3 1 0,152 310 0,-123-245 0,46 75 0,-50-88 0,46 68 0,-29-65 73,-34-49-432,-2 0-1,0 1 1,14 27-1,-16-22-6466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45:55.4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1085 1 24575,'136'7'0,"-1"5"0,197 45 0,-255-40 0,-42-8 0,1-1 0,-1-2 0,44 1 0,-75-7 0,0 0 0,1 0 0,-1 0 0,0 1 0,0-1 0,0 1 0,0 0 0,0 1 0,0-1 0,0 0 0,0 1 0,7 4 0,-8-3 0,0 0 0,0 1 0,0-1 0,-1 1 0,1 0 0,-1 0 0,0 0 0,0 0 0,0 0 0,-1 0 0,1 0 0,0 7 0,62 308 0,-17-66 0,90 505 0,-129-648 0,-7 172 0,-3-129 0,-48 874 0,43-923 0,-48 778 0,46-527 0,7-159 0,-29 209 0,-1-180 0,-2 246 0,32-99 0,-20 576 0,-25-434 0,2-18 0,15-238 0,-71 284 0,79-434 0,-12 50 0,-14 66 0,-27 296 0,68-376 0,-25 214 0,20-266 0,1 97 0,-7 55 0,-1-129 0,7-46 0,-5 86 0,-3 100 0,-93 438 0,109-673 0,-7 34 0,1 0 0,-4 102 0,11-104 0,-2 0 0,-14 62 0,6-36 0,-4 22 0,0-8 0,-4 95 0,23-105 0,0-63 0,-1 1 0,-1-1 0,-1 1 0,0-1 0,-2 1 0,-8 32 0,10-50 0,0 1 0,0-1 0,-1 1 0,1-1 0,-1 0 0,0 1 0,0-1 0,0 0 0,0 0 0,0 0 0,0-1 0,-1 1 0,1 0 0,0-1 0,-1 1 0,1-1 0,-1 0 0,0 0 0,-4 1 0,-59 8 0,63-10 0,-429-3 0,300-5 0,-242 19 0,307 2-1,54-10-194,-1 0 0,0 0 0,-1-1 1,1-1-1,0 0 0,-26-2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45:57.2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59 1 24575,'1'121'0,"-6"249"0,-1-286 0,-3 0 0,-28 112 0,37-193 0,-1-1 0,0 0 0,1 1 0,0-1 0,-1 1 0,1-1 0,0 0 0,0 1 0,0-1 0,1 1 0,-1-1 0,0 1 0,1-1 0,0 0 0,0 1 0,-1-1 0,1 0 0,0 0 0,1 1 0,-1-1 0,0 0 0,1 0 0,-1 0 0,1-1 0,0 1 0,-1 0 0,4 2 0,4 1 0,0 0 0,0-1 0,0 0 0,0 0 0,17 3 0,-4 0 0,248 90 0,79 24 0,-310-111 0,81 9 0,-10-3 0,59 33-1365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7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9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53000" y="2727235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Trees (Part 1)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https://www.cs.montana.edu/pearsall/classes/spring2024/232/main.html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20001" y="5196837"/>
            <a:ext cx="8044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Child: </a:t>
            </a:r>
            <a:r>
              <a:rPr lang="en-US" sz="2400" dirty="0"/>
              <a:t>For a given </a:t>
            </a:r>
            <a:r>
              <a:rPr lang="en-US" sz="2400" dirty="0">
                <a:solidFill>
                  <a:srgbClr val="00B050"/>
                </a:solidFill>
              </a:rPr>
              <a:t>node</a:t>
            </a:r>
            <a:r>
              <a:rPr lang="en-US" sz="2400" dirty="0"/>
              <a:t>, its children are the </a:t>
            </a:r>
            <a:r>
              <a:rPr lang="en-US" sz="2400" dirty="0">
                <a:solidFill>
                  <a:srgbClr val="FF0000"/>
                </a:solidFill>
              </a:rPr>
              <a:t>node(s)</a:t>
            </a:r>
            <a:r>
              <a:rPr lang="en-US" sz="2400" dirty="0"/>
              <a:t> that directly follow it in the hierarchy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0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20001" y="5196837"/>
            <a:ext cx="9838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Internal node</a:t>
            </a:r>
            <a:r>
              <a:rPr lang="en-US" sz="2400" b="1" dirty="0"/>
              <a:t>: </a:t>
            </a:r>
            <a:r>
              <a:rPr lang="en-US" sz="2400" dirty="0"/>
              <a:t>A node with at least one child (parent nodes)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Leaf node</a:t>
            </a:r>
            <a:r>
              <a:rPr lang="en-US" sz="2400" dirty="0">
                <a:solidFill>
                  <a:schemeClr val="tx1"/>
                </a:solidFill>
              </a:rPr>
              <a:t>: A node without children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8538F9-E285-02BC-8F3D-546481838A46}"/>
              </a:ext>
            </a:extLst>
          </p:cNvPr>
          <p:cNvSpPr/>
          <p:nvPr/>
        </p:nvSpPr>
        <p:spPr>
          <a:xfrm>
            <a:off x="9144000" y="2708366"/>
            <a:ext cx="2819400" cy="1171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Every node is an internal node or a leaf node</a:t>
            </a:r>
          </a:p>
        </p:txBody>
      </p:sp>
    </p:spTree>
    <p:extLst>
      <p:ext uri="{BB962C8B-B14F-4D97-AF65-F5344CB8AC3E}">
        <p14:creationId xmlns:p14="http://schemas.microsoft.com/office/powerpoint/2010/main" val="203602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45039" y="5242558"/>
            <a:ext cx="8654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Edge</a:t>
            </a:r>
            <a:r>
              <a:rPr lang="en-US" sz="2400" b="1" dirty="0"/>
              <a:t>: </a:t>
            </a:r>
            <a:r>
              <a:rPr lang="en-US" sz="2400" dirty="0"/>
              <a:t>a pair of nodes such that one is the parent of the other.</a:t>
            </a:r>
          </a:p>
          <a:p>
            <a:r>
              <a:rPr lang="en-US" sz="2400" dirty="0"/>
              <a:t>There is no edge between nodes that are not directly parent-child related</a:t>
            </a:r>
          </a:p>
        </p:txBody>
      </p:sp>
    </p:spTree>
    <p:extLst>
      <p:ext uri="{BB962C8B-B14F-4D97-AF65-F5344CB8AC3E}">
        <p14:creationId xmlns:p14="http://schemas.microsoft.com/office/powerpoint/2010/main" val="270004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28710" y="5407967"/>
            <a:ext cx="865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Path</a:t>
            </a:r>
            <a:r>
              <a:rPr lang="en-US" sz="2400" b="1" dirty="0"/>
              <a:t>: </a:t>
            </a:r>
            <a:r>
              <a:rPr lang="en-US" sz="2400" dirty="0"/>
              <a:t>A sequence of edge-connected nodes</a:t>
            </a:r>
          </a:p>
        </p:txBody>
      </p:sp>
    </p:spTree>
    <p:extLst>
      <p:ext uri="{BB962C8B-B14F-4D97-AF65-F5344CB8AC3E}">
        <p14:creationId xmlns:p14="http://schemas.microsoft.com/office/powerpoint/2010/main" val="133570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28710" y="5407967"/>
            <a:ext cx="865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Path</a:t>
            </a:r>
            <a:r>
              <a:rPr lang="en-US" sz="2400" b="1" dirty="0"/>
              <a:t>: </a:t>
            </a:r>
            <a:r>
              <a:rPr lang="en-US" sz="2400" dirty="0"/>
              <a:t>A sequence of edge-connected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29CB7-AF09-2272-3CD6-AF37659E3E1F}"/>
              </a:ext>
            </a:extLst>
          </p:cNvPr>
          <p:cNvSpPr txBox="1"/>
          <p:nvPr/>
        </p:nvSpPr>
        <p:spPr>
          <a:xfrm>
            <a:off x="1030534" y="5877003"/>
            <a:ext cx="5522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Desktop</a:t>
            </a:r>
            <a:r>
              <a:rPr lang="en-US" sz="2400" b="1" dirty="0"/>
              <a:t>/</a:t>
            </a:r>
            <a:r>
              <a:rPr lang="en-US" sz="2400" b="1" dirty="0">
                <a:solidFill>
                  <a:srgbClr val="FF0000"/>
                </a:solidFill>
              </a:rPr>
              <a:t>Pictures</a:t>
            </a:r>
            <a:r>
              <a:rPr lang="en-US" sz="2400" b="1" dirty="0"/>
              <a:t>/</a:t>
            </a:r>
            <a:r>
              <a:rPr lang="en-US" sz="2400" b="1" dirty="0">
                <a:solidFill>
                  <a:srgbClr val="00B0F0"/>
                </a:solidFill>
              </a:rPr>
              <a:t>Pets</a:t>
            </a:r>
            <a:r>
              <a:rPr lang="en-US" sz="2400" b="1" dirty="0"/>
              <a:t>/</a:t>
            </a:r>
            <a:r>
              <a:rPr lang="en-US" sz="2400" b="1" dirty="0">
                <a:solidFill>
                  <a:srgbClr val="FFC000"/>
                </a:solidFill>
              </a:rPr>
              <a:t>Meatball</a:t>
            </a:r>
            <a:r>
              <a:rPr lang="en-US" sz="2400" b="1" dirty="0"/>
              <a:t>/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881073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35241" y="5467929"/>
            <a:ext cx="6636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Subtree:</a:t>
            </a:r>
            <a:r>
              <a:rPr lang="en-US" sz="2400" dirty="0"/>
              <a:t> a given </a:t>
            </a:r>
            <a:r>
              <a:rPr lang="en-US" sz="2400" b="1" dirty="0">
                <a:solidFill>
                  <a:srgbClr val="00B050"/>
                </a:solidFill>
              </a:rPr>
              <a:t>node</a:t>
            </a:r>
            <a:r>
              <a:rPr lang="en-US" sz="2400" dirty="0"/>
              <a:t> and all its </a:t>
            </a:r>
            <a:r>
              <a:rPr lang="en-US" sz="2400" b="1" dirty="0">
                <a:solidFill>
                  <a:srgbClr val="FF0000"/>
                </a:solidFill>
              </a:rPr>
              <a:t>descendants</a:t>
            </a:r>
          </a:p>
        </p:txBody>
      </p:sp>
    </p:spTree>
    <p:extLst>
      <p:ext uri="{BB962C8B-B14F-4D97-AF65-F5344CB8AC3E}">
        <p14:creationId xmlns:p14="http://schemas.microsoft.com/office/powerpoint/2010/main" val="376060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64633" y="5340005"/>
            <a:ext cx="7663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Depth: </a:t>
            </a:r>
            <a:r>
              <a:rPr lang="en-US" sz="2400" dirty="0"/>
              <a:t>For a given node, its depth is the number of edges in the unique path back to root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ECB42-D8E6-806E-508E-5690C767C8CE}"/>
              </a:ext>
            </a:extLst>
          </p:cNvPr>
          <p:cNvSpPr txBox="1"/>
          <p:nvPr/>
        </p:nvSpPr>
        <p:spPr>
          <a:xfrm>
            <a:off x="7255102" y="361286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Depth =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6CBCA9-851D-BC68-B842-C1AC1D6EEF71}"/>
                  </a:ext>
                </a:extLst>
              </p14:cNvPr>
              <p14:cNvContentPartPr/>
              <p14:nvPr/>
            </p14:nvContentPartPr>
            <p14:xfrm>
              <a:off x="5729366" y="2995389"/>
              <a:ext cx="9720" cy="147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6CBCA9-851D-BC68-B842-C1AC1D6EEF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3246" y="2989269"/>
                <a:ext cx="219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940CEE-E5E3-B2AA-38E7-8EDABB0124B0}"/>
                  </a:ext>
                </a:extLst>
              </p14:cNvPr>
              <p14:cNvContentPartPr/>
              <p14:nvPr/>
            </p14:nvContentPartPr>
            <p14:xfrm>
              <a:off x="4780766" y="1927629"/>
              <a:ext cx="153720" cy="174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940CEE-E5E3-B2AA-38E7-8EDABB0124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74646" y="1921509"/>
                <a:ext cx="1659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D9069FB-3981-D724-CEC3-73899432238E}"/>
                  </a:ext>
                </a:extLst>
              </p14:cNvPr>
              <p14:cNvContentPartPr/>
              <p14:nvPr/>
            </p14:nvContentPartPr>
            <p14:xfrm>
              <a:off x="5495006" y="947709"/>
              <a:ext cx="139680" cy="124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D9069FB-3981-D724-CEC3-7389943223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88886" y="941589"/>
                <a:ext cx="151920" cy="1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083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64633" y="5340005"/>
            <a:ext cx="7663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Depth: </a:t>
            </a:r>
            <a:r>
              <a:rPr lang="en-US" sz="2400" dirty="0"/>
              <a:t>For a given node, its depth is the number of edges in the unique path back to root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ECB42-D8E6-806E-508E-5690C767C8CE}"/>
              </a:ext>
            </a:extLst>
          </p:cNvPr>
          <p:cNvSpPr txBox="1"/>
          <p:nvPr/>
        </p:nvSpPr>
        <p:spPr>
          <a:xfrm>
            <a:off x="9296400" y="235960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Depth = 2</a:t>
            </a:r>
          </a:p>
        </p:txBody>
      </p:sp>
    </p:spTree>
    <p:extLst>
      <p:ext uri="{BB962C8B-B14F-4D97-AF65-F5344CB8AC3E}">
        <p14:creationId xmlns:p14="http://schemas.microsoft.com/office/powerpoint/2010/main" val="944608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64633" y="5340005"/>
            <a:ext cx="7663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Depth: </a:t>
            </a:r>
            <a:r>
              <a:rPr lang="en-US" sz="2400" dirty="0"/>
              <a:t>For a given node, its depth is the number of edges in the unique path back to root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ECB42-D8E6-806E-508E-5690C767C8CE}"/>
              </a:ext>
            </a:extLst>
          </p:cNvPr>
          <p:cNvSpPr txBox="1"/>
          <p:nvPr/>
        </p:nvSpPr>
        <p:spPr>
          <a:xfrm>
            <a:off x="6730638" y="26745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Depth = 0</a:t>
            </a:r>
          </a:p>
        </p:txBody>
      </p:sp>
    </p:spTree>
    <p:extLst>
      <p:ext uri="{BB962C8B-B14F-4D97-AF65-F5344CB8AC3E}">
        <p14:creationId xmlns:p14="http://schemas.microsoft.com/office/powerpoint/2010/main" val="3550489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64633" y="5340005"/>
            <a:ext cx="7663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Height: </a:t>
            </a:r>
            <a:r>
              <a:rPr lang="en-US" sz="2400" dirty="0"/>
              <a:t>The height of a tree is the maximum depth of any of its nodes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9AD54-DF13-16B2-10E8-69E2573F0350}"/>
              </a:ext>
            </a:extLst>
          </p:cNvPr>
          <p:cNvSpPr txBox="1"/>
          <p:nvPr/>
        </p:nvSpPr>
        <p:spPr>
          <a:xfrm>
            <a:off x="9282950" y="3198713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Height = 4</a:t>
            </a:r>
          </a:p>
        </p:txBody>
      </p:sp>
    </p:spTree>
    <p:extLst>
      <p:ext uri="{BB962C8B-B14F-4D97-AF65-F5344CB8AC3E}">
        <p14:creationId xmlns:p14="http://schemas.microsoft.com/office/powerpoint/2010/main" val="124283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20C76-5001-E99D-8801-C671B153F250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828980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B85A8-20B5-59AD-6CD3-43112EAD9590}"/>
              </a:ext>
            </a:extLst>
          </p:cNvPr>
          <p:cNvSpPr txBox="1"/>
          <p:nvPr/>
        </p:nvSpPr>
        <p:spPr>
          <a:xfrm>
            <a:off x="253422" y="5529725"/>
            <a:ext cx="6756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operations might we need to do on a tree</a:t>
            </a:r>
            <a:r>
              <a:rPr lang="en-US" sz="2400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79815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B85A8-20B5-59AD-6CD3-43112EAD9590}"/>
              </a:ext>
            </a:extLst>
          </p:cNvPr>
          <p:cNvSpPr txBox="1"/>
          <p:nvPr/>
        </p:nvSpPr>
        <p:spPr>
          <a:xfrm>
            <a:off x="590006" y="5551304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 a node</a:t>
            </a:r>
            <a:endParaRPr lang="en-US" sz="2400" dirty="0">
              <a:highlight>
                <a:srgbClr val="00FF00"/>
              </a:highligh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395A36-D1CC-561B-B3CB-FC2D5D98C30C}"/>
              </a:ext>
            </a:extLst>
          </p:cNvPr>
          <p:cNvSpPr/>
          <p:nvPr/>
        </p:nvSpPr>
        <p:spPr>
          <a:xfrm>
            <a:off x="9479715" y="2295307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Thesis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4ED16A-5051-0366-81CE-DA9068577D24}"/>
              </a:ext>
            </a:extLst>
          </p:cNvPr>
          <p:cNvCxnSpPr>
            <a:stCxn id="15" idx="2"/>
            <a:endCxn id="2" idx="0"/>
          </p:cNvCxnSpPr>
          <p:nvPr/>
        </p:nvCxnSpPr>
        <p:spPr>
          <a:xfrm>
            <a:off x="10127415" y="1676400"/>
            <a:ext cx="0" cy="6189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28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B85A8-20B5-59AD-6CD3-43112EAD9590}"/>
              </a:ext>
            </a:extLst>
          </p:cNvPr>
          <p:cNvSpPr txBox="1"/>
          <p:nvPr/>
        </p:nvSpPr>
        <p:spPr>
          <a:xfrm>
            <a:off x="590006" y="5551304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Remove a node</a:t>
            </a:r>
            <a:endParaRPr lang="en-US" sz="2400" dirty="0">
              <a:highlight>
                <a:srgbClr val="00FF00"/>
              </a:highligh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D2ECAD-88B1-261C-2020-DB15842226B7}"/>
              </a:ext>
            </a:extLst>
          </p:cNvPr>
          <p:cNvGrpSpPr/>
          <p:nvPr/>
        </p:nvGrpSpPr>
        <p:grpSpPr>
          <a:xfrm>
            <a:off x="5268926" y="1793709"/>
            <a:ext cx="374400" cy="338040"/>
            <a:chOff x="5268926" y="1793709"/>
            <a:chExt cx="37440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0BE86FB-E9E0-DCD2-BC09-A14FAA06AE47}"/>
                    </a:ext>
                  </a:extLst>
                </p14:cNvPr>
                <p14:cNvContentPartPr/>
                <p14:nvPr/>
              </p14:nvContentPartPr>
              <p14:xfrm>
                <a:off x="5268926" y="1793709"/>
                <a:ext cx="374400" cy="310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0BE86FB-E9E0-DCD2-BC09-A14FAA06AE4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51286" y="1776069"/>
                  <a:ext cx="4100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3BD575F-2DE6-5E40-0442-BEA3935C0628}"/>
                    </a:ext>
                  </a:extLst>
                </p14:cNvPr>
                <p14:cNvContentPartPr/>
                <p14:nvPr/>
              </p14:nvContentPartPr>
              <p14:xfrm>
                <a:off x="5294486" y="1793709"/>
                <a:ext cx="188640" cy="33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3BD575F-2DE6-5E40-0442-BEA3935C062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76486" y="1776069"/>
                  <a:ext cx="224280" cy="37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0791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B85A8-20B5-59AD-6CD3-43112EAD9590}"/>
              </a:ext>
            </a:extLst>
          </p:cNvPr>
          <p:cNvSpPr txBox="1"/>
          <p:nvPr/>
        </p:nvSpPr>
        <p:spPr>
          <a:xfrm>
            <a:off x="590006" y="5551304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the children of a node</a:t>
            </a:r>
            <a:endParaRPr lang="en-US" sz="24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1877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B85A8-20B5-59AD-6CD3-43112EAD9590}"/>
              </a:ext>
            </a:extLst>
          </p:cNvPr>
          <p:cNvSpPr txBox="1"/>
          <p:nvPr/>
        </p:nvSpPr>
        <p:spPr>
          <a:xfrm>
            <a:off x="590006" y="5551304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the parent of a node</a:t>
            </a:r>
            <a:endParaRPr lang="en-US" sz="24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20054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B85A8-20B5-59AD-6CD3-43112EAD9590}"/>
              </a:ext>
            </a:extLst>
          </p:cNvPr>
          <p:cNvSpPr txBox="1"/>
          <p:nvPr/>
        </p:nvSpPr>
        <p:spPr>
          <a:xfrm>
            <a:off x="590006" y="5551304"/>
            <a:ext cx="5027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Tree traversal / Printing / Searching</a:t>
            </a:r>
            <a:endParaRPr lang="en-US" sz="2400" dirty="0">
              <a:highlight>
                <a:srgbClr val="00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D9F5D-2225-B2A7-617F-9F21548F339D}"/>
              </a:ext>
            </a:extLst>
          </p:cNvPr>
          <p:cNvSpPr txBox="1"/>
          <p:nvPr/>
        </p:nvSpPr>
        <p:spPr>
          <a:xfrm>
            <a:off x="1055020" y="6002165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searchForNode</a:t>
            </a:r>
            <a:r>
              <a:rPr lang="en-US" dirty="0">
                <a:latin typeface="Consolas" panose="020B0609020204030204" pitchFamily="49" charset="0"/>
              </a:rPr>
              <a:t>(“CSCI232”)</a:t>
            </a:r>
          </a:p>
        </p:txBody>
      </p:sp>
    </p:spTree>
    <p:extLst>
      <p:ext uri="{BB962C8B-B14F-4D97-AF65-F5344CB8AC3E}">
        <p14:creationId xmlns:p14="http://schemas.microsoft.com/office/powerpoint/2010/main" val="221942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B85A8-20B5-59AD-6CD3-43112EAD9590}"/>
              </a:ext>
            </a:extLst>
          </p:cNvPr>
          <p:cNvSpPr txBox="1"/>
          <p:nvPr/>
        </p:nvSpPr>
        <p:spPr>
          <a:xfrm>
            <a:off x="590006" y="555130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FF"/>
                </a:highlight>
              </a:rPr>
              <a:t>Get Depth of Tree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6BCDE9-F388-CA61-809F-90D01A33F1F0}"/>
              </a:ext>
            </a:extLst>
          </p:cNvPr>
          <p:cNvGrpSpPr/>
          <p:nvPr/>
        </p:nvGrpSpPr>
        <p:grpSpPr>
          <a:xfrm>
            <a:off x="10277246" y="321669"/>
            <a:ext cx="1505520" cy="4850280"/>
            <a:chOff x="10277246" y="321669"/>
            <a:chExt cx="1505520" cy="48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6EA458-BDC6-FEDF-A9CF-E4CC77A25E63}"/>
                    </a:ext>
                  </a:extLst>
                </p14:cNvPr>
                <p14:cNvContentPartPr/>
                <p14:nvPr/>
              </p14:nvContentPartPr>
              <p14:xfrm>
                <a:off x="10277246" y="321669"/>
                <a:ext cx="827280" cy="4850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6EA458-BDC6-FEDF-A9CF-E4CC77A25E6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1246" y="286029"/>
                  <a:ext cx="898920" cy="49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1553156-887F-470A-FFE4-8E16F3074926}"/>
                    </a:ext>
                  </a:extLst>
                </p14:cNvPr>
                <p14:cNvContentPartPr/>
                <p14:nvPr/>
              </p14:nvContentPartPr>
              <p14:xfrm>
                <a:off x="11351846" y="1889469"/>
                <a:ext cx="422640" cy="456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1553156-887F-470A-FFE4-8E16F307492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315846" y="1853829"/>
                  <a:ext cx="49428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9C9CBCC-DCAD-6E84-E8F8-0DD7B8286256}"/>
                    </a:ext>
                  </a:extLst>
                </p14:cNvPr>
                <p14:cNvContentPartPr/>
                <p14:nvPr/>
              </p14:nvContentPartPr>
              <p14:xfrm>
                <a:off x="11669006" y="1863189"/>
                <a:ext cx="113760" cy="1090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9C9CBCC-DCAD-6E84-E8F8-0DD7B82862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633006" y="1827189"/>
                  <a:ext cx="185400" cy="1162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5502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 - Operations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396D53-7EF9-DC86-1C3B-64EC925D1A2F}"/>
              </a:ext>
            </a:extLst>
          </p:cNvPr>
          <p:cNvSpPr txBox="1"/>
          <p:nvPr/>
        </p:nvSpPr>
        <p:spPr>
          <a:xfrm>
            <a:off x="990600" y="1524000"/>
            <a:ext cx="44614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Insert a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Remove a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Get children of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Get parent of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Traversal/Search/Print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Get depth/height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1423D-3C09-37F4-D00A-A80A1DC75954}"/>
              </a:ext>
            </a:extLst>
          </p:cNvPr>
          <p:cNvSpPr txBox="1"/>
          <p:nvPr/>
        </p:nvSpPr>
        <p:spPr>
          <a:xfrm>
            <a:off x="6553200" y="3013501"/>
            <a:ext cx="4836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Some</a:t>
            </a:r>
            <a:r>
              <a:rPr lang="en-US" sz="2400" dirty="0"/>
              <a:t> of these operations don’t depend on the purpose of the tree</a:t>
            </a:r>
          </a:p>
        </p:txBody>
      </p:sp>
    </p:spTree>
    <p:extLst>
      <p:ext uri="{BB962C8B-B14F-4D97-AF65-F5344CB8AC3E}">
        <p14:creationId xmlns:p14="http://schemas.microsoft.com/office/powerpoint/2010/main" val="64617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 - Operations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396D53-7EF9-DC86-1C3B-64EC925D1A2F}"/>
              </a:ext>
            </a:extLst>
          </p:cNvPr>
          <p:cNvSpPr txBox="1"/>
          <p:nvPr/>
        </p:nvSpPr>
        <p:spPr>
          <a:xfrm>
            <a:off x="990600" y="1524000"/>
            <a:ext cx="42242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Insert a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Remove a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Get children of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Get parent of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Traversal/Search/Print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Get depth/height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1423D-3C09-37F4-D00A-A80A1DC75954}"/>
              </a:ext>
            </a:extLst>
          </p:cNvPr>
          <p:cNvSpPr txBox="1"/>
          <p:nvPr/>
        </p:nvSpPr>
        <p:spPr>
          <a:xfrm>
            <a:off x="6690355" y="2862828"/>
            <a:ext cx="48363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Some</a:t>
            </a:r>
            <a:r>
              <a:rPr lang="en-US" sz="2800" dirty="0"/>
              <a:t> of these operations have implementation details that depend on what the tree is suppose to do</a:t>
            </a:r>
          </a:p>
        </p:txBody>
      </p:sp>
    </p:spTree>
    <p:extLst>
      <p:ext uri="{BB962C8B-B14F-4D97-AF65-F5344CB8AC3E}">
        <p14:creationId xmlns:p14="http://schemas.microsoft.com/office/powerpoint/2010/main" val="1596551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Sociology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680756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Administration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5874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Cody Warner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5999"/>
            <a:ext cx="1295400" cy="5874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Suzie McElrath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5999"/>
            <a:ext cx="1295400" cy="66149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Computer Science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62448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Electrical Engineering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5999"/>
            <a:ext cx="1295400" cy="5874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Waded Cruzado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1362891" y="3340049"/>
            <a:ext cx="1295400" cy="6410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Reese Pearsall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2897777" y="3369263"/>
            <a:ext cx="1295400" cy="6410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Paxton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905500" y="680720"/>
            <a:ext cx="1945278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476500" y="1676400"/>
            <a:ext cx="381000" cy="609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4533900" y="1676400"/>
            <a:ext cx="304800" cy="609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850778" y="1676400"/>
            <a:ext cx="192678" cy="609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 flipH="1">
            <a:off x="2010591" y="2947496"/>
            <a:ext cx="2523309" cy="392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3545477" y="2947496"/>
            <a:ext cx="988423" cy="4217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89904" y="4806733"/>
            <a:ext cx="8792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Trees</a:t>
            </a:r>
            <a:r>
              <a:rPr lang="en-US" sz="2400" dirty="0"/>
              <a:t> are data structures used to store elements hierarchically </a:t>
            </a:r>
          </a:p>
          <a:p>
            <a:pPr algn="ctr"/>
            <a:r>
              <a:rPr lang="en-US" sz="2400" dirty="0"/>
              <a:t>(not linear like arrays and linked lists)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0DC7E4-CB84-34B0-1C55-D4DD6977F2CD}"/>
              </a:ext>
            </a:extLst>
          </p:cNvPr>
          <p:cNvSpPr/>
          <p:nvPr/>
        </p:nvSpPr>
        <p:spPr>
          <a:xfrm>
            <a:off x="4432663" y="3373261"/>
            <a:ext cx="1295400" cy="6410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Hunter Lloyd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4E67D37-3C52-D391-2E77-E69281A530D1}"/>
              </a:ext>
            </a:extLst>
          </p:cNvPr>
          <p:cNvCxnSpPr>
            <a:cxnSpLocks/>
            <a:stCxn id="18" idx="2"/>
            <a:endCxn id="45" idx="0"/>
          </p:cNvCxnSpPr>
          <p:nvPr/>
        </p:nvCxnSpPr>
        <p:spPr>
          <a:xfrm>
            <a:off x="4533900" y="2947496"/>
            <a:ext cx="546463" cy="425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9626590-3C29-3416-CD59-B81E38658D7E}"/>
              </a:ext>
            </a:extLst>
          </p:cNvPr>
          <p:cNvCxnSpPr>
            <a:cxnSpLocks/>
            <a:stCxn id="19" idx="2"/>
            <a:endCxn id="64" idx="0"/>
          </p:cNvCxnSpPr>
          <p:nvPr/>
        </p:nvCxnSpPr>
        <p:spPr>
          <a:xfrm>
            <a:off x="6096000" y="2910484"/>
            <a:ext cx="519249" cy="473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89ACBFC-31B8-E410-FD95-975308F2C9D9}"/>
              </a:ext>
            </a:extLst>
          </p:cNvPr>
          <p:cNvSpPr/>
          <p:nvPr/>
        </p:nvSpPr>
        <p:spPr>
          <a:xfrm>
            <a:off x="5967549" y="3383928"/>
            <a:ext cx="1295400" cy="6410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Brad Whitaker</a:t>
            </a:r>
          </a:p>
        </p:txBody>
      </p:sp>
    </p:spTree>
    <p:extLst>
      <p:ext uri="{BB962C8B-B14F-4D97-AF65-F5344CB8AC3E}">
        <p14:creationId xmlns:p14="http://schemas.microsoft.com/office/powerpoint/2010/main" val="76091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61367" y="5308499"/>
            <a:ext cx="8792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Trees</a:t>
            </a:r>
            <a:r>
              <a:rPr lang="en-US" sz="2400" dirty="0"/>
              <a:t> are data structures used to store elements hierarchically </a:t>
            </a:r>
          </a:p>
          <a:p>
            <a:pPr algn="ctr"/>
            <a:r>
              <a:rPr lang="en-US" sz="2400" dirty="0"/>
              <a:t>(not linear like arrays and linked lists)</a:t>
            </a:r>
          </a:p>
        </p:txBody>
      </p:sp>
      <p:pic>
        <p:nvPicPr>
          <p:cNvPr id="1026" name="Picture 2" descr="Tree Illustration Images - Free Download on Freepik">
            <a:extLst>
              <a:ext uri="{FF2B5EF4-FFF2-40B4-BE49-F238E27FC236}">
                <a16:creationId xmlns:a16="http://schemas.microsoft.com/office/drawing/2014/main" id="{11FD7221-D3CD-2AB8-DEF9-F9C181AF4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886" y="46507"/>
            <a:ext cx="1235868" cy="117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42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F8E6A1-47B5-B0CC-4D25-C19B77E14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05" y="615289"/>
            <a:ext cx="10177463" cy="538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95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pic>
        <p:nvPicPr>
          <p:cNvPr id="3074" name="Picture 2" descr="Create a celebrity family tree by Familytreechart | Fiverr">
            <a:extLst>
              <a:ext uri="{FF2B5EF4-FFF2-40B4-BE49-F238E27FC236}">
                <a16:creationId xmlns:a16="http://schemas.microsoft.com/office/drawing/2014/main" id="{181A6C3B-8966-DBDA-8C3C-22527E5FA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15289"/>
            <a:ext cx="7500937" cy="48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149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5790111" y="113296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9858102" y="1219200"/>
            <a:ext cx="1680756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98230" y="2144473"/>
            <a:ext cx="1295400" cy="5874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514460" y="2997620"/>
            <a:ext cx="1295400" cy="5874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10786001" y="2051044"/>
            <a:ext cx="1295400" cy="5874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Exam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352109" y="2117692"/>
            <a:ext cx="1295400" cy="6410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148397" y="3018816"/>
            <a:ext cx="1295400" cy="6410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5905500" y="680720"/>
            <a:ext cx="532311" cy="4522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905500" y="680720"/>
            <a:ext cx="479298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845930" y="1676400"/>
            <a:ext cx="1630570" cy="4680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10698480" y="1676400"/>
            <a:ext cx="735221" cy="3746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89904" y="4806733"/>
            <a:ext cx="8792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Trees</a:t>
            </a:r>
            <a:r>
              <a:rPr lang="en-US" sz="2400" dirty="0"/>
              <a:t> are data structures used to store elements hierarchically </a:t>
            </a:r>
          </a:p>
          <a:p>
            <a:pPr algn="ctr"/>
            <a:r>
              <a:rPr lang="en-US" sz="2400" dirty="0"/>
              <a:t>(not linear like arrays and linked lists)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0DC7E4-CB84-34B0-1C55-D4DD6977F2CD}"/>
              </a:ext>
            </a:extLst>
          </p:cNvPr>
          <p:cNvSpPr/>
          <p:nvPr/>
        </p:nvSpPr>
        <p:spPr>
          <a:xfrm>
            <a:off x="6822621" y="3018816"/>
            <a:ext cx="1295400" cy="6410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7E29F2-E322-3B89-8900-B6B2D5CB2C33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 flipH="1">
            <a:off x="9982200" y="1676400"/>
            <a:ext cx="716280" cy="377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F3A8F01-6BDF-B73E-24ED-09AA42B216FD}"/>
              </a:ext>
            </a:extLst>
          </p:cNvPr>
          <p:cNvSpPr/>
          <p:nvPr/>
        </p:nvSpPr>
        <p:spPr>
          <a:xfrm>
            <a:off x="9334500" y="2053898"/>
            <a:ext cx="1295400" cy="5874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Midterm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F89C4D-9943-AC89-3484-D72C54E3F63E}"/>
              </a:ext>
            </a:extLst>
          </p:cNvPr>
          <p:cNvSpPr/>
          <p:nvPr/>
        </p:nvSpPr>
        <p:spPr>
          <a:xfrm>
            <a:off x="7433310" y="2024263"/>
            <a:ext cx="1295400" cy="6410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4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7ED061-45E3-A796-99E1-91AFB67CBD8E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 flipH="1">
            <a:off x="4999809" y="1590162"/>
            <a:ext cx="1438002" cy="5275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BFD8601-F6D4-A0DE-80EA-9E1E91D0A179}"/>
              </a:ext>
            </a:extLst>
          </p:cNvPr>
          <p:cNvCxnSpPr>
            <a:stCxn id="13" idx="2"/>
            <a:endCxn id="26" idx="0"/>
          </p:cNvCxnSpPr>
          <p:nvPr/>
        </p:nvCxnSpPr>
        <p:spPr>
          <a:xfrm flipH="1">
            <a:off x="5796097" y="1590162"/>
            <a:ext cx="641714" cy="14286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BEA1A85-301A-C1E0-A8B5-65D80EBA2F2C}"/>
              </a:ext>
            </a:extLst>
          </p:cNvPr>
          <p:cNvCxnSpPr>
            <a:stCxn id="13" idx="2"/>
            <a:endCxn id="45" idx="0"/>
          </p:cNvCxnSpPr>
          <p:nvPr/>
        </p:nvCxnSpPr>
        <p:spPr>
          <a:xfrm>
            <a:off x="6437811" y="1590162"/>
            <a:ext cx="1032510" cy="14286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24CD58-42D2-A4B9-2EC0-B42075097F82}"/>
              </a:ext>
            </a:extLst>
          </p:cNvPr>
          <p:cNvCxnSpPr>
            <a:stCxn id="13" idx="2"/>
            <a:endCxn id="41" idx="0"/>
          </p:cNvCxnSpPr>
          <p:nvPr/>
        </p:nvCxnSpPr>
        <p:spPr>
          <a:xfrm>
            <a:off x="6437811" y="1590162"/>
            <a:ext cx="1643199" cy="434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BB978DA-72DE-0402-B1B2-CAFF958695CE}"/>
              </a:ext>
            </a:extLst>
          </p:cNvPr>
          <p:cNvSpPr/>
          <p:nvPr/>
        </p:nvSpPr>
        <p:spPr>
          <a:xfrm>
            <a:off x="781105" y="3838493"/>
            <a:ext cx="1295400" cy="5874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 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9A8714-8433-7CB2-5ECE-F932A2286E6A}"/>
              </a:ext>
            </a:extLst>
          </p:cNvPr>
          <p:cNvSpPr/>
          <p:nvPr/>
        </p:nvSpPr>
        <p:spPr>
          <a:xfrm>
            <a:off x="2286000" y="3888324"/>
            <a:ext cx="1295400" cy="5874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 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B8C085-6BC0-71B2-18D6-F743F2AEE406}"/>
              </a:ext>
            </a:extLst>
          </p:cNvPr>
          <p:cNvSpPr/>
          <p:nvPr/>
        </p:nvSpPr>
        <p:spPr>
          <a:xfrm>
            <a:off x="2821958" y="3001973"/>
            <a:ext cx="1295400" cy="5874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 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82ED078-B27D-95FC-E7B9-352CA6A1CB7E}"/>
              </a:ext>
            </a:extLst>
          </p:cNvPr>
          <p:cNvSpPr/>
          <p:nvPr/>
        </p:nvSpPr>
        <p:spPr>
          <a:xfrm>
            <a:off x="2558960" y="2162131"/>
            <a:ext cx="1295400" cy="5874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 6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229B474-3331-96F8-DB99-8CC157143306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2476500" y="1676400"/>
            <a:ext cx="730160" cy="485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271C8FA-8AD6-C753-5C57-D84EC65B5884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1162160" y="1676400"/>
            <a:ext cx="1314340" cy="132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CA5F341-4BDE-2B08-36E3-ADA0B0E8FAAA}"/>
              </a:ext>
            </a:extLst>
          </p:cNvPr>
          <p:cNvCxnSpPr>
            <a:stCxn id="12" idx="2"/>
            <a:endCxn id="65" idx="0"/>
          </p:cNvCxnSpPr>
          <p:nvPr/>
        </p:nvCxnSpPr>
        <p:spPr>
          <a:xfrm>
            <a:off x="2476500" y="1676400"/>
            <a:ext cx="993158" cy="1325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4903FA-AD38-1F66-1DCD-48517B8944AE}"/>
              </a:ext>
            </a:extLst>
          </p:cNvPr>
          <p:cNvCxnSpPr>
            <a:stCxn id="12" idx="2"/>
            <a:endCxn id="60" idx="0"/>
          </p:cNvCxnSpPr>
          <p:nvPr/>
        </p:nvCxnSpPr>
        <p:spPr>
          <a:xfrm flipH="1">
            <a:off x="1428805" y="1676400"/>
            <a:ext cx="1047695" cy="2162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0975936-96AC-4BA1-FCF9-C738ECF4ADD3}"/>
              </a:ext>
            </a:extLst>
          </p:cNvPr>
          <p:cNvCxnSpPr>
            <a:stCxn id="12" idx="2"/>
            <a:endCxn id="62" idx="0"/>
          </p:cNvCxnSpPr>
          <p:nvPr/>
        </p:nvCxnSpPr>
        <p:spPr>
          <a:xfrm>
            <a:off x="2476500" y="1676400"/>
            <a:ext cx="457200" cy="2211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859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pic>
        <p:nvPicPr>
          <p:cNvPr id="2050" name="Picture 2" descr="Finding optimal move in Tic-Tac-Toe using Minimax Algorithm in Game Theory  - GeeksforGeeks">
            <a:extLst>
              <a:ext uri="{FF2B5EF4-FFF2-40B4-BE49-F238E27FC236}">
                <a16:creationId xmlns:a16="http://schemas.microsoft.com/office/drawing/2014/main" id="{73274EA3-9FD7-F11C-F9A4-17D6D48CB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15289"/>
            <a:ext cx="7391400" cy="517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DDE405-5B8D-9913-E44E-637406D74AC5}"/>
              </a:ext>
            </a:extLst>
          </p:cNvPr>
          <p:cNvSpPr txBox="1"/>
          <p:nvPr/>
        </p:nvSpPr>
        <p:spPr>
          <a:xfrm>
            <a:off x="7696200" y="61528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032238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385E7B-8381-07BB-BE98-9A1CF873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666750"/>
            <a:ext cx="94678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85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D3B514-D2AE-C957-6A3B-C61668533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53679"/>
            <a:ext cx="7053263" cy="574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0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pic>
        <p:nvPicPr>
          <p:cNvPr id="4098" name="Picture 2" descr="What is DNS (Domain Name System)? How It Works Explained">
            <a:extLst>
              <a:ext uri="{FF2B5EF4-FFF2-40B4-BE49-F238E27FC236}">
                <a16:creationId xmlns:a16="http://schemas.microsoft.com/office/drawing/2014/main" id="{8317D5A3-9757-06FB-1ABF-1888DFC6D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762000"/>
            <a:ext cx="809625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855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</p:txBody>
      </p:sp>
    </p:spTree>
    <p:extLst>
      <p:ext uri="{BB962C8B-B14F-4D97-AF65-F5344CB8AC3E}">
        <p14:creationId xmlns:p14="http://schemas.microsoft.com/office/powerpoint/2010/main" val="586253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63417-E0EE-AFC0-5011-7B97CD83B527}"/>
              </a:ext>
            </a:extLst>
          </p:cNvPr>
          <p:cNvSpPr txBox="1"/>
          <p:nvPr/>
        </p:nvSpPr>
        <p:spPr>
          <a:xfrm>
            <a:off x="7124010" y="74639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Instance variables?</a:t>
            </a:r>
          </a:p>
        </p:txBody>
      </p:sp>
    </p:spTree>
    <p:extLst>
      <p:ext uri="{BB962C8B-B14F-4D97-AF65-F5344CB8AC3E}">
        <p14:creationId xmlns:p14="http://schemas.microsoft.com/office/powerpoint/2010/main" val="1964770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??? parent;</a:t>
            </a:r>
          </a:p>
        </p:txBody>
      </p:sp>
    </p:spTree>
    <p:extLst>
      <p:ext uri="{BB962C8B-B14F-4D97-AF65-F5344CB8AC3E}">
        <p14:creationId xmlns:p14="http://schemas.microsoft.com/office/powerpoint/2010/main" val="326735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ABFF60-887B-F680-506F-C02A2843752D}"/>
              </a:ext>
            </a:extLst>
          </p:cNvPr>
          <p:cNvSpPr txBox="1"/>
          <p:nvPr/>
        </p:nvSpPr>
        <p:spPr>
          <a:xfrm>
            <a:off x="261367" y="5308499"/>
            <a:ext cx="5982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Nodes: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00B050"/>
                </a:solidFill>
              </a:rPr>
              <a:t>entities</a:t>
            </a:r>
            <a:r>
              <a:rPr lang="en-US" sz="2400" dirty="0"/>
              <a:t> that make up the tree.</a:t>
            </a:r>
          </a:p>
        </p:txBody>
      </p:sp>
    </p:spTree>
    <p:extLst>
      <p:ext uri="{BB962C8B-B14F-4D97-AF65-F5344CB8AC3E}">
        <p14:creationId xmlns:p14="http://schemas.microsoft.com/office/powerpoint/2010/main" val="1839244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</p:txBody>
      </p:sp>
    </p:spTree>
    <p:extLst>
      <p:ext uri="{BB962C8B-B14F-4D97-AF65-F5344CB8AC3E}">
        <p14:creationId xmlns:p14="http://schemas.microsoft.com/office/powerpoint/2010/main" val="1939582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?????????????? children;</a:t>
            </a:r>
          </a:p>
        </p:txBody>
      </p:sp>
    </p:spTree>
    <p:extLst>
      <p:ext uri="{BB962C8B-B14F-4D97-AF65-F5344CB8AC3E}">
        <p14:creationId xmlns:p14="http://schemas.microsoft.com/office/powerpoint/2010/main" val="3020175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&lt;???&gt; children;</a:t>
            </a:r>
          </a:p>
        </p:txBody>
      </p:sp>
    </p:spTree>
    <p:extLst>
      <p:ext uri="{BB962C8B-B14F-4D97-AF65-F5344CB8AC3E}">
        <p14:creationId xmlns:p14="http://schemas.microsoft.com/office/powerpoint/2010/main" val="2035666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&lt;Node&gt; children;</a:t>
            </a:r>
          </a:p>
        </p:txBody>
      </p:sp>
    </p:spTree>
    <p:extLst>
      <p:ext uri="{BB962C8B-B14F-4D97-AF65-F5344CB8AC3E}">
        <p14:creationId xmlns:p14="http://schemas.microsoft.com/office/powerpoint/2010/main" val="12045681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&lt;Node&gt; children;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String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472109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&lt;Node&gt; children;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String name;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Node(????? ???)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640246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&lt;Node&gt; children;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String name;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Node(String n)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152549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&lt;Node&gt; children;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String name;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Node(String n)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this.name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= n;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667817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&lt;Node&gt; children;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String name;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Node(String n)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this.name = name;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children = new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122170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&lt;Node&gt; children;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String name;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Node(String n)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this.name = name;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children = new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getParent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getChildren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setParent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2836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61367" y="5308499"/>
            <a:ext cx="5949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Root: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node</a:t>
            </a:r>
            <a:r>
              <a:rPr lang="en-US" sz="2400" dirty="0"/>
              <a:t> at the top of the hierarchy</a:t>
            </a:r>
          </a:p>
        </p:txBody>
      </p:sp>
    </p:spTree>
    <p:extLst>
      <p:ext uri="{BB962C8B-B14F-4D97-AF65-F5344CB8AC3E}">
        <p14:creationId xmlns:p14="http://schemas.microsoft.com/office/powerpoint/2010/main" val="16989063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&lt;Node&gt; children;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String name;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Node(String n)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this.name = name;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children = new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getParent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getChildren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setParent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???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addChild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(??? ????)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296629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&lt;Node&gt; children;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String name;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Node(String n)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this.name = name;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children = new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getParent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getChildren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setParent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???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addChild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(Node child)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6378162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&lt;Node&gt; children;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String name;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Node(String n)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this.name = name;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children = new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getParent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getChildren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setParent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addChild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(Node child)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81127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&lt;Node&gt; children;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String name;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Node(String n)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this.name = name;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children = new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getParent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getChildren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setParent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addChild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(Node child)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children.add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(child);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124556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&lt;Node&gt; children;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String name;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Node(String n)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this.name = name;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children = new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&lt;&gt;();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getParent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getChildren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setParent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addChild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(Node child)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children.add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(child);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124334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DFEE09-C9F3-CBD3-7581-2CC4441B9E97}"/>
              </a:ext>
            </a:extLst>
          </p:cNvPr>
          <p:cNvSpPr/>
          <p:nvPr/>
        </p:nvSpPr>
        <p:spPr>
          <a:xfrm>
            <a:off x="754380" y="420665"/>
            <a:ext cx="9897291" cy="55142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8476814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5D4DD5-2E98-5CFD-18A8-D82C2370BFF5}"/>
              </a:ext>
            </a:extLst>
          </p:cNvPr>
          <p:cNvSpPr/>
          <p:nvPr/>
        </p:nvSpPr>
        <p:spPr>
          <a:xfrm>
            <a:off x="8686800" y="283356"/>
            <a:ext cx="30480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44B02-920B-0073-88FC-EF3ABC328D38}"/>
              </a:ext>
            </a:extLst>
          </p:cNvPr>
          <p:cNvSpPr/>
          <p:nvPr/>
        </p:nvSpPr>
        <p:spPr>
          <a:xfrm>
            <a:off x="8686800" y="2254486"/>
            <a:ext cx="30480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Tree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BDD08-F9A9-243D-A73C-A6EA897B1534}"/>
              </a:ext>
            </a:extLst>
          </p:cNvPr>
          <p:cNvSpPr/>
          <p:nvPr/>
        </p:nvSpPr>
        <p:spPr>
          <a:xfrm>
            <a:off x="8153400" y="4264493"/>
            <a:ext cx="3529149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TreeManager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6A235-0BD4-1E01-FDD5-FEAA94164D85}"/>
              </a:ext>
            </a:extLst>
          </p:cNvPr>
          <p:cNvSpPr txBox="1"/>
          <p:nvPr/>
        </p:nvSpPr>
        <p:spPr>
          <a:xfrm>
            <a:off x="5756910" y="401840"/>
            <a:ext cx="3124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 Individual data elements and their local relationships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243BE-6CA7-498F-54E4-E25BB41CCCB9}"/>
              </a:ext>
            </a:extLst>
          </p:cNvPr>
          <p:cNvSpPr txBox="1"/>
          <p:nvPr/>
        </p:nvSpPr>
        <p:spPr>
          <a:xfrm>
            <a:off x="6409511" y="2223659"/>
            <a:ext cx="2473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 the collection of data elements. Insertion, deletion, navigation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53ADAD-251C-A38C-D852-8FC0CAD9C62F}"/>
              </a:ext>
            </a:extLst>
          </p:cNvPr>
          <p:cNvSpPr txBox="1"/>
          <p:nvPr/>
        </p:nvSpPr>
        <p:spPr>
          <a:xfrm>
            <a:off x="5701937" y="4402993"/>
            <a:ext cx="2473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between user commands and tree object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89141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61367" y="5308499"/>
            <a:ext cx="8044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Parent: </a:t>
            </a:r>
            <a:r>
              <a:rPr lang="en-US" sz="2400" dirty="0"/>
              <a:t>For a given </a:t>
            </a:r>
            <a:r>
              <a:rPr lang="en-US" sz="2400" dirty="0">
                <a:solidFill>
                  <a:srgbClr val="FF0000"/>
                </a:solidFill>
              </a:rPr>
              <a:t>node</a:t>
            </a:r>
            <a:r>
              <a:rPr lang="en-US" sz="2400" dirty="0"/>
              <a:t>, its </a:t>
            </a:r>
            <a:r>
              <a:rPr lang="en-US" sz="2400" dirty="0">
                <a:solidFill>
                  <a:srgbClr val="00B050"/>
                </a:solidFill>
              </a:rPr>
              <a:t>parent</a:t>
            </a:r>
            <a:r>
              <a:rPr lang="en-US" sz="2400" dirty="0"/>
              <a:t> is the node that directly precedes it in the hierarchy</a:t>
            </a:r>
          </a:p>
        </p:txBody>
      </p:sp>
    </p:spTree>
    <p:extLst>
      <p:ext uri="{BB962C8B-B14F-4D97-AF65-F5344CB8AC3E}">
        <p14:creationId xmlns:p14="http://schemas.microsoft.com/office/powerpoint/2010/main" val="341464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61367" y="5308499"/>
            <a:ext cx="8044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Parent: </a:t>
            </a:r>
            <a:r>
              <a:rPr lang="en-US" sz="2400" dirty="0"/>
              <a:t>For a given </a:t>
            </a:r>
            <a:r>
              <a:rPr lang="en-US" sz="2400" dirty="0">
                <a:solidFill>
                  <a:srgbClr val="FF0000"/>
                </a:solidFill>
              </a:rPr>
              <a:t>node</a:t>
            </a:r>
            <a:r>
              <a:rPr lang="en-US" sz="2400" dirty="0"/>
              <a:t>, its </a:t>
            </a:r>
            <a:r>
              <a:rPr lang="en-US" sz="2400" dirty="0">
                <a:solidFill>
                  <a:srgbClr val="00B050"/>
                </a:solidFill>
              </a:rPr>
              <a:t>parent</a:t>
            </a:r>
            <a:r>
              <a:rPr lang="en-US" sz="2400" dirty="0"/>
              <a:t> is the node that directly precedes it in the hierarchy</a:t>
            </a:r>
          </a:p>
        </p:txBody>
      </p:sp>
    </p:spTree>
    <p:extLst>
      <p:ext uri="{BB962C8B-B14F-4D97-AF65-F5344CB8AC3E}">
        <p14:creationId xmlns:p14="http://schemas.microsoft.com/office/powerpoint/2010/main" val="402458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20001" y="5196837"/>
            <a:ext cx="8044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Parent: </a:t>
            </a:r>
            <a:r>
              <a:rPr lang="en-US" sz="2400" dirty="0"/>
              <a:t>For a given </a:t>
            </a:r>
            <a:r>
              <a:rPr lang="en-US" sz="2400" dirty="0">
                <a:solidFill>
                  <a:schemeClr val="tx1"/>
                </a:solidFill>
              </a:rPr>
              <a:t>node</a:t>
            </a:r>
            <a:r>
              <a:rPr lang="en-US" sz="2400" dirty="0"/>
              <a:t>, its </a:t>
            </a:r>
            <a:r>
              <a:rPr lang="en-US" sz="2400" dirty="0">
                <a:solidFill>
                  <a:schemeClr val="tx1"/>
                </a:solidFill>
              </a:rPr>
              <a:t>parent</a:t>
            </a:r>
            <a:r>
              <a:rPr lang="en-US" sz="2400" dirty="0"/>
              <a:t> is the node that directly precedes it in the hierarchy. Every node has a parent except the </a:t>
            </a:r>
            <a:r>
              <a:rPr lang="en-US" sz="2400" b="1" dirty="0">
                <a:solidFill>
                  <a:schemeClr val="accent1"/>
                </a:solidFill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57720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20001" y="5196837"/>
            <a:ext cx="8044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Parent: </a:t>
            </a:r>
            <a:r>
              <a:rPr lang="en-US" sz="2400" dirty="0"/>
              <a:t>For a given </a:t>
            </a:r>
            <a:r>
              <a:rPr lang="en-US" sz="2400" dirty="0">
                <a:solidFill>
                  <a:schemeClr val="tx1"/>
                </a:solidFill>
              </a:rPr>
              <a:t>node</a:t>
            </a:r>
            <a:r>
              <a:rPr lang="en-US" sz="2400" dirty="0"/>
              <a:t>, its </a:t>
            </a:r>
            <a:r>
              <a:rPr lang="en-US" sz="2400" dirty="0">
                <a:solidFill>
                  <a:schemeClr val="tx1"/>
                </a:solidFill>
              </a:rPr>
              <a:t>parent</a:t>
            </a:r>
            <a:r>
              <a:rPr lang="en-US" sz="2400" dirty="0"/>
              <a:t> is the node that directly precedes it in the hierarchy. Every node has a parent except the </a:t>
            </a:r>
            <a:r>
              <a:rPr lang="en-US" sz="2400" b="1" dirty="0">
                <a:solidFill>
                  <a:schemeClr val="accent1"/>
                </a:solidFill>
              </a:rPr>
              <a:t>root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1455D1-49E7-68DC-170B-E05A7430F4BE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 flipH="1">
            <a:off x="8043456" y="1676400"/>
            <a:ext cx="2083959" cy="60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829B53-1D98-1A10-7AF6-93500D3DB470}"/>
              </a:ext>
            </a:extLst>
          </p:cNvPr>
          <p:cNvGrpSpPr/>
          <p:nvPr/>
        </p:nvGrpSpPr>
        <p:grpSpPr>
          <a:xfrm>
            <a:off x="9500726" y="1967949"/>
            <a:ext cx="348480" cy="403200"/>
            <a:chOff x="9500726" y="1967949"/>
            <a:chExt cx="34848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BD8FAE7-86D4-EBEA-B6F7-00E837EFA735}"/>
                    </a:ext>
                  </a:extLst>
                </p14:cNvPr>
                <p14:cNvContentPartPr/>
                <p14:nvPr/>
              </p14:nvContentPartPr>
              <p14:xfrm>
                <a:off x="9500726" y="1967949"/>
                <a:ext cx="335520" cy="395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D8FAE7-86D4-EBEA-B6F7-00E837EFA7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65086" y="1931949"/>
                  <a:ext cx="40716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D19730F-C8F0-81B6-4154-26ACD68603AF}"/>
                    </a:ext>
                  </a:extLst>
                </p14:cNvPr>
                <p14:cNvContentPartPr/>
                <p14:nvPr/>
              </p14:nvContentPartPr>
              <p14:xfrm>
                <a:off x="9580646" y="1993869"/>
                <a:ext cx="268560" cy="377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D19730F-C8F0-81B6-4154-26ACD68603A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45006" y="1957869"/>
                  <a:ext cx="340200" cy="448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80336E4-31A3-01A2-4E94-FD91F2995D08}"/>
              </a:ext>
            </a:extLst>
          </p:cNvPr>
          <p:cNvSpPr txBox="1"/>
          <p:nvPr/>
        </p:nvSpPr>
        <p:spPr>
          <a:xfrm>
            <a:off x="9085435" y="2688618"/>
            <a:ext cx="2644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Nodes may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b="1" dirty="0"/>
              <a:t> have multiple parents</a:t>
            </a:r>
          </a:p>
        </p:txBody>
      </p:sp>
    </p:spTree>
    <p:extLst>
      <p:ext uri="{BB962C8B-B14F-4D97-AF65-F5344CB8AC3E}">
        <p14:creationId xmlns:p14="http://schemas.microsoft.com/office/powerpoint/2010/main" val="223260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5121</TotalTime>
  <Words>2243</Words>
  <Application>Microsoft Office PowerPoint</Application>
  <PresentationFormat>Widescreen</PresentationFormat>
  <Paragraphs>1052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Consolas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Pearsall, Reese</cp:lastModifiedBy>
  <cp:revision>41</cp:revision>
  <dcterms:created xsi:type="dcterms:W3CDTF">2022-08-21T16:55:59Z</dcterms:created>
  <dcterms:modified xsi:type="dcterms:W3CDTF">2024-01-30T20:12:07Z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