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348" r:id="rId3"/>
    <p:sldId id="349" r:id="rId4"/>
    <p:sldId id="350" r:id="rId5"/>
    <p:sldId id="351" r:id="rId6"/>
    <p:sldId id="353" r:id="rId7"/>
    <p:sldId id="360" r:id="rId8"/>
    <p:sldId id="359" r:id="rId9"/>
    <p:sldId id="352" r:id="rId10"/>
    <p:sldId id="354" r:id="rId11"/>
    <p:sldId id="355" r:id="rId12"/>
    <p:sldId id="356" r:id="rId13"/>
    <p:sldId id="357" r:id="rId14"/>
    <p:sldId id="358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2697" autoAdjust="0"/>
  </p:normalViewPr>
  <p:slideViewPr>
    <p:cSldViewPr>
      <p:cViewPr varScale="1">
        <p:scale>
          <a:sx n="79" d="100"/>
          <a:sy n="79" d="100"/>
        </p:scale>
        <p:origin x="87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00600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Midterm Review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DA0BA6-C10D-7BC0-B295-C4F8E90FA3C9}"/>
              </a:ext>
            </a:extLst>
          </p:cNvPr>
          <p:cNvSpPr/>
          <p:nvPr/>
        </p:nvSpPr>
        <p:spPr>
          <a:xfrm>
            <a:off x="4762500" y="10046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Desktop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F69928-67DE-2EC6-5DE4-C187529FA2F8}"/>
              </a:ext>
            </a:extLst>
          </p:cNvPr>
          <p:cNvSpPr/>
          <p:nvPr/>
        </p:nvSpPr>
        <p:spPr>
          <a:xfrm>
            <a:off x="1333500" y="109614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School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676B09-9CDB-3E18-9E94-2A6EED0290BC}"/>
              </a:ext>
            </a:extLst>
          </p:cNvPr>
          <p:cNvSpPr/>
          <p:nvPr/>
        </p:nvSpPr>
        <p:spPr>
          <a:xfrm>
            <a:off x="3695700" y="109614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63CB3E-4038-A787-6116-7E79842F6690}"/>
              </a:ext>
            </a:extLst>
          </p:cNvPr>
          <p:cNvSpPr/>
          <p:nvPr/>
        </p:nvSpPr>
        <p:spPr>
          <a:xfrm>
            <a:off x="6515100" y="109614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E41767-35E1-1E29-7C1D-24F98DF130D6}"/>
              </a:ext>
            </a:extLst>
          </p:cNvPr>
          <p:cNvSpPr/>
          <p:nvPr/>
        </p:nvSpPr>
        <p:spPr>
          <a:xfrm>
            <a:off x="8984415" y="109614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D15AD-C9AF-8B8B-1299-A60349853D42}"/>
              </a:ext>
            </a:extLst>
          </p:cNvPr>
          <p:cNvSpPr/>
          <p:nvPr/>
        </p:nvSpPr>
        <p:spPr>
          <a:xfrm>
            <a:off x="190500" y="216294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CSCI476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31F9EF-DF41-A923-E7AD-8DEA6A4E95BD}"/>
              </a:ext>
            </a:extLst>
          </p:cNvPr>
          <p:cNvSpPr/>
          <p:nvPr/>
        </p:nvSpPr>
        <p:spPr>
          <a:xfrm>
            <a:off x="1714500" y="216294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CSCI232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5490B5-4B15-FC2B-D14D-4FEA249CFA5A}"/>
              </a:ext>
            </a:extLst>
          </p:cNvPr>
          <p:cNvSpPr/>
          <p:nvPr/>
        </p:nvSpPr>
        <p:spPr>
          <a:xfrm>
            <a:off x="3390900" y="216294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66F6D7-9456-AF61-8AFA-555A5A484E4C}"/>
              </a:ext>
            </a:extLst>
          </p:cNvPr>
          <p:cNvSpPr/>
          <p:nvPr/>
        </p:nvSpPr>
        <p:spPr>
          <a:xfrm>
            <a:off x="4953000" y="216294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FA6CB8-4596-BB20-A5B8-3623492A7BB2}"/>
              </a:ext>
            </a:extLst>
          </p:cNvPr>
          <p:cNvSpPr/>
          <p:nvPr/>
        </p:nvSpPr>
        <p:spPr>
          <a:xfrm>
            <a:off x="6900456" y="2162947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Paystubs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312FFE6-D271-AF08-A1C8-3C7071A1D27B}"/>
              </a:ext>
            </a:extLst>
          </p:cNvPr>
          <p:cNvSpPr/>
          <p:nvPr/>
        </p:nvSpPr>
        <p:spPr>
          <a:xfrm>
            <a:off x="94706" y="3531173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Programs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F56F03-44C4-A16D-5632-F5E5AEF24765}"/>
              </a:ext>
            </a:extLst>
          </p:cNvPr>
          <p:cNvSpPr/>
          <p:nvPr/>
        </p:nvSpPr>
        <p:spPr>
          <a:xfrm>
            <a:off x="1714500" y="3531173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41087D6-EB9C-FA73-E552-D9130DF9B91B}"/>
              </a:ext>
            </a:extLst>
          </p:cNvPr>
          <p:cNvSpPr/>
          <p:nvPr/>
        </p:nvSpPr>
        <p:spPr>
          <a:xfrm>
            <a:off x="3622766" y="3531173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Meatball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0B093C-CBDA-AE31-E44F-008C8CEC78B3}"/>
              </a:ext>
            </a:extLst>
          </p:cNvPr>
          <p:cNvSpPr/>
          <p:nvPr/>
        </p:nvSpPr>
        <p:spPr>
          <a:xfrm>
            <a:off x="5410200" y="3494161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Tater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53347AA-4D8D-2BBC-61AB-22F074EEFD65}"/>
              </a:ext>
            </a:extLst>
          </p:cNvPr>
          <p:cNvSpPr/>
          <p:nvPr/>
        </p:nvSpPr>
        <p:spPr>
          <a:xfrm>
            <a:off x="2857500" y="4523949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09078E-2F08-DDA3-51BF-9C23CAA622D4}"/>
              </a:ext>
            </a:extLst>
          </p:cNvPr>
          <p:cNvSpPr/>
          <p:nvPr/>
        </p:nvSpPr>
        <p:spPr>
          <a:xfrm>
            <a:off x="4457700" y="4520193"/>
            <a:ext cx="1295400" cy="45720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2024</a:t>
            </a: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DEF87A29-8184-0F82-6B3B-31A2F373DECE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981200" y="557667"/>
            <a:ext cx="34290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A84E8E2A-174E-BE82-CA16-4B2AA1ED8F21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4343400" y="557667"/>
            <a:ext cx="10668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F515FFDF-8066-BB9B-E976-EE4DB4350840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410200" y="557667"/>
            <a:ext cx="1752600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1847BA1C-7433-F8CB-CDCD-46B7F194F83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5410200" y="557667"/>
            <a:ext cx="4221915" cy="5384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979CA823-89FE-1C87-8301-C5816FC5D60F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838200" y="1553347"/>
            <a:ext cx="1143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52A185BE-ECDB-EFA7-D76D-D2E25860544A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1981200" y="1553347"/>
            <a:ext cx="3810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E80665F2-F3BC-C38B-AAD1-FA819C42E56A}"/>
              </a:ext>
            </a:extLst>
          </p:cNvPr>
          <p:cNvCxnSpPr>
            <a:stCxn id="8" idx="2"/>
            <a:endCxn id="15" idx="0"/>
          </p:cNvCxnSpPr>
          <p:nvPr/>
        </p:nvCxnSpPr>
        <p:spPr>
          <a:xfrm flipH="1">
            <a:off x="4038600" y="1553347"/>
            <a:ext cx="3048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CC9C324F-67B4-9155-EE4C-8E5F5EEA484D}"/>
              </a:ext>
            </a:extLst>
          </p:cNvPr>
          <p:cNvCxnSpPr>
            <a:stCxn id="8" idx="2"/>
            <a:endCxn id="23" idx="0"/>
          </p:cNvCxnSpPr>
          <p:nvPr/>
        </p:nvCxnSpPr>
        <p:spPr>
          <a:xfrm>
            <a:off x="4343400" y="1553347"/>
            <a:ext cx="1257300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C2C8178-14FE-1DE1-4515-72FE82C5BAC3}"/>
              </a:ext>
            </a:extLst>
          </p:cNvPr>
          <p:cNvCxnSpPr>
            <a:stCxn id="9" idx="2"/>
            <a:endCxn id="25" idx="0"/>
          </p:cNvCxnSpPr>
          <p:nvPr/>
        </p:nvCxnSpPr>
        <p:spPr>
          <a:xfrm>
            <a:off x="7162800" y="1553347"/>
            <a:ext cx="385356" cy="609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51C61B15-D8BE-3BBF-D5C5-6A5514267FCA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flipH="1">
            <a:off x="742406" y="2620147"/>
            <a:ext cx="1619794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4CAC2851-9A07-FB49-3387-018A734CF3DB}"/>
              </a:ext>
            </a:extLst>
          </p:cNvPr>
          <p:cNvCxnSpPr>
            <a:stCxn id="13" idx="2"/>
            <a:endCxn id="27" idx="0"/>
          </p:cNvCxnSpPr>
          <p:nvPr/>
        </p:nvCxnSpPr>
        <p:spPr>
          <a:xfrm>
            <a:off x="2362200" y="2620147"/>
            <a:ext cx="0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3DE6DE09-53CE-5E66-11D1-13B88718BB04}"/>
              </a:ext>
            </a:extLst>
          </p:cNvPr>
          <p:cNvCxnSpPr>
            <a:stCxn id="15" idx="2"/>
            <a:endCxn id="28" idx="0"/>
          </p:cNvCxnSpPr>
          <p:nvPr/>
        </p:nvCxnSpPr>
        <p:spPr>
          <a:xfrm>
            <a:off x="4038600" y="2620147"/>
            <a:ext cx="231866" cy="9110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84F05EBC-EA11-7FFF-3302-314C89B6547D}"/>
              </a:ext>
            </a:extLst>
          </p:cNvPr>
          <p:cNvCxnSpPr>
            <a:stCxn id="15" idx="2"/>
            <a:endCxn id="29" idx="0"/>
          </p:cNvCxnSpPr>
          <p:nvPr/>
        </p:nvCxnSpPr>
        <p:spPr>
          <a:xfrm>
            <a:off x="4038600" y="2620147"/>
            <a:ext cx="2019300" cy="8740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6C797230-D730-BEA5-9B3F-670CCE6E779D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3505200" y="3988373"/>
            <a:ext cx="765266" cy="535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075662AD-A5E4-8717-D322-914CE60D2747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>
            <a:off x="4270466" y="3988373"/>
            <a:ext cx="834934" cy="5318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889AADB-4175-A3E2-8FA5-49D3A3C57DC5}"/>
              </a:ext>
            </a:extLst>
          </p:cNvPr>
          <p:cNvSpPr txBox="1"/>
          <p:nvPr/>
        </p:nvSpPr>
        <p:spPr>
          <a:xfrm>
            <a:off x="228710" y="92069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Trees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047D2584-626E-F6AE-5300-84CDE2549F1E}"/>
              </a:ext>
            </a:extLst>
          </p:cNvPr>
          <p:cNvSpPr txBox="1"/>
          <p:nvPr/>
        </p:nvSpPr>
        <p:spPr>
          <a:xfrm>
            <a:off x="8576856" y="2089650"/>
            <a:ext cx="3615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Tree Vocabulary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Tree Traversal (Depth First, Breadth First)</a:t>
            </a:r>
          </a:p>
        </p:txBody>
      </p:sp>
      <p:pic>
        <p:nvPicPr>
          <p:cNvPr id="1043" name="Picture 1042">
            <a:extLst>
              <a:ext uri="{FF2B5EF4-FFF2-40B4-BE49-F238E27FC236}">
                <a16:creationId xmlns:a16="http://schemas.microsoft.com/office/drawing/2014/main" id="{A6D97603-F270-EEE5-3399-D50EF909C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273" y="3849227"/>
            <a:ext cx="2413618" cy="25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57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889AADB-4175-A3E2-8FA5-49D3A3C57DC5}"/>
              </a:ext>
            </a:extLst>
          </p:cNvPr>
          <p:cNvSpPr txBox="1"/>
          <p:nvPr/>
        </p:nvSpPr>
        <p:spPr>
          <a:xfrm>
            <a:off x="228710" y="92069"/>
            <a:ext cx="3462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Binary Search Trees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757272-BBA0-2956-DCE5-495CBA47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43000"/>
            <a:ext cx="5591175" cy="50577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79CF7A-7D4E-67E9-4C35-3E168666C314}"/>
              </a:ext>
            </a:extLst>
          </p:cNvPr>
          <p:cNvSpPr txBox="1"/>
          <p:nvPr/>
        </p:nvSpPr>
        <p:spPr>
          <a:xfrm>
            <a:off x="6324600" y="1219200"/>
            <a:ext cx="52425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Rules of BST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How to add and remove in a BST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Running time of add(), remove(), contains()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BST Navigation (preorder, post order, in order)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“Good tree” and “Bad tree”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Why are BST helpful</a:t>
            </a:r>
          </a:p>
        </p:txBody>
      </p:sp>
    </p:spTree>
    <p:extLst>
      <p:ext uri="{BB962C8B-B14F-4D97-AF65-F5344CB8AC3E}">
        <p14:creationId xmlns:p14="http://schemas.microsoft.com/office/powerpoint/2010/main" val="783518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889AADB-4175-A3E2-8FA5-49D3A3C57DC5}"/>
              </a:ext>
            </a:extLst>
          </p:cNvPr>
          <p:cNvSpPr txBox="1"/>
          <p:nvPr/>
        </p:nvSpPr>
        <p:spPr>
          <a:xfrm>
            <a:off x="228710" y="92069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 Black Trees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418745-8EB3-4070-7DAF-0ADA22151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447800"/>
            <a:ext cx="3914775" cy="3838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571CEA-1077-DC5A-78F2-567E798CCBA8}"/>
              </a:ext>
            </a:extLst>
          </p:cNvPr>
          <p:cNvSpPr txBox="1"/>
          <p:nvPr/>
        </p:nvSpPr>
        <p:spPr>
          <a:xfrm>
            <a:off x="5943600" y="173705"/>
            <a:ext cx="53949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-Rules of RB tree</a:t>
            </a:r>
          </a:p>
          <a:p>
            <a:r>
              <a:rPr lang="en-US" sz="2800" dirty="0"/>
              <a:t>-Purpose of RB tree</a:t>
            </a:r>
          </a:p>
          <a:p>
            <a:r>
              <a:rPr lang="en-US" sz="2800" dirty="0"/>
              <a:t>-Verify a RB tree</a:t>
            </a:r>
          </a:p>
          <a:p>
            <a:r>
              <a:rPr lang="en-US" sz="2800" dirty="0"/>
              <a:t>-Explain why something is not an RB tree and how to fix 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D4B00A-04F7-4044-854F-0B4B2A752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2819400"/>
            <a:ext cx="6013886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277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889AADB-4175-A3E2-8FA5-49D3A3C57DC5}"/>
              </a:ext>
            </a:extLst>
          </p:cNvPr>
          <p:cNvSpPr txBox="1"/>
          <p:nvPr/>
        </p:nvSpPr>
        <p:spPr>
          <a:xfrm>
            <a:off x="228710" y="92069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27849A-EBD8-E8EE-404D-ADAF4055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15" y="353679"/>
            <a:ext cx="10284765" cy="537686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A4042B-DB80-220A-824B-85CA06704FD5}"/>
              </a:ext>
            </a:extLst>
          </p:cNvPr>
          <p:cNvSpPr/>
          <p:nvPr/>
        </p:nvSpPr>
        <p:spPr>
          <a:xfrm>
            <a:off x="228710" y="92069"/>
            <a:ext cx="3276490" cy="898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2B4AB-9FEE-CC8F-F931-6C794BEB15A0}"/>
              </a:ext>
            </a:extLst>
          </p:cNvPr>
          <p:cNvSpPr txBox="1"/>
          <p:nvPr/>
        </p:nvSpPr>
        <p:spPr>
          <a:xfrm>
            <a:off x="290210" y="57606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Heaps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50B55F-1C2F-7085-1463-6BA0E3FE3695}"/>
              </a:ext>
            </a:extLst>
          </p:cNvPr>
          <p:cNvSpPr txBox="1"/>
          <p:nvPr/>
        </p:nvSpPr>
        <p:spPr>
          <a:xfrm>
            <a:off x="290210" y="2646334"/>
            <a:ext cx="43492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What a heap is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How to add or remove something from a heap</a:t>
            </a:r>
          </a:p>
          <a:p>
            <a:pPr marL="285750" indent="-285750">
              <a:buFontTx/>
              <a:buChar char="-"/>
            </a:pPr>
            <a:r>
              <a:rPr lang="en-US" sz="2000" dirty="0" err="1"/>
              <a:t>Heapify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Representation via an array (how to get parent and children)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What is the purpose of heap? What does it do well?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Running time of maintaining, adding, removing, and searching a heap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263B40-F59C-75FB-BC79-360949ADA0A4}"/>
              </a:ext>
            </a:extLst>
          </p:cNvPr>
          <p:cNvSpPr txBox="1"/>
          <p:nvPr/>
        </p:nvSpPr>
        <p:spPr>
          <a:xfrm>
            <a:off x="1596663" y="245957"/>
            <a:ext cx="1736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(priority queue)</a:t>
            </a:r>
          </a:p>
        </p:txBody>
      </p:sp>
    </p:spTree>
    <p:extLst>
      <p:ext uri="{BB962C8B-B14F-4D97-AF65-F5344CB8AC3E}">
        <p14:creationId xmlns:p14="http://schemas.microsoft.com/office/powerpoint/2010/main" val="365334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889AADB-4175-A3E2-8FA5-49D3A3C57DC5}"/>
              </a:ext>
            </a:extLst>
          </p:cNvPr>
          <p:cNvSpPr txBox="1"/>
          <p:nvPr/>
        </p:nvSpPr>
        <p:spPr>
          <a:xfrm>
            <a:off x="228710" y="92069"/>
            <a:ext cx="1045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A4042B-DB80-220A-824B-85CA06704FD5}"/>
              </a:ext>
            </a:extLst>
          </p:cNvPr>
          <p:cNvSpPr/>
          <p:nvPr/>
        </p:nvSpPr>
        <p:spPr>
          <a:xfrm>
            <a:off x="228710" y="92069"/>
            <a:ext cx="3276490" cy="8985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F2B4AB-9FEE-CC8F-F931-6C794BEB15A0}"/>
              </a:ext>
            </a:extLst>
          </p:cNvPr>
          <p:cNvSpPr txBox="1"/>
          <p:nvPr/>
        </p:nvSpPr>
        <p:spPr>
          <a:xfrm>
            <a:off x="76200" y="55897"/>
            <a:ext cx="81580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Hash Tables / </a:t>
            </a:r>
            <a:r>
              <a:rPr lang="en-US" sz="2800" dirty="0" err="1"/>
              <a:t>HashMaps</a:t>
            </a:r>
            <a:r>
              <a:rPr lang="en-US" sz="2800" dirty="0"/>
              <a:t> / </a:t>
            </a:r>
            <a:r>
              <a:rPr lang="en-US" sz="2800" dirty="0" err="1"/>
              <a:t>HashSets</a:t>
            </a:r>
            <a:r>
              <a:rPr lang="en-US" sz="2800" dirty="0"/>
              <a:t>/ Dictionaries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69E34-015B-12BD-B694-300C46EE2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75" y="838200"/>
            <a:ext cx="6303049" cy="3028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7D8CB-3F4B-75F8-F1F5-345D36E0879F}"/>
              </a:ext>
            </a:extLst>
          </p:cNvPr>
          <p:cNvSpPr txBox="1"/>
          <p:nvPr/>
        </p:nvSpPr>
        <p:spPr>
          <a:xfrm>
            <a:off x="459501" y="3903609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/>
              <a:t>Rules for a Hash Table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How to insert, remove, lookup, and search in a Hash Table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Running time of adding, removing, and contains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Why are hash tables helpful?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How to reduce and deal with collisions (separate chaining and linear probing)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Java </a:t>
            </a:r>
            <a:r>
              <a:rPr lang="en-US" sz="2000" dirty="0" err="1"/>
              <a:t>HashMaps</a:t>
            </a:r>
            <a:r>
              <a:rPr lang="en-US" sz="2000" dirty="0"/>
              <a:t> and </a:t>
            </a:r>
            <a:r>
              <a:rPr lang="en-US" sz="2000" dirty="0" err="1"/>
              <a:t>HashSets</a:t>
            </a: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Hashing Functions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0B8732-D0E7-02BC-BC89-3ED3F3B58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1438275"/>
            <a:ext cx="49720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97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762000" y="1828800"/>
            <a:ext cx="55429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lab this week</a:t>
            </a:r>
          </a:p>
          <a:p>
            <a:endParaRPr lang="en-US" sz="2400" dirty="0"/>
          </a:p>
          <a:p>
            <a:r>
              <a:rPr lang="en-US" sz="2400" dirty="0"/>
              <a:t>Midterm exam on Thursday (normal class time + location)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 descr="Post image">
            <a:extLst>
              <a:ext uri="{FF2B5EF4-FFF2-40B4-BE49-F238E27FC236}">
                <a16:creationId xmlns:a16="http://schemas.microsoft.com/office/drawing/2014/main" id="{F5A8C240-E0C5-42E9-6E1D-7005BBED95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991" y="304800"/>
            <a:ext cx="5367624" cy="582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2050" name="Picture 2" descr="This Western Highway is Known as the Loneliest Road in America">
            <a:extLst>
              <a:ext uri="{FF2B5EF4-FFF2-40B4-BE49-F238E27FC236}">
                <a16:creationId xmlns:a16="http://schemas.microsoft.com/office/drawing/2014/main" id="{BDC2B739-DD11-8750-4884-00B038BB1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57200"/>
            <a:ext cx="8058150" cy="537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085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7333F6-852F-5906-E6CD-D8BB58C7C2EC}"/>
              </a:ext>
            </a:extLst>
          </p:cNvPr>
          <p:cNvSpPr/>
          <p:nvPr/>
        </p:nvSpPr>
        <p:spPr>
          <a:xfrm>
            <a:off x="3810000" y="2362200"/>
            <a:ext cx="4191000" cy="167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Class Registration</a:t>
            </a:r>
          </a:p>
        </p:txBody>
      </p:sp>
    </p:spTree>
    <p:extLst>
      <p:ext uri="{BB962C8B-B14F-4D97-AF65-F5344CB8AC3E}">
        <p14:creationId xmlns:p14="http://schemas.microsoft.com/office/powerpoint/2010/main" val="62738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6B1C4-AF0C-2D8D-6A4C-72E609F1518B}"/>
              </a:ext>
            </a:extLst>
          </p:cNvPr>
          <p:cNvSpPr txBox="1"/>
          <p:nvPr/>
        </p:nvSpPr>
        <p:spPr>
          <a:xfrm>
            <a:off x="152400" y="228600"/>
            <a:ext cx="5884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Next Classes </a:t>
            </a:r>
            <a:r>
              <a:rPr lang="en-US" sz="1100" dirty="0"/>
              <a:t>(You can register for these anytime in the next couple years):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88113A-AD23-A14D-CF21-EC4718501E02}"/>
              </a:ext>
            </a:extLst>
          </p:cNvPr>
          <p:cNvSpPr txBox="1"/>
          <p:nvPr/>
        </p:nvSpPr>
        <p:spPr>
          <a:xfrm>
            <a:off x="533400" y="838200"/>
            <a:ext cx="70503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CSCI 366- Computer Systems</a:t>
            </a:r>
          </a:p>
          <a:p>
            <a:r>
              <a:rPr lang="en-US" sz="2400" dirty="0"/>
              <a:t>ESOF 322 – Software Engineering</a:t>
            </a:r>
          </a:p>
          <a:p>
            <a:r>
              <a:rPr lang="en-US" sz="2400" dirty="0"/>
              <a:t>CSCI 305 – Concepts of Programming Languages</a:t>
            </a:r>
          </a:p>
          <a:p>
            <a:r>
              <a:rPr lang="en-US" sz="2400" dirty="0"/>
              <a:t>CSCI 338 – Computer Science 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41FFB-E1F6-690A-6838-52D965A1ACFF}"/>
              </a:ext>
            </a:extLst>
          </p:cNvPr>
          <p:cNvSpPr txBox="1"/>
          <p:nvPr/>
        </p:nvSpPr>
        <p:spPr>
          <a:xfrm>
            <a:off x="152400" y="3119681"/>
            <a:ext cx="52645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Classes that may be of interest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9A4D8-54FC-9210-2C34-B9FBE57ACDB1}"/>
              </a:ext>
            </a:extLst>
          </p:cNvPr>
          <p:cNvSpPr txBox="1"/>
          <p:nvPr/>
        </p:nvSpPr>
        <p:spPr>
          <a:xfrm>
            <a:off x="609600" y="3600670"/>
            <a:ext cx="41312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CSCI 291- Intro to Data Science</a:t>
            </a:r>
          </a:p>
          <a:p>
            <a:r>
              <a:rPr lang="en-US" sz="2000" dirty="0"/>
              <a:t>CSCI 331- Web Development</a:t>
            </a:r>
          </a:p>
          <a:p>
            <a:r>
              <a:rPr lang="en-US" sz="2000" dirty="0"/>
              <a:t>CSCI 351 – System Administration</a:t>
            </a:r>
          </a:p>
          <a:p>
            <a:r>
              <a:rPr lang="en-US" sz="2000" dirty="0"/>
              <a:t>CSCI 440 – Database Systems</a:t>
            </a:r>
          </a:p>
          <a:p>
            <a:r>
              <a:rPr lang="en-US" sz="2000" dirty="0"/>
              <a:t>CSCI 443 – User Interface Design</a:t>
            </a:r>
          </a:p>
          <a:p>
            <a:r>
              <a:rPr lang="en-US" sz="2000" dirty="0"/>
              <a:t>CSCI 447 – Machine Learning*</a:t>
            </a:r>
          </a:p>
          <a:p>
            <a:r>
              <a:rPr lang="en-US" sz="2000" dirty="0"/>
              <a:t>CSCI 460 – Operating Systems</a:t>
            </a:r>
          </a:p>
          <a:p>
            <a:r>
              <a:rPr lang="en-US" sz="2000" dirty="0"/>
              <a:t>CSCI 466 – Networks</a:t>
            </a:r>
          </a:p>
          <a:p>
            <a:r>
              <a:rPr lang="en-US" sz="2000" dirty="0"/>
              <a:t>CSCI 476 – Computer Security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7AC243-4FC7-6386-B274-E972DFA81E5A}"/>
              </a:ext>
            </a:extLst>
          </p:cNvPr>
          <p:cNvSpPr txBox="1"/>
          <p:nvPr/>
        </p:nvSpPr>
        <p:spPr>
          <a:xfrm>
            <a:off x="7621449" y="53370"/>
            <a:ext cx="44791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you have not already:</a:t>
            </a:r>
          </a:p>
          <a:p>
            <a:r>
              <a:rPr lang="en-US" sz="2400" dirty="0"/>
              <a:t>CSCI 246 – Discrete Structures</a:t>
            </a:r>
          </a:p>
          <a:p>
            <a:r>
              <a:rPr lang="en-US" sz="2400" dirty="0"/>
              <a:t>CSCI 112- Programming in C</a:t>
            </a:r>
          </a:p>
          <a:p>
            <a:r>
              <a:rPr lang="en-US" sz="2400" dirty="0"/>
              <a:t>CS 145- Web Design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CD81DD-D5A9-3335-55C3-CE7BE7E7F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2391407"/>
            <a:ext cx="3130983" cy="320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7333F6-852F-5906-E6CD-D8BB58C7C2EC}"/>
              </a:ext>
            </a:extLst>
          </p:cNvPr>
          <p:cNvSpPr/>
          <p:nvPr/>
        </p:nvSpPr>
        <p:spPr>
          <a:xfrm>
            <a:off x="3810000" y="2362200"/>
            <a:ext cx="4191000" cy="167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Lab 6</a:t>
            </a:r>
          </a:p>
        </p:txBody>
      </p:sp>
    </p:spTree>
    <p:extLst>
      <p:ext uri="{BB962C8B-B14F-4D97-AF65-F5344CB8AC3E}">
        <p14:creationId xmlns:p14="http://schemas.microsoft.com/office/powerpoint/2010/main" val="3105250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1D4E6-F7C8-303E-37B9-695F3CA1A2AF}"/>
              </a:ext>
            </a:extLst>
          </p:cNvPr>
          <p:cNvSpPr txBox="1"/>
          <p:nvPr/>
        </p:nvSpPr>
        <p:spPr>
          <a:xfrm>
            <a:off x="914400" y="990600"/>
            <a:ext cx="648927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Resources Available to you:</a:t>
            </a:r>
          </a:p>
          <a:p>
            <a:endParaRPr lang="en-US" sz="2800" dirty="0"/>
          </a:p>
          <a:p>
            <a:r>
              <a:rPr lang="en-US" sz="2800" dirty="0"/>
              <a:t>CS Tutoring Center</a:t>
            </a:r>
          </a:p>
          <a:p>
            <a:endParaRPr lang="en-US" sz="2800" dirty="0"/>
          </a:p>
          <a:p>
            <a:r>
              <a:rPr lang="en-US" sz="2800" dirty="0"/>
              <a:t>Smarty Cats Tutoring</a:t>
            </a:r>
          </a:p>
          <a:p>
            <a:endParaRPr lang="en-US" sz="2800" dirty="0"/>
          </a:p>
          <a:p>
            <a:r>
              <a:rPr lang="en-US" sz="2800" dirty="0"/>
              <a:t>Peter and Sultan’s Office Hours + email</a:t>
            </a:r>
          </a:p>
          <a:p>
            <a:endParaRPr lang="en-US" sz="2800" dirty="0"/>
          </a:p>
          <a:p>
            <a:r>
              <a:rPr lang="en-US" sz="2800" dirty="0"/>
              <a:t>My office hours + email</a:t>
            </a:r>
          </a:p>
        </p:txBody>
      </p:sp>
    </p:spTree>
    <p:extLst>
      <p:ext uri="{BB962C8B-B14F-4D97-AF65-F5344CB8AC3E}">
        <p14:creationId xmlns:p14="http://schemas.microsoft.com/office/powerpoint/2010/main" val="2952815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E812F-E1B6-60D6-36EC-4187C49077D5}"/>
              </a:ext>
            </a:extLst>
          </p:cNvPr>
          <p:cNvSpPr txBox="1"/>
          <p:nvPr/>
        </p:nvSpPr>
        <p:spPr>
          <a:xfrm>
            <a:off x="304800" y="2286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 Logistics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FEF93-E8B7-210C-B81C-538EF6F71841}"/>
              </a:ext>
            </a:extLst>
          </p:cNvPr>
          <p:cNvSpPr txBox="1"/>
          <p:nvPr/>
        </p:nvSpPr>
        <p:spPr>
          <a:xfrm>
            <a:off x="533400" y="914400"/>
            <a:ext cx="952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Thursday March 21</a:t>
            </a:r>
            <a:r>
              <a:rPr lang="en-US" baseline="30000" dirty="0"/>
              <a:t>st</a:t>
            </a:r>
            <a:r>
              <a:rPr lang="en-US" dirty="0"/>
              <a:t> @ 10:50 in Barnard Hall 103</a:t>
            </a:r>
          </a:p>
          <a:p>
            <a:r>
              <a:rPr lang="en-US" dirty="0"/>
              <a:t>75 minutes</a:t>
            </a:r>
          </a:p>
          <a:p>
            <a:endParaRPr lang="en-US" dirty="0"/>
          </a:p>
          <a:p>
            <a:r>
              <a:rPr lang="en-US" dirty="0"/>
              <a:t>Open Notes: You can use laptop, notes, lecture slides, previous assignments, your IDE, and Java Documentation. This exam can be completed without a laptop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2B69E-8DAE-3311-EE67-49960C5C2151}"/>
              </a:ext>
            </a:extLst>
          </p:cNvPr>
          <p:cNvSpPr txBox="1"/>
          <p:nvPr/>
        </p:nvSpPr>
        <p:spPr>
          <a:xfrm>
            <a:off x="1371600" y="342900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258AA-BEEF-2722-C2ED-50E4469B0DFC}"/>
              </a:ext>
            </a:extLst>
          </p:cNvPr>
          <p:cNvSpPr txBox="1"/>
          <p:nvPr/>
        </p:nvSpPr>
        <p:spPr>
          <a:xfrm>
            <a:off x="381000" y="2743200"/>
            <a:ext cx="932018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midterm will consist of different types of questions, such 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Multiple Choice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True/False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Short Answer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Describe an algorithm (no code) that does 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 and Contrast different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some code, critique the code, or describe what it prints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some operation on 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209624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92F9F-0FC4-3176-F54B-5899801D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6200775" cy="1592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2D5C3C-E3E4-41E6-B3BC-ECD379E94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3886200"/>
            <a:ext cx="3635157" cy="20073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B05074-9BFB-DE0E-6C8E-878596106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735" y="1009710"/>
            <a:ext cx="3248025" cy="2198908"/>
          </a:xfrm>
          <a:prstGeom prst="rect">
            <a:avLst/>
          </a:prstGeom>
        </p:spPr>
      </p:pic>
      <p:pic>
        <p:nvPicPr>
          <p:cNvPr id="1026" name="Picture 2" descr="Data Structure — ArrayList. Data Structures | by Emmanuel Abiola | Medium">
            <a:extLst>
              <a:ext uri="{FF2B5EF4-FFF2-40B4-BE49-F238E27FC236}">
                <a16:creationId xmlns:a16="http://schemas.microsoft.com/office/drawing/2014/main" id="{BE458A9B-0BDA-E56E-6F45-8E0C3778B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772280"/>
            <a:ext cx="548176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47B146-BCC5-65F1-3B6E-A4F9FE012E39}"/>
              </a:ext>
            </a:extLst>
          </p:cNvPr>
          <p:cNvSpPr txBox="1"/>
          <p:nvPr/>
        </p:nvSpPr>
        <p:spPr>
          <a:xfrm>
            <a:off x="2133600" y="484962"/>
            <a:ext cx="2348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Linked Lists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7F9CF7-E43E-1AC2-918B-67AD91F60A94}"/>
              </a:ext>
            </a:extLst>
          </p:cNvPr>
          <p:cNvSpPr txBox="1"/>
          <p:nvPr/>
        </p:nvSpPr>
        <p:spPr>
          <a:xfrm>
            <a:off x="9144000" y="351211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3020C8-70B2-A774-D391-C24FEB33CC73}"/>
              </a:ext>
            </a:extLst>
          </p:cNvPr>
          <p:cNvSpPr txBox="1"/>
          <p:nvPr/>
        </p:nvSpPr>
        <p:spPr>
          <a:xfrm>
            <a:off x="2698102" y="3136612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AED172-6509-8A05-5223-CABC8B6FCE9E}"/>
              </a:ext>
            </a:extLst>
          </p:cNvPr>
          <p:cNvSpPr txBox="1"/>
          <p:nvPr/>
        </p:nvSpPr>
        <p:spPr>
          <a:xfrm>
            <a:off x="7896401" y="3159584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ArrayList</a:t>
            </a:r>
            <a:endParaRPr lang="en-US" sz="3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DFAF76-E900-7DD9-8E9F-1059D6B99A93}"/>
              </a:ext>
            </a:extLst>
          </p:cNvPr>
          <p:cNvSpPr/>
          <p:nvPr/>
        </p:nvSpPr>
        <p:spPr>
          <a:xfrm>
            <a:off x="4724400" y="2274842"/>
            <a:ext cx="2514600" cy="1415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Important Operations:</a:t>
            </a:r>
          </a:p>
          <a:p>
            <a:pPr algn="ctr"/>
            <a:r>
              <a:rPr lang="en-US" dirty="0"/>
              <a:t>Add()</a:t>
            </a:r>
          </a:p>
          <a:p>
            <a:pPr algn="ctr"/>
            <a:r>
              <a:rPr lang="en-US" dirty="0"/>
              <a:t>Remove()</a:t>
            </a:r>
          </a:p>
          <a:p>
            <a:pPr algn="ctr"/>
            <a:r>
              <a:rPr lang="en-US" dirty="0"/>
              <a:t>Contains()</a:t>
            </a:r>
          </a:p>
        </p:txBody>
      </p:sp>
    </p:spTree>
    <p:extLst>
      <p:ext uri="{BB962C8B-B14F-4D97-AF65-F5344CB8AC3E}">
        <p14:creationId xmlns:p14="http://schemas.microsoft.com/office/powerpoint/2010/main" val="212720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6116</TotalTime>
  <Words>542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64</cp:revision>
  <dcterms:created xsi:type="dcterms:W3CDTF">2022-08-21T16:55:59Z</dcterms:created>
  <dcterms:modified xsi:type="dcterms:W3CDTF">2024-03-19T16:38:25Z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