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348" r:id="rId3"/>
    <p:sldId id="1408" r:id="rId4"/>
    <p:sldId id="1534" r:id="rId5"/>
    <p:sldId id="1535" r:id="rId6"/>
    <p:sldId id="1533" r:id="rId7"/>
    <p:sldId id="1536" r:id="rId8"/>
    <p:sldId id="1537" r:id="rId9"/>
    <p:sldId id="1539" r:id="rId10"/>
    <p:sldId id="1538" r:id="rId11"/>
    <p:sldId id="1370" r:id="rId12"/>
    <p:sldId id="1540" r:id="rId13"/>
    <p:sldId id="1541" r:id="rId14"/>
    <p:sldId id="1542" r:id="rId15"/>
    <p:sldId id="1543" r:id="rId16"/>
    <p:sldId id="1545" r:id="rId17"/>
    <p:sldId id="1544" r:id="rId18"/>
    <p:sldId id="1546" r:id="rId19"/>
    <p:sldId id="1547" r:id="rId20"/>
    <p:sldId id="1569" r:id="rId21"/>
    <p:sldId id="1548" r:id="rId22"/>
    <p:sldId id="1549" r:id="rId23"/>
    <p:sldId id="1550" r:id="rId24"/>
    <p:sldId id="1553" r:id="rId25"/>
    <p:sldId id="1554" r:id="rId26"/>
    <p:sldId id="1570" r:id="rId27"/>
    <p:sldId id="1584" r:id="rId28"/>
    <p:sldId id="1552" r:id="rId29"/>
    <p:sldId id="1551" r:id="rId30"/>
    <p:sldId id="1555" r:id="rId31"/>
    <p:sldId id="1556" r:id="rId32"/>
    <p:sldId id="1558" r:id="rId33"/>
    <p:sldId id="1557" r:id="rId34"/>
    <p:sldId id="1559" r:id="rId35"/>
    <p:sldId id="1585" r:id="rId36"/>
    <p:sldId id="1561" r:id="rId37"/>
    <p:sldId id="1564" r:id="rId38"/>
    <p:sldId id="1565" r:id="rId39"/>
    <p:sldId id="1586" r:id="rId40"/>
    <p:sldId id="1563" r:id="rId41"/>
    <p:sldId id="1567" r:id="rId42"/>
    <p:sldId id="1566" r:id="rId43"/>
    <p:sldId id="1587" r:id="rId44"/>
    <p:sldId id="1571" r:id="rId45"/>
    <p:sldId id="1572" r:id="rId46"/>
    <p:sldId id="1573" r:id="rId47"/>
    <p:sldId id="1575" r:id="rId48"/>
    <p:sldId id="1576" r:id="rId49"/>
    <p:sldId id="1577" r:id="rId50"/>
    <p:sldId id="1574" r:id="rId51"/>
    <p:sldId id="1589" r:id="rId52"/>
    <p:sldId id="1590" r:id="rId53"/>
    <p:sldId id="1591" r:id="rId54"/>
    <p:sldId id="1579" r:id="rId55"/>
    <p:sldId id="1578" r:id="rId56"/>
    <p:sldId id="1580" r:id="rId57"/>
    <p:sldId id="1581" r:id="rId58"/>
    <p:sldId id="1582" r:id="rId59"/>
    <p:sldId id="1594" r:id="rId60"/>
    <p:sldId id="1583" r:id="rId61"/>
    <p:sldId id="1592" r:id="rId62"/>
    <p:sldId id="1593" r:id="rId63"/>
    <p:sldId id="1596" r:id="rId64"/>
    <p:sldId id="1595" r:id="rId65"/>
    <p:sldId id="1597" r:id="rId66"/>
    <p:sldId id="1600" r:id="rId67"/>
    <p:sldId id="1603" r:id="rId68"/>
    <p:sldId id="1604" r:id="rId69"/>
    <p:sldId id="1601" r:id="rId70"/>
    <p:sldId id="1602" r:id="rId71"/>
    <p:sldId id="1605" r:id="rId7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w, Sean" initials="YS" lastIdx="1" clrIdx="0">
    <p:extLst>
      <p:ext uri="{19B8F6BF-5375-455C-9EA6-DF929625EA0E}">
        <p15:presenceInfo xmlns:p15="http://schemas.microsoft.com/office/powerpoint/2012/main" userId="S-1-5-21-62665781-247875009-941767090-1764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B1702-8767-C241-862A-B35C2048AB8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EB12D-B1EE-0148-8B94-C1419EB97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3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8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E040-731D-49EA-95E9-083ADC94D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9CF39-D250-4209-A4ED-B44BAEA1E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153D-3714-4CC9-808B-61AEC843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F4D0A-1096-4CA3-A563-05D966D9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E607F-88DE-4A53-B1C1-2D5218FE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4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925F-F5D1-4747-9EE7-C24CDBB3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CC3AE-16B8-4184-A895-EA92A3D5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733C0-E261-41DC-B95C-4C275BC0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AA452-2777-4C4F-AA8C-3E06E201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E3B7F-96ED-4F3D-8CC1-85A5A3DE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64381-1A10-42D2-8990-1674B8183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75C43-AB6F-4B5F-8201-AB9CA2E73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F437F-C166-4B1C-9154-8D5754BE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E0DB6-B93A-4F18-9F4B-743CC7DD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3EAE2-0FC6-490E-A9A5-CAC789E1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4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894A-C530-4A90-9AB3-B987C15C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6B4D6-47D9-4FB3-9695-120631ADD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6FAB3-AEA6-44AF-9B5B-7CE4572D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3F589-A878-4006-933F-68556556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60637-34CD-43C5-8A5A-1CD92F87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0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8555-BFF5-441E-B7DB-F2C6A17F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52759-6F60-46D8-9015-181190213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81C5-FDDA-413F-AF38-0E4EEFC8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91896-710C-44D3-9BC1-34905F1B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D589E-DF85-4E72-8509-C6C0C72A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4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0628-B022-426E-9474-A8C7883A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69CCB-3425-4D32-8A37-A01E96C45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6A3A5-9EBF-4A32-9D85-BBF9B266F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37AAB-5DB4-479D-903F-8304EA8C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6515D-20AA-4445-AF73-8944FA75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3685D-E337-4B92-963B-690C1927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9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D449-5A86-43E8-BB88-66703CB5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7D34C-BF79-4471-9159-B113BDAE2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5C923-D845-427B-8D56-B85130889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988AF-7B45-4526-A132-AE265AC3E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942E76-18CF-45CC-8339-F23CC97F4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D89F3-5394-485F-92FD-712573BA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694B8-2956-46E2-A885-DB7F9186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6C76E-545D-4FE9-A5F8-6FA7794B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0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09C9-ACB0-4EB4-8518-EEAFB4EE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40265-6901-4BD1-8B1A-E4757A00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F07FB-7FA8-42CD-8B5B-79BF2B9F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A2972-F494-409F-963C-6D751046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2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B018DB-616C-488E-97B7-9EC0E093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253B6-86C6-480A-8A8A-C8E32F2E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C3C5E-A31F-41A5-804D-5E248F3B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5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120D-F9CF-4F81-B706-95CE16DD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BFEA5-4953-4E8C-A064-3F2A7B59A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83F7-25D7-41DB-ABE3-3FAA6BA34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7B2F3-AC9D-4BE9-8C8E-72AA1565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33343-085A-4E12-88D0-B8642129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ADDA5-24D6-4A9E-8A27-BF062683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6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0F68-8C32-4214-9132-A509B2B0B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25A01-1405-4157-8EDC-6C314BF04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3895A-42A2-41AE-882A-AA4DB9705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C87C4-A446-4D88-821A-2EA27308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E0478-E29C-4D84-B00E-8AF2924E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45BCA-824C-4AD7-A27D-30879F85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6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A1260-35C8-452C-AE50-3721041F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04F2D-6076-4E5E-B2C0-BEC52EB0A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6BDAF-74E5-464F-9054-259C1E6CD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4E697-A12D-4020-B403-62DF695CDEC4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8E8D-C5E3-44E1-974D-858225FB2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AA10D-EABC-4416-B6C8-C7A49B058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3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232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136136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615252" y="2874103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Shortest Path (Part 1)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62484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32158" cy="338554"/>
          </a:xfrm>
          <a:prstGeom prst="rect">
            <a:avLst/>
          </a:prstGeom>
          <a:solidFill>
            <a:srgbClr val="136136"/>
          </a:solidFill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https://www.cs.montana.edu/pearsall/classes/spring2024/232/main.html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FF1C5-A423-B061-6972-91147C3FB0A0}"/>
              </a:ext>
            </a:extLst>
          </p:cNvPr>
          <p:cNvSpPr txBox="1"/>
          <p:nvPr/>
        </p:nvSpPr>
        <p:spPr>
          <a:xfrm>
            <a:off x="-457200" y="8750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951B5D-B1CC-DF99-58B1-93CA1CD6B2FA}"/>
              </a:ext>
            </a:extLst>
          </p:cNvPr>
          <p:cNvSpPr txBox="1"/>
          <p:nvPr/>
        </p:nvSpPr>
        <p:spPr>
          <a:xfrm>
            <a:off x="1336062" y="5492302"/>
            <a:ext cx="10017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can we keep track of routes?</a:t>
            </a:r>
          </a:p>
        </p:txBody>
      </p:sp>
      <p:graphicFrame>
        <p:nvGraphicFramePr>
          <p:cNvPr id="72" name="Table 124">
            <a:extLst>
              <a:ext uri="{FF2B5EF4-FFF2-40B4-BE49-F238E27FC236}">
                <a16:creationId xmlns:a16="http://schemas.microsoft.com/office/drawing/2014/main" id="{BF472A1D-6C5A-8C6F-DF75-EE0C869DFD31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E112BE0B-CEB8-43AC-3BAA-C9CDA2BC2AC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D9F4E2B-5925-150A-9B64-24E902182B7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940C05D-A5E0-1EA7-1E53-BDBAC8239B3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470538EE-7D01-BCCE-157D-BD11ED711B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6A0F3316-0607-6E1B-6590-DC5EE95E42A7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6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464BA7-EF8C-8D7B-7E56-8F2EB8E71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310333"/>
              </p:ext>
            </p:extLst>
          </p:nvPr>
        </p:nvGraphicFramePr>
        <p:xfrm>
          <a:off x="3477963" y="1716921"/>
          <a:ext cx="157968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44">
                  <a:extLst>
                    <a:ext uri="{9D8B030D-6E8A-4147-A177-3AD203B41FA5}">
                      <a16:colId xmlns:a16="http://schemas.microsoft.com/office/drawing/2014/main" val="3674923515"/>
                    </a:ext>
                  </a:extLst>
                </a:gridCol>
                <a:gridCol w="789844">
                  <a:extLst>
                    <a:ext uri="{9D8B030D-6E8A-4147-A177-3AD203B41FA5}">
                      <a16:colId xmlns:a16="http://schemas.microsoft.com/office/drawing/2014/main" val="279783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94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0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3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44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4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2170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EB41D6-0E85-FBBC-7D82-1AD286349A36}"/>
              </a:ext>
            </a:extLst>
          </p:cNvPr>
          <p:cNvSpPr txBox="1"/>
          <p:nvPr/>
        </p:nvSpPr>
        <p:spPr>
          <a:xfrm>
            <a:off x="91166" y="1084035"/>
            <a:ext cx="47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int[] </a:t>
            </a:r>
            <a:r>
              <a:rPr lang="en-US" sz="2800" dirty="0" err="1">
                <a:latin typeface="Lucida Console" panose="020B0609040504020204" pitchFamily="49" charset="0"/>
              </a:rPr>
              <a:t>previousVertex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DFDE09D-B5DB-B768-5ABE-58325DFB3275}"/>
              </a:ext>
            </a:extLst>
          </p:cNvPr>
          <p:cNvSpPr/>
          <p:nvPr/>
        </p:nvSpPr>
        <p:spPr>
          <a:xfrm>
            <a:off x="1967253" y="1948791"/>
            <a:ext cx="1383323" cy="3553937"/>
          </a:xfrm>
          <a:custGeom>
            <a:avLst/>
            <a:gdLst>
              <a:gd name="connsiteX0" fmla="*/ 0 w 1383323"/>
              <a:gd name="connsiteY0" fmla="*/ 0 h 2836984"/>
              <a:gd name="connsiteX1" fmla="*/ 234461 w 1383323"/>
              <a:gd name="connsiteY1" fmla="*/ 2344615 h 2836984"/>
              <a:gd name="connsiteX2" fmla="*/ 1383323 w 1383323"/>
              <a:gd name="connsiteY2" fmla="*/ 2836984 h 283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2836984">
                <a:moveTo>
                  <a:pt x="0" y="0"/>
                </a:moveTo>
                <a:cubicBezTo>
                  <a:pt x="1953" y="935892"/>
                  <a:pt x="3907" y="1871784"/>
                  <a:pt x="234461" y="2344615"/>
                </a:cubicBezTo>
                <a:cubicBezTo>
                  <a:pt x="465015" y="2817446"/>
                  <a:pt x="924169" y="2827215"/>
                  <a:pt x="1383323" y="2836984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F959ACD-6A87-D58E-AF69-13299061F26F}"/>
              </a:ext>
            </a:extLst>
          </p:cNvPr>
          <p:cNvSpPr/>
          <p:nvPr/>
        </p:nvSpPr>
        <p:spPr>
          <a:xfrm>
            <a:off x="3891885" y="5256172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BFBDE7A-6B05-0C23-DC6F-EA1C03B618DB}"/>
              </a:ext>
            </a:extLst>
          </p:cNvPr>
          <p:cNvSpPr/>
          <p:nvPr/>
        </p:nvSpPr>
        <p:spPr>
          <a:xfrm>
            <a:off x="4453860" y="5256172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DED574A-8EFF-9520-93B8-1E4F0A25F0BE}"/>
              </a:ext>
            </a:extLst>
          </p:cNvPr>
          <p:cNvSpPr/>
          <p:nvPr/>
        </p:nvSpPr>
        <p:spPr>
          <a:xfrm>
            <a:off x="3879184" y="4678780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ADEB77D-E649-10B6-E942-EB889B133626}"/>
              </a:ext>
            </a:extLst>
          </p:cNvPr>
          <p:cNvSpPr/>
          <p:nvPr/>
        </p:nvSpPr>
        <p:spPr>
          <a:xfrm>
            <a:off x="4453860" y="4678780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269B159-8EA2-AF94-DAF7-6752040B255A}"/>
              </a:ext>
            </a:extLst>
          </p:cNvPr>
          <p:cNvSpPr/>
          <p:nvPr/>
        </p:nvSpPr>
        <p:spPr>
          <a:xfrm>
            <a:off x="3882359" y="2360522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8BB182D-5C7A-B319-F4D7-1F2A64F383B7}"/>
              </a:ext>
            </a:extLst>
          </p:cNvPr>
          <p:cNvSpPr/>
          <p:nvPr/>
        </p:nvSpPr>
        <p:spPr>
          <a:xfrm>
            <a:off x="4467803" y="2363697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5EAB4BF-D514-F0CA-893E-EAE6D8CBD17D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4225863" y="5078529"/>
            <a:ext cx="282684" cy="247411"/>
          </a:xfrm>
          <a:prstGeom prst="straightConnector1">
            <a:avLst/>
          </a:prstGeom>
          <a:ln w="412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284562B-4248-A132-C3E5-4035ADEA18C5}"/>
              </a:ext>
            </a:extLst>
          </p:cNvPr>
          <p:cNvCxnSpPr>
            <a:cxnSpLocks/>
          </p:cNvCxnSpPr>
          <p:nvPr/>
        </p:nvCxnSpPr>
        <p:spPr>
          <a:xfrm flipH="1" flipV="1">
            <a:off x="4135139" y="2846504"/>
            <a:ext cx="422275" cy="1841500"/>
          </a:xfrm>
          <a:prstGeom prst="straightConnector1">
            <a:avLst/>
          </a:prstGeom>
          <a:ln w="412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49BC3B2-90D4-B65C-D93D-DD060C7C1A36}"/>
              </a:ext>
            </a:extLst>
          </p:cNvPr>
          <p:cNvSpPr txBox="1"/>
          <p:nvPr/>
        </p:nvSpPr>
        <p:spPr>
          <a:xfrm>
            <a:off x="5255167" y="4033401"/>
            <a:ext cx="677012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do we determine the path from 0 to 6?</a:t>
            </a:r>
          </a:p>
          <a:p>
            <a:endParaRPr lang="en-US" sz="1000" b="1" dirty="0">
              <a:highlight>
                <a:srgbClr val="00FF00"/>
              </a:highlight>
            </a:endParaRPr>
          </a:p>
          <a:p>
            <a:r>
              <a:rPr lang="en-US" sz="2800" b="1" dirty="0"/>
              <a:t>	</a:t>
            </a:r>
            <a:r>
              <a:rPr lang="en-US" sz="2800" b="1" dirty="0">
                <a:solidFill>
                  <a:srgbClr val="00B050"/>
                </a:solidFill>
              </a:rPr>
              <a:t>Start at vertex 6. Find its previous 	vertex. Find its previous vertex…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	until we get back to the start (0).</a:t>
            </a:r>
          </a:p>
          <a:p>
            <a:endParaRPr lang="en-US" sz="1000" b="1" dirty="0"/>
          </a:p>
          <a:p>
            <a:r>
              <a:rPr lang="en-US" sz="1000" b="1" dirty="0"/>
              <a:t>	</a:t>
            </a:r>
            <a:endParaRPr lang="en-US" sz="2800" b="1" dirty="0">
              <a:solidFill>
                <a:srgbClr val="00B05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CF01CBB-C41E-06FE-88FF-61FD5A183994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39A158C-79F0-365D-BD48-D5190D3F02BA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9FAB6FD-93F5-BE6A-DFE5-274CBAB95C73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B2BF119-17D5-D66B-472A-6D1A4EC06EC4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BA91029-F8FA-326A-92B2-0A8F55382EC2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336973F-D8CF-B2F0-A5BA-5E3C1F024E63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C7FCFFC-B632-01CE-E810-ABECFB47769D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140F323-9264-A41E-80FC-A2DA8862CE42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745A623-1FB0-308D-3B2A-C033E25A3595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5176AF5-81B1-9561-6B8A-50602B4DB136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F144CEE-7490-006B-62A8-93B5293D1957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499806-D27E-1B0E-8DE2-FBC76984D564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E9C68E3-3F0D-A03D-A2F2-BB8BEB601100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3E3012A-0EC3-92FD-691A-E66BCF9C18FD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58BCDD3-78A3-E8F9-2C3E-228AAF46A252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3FBB4E5-17AA-10D4-D5F5-E8F0A99A6699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CB11E0A-AD99-2000-136D-A3368AE345C4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A357A19-B29B-0372-10D4-D9A98C47BBB7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F90DA93A-D3AD-E283-7D08-6E431DCDDC5A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E0EA2C-2012-B905-6F63-F5BB8E9942A6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7AAAC46-F034-B0C9-BFBD-C2AC73A1EA70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2994E0F-F79B-B4D5-AB41-7CA73E6DA983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43D392-70F8-00BA-ACDF-38422EAD90A3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F3ECE5B-40D2-EF30-7A13-9CF530C01180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073CD84-9986-D7A9-D9F2-FFEE9C0CEF20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0D5533-8A81-D965-A8CF-81BF82A82D8C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222B24C2-BEA7-6F5F-16FE-262F6560E9F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DC9E765C-A943-9FB9-1EDB-B5841DE6B1F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F7EAAB1D-1D37-A8D0-87DB-9DC536F5D35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8C0F280D-B48A-1F9C-B0B9-4F023AFE5D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C01C68EC-F879-8405-698A-0FE96BFB9FA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258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A6FAFA-F6FC-BE11-35EB-6E7453E94911}"/>
              </a:ext>
            </a:extLst>
          </p:cNvPr>
          <p:cNvSpPr txBox="1"/>
          <p:nvPr/>
        </p:nvSpPr>
        <p:spPr>
          <a:xfrm>
            <a:off x="1336062" y="5492302"/>
            <a:ext cx="10017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can we keep track of routes?</a:t>
            </a:r>
          </a:p>
        </p:txBody>
      </p:sp>
      <p:graphicFrame>
        <p:nvGraphicFramePr>
          <p:cNvPr id="72" name="Table 124">
            <a:extLst>
              <a:ext uri="{FF2B5EF4-FFF2-40B4-BE49-F238E27FC236}">
                <a16:creationId xmlns:a16="http://schemas.microsoft.com/office/drawing/2014/main" id="{E46CEF04-C46C-2758-6686-02903D0FC00D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67E02FF4-0E03-4E9F-0A33-2DFFD6DD9D8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49EC84F-63E1-27EA-D532-C525CF9F483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DB7291F-77F3-F4A1-FA74-2853CB777BD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FB038603-8B75-1B21-D2C7-A7F1ADC6F6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8AA01996-9C53-219C-0C1C-5E7B79F94951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12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A6FAFA-F6FC-BE11-35EB-6E7453E94911}"/>
              </a:ext>
            </a:extLst>
          </p:cNvPr>
          <p:cNvSpPr txBox="1"/>
          <p:nvPr/>
        </p:nvSpPr>
        <p:spPr>
          <a:xfrm>
            <a:off x="1336062" y="5492302"/>
            <a:ext cx="10017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can we keep track of routes?</a:t>
            </a:r>
          </a:p>
        </p:txBody>
      </p:sp>
      <p:graphicFrame>
        <p:nvGraphicFramePr>
          <p:cNvPr id="64" name="Table 124">
            <a:extLst>
              <a:ext uri="{FF2B5EF4-FFF2-40B4-BE49-F238E27FC236}">
                <a16:creationId xmlns:a16="http://schemas.microsoft.com/office/drawing/2014/main" id="{FCB1BE5D-5588-8922-AB1A-A29F8801E733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1.51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B4F0B172-5FBF-B32D-8C4C-D688497B026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C4CDE81-24E5-BFCE-6B27-EF692625514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7822BC8-D2B5-8D2C-7345-7427C70E048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7580FF2E-4A42-427E-9F7D-4160563C9B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5197086F-33FA-8302-2854-47027CA59BE3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18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A6FAFA-F6FC-BE11-35EB-6E7453E94911}"/>
              </a:ext>
            </a:extLst>
          </p:cNvPr>
          <p:cNvSpPr txBox="1"/>
          <p:nvPr/>
        </p:nvSpPr>
        <p:spPr>
          <a:xfrm>
            <a:off x="1329585" y="5189056"/>
            <a:ext cx="10017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this is the shortest path from 0 to 6, what can we say about the shortest path from 0 to 3</a:t>
            </a:r>
            <a:r>
              <a:rPr lang="en-US" sz="3200" dirty="0">
                <a:highlight>
                  <a:srgbClr val="00FF00"/>
                </a:highlight>
              </a:rPr>
              <a:t>?</a:t>
            </a:r>
          </a:p>
        </p:txBody>
      </p:sp>
      <p:graphicFrame>
        <p:nvGraphicFramePr>
          <p:cNvPr id="64" name="Table 124">
            <a:extLst>
              <a:ext uri="{FF2B5EF4-FFF2-40B4-BE49-F238E27FC236}">
                <a16:creationId xmlns:a16="http://schemas.microsoft.com/office/drawing/2014/main" id="{CA2B67B5-C622-F85D-F85E-2435C6E60D11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E37C609C-11CF-7B81-38DB-3268C15DC04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72BA3C8-A9F4-7EC3-7B5D-A7CC358CF22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6F8AED8-F5D9-E763-315F-8E081BAC3ED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07BEEAB7-F9C6-B9BF-E73B-D8B6E783C5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65B1E2CD-79FE-EC34-6452-3EC1C3769DF5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74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graphicFrame>
        <p:nvGraphicFramePr>
          <p:cNvPr id="68" name="Table 124">
            <a:extLst>
              <a:ext uri="{FF2B5EF4-FFF2-40B4-BE49-F238E27FC236}">
                <a16:creationId xmlns:a16="http://schemas.microsoft.com/office/drawing/2014/main" id="{FE23050F-0A5D-4976-AD8D-24831A6FEEF8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C448E99B-3CC3-8AEB-012B-6A9CE48E102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8C904EC-7D15-4387-5854-6EBE465455F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8955456-9265-C1F3-98FD-B8F21473B25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3607E591-2A2E-CCF1-4A5F-BAA1D7893A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C8333843-555F-F452-C14D-29FCC714F52D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049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787923" y="1563550"/>
            <a:ext cx="5825776" cy="3757683"/>
            <a:chOff x="1950018" y="1730101"/>
            <a:chExt cx="4422427" cy="2852508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8A1569-62C1-FAC1-D8AD-8F9D3D52BE04}"/>
              </a:ext>
            </a:extLst>
          </p:cNvPr>
          <p:cNvSpPr txBox="1"/>
          <p:nvPr/>
        </p:nvSpPr>
        <p:spPr>
          <a:xfrm>
            <a:off x="1336062" y="5289106"/>
            <a:ext cx="10017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Claim: There cannot possibly be a shorter path from 0 to 2 than the edge from 0 to 2 because…</a:t>
            </a:r>
            <a:r>
              <a:rPr lang="en-US" sz="3200" dirty="0">
                <a:highlight>
                  <a:srgbClr val="00FF00"/>
                </a:highlight>
              </a:rPr>
              <a:t>?</a:t>
            </a:r>
          </a:p>
        </p:txBody>
      </p:sp>
      <p:graphicFrame>
        <p:nvGraphicFramePr>
          <p:cNvPr id="52" name="Table 124">
            <a:extLst>
              <a:ext uri="{FF2B5EF4-FFF2-40B4-BE49-F238E27FC236}">
                <a16:creationId xmlns:a16="http://schemas.microsoft.com/office/drawing/2014/main" id="{84344D90-0039-6BAB-F5B2-B53B3F21530C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EF0A1132-B04B-41B1-FCFF-EEFA5254592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0EF492D-25C0-8450-A044-C99F596BA85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2EAF198-B38F-A285-8A8B-7FAF43C2316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0D814901-A69F-E014-A9D0-9C87FAE857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069BCBD3-F31A-3D9B-1ED0-0DD1C930216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22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787923" y="1563550"/>
            <a:ext cx="5825776" cy="3757683"/>
            <a:chOff x="1950018" y="1730101"/>
            <a:chExt cx="4422427" cy="2852508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8A1569-62C1-FAC1-D8AD-8F9D3D52BE04}"/>
              </a:ext>
            </a:extLst>
          </p:cNvPr>
          <p:cNvSpPr txBox="1"/>
          <p:nvPr/>
        </p:nvSpPr>
        <p:spPr>
          <a:xfrm>
            <a:off x="1299918" y="5098898"/>
            <a:ext cx="100177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Claim: There cannot possibly be a shorter path from 0 to 2 than the edge from 0 to 2 because non-negative edge weights mean every other path is at least 0.38 or 0.26.</a:t>
            </a:r>
            <a:endParaRPr lang="en-US" sz="2800" dirty="0">
              <a:highlight>
                <a:srgbClr val="00FF00"/>
              </a:highlight>
            </a:endParaRPr>
          </a:p>
        </p:txBody>
      </p:sp>
      <p:graphicFrame>
        <p:nvGraphicFramePr>
          <p:cNvPr id="64" name="Table 124">
            <a:extLst>
              <a:ext uri="{FF2B5EF4-FFF2-40B4-BE49-F238E27FC236}">
                <a16:creationId xmlns:a16="http://schemas.microsoft.com/office/drawing/2014/main" id="{96067542-E38B-5624-0853-8C14085BD96E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85FF1026-19DD-4BD7-6A5F-D046DA32059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002B091-EE65-CE07-539F-1711EBB0A9D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AE12C3B-3710-FC5F-29DC-9D0A1CB3A7A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8EBA9C5F-5674-E67C-1579-18F175D048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6DC6CA41-F329-80AA-0638-2DEFD4DF39C0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86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787923" y="1563550"/>
            <a:ext cx="5825776" cy="3757683"/>
            <a:chOff x="1950018" y="1730101"/>
            <a:chExt cx="4422427" cy="2852508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8A1569-62C1-FAC1-D8AD-8F9D3D52BE04}"/>
              </a:ext>
            </a:extLst>
          </p:cNvPr>
          <p:cNvSpPr txBox="1"/>
          <p:nvPr/>
        </p:nvSpPr>
        <p:spPr>
          <a:xfrm>
            <a:off x="1313666" y="5048234"/>
            <a:ext cx="100177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Claim: There cannot possibly be a shorter path from 0 to 2 than the edge from 0 to 2 because non-negative edge weights mean every other path is at least 0.38 or 0.26.</a:t>
            </a:r>
            <a:endParaRPr lang="en-US" sz="2800" dirty="0">
              <a:highlight>
                <a:srgbClr val="00FF00"/>
              </a:highlight>
            </a:endParaRPr>
          </a:p>
        </p:txBody>
      </p:sp>
      <p:graphicFrame>
        <p:nvGraphicFramePr>
          <p:cNvPr id="52" name="Table 124">
            <a:extLst>
              <a:ext uri="{FF2B5EF4-FFF2-40B4-BE49-F238E27FC236}">
                <a16:creationId xmlns:a16="http://schemas.microsoft.com/office/drawing/2014/main" id="{A141E48F-58A2-40B5-594E-56253CF45A73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C4B338-BD45-F15C-295C-7257E1A4CAC7}"/>
              </a:ext>
            </a:extLst>
          </p:cNvPr>
          <p:cNvSpPr txBox="1"/>
          <p:nvPr/>
        </p:nvSpPr>
        <p:spPr>
          <a:xfrm>
            <a:off x="7025246" y="2119367"/>
            <a:ext cx="4607954" cy="24006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Can we say the same thing about the edge from 0 to 4?</a:t>
            </a:r>
          </a:p>
          <a:p>
            <a:endParaRPr lang="en-US" sz="1000" b="1" dirty="0"/>
          </a:p>
          <a:p>
            <a:r>
              <a:rPr lang="en-US" sz="2800" b="1" dirty="0"/>
              <a:t>I.e., Could there be a shorter path from 0 to 4 other than the edge from 0 to 4?</a:t>
            </a: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F1A27825-326B-0803-0D10-B3499EC9C0C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62DE6608-B547-051D-5A2A-4853E214ADA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AAD64CDF-D76E-8612-CCE4-354FDE797F1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3A7731A7-8E9C-A971-0A32-D3E1137FFE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8" name="Slide Number Placeholder 23">
            <a:extLst>
              <a:ext uri="{FF2B5EF4-FFF2-40B4-BE49-F238E27FC236}">
                <a16:creationId xmlns:a16="http://schemas.microsoft.com/office/drawing/2014/main" id="{11B50FA9-3409-9DF3-AAD1-2FD98734E464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95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787923" y="1563550"/>
            <a:ext cx="5825776" cy="3757683"/>
            <a:chOff x="1950018" y="1730101"/>
            <a:chExt cx="4422427" cy="2852508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</p:grpSp>
      <p:graphicFrame>
        <p:nvGraphicFramePr>
          <p:cNvPr id="124" name="Table 124">
            <a:extLst>
              <a:ext uri="{FF2B5EF4-FFF2-40B4-BE49-F238E27FC236}">
                <a16:creationId xmlns:a16="http://schemas.microsoft.com/office/drawing/2014/main" id="{54914C84-1C59-D83A-53F0-D1CB0846B86A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8A1569-62C1-FAC1-D8AD-8F9D3D52BE04}"/>
              </a:ext>
            </a:extLst>
          </p:cNvPr>
          <p:cNvSpPr txBox="1"/>
          <p:nvPr/>
        </p:nvSpPr>
        <p:spPr>
          <a:xfrm>
            <a:off x="1329585" y="5015796"/>
            <a:ext cx="100177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Claim: There cannot possibly be a shorter path from 0 to 2 than the edge from 0 to 2 because non-negative edge weights mean every other path is at least 0.38 or 0.26.</a:t>
            </a:r>
            <a:endParaRPr lang="en-US" sz="2800" dirty="0">
              <a:highlight>
                <a:srgbClr val="00FF00"/>
              </a:highlight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BDCAF2-198A-4087-9E87-5F44C049362D}"/>
              </a:ext>
            </a:extLst>
          </p:cNvPr>
          <p:cNvSpPr/>
          <p:nvPr/>
        </p:nvSpPr>
        <p:spPr>
          <a:xfrm>
            <a:off x="7325034" y="1912270"/>
            <a:ext cx="3293699" cy="77804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EBCEDC3C-062A-0EB1-2F9D-EEFFFF3691F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6F013E5D-7553-6D5C-EA31-5A785012C46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22F987CD-78AF-F785-AE14-AB8781D2909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6C8F7D88-2605-35E9-81D7-D2B901E42E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8" name="Slide Number Placeholder 23">
            <a:extLst>
              <a:ext uri="{FF2B5EF4-FFF2-40B4-BE49-F238E27FC236}">
                <a16:creationId xmlns:a16="http://schemas.microsoft.com/office/drawing/2014/main" id="{3F008825-1267-D743-8BD5-AD09D7CD1B52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08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06735-5E1F-DED7-8FA8-99457D2910E5}"/>
              </a:ext>
            </a:extLst>
          </p:cNvPr>
          <p:cNvSpPr txBox="1"/>
          <p:nvPr/>
        </p:nvSpPr>
        <p:spPr>
          <a:xfrm>
            <a:off x="152400" y="15240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84B491-ADA0-FDA2-BEEA-7CB7C8BDC331}"/>
              </a:ext>
            </a:extLst>
          </p:cNvPr>
          <p:cNvSpPr txBox="1"/>
          <p:nvPr/>
        </p:nvSpPr>
        <p:spPr>
          <a:xfrm>
            <a:off x="581582" y="1807898"/>
            <a:ext cx="5542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Lab 10 due </a:t>
            </a:r>
            <a:r>
              <a:rPr lang="en-US" sz="2400" b="1" dirty="0"/>
              <a:t>Friday</a:t>
            </a:r>
          </a:p>
          <a:p>
            <a:r>
              <a:rPr lang="en-US" sz="2400" dirty="0"/>
              <a:t>(Part 1 of Program 3)</a:t>
            </a: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CB4497-D0B5-EE2D-1349-0E38CBFBC6D3}"/>
              </a:ext>
            </a:extLst>
          </p:cNvPr>
          <p:cNvSpPr txBox="1"/>
          <p:nvPr/>
        </p:nvSpPr>
        <p:spPr>
          <a:xfrm>
            <a:off x="581582" y="3909330"/>
            <a:ext cx="3589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All of program 3 has been posted</a:t>
            </a:r>
          </a:p>
          <a:p>
            <a:endParaRPr lang="en-US" sz="2400" dirty="0"/>
          </a:p>
          <a:p>
            <a:r>
              <a:rPr lang="en-US" sz="2400" dirty="0"/>
              <a:t>Survey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E00CC-1F9B-ED93-AF5B-52167692EFEB}"/>
              </a:ext>
            </a:extLst>
          </p:cNvPr>
          <p:cNvSpPr txBox="1"/>
          <p:nvPr/>
        </p:nvSpPr>
        <p:spPr>
          <a:xfrm>
            <a:off x="581582" y="2997113"/>
            <a:ext cx="358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Office hours Tomorrow</a:t>
            </a:r>
          </a:p>
        </p:txBody>
      </p:sp>
      <p:pic>
        <p:nvPicPr>
          <p:cNvPr id="11" name="Picture 10" descr="A person with a mustache&#10;&#10;Description automatically generated">
            <a:extLst>
              <a:ext uri="{FF2B5EF4-FFF2-40B4-BE49-F238E27FC236}">
                <a16:creationId xmlns:a16="http://schemas.microsoft.com/office/drawing/2014/main" id="{56C75F9F-BDBF-9A64-434A-8671931F8F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648" y="547463"/>
            <a:ext cx="4288770" cy="536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93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graphicFrame>
        <p:nvGraphicFramePr>
          <p:cNvPr id="74" name="Table 124">
            <a:extLst>
              <a:ext uri="{FF2B5EF4-FFF2-40B4-BE49-F238E27FC236}">
                <a16:creationId xmlns:a16="http://schemas.microsoft.com/office/drawing/2014/main" id="{6E0CD548-3111-A049-E7BD-2A9CE073D7C0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7A2DACEA-AA15-9784-7C24-09E1C9954D15}"/>
              </a:ext>
            </a:extLst>
          </p:cNvPr>
          <p:cNvSpPr txBox="1"/>
          <p:nvPr/>
        </p:nvSpPr>
        <p:spPr>
          <a:xfrm>
            <a:off x="1336062" y="5289106"/>
            <a:ext cx="10017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 need some process for progressing through the graph.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E5752468-89B2-29B1-9AA0-D464CDF7726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1E50919-E7F0-3D21-6633-0FCC2CC722B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8D9F9DB-06A4-75F5-2DB7-74F8BD231D6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A69F8052-4A4E-CEBE-25AE-3A85BECEC8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943C1B0B-F7E5-FD9F-0414-4C19D4CD3299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610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graphicFrame>
        <p:nvGraphicFramePr>
          <p:cNvPr id="74" name="Table 124">
            <a:extLst>
              <a:ext uri="{FF2B5EF4-FFF2-40B4-BE49-F238E27FC236}">
                <a16:creationId xmlns:a16="http://schemas.microsoft.com/office/drawing/2014/main" id="{6E0CD548-3111-A049-E7BD-2A9CE073D7C0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7A2DACEA-AA15-9784-7C24-09E1C9954D15}"/>
              </a:ext>
            </a:extLst>
          </p:cNvPr>
          <p:cNvSpPr txBox="1"/>
          <p:nvPr/>
        </p:nvSpPr>
        <p:spPr>
          <a:xfrm>
            <a:off x="1336062" y="5289106"/>
            <a:ext cx="100177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need some process for progressing through the graph.</a:t>
            </a:r>
          </a:p>
          <a:p>
            <a:r>
              <a:rPr lang="en-US" sz="2800" dirty="0"/>
              <a:t>What if we prioritized neighbors based on path (not edge) distance?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9D415DF5-8CBC-7E77-720D-DA2FEC9A9B6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78F3758-3F42-8E3C-22C4-693B3A65C58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6B39924-C7AB-B6D1-1285-82F5C762861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B716079E-AA74-991F-ACC4-0CDE9180AF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3CEC81AD-8DE0-7447-4DBA-AF45FC2B851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0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graphicFrame>
        <p:nvGraphicFramePr>
          <p:cNvPr id="74" name="Table 124">
            <a:extLst>
              <a:ext uri="{FF2B5EF4-FFF2-40B4-BE49-F238E27FC236}">
                <a16:creationId xmlns:a16="http://schemas.microsoft.com/office/drawing/2014/main" id="{6E0CD548-3111-A049-E7BD-2A9CE073D7C0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7A2DACEA-AA15-9784-7C24-09E1C9954D15}"/>
              </a:ext>
            </a:extLst>
          </p:cNvPr>
          <p:cNvSpPr txBox="1"/>
          <p:nvPr/>
        </p:nvSpPr>
        <p:spPr>
          <a:xfrm>
            <a:off x="906639" y="5144638"/>
            <a:ext cx="100177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need some process for progressing through the graph.</a:t>
            </a:r>
          </a:p>
          <a:p>
            <a:r>
              <a:rPr lang="en-US" sz="2800" dirty="0"/>
              <a:t>What if we prioritized neighbors based on path (not edge) distance?					</a:t>
            </a:r>
            <a:r>
              <a:rPr lang="en-US" sz="2800" b="1" dirty="0">
                <a:solidFill>
                  <a:srgbClr val="7030A0"/>
                </a:solidFill>
              </a:rPr>
              <a:t>	vertex (distance)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19871" y="1171738"/>
            <a:ext cx="13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>
            <a:extLst>
              <a:ext uri="{FF2B5EF4-FFF2-40B4-BE49-F238E27FC236}">
                <a16:creationId xmlns:a16="http://schemas.microsoft.com/office/drawing/2014/main" id="{E4C6BD14-B8FE-3040-FBA5-3B1237A3F18E}"/>
              </a:ext>
            </a:extLst>
          </p:cNvPr>
          <p:cNvSpPr/>
          <p:nvPr/>
        </p:nvSpPr>
        <p:spPr>
          <a:xfrm>
            <a:off x="9084885" y="5096933"/>
            <a:ext cx="2348452" cy="1248352"/>
          </a:xfrm>
          <a:custGeom>
            <a:avLst/>
            <a:gdLst>
              <a:gd name="connsiteX0" fmla="*/ 0 w 948266"/>
              <a:gd name="connsiteY0" fmla="*/ 1490134 h 1490134"/>
              <a:gd name="connsiteX1" fmla="*/ 745066 w 948266"/>
              <a:gd name="connsiteY1" fmla="*/ 1066800 h 1490134"/>
              <a:gd name="connsiteX2" fmla="*/ 948266 w 948266"/>
              <a:gd name="connsiteY2" fmla="*/ 0 h 14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8266" h="1490134">
                <a:moveTo>
                  <a:pt x="0" y="1490134"/>
                </a:moveTo>
                <a:cubicBezTo>
                  <a:pt x="293511" y="1402645"/>
                  <a:pt x="587022" y="1315156"/>
                  <a:pt x="745066" y="1066800"/>
                </a:cubicBezTo>
                <a:cubicBezTo>
                  <a:pt x="903110" y="818444"/>
                  <a:pt x="925688" y="409222"/>
                  <a:pt x="948266" y="0"/>
                </a:cubicBezTo>
              </a:path>
            </a:pathLst>
          </a:custGeom>
          <a:noFill/>
          <a:ln w="38100">
            <a:solidFill>
              <a:srgbClr val="7030A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6CACC7D5-2265-62AB-F9D4-7F828A6071E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DBAE4DD5-C890-8D89-7BA7-5831B59D257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F8A7E590-77EE-2FA1-1C74-2174160D6A0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9E5069EC-03C7-1D5F-22C4-7F19DEEC43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8" name="Slide Number Placeholder 23">
            <a:extLst>
              <a:ext uri="{FF2B5EF4-FFF2-40B4-BE49-F238E27FC236}">
                <a16:creationId xmlns:a16="http://schemas.microsoft.com/office/drawing/2014/main" id="{18BDF66A-1701-DDFF-C986-03B3F32F88C5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016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graphicFrame>
        <p:nvGraphicFramePr>
          <p:cNvPr id="74" name="Table 124">
            <a:extLst>
              <a:ext uri="{FF2B5EF4-FFF2-40B4-BE49-F238E27FC236}">
                <a16:creationId xmlns:a16="http://schemas.microsoft.com/office/drawing/2014/main" id="{6E0CD548-3111-A049-E7BD-2A9CE073D7C0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19871" y="1171738"/>
            <a:ext cx="13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>
            <a:extLst>
              <a:ext uri="{FF2B5EF4-FFF2-40B4-BE49-F238E27FC236}">
                <a16:creationId xmlns:a16="http://schemas.microsoft.com/office/drawing/2014/main" id="{E4C6BD14-B8FE-3040-FBA5-3B1237A3F18E}"/>
              </a:ext>
            </a:extLst>
          </p:cNvPr>
          <p:cNvSpPr/>
          <p:nvPr/>
        </p:nvSpPr>
        <p:spPr>
          <a:xfrm>
            <a:off x="10002255" y="5096933"/>
            <a:ext cx="1431082" cy="1175530"/>
          </a:xfrm>
          <a:custGeom>
            <a:avLst/>
            <a:gdLst>
              <a:gd name="connsiteX0" fmla="*/ 0 w 948266"/>
              <a:gd name="connsiteY0" fmla="*/ 1490134 h 1490134"/>
              <a:gd name="connsiteX1" fmla="*/ 745066 w 948266"/>
              <a:gd name="connsiteY1" fmla="*/ 1066800 h 1490134"/>
              <a:gd name="connsiteX2" fmla="*/ 948266 w 948266"/>
              <a:gd name="connsiteY2" fmla="*/ 0 h 14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8266" h="1490134">
                <a:moveTo>
                  <a:pt x="0" y="1490134"/>
                </a:moveTo>
                <a:cubicBezTo>
                  <a:pt x="293511" y="1402645"/>
                  <a:pt x="587022" y="1315156"/>
                  <a:pt x="745066" y="1066800"/>
                </a:cubicBezTo>
                <a:cubicBezTo>
                  <a:pt x="903110" y="818444"/>
                  <a:pt x="925688" y="409222"/>
                  <a:pt x="948266" y="0"/>
                </a:cubicBezTo>
              </a:path>
            </a:pathLst>
          </a:custGeom>
          <a:noFill/>
          <a:ln w="38100">
            <a:solidFill>
              <a:srgbClr val="7030A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D5A84A1-D594-BB6D-5218-FC0F15D10A2E}"/>
              </a:ext>
            </a:extLst>
          </p:cNvPr>
          <p:cNvSpPr txBox="1"/>
          <p:nvPr/>
        </p:nvSpPr>
        <p:spPr>
          <a:xfrm>
            <a:off x="954533" y="5186910"/>
            <a:ext cx="100177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need some process for progressing through the graph.</a:t>
            </a:r>
          </a:p>
          <a:p>
            <a:r>
              <a:rPr lang="en-US" sz="2800" dirty="0"/>
              <a:t>What if we prioritized neighbors based on path (not edge) distance?					</a:t>
            </a:r>
            <a:r>
              <a:rPr lang="en-US" sz="2800" b="1" dirty="0">
                <a:solidFill>
                  <a:srgbClr val="7030A0"/>
                </a:solidFill>
              </a:rPr>
              <a:t>	vertex (distance)</a:t>
            </a:r>
          </a:p>
        </p:txBody>
      </p:sp>
    </p:spTree>
    <p:extLst>
      <p:ext uri="{BB962C8B-B14F-4D97-AF65-F5344CB8AC3E}">
        <p14:creationId xmlns:p14="http://schemas.microsoft.com/office/powerpoint/2010/main" val="26041722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graphicFrame>
        <p:nvGraphicFramePr>
          <p:cNvPr id="74" name="Table 124">
            <a:extLst>
              <a:ext uri="{FF2B5EF4-FFF2-40B4-BE49-F238E27FC236}">
                <a16:creationId xmlns:a16="http://schemas.microsoft.com/office/drawing/2014/main" id="{6E0CD548-3111-A049-E7BD-2A9CE073D7C0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7A2DACEA-AA15-9784-7C24-09E1C9954D15}"/>
              </a:ext>
            </a:extLst>
          </p:cNvPr>
          <p:cNvSpPr txBox="1"/>
          <p:nvPr/>
        </p:nvSpPr>
        <p:spPr>
          <a:xfrm>
            <a:off x="1336062" y="5289106"/>
            <a:ext cx="10017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can we reach from connected vertices and at what distance (from 0)?</a:t>
            </a:r>
          </a:p>
          <a:p>
            <a:r>
              <a:rPr lang="en-US" sz="3200" dirty="0"/>
              <a:t>						</a:t>
            </a:r>
            <a:r>
              <a:rPr lang="en-US" sz="3200" b="1" dirty="0">
                <a:solidFill>
                  <a:srgbClr val="7030A0"/>
                </a:solidFill>
              </a:rPr>
              <a:t>	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object 3">
            <a:extLst>
              <a:ext uri="{FF2B5EF4-FFF2-40B4-BE49-F238E27FC236}">
                <a16:creationId xmlns:a16="http://schemas.microsoft.com/office/drawing/2014/main" id="{EB55DF93-058B-E3D1-F225-E43C5377B9D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161551B1-8C0D-9202-9068-E65B40161C1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9AFC120C-1D91-7924-5B57-38CC2B776F3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EE5B7676-6526-248F-10ED-79B1AF188F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8" name="Slide Number Placeholder 23">
            <a:extLst>
              <a:ext uri="{FF2B5EF4-FFF2-40B4-BE49-F238E27FC236}">
                <a16:creationId xmlns:a16="http://schemas.microsoft.com/office/drawing/2014/main" id="{9D58E2A7-7D4E-138A-AE33-D1C8C74952EA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AD1BA-F7CA-BA23-987A-F665C0F49941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39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graphicFrame>
        <p:nvGraphicFramePr>
          <p:cNvPr id="74" name="Table 124">
            <a:extLst>
              <a:ext uri="{FF2B5EF4-FFF2-40B4-BE49-F238E27FC236}">
                <a16:creationId xmlns:a16="http://schemas.microsoft.com/office/drawing/2014/main" id="{6E0CD548-3111-A049-E7BD-2A9CE073D7C0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7A2DACEA-AA15-9784-7C24-09E1C9954D15}"/>
              </a:ext>
            </a:extLst>
          </p:cNvPr>
          <p:cNvSpPr txBox="1"/>
          <p:nvPr/>
        </p:nvSpPr>
        <p:spPr>
          <a:xfrm>
            <a:off x="1336062" y="5289106"/>
            <a:ext cx="10017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can we reach from connected vertices and at what distance (from 0)?</a:t>
            </a:r>
          </a:p>
          <a:p>
            <a:r>
              <a:rPr lang="en-US" sz="3200" dirty="0"/>
              <a:t>						</a:t>
            </a:r>
            <a:r>
              <a:rPr lang="en-US" sz="3200" b="1" dirty="0">
                <a:solidFill>
                  <a:srgbClr val="7030A0"/>
                </a:solidFill>
              </a:rPr>
              <a:t>	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 (0.26)</a:t>
            </a:r>
          </a:p>
          <a:p>
            <a:pPr algn="ctr"/>
            <a:r>
              <a:rPr lang="en-US" sz="2400" dirty="0"/>
              <a:t>4 (0.38)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object 3">
            <a:extLst>
              <a:ext uri="{FF2B5EF4-FFF2-40B4-BE49-F238E27FC236}">
                <a16:creationId xmlns:a16="http://schemas.microsoft.com/office/drawing/2014/main" id="{46599CD6-89B2-AF9C-2751-C181EDBECAF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5A2FFEB3-3C96-AEF3-E229-19F56B23752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8FCD062C-04F1-1F46-0F38-AFD03DD08C5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4407366F-0B71-0ACC-428F-6638892302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8" name="Slide Number Placeholder 23">
            <a:extLst>
              <a:ext uri="{FF2B5EF4-FFF2-40B4-BE49-F238E27FC236}">
                <a16:creationId xmlns:a16="http://schemas.microsoft.com/office/drawing/2014/main" id="{881BBB73-B5E5-DA65-C4C8-DB4CC8D0FA8A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53093C-3F0F-40BC-752E-6CFBA93B891C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50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graphicFrame>
        <p:nvGraphicFramePr>
          <p:cNvPr id="74" name="Table 124">
            <a:extLst>
              <a:ext uri="{FF2B5EF4-FFF2-40B4-BE49-F238E27FC236}">
                <a16:creationId xmlns:a16="http://schemas.microsoft.com/office/drawing/2014/main" id="{6E0CD548-3111-A049-E7BD-2A9CE073D7C0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7A2DACEA-AA15-9784-7C24-09E1C9954D15}"/>
              </a:ext>
            </a:extLst>
          </p:cNvPr>
          <p:cNvSpPr txBox="1"/>
          <p:nvPr/>
        </p:nvSpPr>
        <p:spPr>
          <a:xfrm>
            <a:off x="1336062" y="5289106"/>
            <a:ext cx="10017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can we reach from connected vertices and at what distance (from 0)?</a:t>
            </a:r>
          </a:p>
          <a:p>
            <a:r>
              <a:rPr lang="en-US" sz="3200" dirty="0"/>
              <a:t>						</a:t>
            </a:r>
            <a:r>
              <a:rPr lang="en-US" sz="3200" b="1" dirty="0">
                <a:solidFill>
                  <a:srgbClr val="7030A0"/>
                </a:solidFill>
              </a:rPr>
              <a:t>	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 (0.26)</a:t>
            </a:r>
          </a:p>
          <a:p>
            <a:pPr algn="ctr"/>
            <a:r>
              <a:rPr lang="en-US" sz="2400" dirty="0"/>
              <a:t>4 (0.38)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object 3">
            <a:extLst>
              <a:ext uri="{FF2B5EF4-FFF2-40B4-BE49-F238E27FC236}">
                <a16:creationId xmlns:a16="http://schemas.microsoft.com/office/drawing/2014/main" id="{53378B01-4AB9-7D01-BDB1-D87AF1A976F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5956C36B-805B-C167-6FF7-BE5E2D54367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1AD57833-0C5F-A09D-B2BB-F87A6E93CD3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985113D6-44BC-997B-82E9-55591BCFDE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8" name="Slide Number Placeholder 23">
            <a:extLst>
              <a:ext uri="{FF2B5EF4-FFF2-40B4-BE49-F238E27FC236}">
                <a16:creationId xmlns:a16="http://schemas.microsoft.com/office/drawing/2014/main" id="{82E50394-3B43-77AD-4D89-CE9BD07CEFD4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C400BF-92B1-DE4E-A638-3AA73BBB42C0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78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graphicFrame>
        <p:nvGraphicFramePr>
          <p:cNvPr id="74" name="Table 124">
            <a:extLst>
              <a:ext uri="{FF2B5EF4-FFF2-40B4-BE49-F238E27FC236}">
                <a16:creationId xmlns:a16="http://schemas.microsoft.com/office/drawing/2014/main" id="{6E0CD548-3111-A049-E7BD-2A9CE073D7C0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7A2DACEA-AA15-9784-7C24-09E1C9954D15}"/>
              </a:ext>
            </a:extLst>
          </p:cNvPr>
          <p:cNvSpPr txBox="1"/>
          <p:nvPr/>
        </p:nvSpPr>
        <p:spPr>
          <a:xfrm>
            <a:off x="1336062" y="5289106"/>
            <a:ext cx="10017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can we reach from connected vertices and at what distance (from 0)?</a:t>
            </a:r>
          </a:p>
          <a:p>
            <a:r>
              <a:rPr lang="en-US" sz="3200" dirty="0"/>
              <a:t>						</a:t>
            </a:r>
            <a:r>
              <a:rPr lang="en-US" sz="3200" b="1" dirty="0">
                <a:solidFill>
                  <a:srgbClr val="7030A0"/>
                </a:solidFill>
              </a:rPr>
              <a:t>	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 (0.26)</a:t>
            </a:r>
          </a:p>
          <a:p>
            <a:pPr algn="ctr"/>
            <a:r>
              <a:rPr lang="en-US" sz="2400" dirty="0"/>
              <a:t>4 (0.38)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object 3">
            <a:extLst>
              <a:ext uri="{FF2B5EF4-FFF2-40B4-BE49-F238E27FC236}">
                <a16:creationId xmlns:a16="http://schemas.microsoft.com/office/drawing/2014/main" id="{99F6CBDF-D108-88BB-48BB-03DD220DB8C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CFDE35BD-0E56-0714-02B8-3C34593A315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44166EDD-BC0D-F05C-BFD4-AA90C1A8343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641EA3BD-3E9F-6545-930E-A10DC56FE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8" name="Slide Number Placeholder 23">
            <a:extLst>
              <a:ext uri="{FF2B5EF4-FFF2-40B4-BE49-F238E27FC236}">
                <a16:creationId xmlns:a16="http://schemas.microsoft.com/office/drawing/2014/main" id="{F2937F96-40DE-5C63-1D23-63A3761C7F96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A11E6E-AF4C-ED85-6B27-0A075FDE29B4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89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graphicFrame>
        <p:nvGraphicFramePr>
          <p:cNvPr id="74" name="Table 124">
            <a:extLst>
              <a:ext uri="{FF2B5EF4-FFF2-40B4-BE49-F238E27FC236}">
                <a16:creationId xmlns:a16="http://schemas.microsoft.com/office/drawing/2014/main" id="{6E0CD548-3111-A049-E7BD-2A9CE073D7C0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7A2DACEA-AA15-9784-7C24-09E1C9954D15}"/>
              </a:ext>
            </a:extLst>
          </p:cNvPr>
          <p:cNvSpPr txBox="1"/>
          <p:nvPr/>
        </p:nvSpPr>
        <p:spPr>
          <a:xfrm>
            <a:off x="1336062" y="5289106"/>
            <a:ext cx="10017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can we reach from connected vertices and at what distance (from 0)?</a:t>
            </a:r>
          </a:p>
          <a:p>
            <a:r>
              <a:rPr lang="en-US" sz="3200" dirty="0"/>
              <a:t>						</a:t>
            </a:r>
            <a:r>
              <a:rPr lang="en-US" sz="3200" b="1" dirty="0">
                <a:solidFill>
                  <a:srgbClr val="7030A0"/>
                </a:solidFill>
              </a:rPr>
              <a:t>	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 (0.38)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D866C40-4A8A-D9A8-40B9-F9FA40B3DA7C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7890050-AD6E-E9D7-0C5C-5C5333D818F3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88FAC19-BB12-8B80-D926-82D3C45E38D8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2 (0.26)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2E829D2-EA4B-77A5-4716-D07C08B3240B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object 3">
            <a:extLst>
              <a:ext uri="{FF2B5EF4-FFF2-40B4-BE49-F238E27FC236}">
                <a16:creationId xmlns:a16="http://schemas.microsoft.com/office/drawing/2014/main" id="{4227318B-080C-3F8D-A1EA-D299FEA903C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159A4806-F866-1B55-9D3B-C6AC8169509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2A43F63E-0F70-21C6-0C84-E12E1CCC222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CB31BCB3-6E52-E631-F7EF-447183102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8" name="Slide Number Placeholder 23">
            <a:extLst>
              <a:ext uri="{FF2B5EF4-FFF2-40B4-BE49-F238E27FC236}">
                <a16:creationId xmlns:a16="http://schemas.microsoft.com/office/drawing/2014/main" id="{43D10B5C-E62B-3D90-03EA-D003F834FA23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3738A5-9486-1D62-56CC-A7D5711830BC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22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graphicFrame>
        <p:nvGraphicFramePr>
          <p:cNvPr id="74" name="Table 124">
            <a:extLst>
              <a:ext uri="{FF2B5EF4-FFF2-40B4-BE49-F238E27FC236}">
                <a16:creationId xmlns:a16="http://schemas.microsoft.com/office/drawing/2014/main" id="{6E0CD548-3111-A049-E7BD-2A9CE073D7C0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 (0.38)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017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can we reach from connected vertices and at what distance (from 0)?</a:t>
            </a:r>
          </a:p>
          <a:p>
            <a:r>
              <a:rPr lang="en-US" sz="3200" dirty="0"/>
              <a:t>						</a:t>
            </a:r>
            <a:r>
              <a:rPr lang="en-US" sz="3200" b="1" dirty="0">
                <a:solidFill>
                  <a:srgbClr val="7030A0"/>
                </a:solidFill>
              </a:rPr>
              <a:t>	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2 (0.26)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object 3">
            <a:extLst>
              <a:ext uri="{FF2B5EF4-FFF2-40B4-BE49-F238E27FC236}">
                <a16:creationId xmlns:a16="http://schemas.microsoft.com/office/drawing/2014/main" id="{A848DC75-E92F-24FC-2FFF-F321A5FBD6B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0DC6B060-A564-19AE-AF26-513D7D827D1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DADC06AB-A3B2-CB02-0265-88EE05AC759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A713E048-1FEA-153A-C4C5-06902166A4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8" name="Slide Number Placeholder 23">
            <a:extLst>
              <a:ext uri="{FF2B5EF4-FFF2-40B4-BE49-F238E27FC236}">
                <a16:creationId xmlns:a16="http://schemas.microsoft.com/office/drawing/2014/main" id="{7BCF0458-2FAD-EAA6-09EC-B5CF6DD54242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35C01F-23E6-5A58-BBC9-3187BFFE352A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70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49C1C2-D57A-774E-B962-A1460B6B5F55}"/>
              </a:ext>
            </a:extLst>
          </p:cNvPr>
          <p:cNvSpPr txBox="1"/>
          <p:nvPr/>
        </p:nvSpPr>
        <p:spPr>
          <a:xfrm>
            <a:off x="8441044" y="1369287"/>
            <a:ext cx="3836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Adjacency List</a:t>
            </a:r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450CCF9F-9BA5-BD45-92F5-FB1611B7E1F9}"/>
              </a:ext>
            </a:extLst>
          </p:cNvPr>
          <p:cNvGraphicFramePr>
            <a:graphicFrameLocks noGrp="1"/>
          </p:cNvGraphicFramePr>
          <p:nvPr/>
        </p:nvGraphicFramePr>
        <p:xfrm>
          <a:off x="8878099" y="2080262"/>
          <a:ext cx="61861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611">
                  <a:extLst>
                    <a:ext uri="{9D8B030D-6E8A-4147-A177-3AD203B41FA5}">
                      <a16:colId xmlns:a16="http://schemas.microsoft.com/office/drawing/2014/main" val="3861190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84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9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19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67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42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950310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9093DB-F7E8-C143-87EB-510F335AC244}"/>
              </a:ext>
            </a:extLst>
          </p:cNvPr>
          <p:cNvCxnSpPr/>
          <p:nvPr/>
        </p:nvCxnSpPr>
        <p:spPr>
          <a:xfrm>
            <a:off x="9653400" y="2313907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B4BB9C-3771-874D-9DB7-4E9A8A904916}"/>
              </a:ext>
            </a:extLst>
          </p:cNvPr>
          <p:cNvCxnSpPr/>
          <p:nvPr/>
        </p:nvCxnSpPr>
        <p:spPr>
          <a:xfrm>
            <a:off x="9653400" y="2872433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BA9399-00F0-E04C-BE8C-D7117CC6D4CD}"/>
              </a:ext>
            </a:extLst>
          </p:cNvPr>
          <p:cNvCxnSpPr/>
          <p:nvPr/>
        </p:nvCxnSpPr>
        <p:spPr>
          <a:xfrm>
            <a:off x="9653400" y="3381531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755D86-6EEF-7C4E-9CB1-D650702E8246}"/>
              </a:ext>
            </a:extLst>
          </p:cNvPr>
          <p:cNvCxnSpPr/>
          <p:nvPr/>
        </p:nvCxnSpPr>
        <p:spPr>
          <a:xfrm>
            <a:off x="9653400" y="3875802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C9E6710-0D6F-EE41-BF09-2CA2477D79A3}"/>
              </a:ext>
            </a:extLst>
          </p:cNvPr>
          <p:cNvCxnSpPr/>
          <p:nvPr/>
        </p:nvCxnSpPr>
        <p:spPr>
          <a:xfrm>
            <a:off x="9653400" y="4414556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BDD8DFF-6456-564E-A3EE-242513DCC9F6}"/>
              </a:ext>
            </a:extLst>
          </p:cNvPr>
          <p:cNvCxnSpPr/>
          <p:nvPr/>
        </p:nvCxnSpPr>
        <p:spPr>
          <a:xfrm>
            <a:off x="9653400" y="4933540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59B8281-AB77-4246-8104-3B18C6B3C05B}"/>
              </a:ext>
            </a:extLst>
          </p:cNvPr>
          <p:cNvSpPr txBox="1"/>
          <p:nvPr/>
        </p:nvSpPr>
        <p:spPr>
          <a:xfrm>
            <a:off x="10245243" y="2052297"/>
            <a:ext cx="883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{1,2}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537321-CD83-1348-8FFA-DFE21E659837}"/>
              </a:ext>
            </a:extLst>
          </p:cNvPr>
          <p:cNvSpPr txBox="1"/>
          <p:nvPr/>
        </p:nvSpPr>
        <p:spPr>
          <a:xfrm>
            <a:off x="10245243" y="2608160"/>
            <a:ext cx="1158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{0,2,3}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D02D5F-0776-8548-AC6A-AA8A5239C4EC}"/>
              </a:ext>
            </a:extLst>
          </p:cNvPr>
          <p:cNvSpPr txBox="1"/>
          <p:nvPr/>
        </p:nvSpPr>
        <p:spPr>
          <a:xfrm>
            <a:off x="10245243" y="3111522"/>
            <a:ext cx="1325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{0,1,4}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EF6F29-ABE8-2641-BE5C-8A5A1B46199A}"/>
              </a:ext>
            </a:extLst>
          </p:cNvPr>
          <p:cNvSpPr txBox="1"/>
          <p:nvPr/>
        </p:nvSpPr>
        <p:spPr>
          <a:xfrm>
            <a:off x="10245242" y="3614192"/>
            <a:ext cx="13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{1,4,5}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B4D700-34FF-9243-B0B4-E60F3F185E00}"/>
              </a:ext>
            </a:extLst>
          </p:cNvPr>
          <p:cNvSpPr txBox="1"/>
          <p:nvPr/>
        </p:nvSpPr>
        <p:spPr>
          <a:xfrm>
            <a:off x="10245242" y="4146966"/>
            <a:ext cx="1158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{2,3,5}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322A34-66D8-E943-BB42-E4BB39FB4A3C}"/>
              </a:ext>
            </a:extLst>
          </p:cNvPr>
          <p:cNvSpPr txBox="1"/>
          <p:nvPr/>
        </p:nvSpPr>
        <p:spPr>
          <a:xfrm>
            <a:off x="10245242" y="4671930"/>
            <a:ext cx="960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{3,4}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0BA7960-FA27-8E42-98C6-3A85D9AC9347}"/>
              </a:ext>
            </a:extLst>
          </p:cNvPr>
          <p:cNvGrpSpPr/>
          <p:nvPr/>
        </p:nvGrpSpPr>
        <p:grpSpPr>
          <a:xfrm>
            <a:off x="596157" y="2030829"/>
            <a:ext cx="5792220" cy="2646441"/>
            <a:chOff x="3504764" y="484100"/>
            <a:chExt cx="4613058" cy="210768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4A06451-FA90-CF4F-8C53-56F276E5AB9A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5C91578-8016-DA49-82FF-A440C63475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240ED7E-CA9B-C243-B998-F6BD5544D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A0B32DB-8D06-8D40-B9D1-DF86F210B3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709608F-2C17-F249-9D40-BA3E72ECA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3365738-A8DC-A34C-8E0D-BCDBEC704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5633F07-2225-7E47-A349-40582B1596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EFE85A2-BC97-DD46-AA28-39E80A34F074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405449F-CC57-FA43-AFFC-002CA933CD67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8C68254-3C52-3C44-9E97-EEF0331367C1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6611A2F-7E68-3F4E-A268-9317D01840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8F41C4E-7C3A-DB4C-9C7E-B2D876C8E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DC5346A-A4A8-AD46-AC74-28DB29B082C9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8C1AAF2-CE4E-0644-BB9F-56152314B39E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0E82B7E-B7BB-5444-88FE-D58AB639E845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E6E2AF-3642-6642-8CE0-A89C52E8EA8D}"/>
                </a:ext>
              </a:extLst>
            </p:cNvPr>
            <p:cNvSpPr txBox="1"/>
            <p:nvPr/>
          </p:nvSpPr>
          <p:spPr>
            <a:xfrm>
              <a:off x="3510202" y="1175358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61A6141-CF36-294F-A57B-E71167CC2C08}"/>
                </a:ext>
              </a:extLst>
            </p:cNvPr>
            <p:cNvSpPr txBox="1"/>
            <p:nvPr/>
          </p:nvSpPr>
          <p:spPr>
            <a:xfrm>
              <a:off x="4859598" y="49482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D676251-84B1-8440-B9E8-B900C7B0F5A7}"/>
                </a:ext>
              </a:extLst>
            </p:cNvPr>
            <p:cNvSpPr txBox="1"/>
            <p:nvPr/>
          </p:nvSpPr>
          <p:spPr>
            <a:xfrm>
              <a:off x="4869568" y="200701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2EB1943-DC94-A348-A89B-0F455CAA45A8}"/>
                </a:ext>
              </a:extLst>
            </p:cNvPr>
            <p:cNvSpPr txBox="1"/>
            <p:nvPr/>
          </p:nvSpPr>
          <p:spPr>
            <a:xfrm>
              <a:off x="6411528" y="48410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6669653-5747-D94D-82FD-CBED3FAEC69C}"/>
                </a:ext>
              </a:extLst>
            </p:cNvPr>
            <p:cNvSpPr txBox="1"/>
            <p:nvPr/>
          </p:nvSpPr>
          <p:spPr>
            <a:xfrm>
              <a:off x="6403781" y="2003275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1E08078-0A6D-2F4A-A8CF-A21EF6C50D93}"/>
                </a:ext>
              </a:extLst>
            </p:cNvPr>
            <p:cNvSpPr txBox="1"/>
            <p:nvPr/>
          </p:nvSpPr>
          <p:spPr>
            <a:xfrm>
              <a:off x="7730042" y="132954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4" name="Right Arrow 3">
            <a:extLst>
              <a:ext uri="{FF2B5EF4-FFF2-40B4-BE49-F238E27FC236}">
                <a16:creationId xmlns:a16="http://schemas.microsoft.com/office/drawing/2014/main" id="{BC7FB714-B313-CA42-8BB1-3575EED98B77}"/>
              </a:ext>
            </a:extLst>
          </p:cNvPr>
          <p:cNvSpPr/>
          <p:nvPr/>
        </p:nvSpPr>
        <p:spPr>
          <a:xfrm>
            <a:off x="7075356" y="2533236"/>
            <a:ext cx="1001376" cy="174049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5D7CE-2C7C-F347-0C8E-0FF52E50C502}"/>
              </a:ext>
            </a:extLst>
          </p:cNvPr>
          <p:cNvSpPr txBox="1"/>
          <p:nvPr/>
        </p:nvSpPr>
        <p:spPr>
          <a:xfrm>
            <a:off x="2512601" y="880959"/>
            <a:ext cx="2217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  = (</a:t>
            </a:r>
            <a:r>
              <a:rPr lang="en-US" sz="4000" b="1" dirty="0">
                <a:solidFill>
                  <a:srgbClr val="00B050"/>
                </a:solidFill>
              </a:rPr>
              <a:t>V</a:t>
            </a:r>
            <a:r>
              <a:rPr lang="en-US" sz="4000" dirty="0"/>
              <a:t>, </a:t>
            </a:r>
            <a:r>
              <a:rPr lang="en-US" sz="4000" b="1" dirty="0">
                <a:solidFill>
                  <a:srgbClr val="FF0000"/>
                </a:solidFill>
              </a:rPr>
              <a:t>E</a:t>
            </a:r>
            <a:r>
              <a:rPr lang="en-US" sz="4000" dirty="0"/>
              <a:t>)</a:t>
            </a:r>
          </a:p>
        </p:txBody>
      </p:sp>
      <p:grpSp>
        <p:nvGrpSpPr>
          <p:cNvPr id="12" name="object 3">
            <a:extLst>
              <a:ext uri="{FF2B5EF4-FFF2-40B4-BE49-F238E27FC236}">
                <a16:creationId xmlns:a16="http://schemas.microsoft.com/office/drawing/2014/main" id="{D25C194B-A03E-CE5F-2265-462DB42D90A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333895C1-CB29-07D0-FAA5-D734C8173CB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567FA47D-245C-A925-281E-C0DCAF1D331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8C0C2F33-CD8C-4718-13FC-DB8D54FEB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Slide Number Placeholder 23">
            <a:extLst>
              <a:ext uri="{FF2B5EF4-FFF2-40B4-BE49-F238E27FC236}">
                <a16:creationId xmlns:a16="http://schemas.microsoft.com/office/drawing/2014/main" id="{EE73287C-B43C-4B7F-F980-2698712B5D5D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9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graphicFrame>
        <p:nvGraphicFramePr>
          <p:cNvPr id="74" name="Table 124">
            <a:extLst>
              <a:ext uri="{FF2B5EF4-FFF2-40B4-BE49-F238E27FC236}">
                <a16:creationId xmlns:a16="http://schemas.microsoft.com/office/drawing/2014/main" id="{6E0CD548-3111-A049-E7BD-2A9CE073D7C0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 (0.38)</a:t>
            </a:r>
          </a:p>
          <a:p>
            <a:pPr algn="ctr"/>
            <a:r>
              <a:rPr lang="en-US" sz="2400" dirty="0"/>
              <a:t>7 (0.60)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017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can we reach from connected vertices and at what distance (from 0)?</a:t>
            </a:r>
          </a:p>
          <a:p>
            <a:r>
              <a:rPr lang="en-US" sz="3200" dirty="0"/>
              <a:t>						</a:t>
            </a:r>
            <a:r>
              <a:rPr lang="en-US" sz="3200" b="1" dirty="0">
                <a:solidFill>
                  <a:srgbClr val="7030A0"/>
                </a:solidFill>
              </a:rPr>
              <a:t>	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2 (0.26)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object 3">
            <a:extLst>
              <a:ext uri="{FF2B5EF4-FFF2-40B4-BE49-F238E27FC236}">
                <a16:creationId xmlns:a16="http://schemas.microsoft.com/office/drawing/2014/main" id="{27364CFF-A42C-E064-FB47-B33382DEA8F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54BF93A2-E2AD-686C-8159-E89B7713434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B1DA558A-CD05-4FB5-5E6C-230CCA68B8D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7C46C8B7-E1FC-DB83-F697-E7E5721E43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8" name="Slide Number Placeholder 23">
            <a:extLst>
              <a:ext uri="{FF2B5EF4-FFF2-40B4-BE49-F238E27FC236}">
                <a16:creationId xmlns:a16="http://schemas.microsoft.com/office/drawing/2014/main" id="{FE86373E-430E-939A-6B7F-687855DCFF87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CE0C10-CF72-7B45-3A0B-156C09219071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08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 (0.60)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017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Repeat. </a:t>
            </a:r>
          </a:p>
          <a:p>
            <a:r>
              <a:rPr lang="en-US" sz="3200" dirty="0"/>
              <a:t>						</a:t>
            </a:r>
            <a:r>
              <a:rPr lang="en-US" sz="3200" b="1" dirty="0">
                <a:solidFill>
                  <a:srgbClr val="7030A0"/>
                </a:solidFill>
              </a:rPr>
              <a:t>	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4 (0.38)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4" name="Table 124">
            <a:extLst>
              <a:ext uri="{FF2B5EF4-FFF2-40B4-BE49-F238E27FC236}">
                <a16:creationId xmlns:a16="http://schemas.microsoft.com/office/drawing/2014/main" id="{3392EB86-EF45-232F-DAE7-F43209D02367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70BF7368-D4E3-0660-6E4C-8F9C56E3D1C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869C3E3-CA0D-C77B-29F6-D06B1E5E0EE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91F69E2-752B-8862-30B6-1CC2177CB9A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48FC484E-6D18-3F69-51FC-0BBF69A8AB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FCB08668-9BEB-C712-B9C3-E2657D7412C4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D2729-09D8-CB4C-A82B-32BA54801BEF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68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787923" y="1563550"/>
            <a:ext cx="5825776" cy="3757683"/>
            <a:chOff x="1950018" y="1730101"/>
            <a:chExt cx="4422427" cy="2852508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 (0.60)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017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can we say about the shortest path from 0 to 4?</a:t>
            </a:r>
            <a:endParaRPr lang="en-US" sz="3200" b="1" dirty="0">
              <a:solidFill>
                <a:srgbClr val="7030A0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4 (0.38)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0" name="Table 124">
            <a:extLst>
              <a:ext uri="{FF2B5EF4-FFF2-40B4-BE49-F238E27FC236}">
                <a16:creationId xmlns:a16="http://schemas.microsoft.com/office/drawing/2014/main" id="{85653D4D-E003-D9B5-88AA-80046B661C77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F49B7E34-C438-7310-1F96-CFE16B0F8C3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EC8CE94-D742-4064-B11F-23EA63A657C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07DD531-743E-AF27-7A00-60DA6381406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66C9003A-9ADF-B638-CA35-966DDD84B7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EB036A0E-FE3B-EBCC-FEBF-9858BFFCB624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716BC9-BBD8-239E-73CB-D27FD55F09C0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798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787923" y="1563550"/>
            <a:ext cx="5825776" cy="3757683"/>
            <a:chOff x="1950018" y="1730101"/>
            <a:chExt cx="4422427" cy="2852508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 (0.60)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949406" y="5112582"/>
            <a:ext cx="100177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0 to 4 edge has to be the shortest path between 0 and 4, since any other path would go from 0 -&gt; 2 -&gt; 7 -&gt; ? at cost at least 0.26 + 0.34 = 0.6 &gt; 0.38</a:t>
            </a:r>
            <a:endParaRPr lang="en-US" sz="2800" b="1" dirty="0">
              <a:solidFill>
                <a:srgbClr val="7030A0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4 (0.38)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4" name="Table 124">
            <a:extLst>
              <a:ext uri="{FF2B5EF4-FFF2-40B4-BE49-F238E27FC236}">
                <a16:creationId xmlns:a16="http://schemas.microsoft.com/office/drawing/2014/main" id="{4BF24102-229B-E182-933A-F8D26F8611C4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DA9EF413-03B0-02FE-047C-CA847EB070F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65CD176-72FD-F681-7908-7155B93F98E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9FBECA6-2C0F-AB6F-C914-DC258C91282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60A701DB-AD10-2047-0762-9E842FCEC3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B79AA3C-1E82-51C9-4030-611B3F48FA4D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CBBD13-F53C-1B55-4B4A-32725B55CC91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803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787923" y="1563550"/>
            <a:ext cx="5825776" cy="3757683"/>
            <a:chOff x="1950018" y="1730101"/>
            <a:chExt cx="4422427" cy="2852508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 (0.60)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50168" y="5104905"/>
            <a:ext cx="100177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0 to 4 edge has to be the shortest path between 0 and 4, since any other path would go from 0 -&gt; 2 -&gt; 7 -&gt; ? at cost at least 0.26 + 0.34 = 0.6 &gt; 0.38</a:t>
            </a:r>
            <a:endParaRPr lang="en-US" sz="2800" b="1" dirty="0">
              <a:solidFill>
                <a:srgbClr val="7030A0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4 (0.38)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0" name="Table 124">
            <a:extLst>
              <a:ext uri="{FF2B5EF4-FFF2-40B4-BE49-F238E27FC236}">
                <a16:creationId xmlns:a16="http://schemas.microsoft.com/office/drawing/2014/main" id="{59E4D2A9-40A9-01A7-A05B-5800C1ED3E77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FC374A5F-D87F-7151-E630-0D5E8BC9F12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199D6CB-6315-C94E-9E86-CEC7B5CE078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67A85FA-9E78-6185-5334-2BCB1F912C1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0D39AFBD-C6B8-4B0E-93ED-E61C728E65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387822B9-D519-1718-56A6-6E43DE984AF7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E3B20-0AA3-F0B0-F9AA-CA337A29071E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518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 (0.60)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017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Add neighbors to queue/previous.</a:t>
            </a:r>
            <a:endParaRPr lang="en-US" sz="3200" b="1" dirty="0">
              <a:solidFill>
                <a:srgbClr val="7030A0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4 (0.38)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aphicFrame>
        <p:nvGraphicFramePr>
          <p:cNvPr id="143" name="Table 124">
            <a:extLst>
              <a:ext uri="{FF2B5EF4-FFF2-40B4-BE49-F238E27FC236}">
                <a16:creationId xmlns:a16="http://schemas.microsoft.com/office/drawing/2014/main" id="{D96CE708-1ED2-FD0A-84D1-0525863E15DC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A61A0258-AF16-43A9-7908-6949A0AB6EB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D1B6220-CF7D-864F-BC6C-6FDD6B68D12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52FD4C1-F5EA-5361-A7B5-0D0D0AF1D23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FDAD2DB1-2C70-7E94-3858-0D82FDDB7F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6BDE69E8-60B3-644B-F019-FAB295234A71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E6E9E-0A6D-01AB-DF8F-D8682E5D38FB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28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 (0.60)</a:t>
            </a:r>
          </a:p>
          <a:p>
            <a:pPr algn="ctr"/>
            <a:r>
              <a:rPr lang="en-US" sz="2400" dirty="0"/>
              <a:t>5 (0.73)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017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Add neighbors to queue/previous.</a:t>
            </a:r>
            <a:endParaRPr lang="en-US" sz="3200" b="1" dirty="0">
              <a:solidFill>
                <a:srgbClr val="7030A0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4 (0.38)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aphicFrame>
        <p:nvGraphicFramePr>
          <p:cNvPr id="71" name="Table 124">
            <a:extLst>
              <a:ext uri="{FF2B5EF4-FFF2-40B4-BE49-F238E27FC236}">
                <a16:creationId xmlns:a16="http://schemas.microsoft.com/office/drawing/2014/main" id="{0F48E808-B768-1FBE-2005-CF1EF0833E87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289B646A-7B58-1A78-3A50-907C8426069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37CAEF8-BB4F-8DEA-00B6-8474A32EAEA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27A30F2-3640-6E27-969B-EA88C93F72A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427F3B59-9BD1-CE2C-5A41-994E0D6CD3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C49368BC-5CD5-422F-3BBD-07096AAD8F64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7AFC1-6501-F567-7FBC-8FDF50F2BBF7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36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 (0.60)</a:t>
            </a:r>
          </a:p>
          <a:p>
            <a:pPr algn="ctr"/>
            <a:r>
              <a:rPr lang="en-US" sz="2400" dirty="0"/>
              <a:t>5 (0.73)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Add neighbors to queue/previous.</a:t>
            </a:r>
            <a:endParaRPr lang="en-US" sz="3200" b="1" dirty="0">
              <a:solidFill>
                <a:srgbClr val="7030A0"/>
              </a:solidFill>
            </a:endParaRPr>
          </a:p>
          <a:p>
            <a:r>
              <a:rPr lang="en-US" sz="3200" b="1" dirty="0">
                <a:solidFill>
                  <a:srgbClr val="7030A0"/>
                </a:solidFill>
              </a:rPr>
              <a:t>	We have another route to 7! 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4 (0.38)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69581086-2E74-9862-278A-39E70F1348DE}"/>
              </a:ext>
            </a:extLst>
          </p:cNvPr>
          <p:cNvSpPr/>
          <p:nvPr/>
        </p:nvSpPr>
        <p:spPr>
          <a:xfrm rot="18746675">
            <a:off x="77276" y="3344306"/>
            <a:ext cx="3773925" cy="1331873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3" name="Table 124">
            <a:extLst>
              <a:ext uri="{FF2B5EF4-FFF2-40B4-BE49-F238E27FC236}">
                <a16:creationId xmlns:a16="http://schemas.microsoft.com/office/drawing/2014/main" id="{01908337-620F-C63A-C7A7-DB16B54F1611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4" name="object 3">
            <a:extLst>
              <a:ext uri="{FF2B5EF4-FFF2-40B4-BE49-F238E27FC236}">
                <a16:creationId xmlns:a16="http://schemas.microsoft.com/office/drawing/2014/main" id="{632EB944-2A51-583F-DF63-10C35D146E7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BCD4F570-4F6F-CEBF-03D8-ACB94DD0A6E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ABDD5012-62FF-9002-6A85-FDA2C3A9C59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AFCA5AA8-E0D3-B48E-7C44-29CBF94607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8" name="Slide Number Placeholder 23">
            <a:extLst>
              <a:ext uri="{FF2B5EF4-FFF2-40B4-BE49-F238E27FC236}">
                <a16:creationId xmlns:a16="http://schemas.microsoft.com/office/drawing/2014/main" id="{BD758550-7637-7C44-F17C-2303D433A8F8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74741-4D8C-F0E1-C9F8-D4FE10C83D81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908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 (0.60)</a:t>
            </a:r>
          </a:p>
          <a:p>
            <a:pPr algn="ctr"/>
            <a:r>
              <a:rPr lang="en-US" sz="2400" dirty="0"/>
              <a:t>5 (0.73)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Add neighbors to queue/previous.</a:t>
            </a:r>
            <a:endParaRPr lang="en-US" sz="3200" b="1" dirty="0">
              <a:solidFill>
                <a:srgbClr val="7030A0"/>
              </a:solidFill>
            </a:endParaRPr>
          </a:p>
          <a:p>
            <a:r>
              <a:rPr lang="en-US" sz="3200" b="1" dirty="0">
                <a:solidFill>
                  <a:srgbClr val="7030A0"/>
                </a:solidFill>
              </a:rPr>
              <a:t>	We have another route to 7! </a:t>
            </a:r>
            <a:r>
              <a:rPr lang="en-US" sz="2800" b="1" dirty="0">
                <a:solidFill>
                  <a:srgbClr val="7030A0"/>
                </a:solidFill>
              </a:rPr>
              <a:t>Check to see if it is shorter! </a:t>
            </a:r>
            <a:endParaRPr lang="en-US" sz="3200" b="1" dirty="0">
              <a:solidFill>
                <a:srgbClr val="7030A0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4 (0.38)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69581086-2E74-9862-278A-39E70F1348DE}"/>
              </a:ext>
            </a:extLst>
          </p:cNvPr>
          <p:cNvSpPr/>
          <p:nvPr/>
        </p:nvSpPr>
        <p:spPr>
          <a:xfrm rot="18746675">
            <a:off x="77276" y="3344306"/>
            <a:ext cx="3773925" cy="1331873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3" name="Table 124">
            <a:extLst>
              <a:ext uri="{FF2B5EF4-FFF2-40B4-BE49-F238E27FC236}">
                <a16:creationId xmlns:a16="http://schemas.microsoft.com/office/drawing/2014/main" id="{0FDDC509-6032-6FDB-E0F7-B56036438609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4" name="object 3">
            <a:extLst>
              <a:ext uri="{FF2B5EF4-FFF2-40B4-BE49-F238E27FC236}">
                <a16:creationId xmlns:a16="http://schemas.microsoft.com/office/drawing/2014/main" id="{20D454EE-54CF-8BCF-B593-218A6CDB2E2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4E349A01-E49C-F95F-8D6B-CC51967F53D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AA370096-98A0-6207-68EF-582D0EB3F9E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5C398ACA-50E1-1768-759E-7B3B476E8C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8" name="Slide Number Placeholder 23">
            <a:extLst>
              <a:ext uri="{FF2B5EF4-FFF2-40B4-BE49-F238E27FC236}">
                <a16:creationId xmlns:a16="http://schemas.microsoft.com/office/drawing/2014/main" id="{5F233AD6-870E-49AB-9CBC-B6FE8BB9B4E6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605D3-A000-FDAF-0BC4-36CFC8F2B6BD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87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 (0.60)</a:t>
            </a:r>
          </a:p>
          <a:p>
            <a:pPr algn="ctr"/>
            <a:r>
              <a:rPr lang="en-US" sz="2400" dirty="0"/>
              <a:t>5 (0.73)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Add neighbors to queue/previous.</a:t>
            </a:r>
            <a:endParaRPr lang="en-US" sz="32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We have another route to 7! </a:t>
            </a:r>
            <a:r>
              <a:rPr lang="en-US" sz="2000" b="1" dirty="0">
                <a:solidFill>
                  <a:srgbClr val="7030A0"/>
                </a:solidFill>
              </a:rPr>
              <a:t>Check to see if it is shorter! It’s not (0.38 + 0.37 = 0.75 &gt; 0.60).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4 (0.38)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69581086-2E74-9862-278A-39E70F1348DE}"/>
              </a:ext>
            </a:extLst>
          </p:cNvPr>
          <p:cNvSpPr/>
          <p:nvPr/>
        </p:nvSpPr>
        <p:spPr>
          <a:xfrm rot="18746675">
            <a:off x="77276" y="3344306"/>
            <a:ext cx="3773925" cy="1331873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3" name="Table 124">
            <a:extLst>
              <a:ext uri="{FF2B5EF4-FFF2-40B4-BE49-F238E27FC236}">
                <a16:creationId xmlns:a16="http://schemas.microsoft.com/office/drawing/2014/main" id="{0FDDC509-6032-6FDB-E0F7-B56036438609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4" name="object 3">
            <a:extLst>
              <a:ext uri="{FF2B5EF4-FFF2-40B4-BE49-F238E27FC236}">
                <a16:creationId xmlns:a16="http://schemas.microsoft.com/office/drawing/2014/main" id="{D7AF58BB-6F41-0066-1C8A-44447BCB179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35CFE42F-ADA5-562A-2ACE-74B2EE20A04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26861FF4-990E-ED62-01D4-FC76200B9A7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3E003DBF-8C9D-315B-65EC-35C1DA264D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8" name="Slide Number Placeholder 23">
            <a:extLst>
              <a:ext uri="{FF2B5EF4-FFF2-40B4-BE49-F238E27FC236}">
                <a16:creationId xmlns:a16="http://schemas.microsoft.com/office/drawing/2014/main" id="{DD65164B-A7E5-1752-F573-8CFE1AD3D14E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7F5626-0E77-554D-35DE-F6425377AC9F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3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pSp>
        <p:nvGrpSpPr>
          <p:cNvPr id="3" name="object 3">
            <a:extLst>
              <a:ext uri="{FF2B5EF4-FFF2-40B4-BE49-F238E27FC236}">
                <a16:creationId xmlns:a16="http://schemas.microsoft.com/office/drawing/2014/main" id="{1A1CEC80-E530-5E00-1BB9-09C0F017F71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FA38DE6-029B-EBC5-E95A-36980830393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D6AE493-90B6-95A6-045B-1F179A1C951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5BC061E9-E224-52B9-130E-5E24556510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008A397-4B64-E4AE-92D8-653AD3A49CD6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171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 (0.60)</a:t>
            </a:r>
          </a:p>
          <a:p>
            <a:pPr algn="ctr"/>
            <a:r>
              <a:rPr lang="en-US" sz="2400" dirty="0"/>
              <a:t>5 (0.73)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</a:rPr>
              <a:t>Rule: </a:t>
            </a:r>
            <a:r>
              <a:rPr lang="en-US" sz="3200" b="1" dirty="0">
                <a:solidFill>
                  <a:srgbClr val="FF0000"/>
                </a:solidFill>
              </a:rPr>
              <a:t>When processing vertex </a:t>
            </a:r>
            <a:r>
              <a:rPr lang="en-US" sz="3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v</a:t>
            </a:r>
            <a:r>
              <a:rPr lang="en-US" sz="3200" b="1" dirty="0">
                <a:solidFill>
                  <a:srgbClr val="FF0000"/>
                </a:solidFill>
              </a:rPr>
              <a:t>, only add/modify queue for neighbor </a:t>
            </a:r>
            <a:r>
              <a:rPr lang="en-US" sz="3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u</a:t>
            </a:r>
            <a:r>
              <a:rPr lang="en-US" sz="3200" b="1" dirty="0">
                <a:solidFill>
                  <a:srgbClr val="FF0000"/>
                </a:solidFill>
              </a:rPr>
              <a:t> if and only if:</a:t>
            </a:r>
          </a:p>
          <a:p>
            <a:r>
              <a:rPr lang="en-US" sz="3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US" sz="2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distance[v] + weight(v, u) &lt; distance[u]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4 (0.38)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69581086-2E74-9862-278A-39E70F1348DE}"/>
              </a:ext>
            </a:extLst>
          </p:cNvPr>
          <p:cNvSpPr/>
          <p:nvPr/>
        </p:nvSpPr>
        <p:spPr>
          <a:xfrm rot="18746675">
            <a:off x="77276" y="3344306"/>
            <a:ext cx="3773925" cy="1331873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3" name="Table 124">
            <a:extLst>
              <a:ext uri="{FF2B5EF4-FFF2-40B4-BE49-F238E27FC236}">
                <a16:creationId xmlns:a16="http://schemas.microsoft.com/office/drawing/2014/main" id="{62E64FFA-35DF-0DDE-E9FF-19B084C04EE2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EA58A911-46A8-CBD6-30A3-BBC7A9B9EFC2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81416-C0F6-9041-8D1D-5FE2EA414276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AC6DC4-EE80-87BD-6509-2F25EB6F5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61" y="5639706"/>
            <a:ext cx="1095001" cy="91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773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 (0.60)</a:t>
            </a:r>
          </a:p>
          <a:p>
            <a:pPr algn="ctr"/>
            <a:r>
              <a:rPr lang="en-US" sz="2400" dirty="0"/>
              <a:t>5 (0.73)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Repeat.</a:t>
            </a:r>
            <a:endParaRPr lang="en-US" sz="3200" b="1" dirty="0">
              <a:solidFill>
                <a:srgbClr val="7030A0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aphicFrame>
        <p:nvGraphicFramePr>
          <p:cNvPr id="71" name="Table 124">
            <a:extLst>
              <a:ext uri="{FF2B5EF4-FFF2-40B4-BE49-F238E27FC236}">
                <a16:creationId xmlns:a16="http://schemas.microsoft.com/office/drawing/2014/main" id="{EABCEBC5-86EE-A5C8-AC4C-CC927F197FCC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2EA328B7-050C-2BBF-9077-EB1B52D72A2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C11A8E8-DAF0-DF52-15A4-78A40D6A837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D30F84F-9BF2-DF63-FE31-C4C2C3B7F6D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A2FE77FC-3D7D-7913-779F-D3F6901C40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46F27B05-2206-F893-A581-4B63186EE0AD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17D3E-83AD-B90F-3D27-3AB8275EB722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3501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 (0.73)</a:t>
            </a:r>
          </a:p>
          <a:p>
            <a:pPr algn="ctr"/>
            <a:r>
              <a:rPr lang="en-US" sz="2400" dirty="0"/>
              <a:t>3 (0.99)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Repeat.</a:t>
            </a:r>
            <a:endParaRPr lang="en-US" sz="3200" b="1" dirty="0">
              <a:solidFill>
                <a:srgbClr val="7030A0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7 (0.60)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aphicFrame>
        <p:nvGraphicFramePr>
          <p:cNvPr id="73" name="Table 124">
            <a:extLst>
              <a:ext uri="{FF2B5EF4-FFF2-40B4-BE49-F238E27FC236}">
                <a16:creationId xmlns:a16="http://schemas.microsoft.com/office/drawing/2014/main" id="{9D54A321-136D-7D08-6227-E8ED261732D8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43C35719-1E93-A0BA-9F7B-D4A9CE978C1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D07971D-7099-2BC3-F748-BFA6947851C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67ECE07-8726-2E31-892B-2DFAB50146B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960C2FDE-0AD5-259B-5091-FCC9EED7A5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F716D6D8-F744-A71C-9720-4E18EC960FFC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BCE41-8BFB-D96D-8652-2D1B10442F03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2327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 (0.73)</a:t>
            </a:r>
          </a:p>
          <a:p>
            <a:pPr algn="ctr"/>
            <a:r>
              <a:rPr lang="en-US" sz="2400" dirty="0"/>
              <a:t>3 (0.99)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Repeat.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	We have another route to 5, and at cost 0.7 &lt; 0.73.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		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7 (0.60)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F6BD167E-52DF-C07C-9460-8204869641B8}"/>
              </a:ext>
            </a:extLst>
          </p:cNvPr>
          <p:cNvSpPr/>
          <p:nvPr/>
        </p:nvSpPr>
        <p:spPr>
          <a:xfrm rot="1086185">
            <a:off x="564684" y="2230475"/>
            <a:ext cx="2900944" cy="1004613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8" name="Table 124">
            <a:extLst>
              <a:ext uri="{FF2B5EF4-FFF2-40B4-BE49-F238E27FC236}">
                <a16:creationId xmlns:a16="http://schemas.microsoft.com/office/drawing/2014/main" id="{91AF279E-8866-954E-3E64-08FC81CAAD1B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180471E0-28B4-8417-495A-E65472E15C8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C9162C8-FAFC-5236-B7EB-9F46EFCE6FB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90C9378-C0BC-9EDF-FDA9-D115FD5EA46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F287BE75-A547-EA14-FC5B-F1814FE8DE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771EF4A0-A8D3-733B-B9AB-F281EAB2F01F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A8B04-D7F8-3745-6A7E-2D92CBCA47A5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125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 (0.73)</a:t>
            </a:r>
          </a:p>
          <a:p>
            <a:pPr algn="ctr"/>
            <a:r>
              <a:rPr lang="en-US" sz="2400" dirty="0"/>
              <a:t>3 (0.99)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383724" y="5289106"/>
            <a:ext cx="11467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Repeat.  </a:t>
            </a:r>
            <a:r>
              <a:rPr lang="en-US" sz="3200" b="1" dirty="0">
                <a:solidFill>
                  <a:srgbClr val="7030A0"/>
                </a:solidFill>
              </a:rPr>
              <a:t>We have another route to 5, and at cost 0.7 &lt; 0.73.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		i.e., </a:t>
            </a:r>
            <a:r>
              <a:rPr lang="en-US" sz="24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distance[v] + weight(v, u) &lt; distance[u]</a:t>
            </a:r>
            <a:endParaRPr lang="en-US" sz="2400" b="1" dirty="0">
              <a:solidFill>
                <a:srgbClr val="7030A0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7 (0.60)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F6BD167E-52DF-C07C-9460-8204869641B8}"/>
              </a:ext>
            </a:extLst>
          </p:cNvPr>
          <p:cNvSpPr/>
          <p:nvPr/>
        </p:nvSpPr>
        <p:spPr>
          <a:xfrm rot="1086185">
            <a:off x="564684" y="2230475"/>
            <a:ext cx="2900944" cy="1004613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8" name="Table 124">
            <a:extLst>
              <a:ext uri="{FF2B5EF4-FFF2-40B4-BE49-F238E27FC236}">
                <a16:creationId xmlns:a16="http://schemas.microsoft.com/office/drawing/2014/main" id="{91AF279E-8866-954E-3E64-08FC81CAAD1B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B296F142-D0F1-DD6A-773C-C635DC12060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90600C6-65ED-1B85-4101-B18B035F26F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57BBCCE-3599-EAF1-E747-C95717EB989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5A9A3908-E612-BB1F-458A-9C795591FC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6C455055-1531-ACE6-2741-DD112F219893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260C1-C1F3-F09F-18B8-CB9145584CE9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133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 (</a:t>
            </a:r>
            <a:r>
              <a:rPr lang="en-US" sz="2400" strike="sngStrike" dirty="0"/>
              <a:t>0.73</a:t>
            </a:r>
            <a:r>
              <a:rPr lang="en-US" sz="2400" dirty="0"/>
              <a:t>)</a:t>
            </a:r>
          </a:p>
          <a:p>
            <a:pPr algn="ctr"/>
            <a:r>
              <a:rPr lang="en-US" sz="2400" dirty="0"/>
              <a:t>3 (0.99)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304800" y="5289106"/>
            <a:ext cx="115468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Repeat.  </a:t>
            </a:r>
            <a:r>
              <a:rPr lang="en-US" sz="3200" b="1" dirty="0">
                <a:solidFill>
                  <a:srgbClr val="7030A0"/>
                </a:solidFill>
              </a:rPr>
              <a:t>We have another route to 5, and at cost 0.7 &lt; 0.73.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	       So updated queue/previous/distance.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7 (0.60)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F6BD167E-52DF-C07C-9460-8204869641B8}"/>
              </a:ext>
            </a:extLst>
          </p:cNvPr>
          <p:cNvSpPr/>
          <p:nvPr/>
        </p:nvSpPr>
        <p:spPr>
          <a:xfrm rot="1086185">
            <a:off x="564684" y="2230475"/>
            <a:ext cx="2900944" cy="1004613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64DEF0-AE7F-70E4-618C-D3C4E0C0AB01}"/>
              </a:ext>
            </a:extLst>
          </p:cNvPr>
          <p:cNvSpPr txBox="1"/>
          <p:nvPr/>
        </p:nvSpPr>
        <p:spPr>
          <a:xfrm>
            <a:off x="11260511" y="899199"/>
            <a:ext cx="9484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7030A0"/>
                </a:solidFill>
              </a:rPr>
              <a:t>0.70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1F1C739-C101-897C-C6B8-919BC6D18433}"/>
              </a:ext>
            </a:extLst>
          </p:cNvPr>
          <p:cNvSpPr txBox="1"/>
          <p:nvPr/>
        </p:nvSpPr>
        <p:spPr>
          <a:xfrm>
            <a:off x="9971075" y="3380348"/>
            <a:ext cx="9484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7030A0"/>
                </a:solidFill>
              </a:rPr>
              <a:t>7</a:t>
            </a:r>
          </a:p>
        </p:txBody>
      </p:sp>
      <p:graphicFrame>
        <p:nvGraphicFramePr>
          <p:cNvPr id="78" name="Table 124">
            <a:extLst>
              <a:ext uri="{FF2B5EF4-FFF2-40B4-BE49-F238E27FC236}">
                <a16:creationId xmlns:a16="http://schemas.microsoft.com/office/drawing/2014/main" id="{8EAC20DF-DC0A-30FA-9260-05A81AB038CB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strike="sngStrike" dirty="0">
                          <a:solidFill>
                            <a:schemeClr val="tx1"/>
                          </a:solidFill>
                        </a:rPr>
                        <a:t>0.73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18B4B315-4420-6283-4478-E9AC7B294CEF}"/>
              </a:ext>
            </a:extLst>
          </p:cNvPr>
          <p:cNvSpPr txBox="1"/>
          <p:nvPr/>
        </p:nvSpPr>
        <p:spPr>
          <a:xfrm>
            <a:off x="8518630" y="3220897"/>
            <a:ext cx="9484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7030A0"/>
                </a:solidFill>
              </a:rPr>
              <a:t>0.70</a:t>
            </a: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B85A9FCE-B6D3-4F96-5B61-106FA281082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4994D2E0-F383-EE3E-1CAB-452A6A35325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5F9867C0-146A-D378-3CB3-F0B4E532B57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77C4BD22-15F8-3F78-072C-B298D4CEBC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8" name="Slide Number Placeholder 23">
            <a:extLst>
              <a:ext uri="{FF2B5EF4-FFF2-40B4-BE49-F238E27FC236}">
                <a16:creationId xmlns:a16="http://schemas.microsoft.com/office/drawing/2014/main" id="{DF1E7C5B-B149-0948-74E1-6E6AA0ED2271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F7117-C670-8A62-0597-84270DA63D3D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761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noStrik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 (0.70)</a:t>
            </a:r>
          </a:p>
          <a:p>
            <a:pPr algn="ctr"/>
            <a:r>
              <a:rPr lang="en-US" sz="2400" dirty="0"/>
              <a:t>3 (0.99)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367396" y="5289106"/>
            <a:ext cx="114842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Repeat.  </a:t>
            </a:r>
            <a:r>
              <a:rPr lang="en-US" sz="3200" b="1" dirty="0">
                <a:solidFill>
                  <a:srgbClr val="7030A0"/>
                </a:solidFill>
              </a:rPr>
              <a:t>We have another route to 5, and at cost 0.7 &lt; 0.73.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	       So updated queue/previous/distance.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7 (0.60)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aphicFrame>
        <p:nvGraphicFramePr>
          <p:cNvPr id="76" name="Table 124">
            <a:extLst>
              <a:ext uri="{FF2B5EF4-FFF2-40B4-BE49-F238E27FC236}">
                <a16:creationId xmlns:a16="http://schemas.microsoft.com/office/drawing/2014/main" id="{D535A38C-7B6C-4E58-F3E3-92199D72C3EB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3FB704F3-E927-98CD-A0F1-17B266E3475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3BB0C7-83C5-A48E-4D90-FE90DF721F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F91763-8FE6-9503-80CE-B56086F23B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9E63AA6B-AE98-BDD0-7871-CEC57EE51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CC87884-79C7-07E2-3680-DB18391AA00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A555E-E854-0F68-003A-FAABBFD7F381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513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noStrik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 (0.70)</a:t>
            </a:r>
          </a:p>
          <a:p>
            <a:pPr algn="ctr"/>
            <a:r>
              <a:rPr lang="en-US" sz="2400" dirty="0"/>
              <a:t>3 (0.99)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Repeat.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	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7 (0.60)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aphicFrame>
        <p:nvGraphicFramePr>
          <p:cNvPr id="73" name="Table 124">
            <a:extLst>
              <a:ext uri="{FF2B5EF4-FFF2-40B4-BE49-F238E27FC236}">
                <a16:creationId xmlns:a16="http://schemas.microsoft.com/office/drawing/2014/main" id="{9FECC777-AFA2-8D12-4144-3D5D8E585BF7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D7F47E29-7F0C-E5E1-A09B-DCF360C5E63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B5E774B-232C-1E69-DCCB-D0CA5449A9E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75A8585-153F-F4AD-6A9C-34F1B077BE0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6BF1A104-7E6F-8515-B514-4604F68270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AA1EC0C-6420-C73C-39FC-F6C08CB8305A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A160B-B5E9-D4D9-67E3-EF55A679C378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894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noStrik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 (0.99)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Repeat.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	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5 (0.70)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aphicFrame>
        <p:nvGraphicFramePr>
          <p:cNvPr id="71" name="Table 124">
            <a:extLst>
              <a:ext uri="{FF2B5EF4-FFF2-40B4-BE49-F238E27FC236}">
                <a16:creationId xmlns:a16="http://schemas.microsoft.com/office/drawing/2014/main" id="{489EB308-E572-9B0F-E672-C9C676170C9F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DC81995E-982F-F4BA-CC55-B53AF18F7CA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54D85BE-532F-402D-00A8-760C7248F28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8107FCE-FCA7-85CF-1F74-A0B150183CB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1BA04264-3A2D-E925-4E87-E057E090D9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B4ECEFA2-FDCA-9767-CBCE-7548529A7846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F45E69-8D29-0DE5-55DA-9E2E6D784003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988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noStrik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 (0.99)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Repeat.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	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5 (0.70)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aphicFrame>
        <p:nvGraphicFramePr>
          <p:cNvPr id="71" name="Table 124">
            <a:extLst>
              <a:ext uri="{FF2B5EF4-FFF2-40B4-BE49-F238E27FC236}">
                <a16:creationId xmlns:a16="http://schemas.microsoft.com/office/drawing/2014/main" id="{A67E04A2-1251-C99E-DFF4-1B1D84CEE9A9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20E0F6D4-72A2-A3F1-CE26-B7664A423E1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FBFAF89-73A2-3DCF-0A27-A1FE42E1146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00EE527-284F-0156-022A-890AB4B2BD5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3BBB01F0-D29C-E683-4C14-3DC1902EF3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1056B05C-69A1-24C8-22F1-1E61CB49FDB5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6A25B-64DE-A98B-8DD1-2A02B8B34273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29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BD40F3B-A00E-51C7-9766-87A9137D6EC6}"/>
              </a:ext>
            </a:extLst>
          </p:cNvPr>
          <p:cNvSpPr txBox="1"/>
          <p:nvPr/>
        </p:nvSpPr>
        <p:spPr>
          <a:xfrm>
            <a:off x="1336062" y="5492302"/>
            <a:ext cx="10017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is the </a:t>
            </a:r>
            <a:r>
              <a:rPr lang="en-US" sz="3200" u="sng" dirty="0"/>
              <a:t>shortest path</a:t>
            </a:r>
            <a:r>
              <a:rPr lang="en-US" sz="3200" dirty="0"/>
              <a:t> between </a:t>
            </a:r>
            <a:r>
              <a:rPr lang="en-US" sz="3200" b="1" dirty="0">
                <a:solidFill>
                  <a:srgbClr val="00B050"/>
                </a:solidFill>
              </a:rPr>
              <a:t>vertex 0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FF0000"/>
                </a:solidFill>
              </a:rPr>
              <a:t>vertex 6</a:t>
            </a:r>
            <a:r>
              <a:rPr lang="en-US" sz="3200" dirty="0"/>
              <a:t>?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CBC240-C946-F9E1-F040-D8CD0FFB2A3F}"/>
              </a:ext>
            </a:extLst>
          </p:cNvPr>
          <p:cNvSpPr txBox="1"/>
          <p:nvPr/>
        </p:nvSpPr>
        <p:spPr>
          <a:xfrm>
            <a:off x="7280638" y="4224368"/>
            <a:ext cx="45481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Path with the smallest sum of edge weights.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39A2BD17-5E95-7125-DAAC-9A78F1540C4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AD1E5FE-AFE2-C897-DD28-1E6F176E73C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6CB65BB-300B-F7D8-4553-5FA2928283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C6CC169F-1CAC-3058-3B75-66201A8BB3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49D89322-FED6-3544-3F65-9B5E7385F42C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745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noStrik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 (0.92)</a:t>
            </a:r>
          </a:p>
          <a:p>
            <a:pPr algn="ctr"/>
            <a:r>
              <a:rPr lang="en-US" sz="2400" dirty="0"/>
              <a:t>3 (0.99)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Repeat.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	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5 (0.70)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aphicFrame>
        <p:nvGraphicFramePr>
          <p:cNvPr id="71" name="Table 124">
            <a:extLst>
              <a:ext uri="{FF2B5EF4-FFF2-40B4-BE49-F238E27FC236}">
                <a16:creationId xmlns:a16="http://schemas.microsoft.com/office/drawing/2014/main" id="{DD4E6E80-ABDE-E142-B835-FC2225F4F295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F02FA727-1993-D041-BE0E-118431974BB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0F860DF-0976-CF69-7128-E9C464B4B75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6A8007A-B74E-FF5C-5EF3-1F7BF11AA0F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06EC3-8FAF-02CC-65AE-9DB96A99D7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031B399B-E900-7F99-9DEE-773E86DCFD94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0812FD-4ADF-BA9B-A9CB-FDE226A10742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891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noStrik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 (0.92)</a:t>
            </a:r>
          </a:p>
          <a:p>
            <a:pPr algn="ctr"/>
            <a:r>
              <a:rPr lang="en-US" sz="2400" dirty="0"/>
              <a:t>3 (0.99)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143166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Repeat. 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	What about neighbor 4?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	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5 (0.70)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aphicFrame>
        <p:nvGraphicFramePr>
          <p:cNvPr id="71" name="Table 124">
            <a:extLst>
              <a:ext uri="{FF2B5EF4-FFF2-40B4-BE49-F238E27FC236}">
                <a16:creationId xmlns:a16="http://schemas.microsoft.com/office/drawing/2014/main" id="{DD4E6E80-ABDE-E142-B835-FC2225F4F295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73" name="Oval 72">
            <a:extLst>
              <a:ext uri="{FF2B5EF4-FFF2-40B4-BE49-F238E27FC236}">
                <a16:creationId xmlns:a16="http://schemas.microsoft.com/office/drawing/2014/main" id="{7F88221B-7F9A-1320-2438-74DC9EEFFD6C}"/>
              </a:ext>
            </a:extLst>
          </p:cNvPr>
          <p:cNvSpPr/>
          <p:nvPr/>
        </p:nvSpPr>
        <p:spPr>
          <a:xfrm rot="5400000">
            <a:off x="-732966" y="3135616"/>
            <a:ext cx="3596693" cy="1004613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993FD059-992F-B1DA-0633-51AA51C6B1B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2D7D328-6B1E-3C0E-206C-4D6DF6FE82F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A0D177B-D29F-AD84-27E3-E8517C2D92C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6C453415-4D56-714E-20FE-14855F1640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F8D901FF-7588-FB16-FE96-953D80CA7928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9BD80-FED6-5B6C-6126-DC45DC9991C8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506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noStrik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 (0.92)</a:t>
            </a:r>
          </a:p>
          <a:p>
            <a:pPr algn="ctr"/>
            <a:r>
              <a:rPr lang="en-US" sz="2400" dirty="0"/>
              <a:t>3 (0.99)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A252900-DF84-60AA-F2F0-D80D58D53702}"/>
                  </a:ext>
                </a:extLst>
              </p:cNvPr>
              <p:cNvSpPr txBox="1"/>
              <p:nvPr/>
            </p:nvSpPr>
            <p:spPr>
              <a:xfrm>
                <a:off x="138795" y="5289106"/>
                <a:ext cx="12628927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Repeat. </a:t>
                </a:r>
              </a:p>
              <a:p>
                <a:r>
                  <a:rPr lang="en-US" sz="3200" b="1" dirty="0">
                    <a:solidFill>
                      <a:srgbClr val="7030A0"/>
                    </a:solidFill>
                  </a:rPr>
                  <a:t>What about neighbor 4?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distance[5] + weight(5, 4) = 0.70 + 0.35 = 1.05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≮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0.38 = distance[4]</a:t>
                </a:r>
                <a:endParaRPr lang="en-US" sz="28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A252900-DF84-60AA-F2F0-D80D58D53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95" y="5289106"/>
                <a:ext cx="12628927" cy="1077218"/>
              </a:xfrm>
              <a:prstGeom prst="rect">
                <a:avLst/>
              </a:prstGeom>
              <a:blipFill>
                <a:blip r:embed="rId2"/>
                <a:stretch>
                  <a:fillRect l="-1255" t="-738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5 (0.70)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aphicFrame>
        <p:nvGraphicFramePr>
          <p:cNvPr id="71" name="Table 124">
            <a:extLst>
              <a:ext uri="{FF2B5EF4-FFF2-40B4-BE49-F238E27FC236}">
                <a16:creationId xmlns:a16="http://schemas.microsoft.com/office/drawing/2014/main" id="{DD4E6E80-ABDE-E142-B835-FC2225F4F295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73" name="Oval 72">
            <a:extLst>
              <a:ext uri="{FF2B5EF4-FFF2-40B4-BE49-F238E27FC236}">
                <a16:creationId xmlns:a16="http://schemas.microsoft.com/office/drawing/2014/main" id="{A967AA91-2DC6-7699-1875-80EBDBCEED82}"/>
              </a:ext>
            </a:extLst>
          </p:cNvPr>
          <p:cNvSpPr/>
          <p:nvPr/>
        </p:nvSpPr>
        <p:spPr>
          <a:xfrm rot="5400000">
            <a:off x="-732966" y="3135616"/>
            <a:ext cx="3596693" cy="1004613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AFDFD752-B1D6-ED26-C885-EBCD634B11F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E56AB53-9912-2F7C-1752-E168E018DE4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75328B1-43DE-9890-2BD4-BA93C3E19F8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ECDFB4C7-C703-5B28-1FB9-15E722ED78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0FE5C485-970D-09F6-11BE-86AB441B3EE4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B1DCFC-F14C-C4FD-0F3B-A9839D7ECB4A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024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noStrik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 (0.92)</a:t>
            </a:r>
          </a:p>
          <a:p>
            <a:pPr algn="ctr"/>
            <a:r>
              <a:rPr lang="en-US" sz="2400" dirty="0"/>
              <a:t>3 (0.99)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A252900-DF84-60AA-F2F0-D80D58D53702}"/>
                  </a:ext>
                </a:extLst>
              </p:cNvPr>
              <p:cNvSpPr txBox="1"/>
              <p:nvPr/>
            </p:nvSpPr>
            <p:spPr>
              <a:xfrm>
                <a:off x="0" y="5289106"/>
                <a:ext cx="1276772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Repeat.  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What about neighbor 7?</a:t>
                </a:r>
              </a:p>
              <a:p>
                <a:r>
                  <a:rPr lang="en-US" sz="2800" b="1" dirty="0">
                    <a:solidFill>
                      <a:srgbClr val="7030A0"/>
                    </a:solidFill>
                  </a:rPr>
                  <a:t>	distance[5] + weight(5, 7) = 0.70 + 0.28 = 0.98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≮</m:t>
                    </m:r>
                  </m:oMath>
                </a14:m>
                <a:r>
                  <a:rPr lang="en-US" sz="2800" b="1" dirty="0">
                    <a:solidFill>
                      <a:srgbClr val="7030A0"/>
                    </a:solidFill>
                  </a:rPr>
                  <a:t> 0.60 = distance[7]</a:t>
                </a: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A252900-DF84-60AA-F2F0-D80D58D53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89106"/>
                <a:ext cx="12767722" cy="1015663"/>
              </a:xfrm>
              <a:prstGeom prst="rect">
                <a:avLst/>
              </a:prstGeom>
              <a:blipFill>
                <a:blip r:embed="rId2"/>
                <a:stretch>
                  <a:fillRect l="-1194" t="-7831" b="-16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5 (0.70)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aphicFrame>
        <p:nvGraphicFramePr>
          <p:cNvPr id="71" name="Table 124">
            <a:extLst>
              <a:ext uri="{FF2B5EF4-FFF2-40B4-BE49-F238E27FC236}">
                <a16:creationId xmlns:a16="http://schemas.microsoft.com/office/drawing/2014/main" id="{DD4E6E80-ABDE-E142-B835-FC2225F4F295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73" name="Oval 72">
            <a:extLst>
              <a:ext uri="{FF2B5EF4-FFF2-40B4-BE49-F238E27FC236}">
                <a16:creationId xmlns:a16="http://schemas.microsoft.com/office/drawing/2014/main" id="{5AD17BF1-1636-2A87-BF13-E37D775BA99E}"/>
              </a:ext>
            </a:extLst>
          </p:cNvPr>
          <p:cNvSpPr/>
          <p:nvPr/>
        </p:nvSpPr>
        <p:spPr>
          <a:xfrm rot="1025290">
            <a:off x="516672" y="2186995"/>
            <a:ext cx="3030301" cy="1004613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F4A34615-63FE-C372-4572-D012BF78ED9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F183EF1-6E5C-3AE3-73C6-3B2ED7746F0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D7ECE27-632C-44E0-555A-C68EA9D2032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186C5509-996D-5B6B-2F13-42EBFAFDC9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92AFF0-36C7-C62D-C4F4-7C9FF5A5B7E0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45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noStrik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 (0.99)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Repeat.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	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1 (0.92)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aphicFrame>
        <p:nvGraphicFramePr>
          <p:cNvPr id="73" name="Table 124">
            <a:extLst>
              <a:ext uri="{FF2B5EF4-FFF2-40B4-BE49-F238E27FC236}">
                <a16:creationId xmlns:a16="http://schemas.microsoft.com/office/drawing/2014/main" id="{3B38DA6F-D65C-ECB8-ED21-0EDB5F3E1501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E34117C8-F798-61BA-4FD0-0AFDDDCAFAB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89415E8-6F3F-7108-6E97-5F39F21EFB8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798041E-D76C-9565-D0E8-F867AC2223A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CADADFE4-22C0-096C-8196-D0CC744BF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5AAE070A-254F-838C-B84A-D2C070A9AC1E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A8247-3AB7-E4A0-88A2-4DC0C491A58A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251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noStrik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 (0.99)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Repeat.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	What about neighbor 3?  0.92 + 0.29 = 1.21 &gt; 0.99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1 (0.92)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17E9B781-8AB4-8657-18F4-B740AA28086B}"/>
              </a:ext>
            </a:extLst>
          </p:cNvPr>
          <p:cNvSpPr/>
          <p:nvPr/>
        </p:nvSpPr>
        <p:spPr>
          <a:xfrm rot="640098">
            <a:off x="3142788" y="1626748"/>
            <a:ext cx="3596693" cy="1004613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3" name="Table 124">
            <a:extLst>
              <a:ext uri="{FF2B5EF4-FFF2-40B4-BE49-F238E27FC236}">
                <a16:creationId xmlns:a16="http://schemas.microsoft.com/office/drawing/2014/main" id="{AFC85A45-101E-EF47-A241-662C8AB50EE2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712E654A-AF84-C6FF-B762-F28DE0B99CE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ABC6790-FD62-57C3-0D09-E8526BB4F72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1FA40CD-1EC2-41D9-DB76-1039608B73C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74427EDA-8F28-8E2B-76E1-2E57F501B1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78C75DF5-EB19-07BB-5CAA-7B25E34B60BC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B32AB-58D4-C5DA-6CBE-5411727EE800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8178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noStrik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Repeat.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	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3 (0.99)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aphicFrame>
        <p:nvGraphicFramePr>
          <p:cNvPr id="73" name="Table 124">
            <a:extLst>
              <a:ext uri="{FF2B5EF4-FFF2-40B4-BE49-F238E27FC236}">
                <a16:creationId xmlns:a16="http://schemas.microsoft.com/office/drawing/2014/main" id="{D5E9D8CE-BD6B-6450-0C97-F5B19B2AAEDE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FA07E99A-52BE-DB11-E719-5B770287C3B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5AD7D36-C25D-07A6-55C9-2A8693E5991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9A87107-DF6E-0792-22B5-F22343D26D9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F9A60286-F992-5B1F-FA71-F5E6892EB0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6FA4686D-0634-2662-CE2F-2F1AEF345338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CF10E-37A8-A9A8-D2F3-05D6D5FD2A68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09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noStrik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Repeat.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	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3 (0.99)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7AC29363-C0DB-5451-89BB-B4851F886CA8}"/>
              </a:ext>
            </a:extLst>
          </p:cNvPr>
          <p:cNvSpPr txBox="1"/>
          <p:nvPr/>
        </p:nvSpPr>
        <p:spPr>
          <a:xfrm>
            <a:off x="10836804" y="1171738"/>
            <a:ext cx="137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 (1.51)</a:t>
            </a:r>
          </a:p>
        </p:txBody>
      </p:sp>
      <p:graphicFrame>
        <p:nvGraphicFramePr>
          <p:cNvPr id="73" name="Table 124">
            <a:extLst>
              <a:ext uri="{FF2B5EF4-FFF2-40B4-BE49-F238E27FC236}">
                <a16:creationId xmlns:a16="http://schemas.microsoft.com/office/drawing/2014/main" id="{C71968F7-AE06-ADB9-7548-7283B1D9AE1A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1.51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2603DA4B-52AC-77F2-7D4A-36E967AF285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3F690C9-6A84-E7E4-A040-5AEC53AE7C8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3DCD348-E111-098F-9F12-278FECB611B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AE409E4B-F95C-81AF-81FC-13CB39EE9C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6C6CB990-0DB7-3934-CDB9-6B8CF542A86F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96F178-BD9B-FB28-87EA-96FCDB1F99DD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575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noStrik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graphicFrame>
        <p:nvGraphicFramePr>
          <p:cNvPr id="74" name="Table 124">
            <a:extLst>
              <a:ext uri="{FF2B5EF4-FFF2-40B4-BE49-F238E27FC236}">
                <a16:creationId xmlns:a16="http://schemas.microsoft.com/office/drawing/2014/main" id="{6E0CD548-3111-A049-E7BD-2A9CE073D7C0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1.51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Repeat.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	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6 (1.51)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pSp>
        <p:nvGrpSpPr>
          <p:cNvPr id="3" name="object 3">
            <a:extLst>
              <a:ext uri="{FF2B5EF4-FFF2-40B4-BE49-F238E27FC236}">
                <a16:creationId xmlns:a16="http://schemas.microsoft.com/office/drawing/2014/main" id="{8086D13B-E50A-E4B5-F121-8628EEBEA74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312ACE8-B596-D833-DDA4-245574704FC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862B544-2B45-B349-0D65-E3EC05799A1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DFE84220-B222-33E9-F01F-70FE0DD741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BB021653-DECC-2C34-EB97-D3CFA6131471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BE0712-A6A5-8313-88A4-943025BEDEF3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748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noStrik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graphicFrame>
        <p:nvGraphicFramePr>
          <p:cNvPr id="74" name="Table 124">
            <a:extLst>
              <a:ext uri="{FF2B5EF4-FFF2-40B4-BE49-F238E27FC236}">
                <a16:creationId xmlns:a16="http://schemas.microsoft.com/office/drawing/2014/main" id="{6E0CD548-3111-A049-E7BD-2A9CE073D7C0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1.51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Repeat?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	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6 (1.51)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pSp>
        <p:nvGrpSpPr>
          <p:cNvPr id="3" name="object 3">
            <a:extLst>
              <a:ext uri="{FF2B5EF4-FFF2-40B4-BE49-F238E27FC236}">
                <a16:creationId xmlns:a16="http://schemas.microsoft.com/office/drawing/2014/main" id="{FF232251-8DD6-7009-788E-BB16E5D1C77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EB0C12F-E237-CA7C-7DC2-06FB4B2206F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DC2FE3E-AD59-E6E6-3B11-F1C3C01EFDB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14A87C3B-4B9A-FAD9-8627-2260C6B187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725E7168-39A6-46F4-EDAA-F8EF81F09CF6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C3D336-FA8E-68DC-9991-0696ED18C0A6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4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8973150-BD7C-2DF0-0F8E-14F764A9A6F9}"/>
              </a:ext>
            </a:extLst>
          </p:cNvPr>
          <p:cNvSpPr txBox="1"/>
          <p:nvPr/>
        </p:nvSpPr>
        <p:spPr>
          <a:xfrm>
            <a:off x="1336062" y="5492302"/>
            <a:ext cx="10017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is the </a:t>
            </a:r>
            <a:r>
              <a:rPr lang="en-US" sz="3200" u="sng" dirty="0"/>
              <a:t>shortest path</a:t>
            </a:r>
            <a:r>
              <a:rPr lang="en-US" sz="3200" dirty="0"/>
              <a:t> between </a:t>
            </a:r>
            <a:r>
              <a:rPr lang="en-US" sz="3200" b="1" dirty="0">
                <a:solidFill>
                  <a:srgbClr val="00B050"/>
                </a:solidFill>
              </a:rPr>
              <a:t>vertex 0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FF0000"/>
                </a:solidFill>
              </a:rPr>
              <a:t>vertex 6</a:t>
            </a:r>
            <a:r>
              <a:rPr lang="en-US" sz="3200" dirty="0"/>
              <a:t>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BA079C5-826E-E3BB-1BF5-6B9DF3513E6F}"/>
              </a:ext>
            </a:extLst>
          </p:cNvPr>
          <p:cNvSpPr txBox="1"/>
          <p:nvPr/>
        </p:nvSpPr>
        <p:spPr>
          <a:xfrm>
            <a:off x="6726466" y="121934"/>
            <a:ext cx="55027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Assumptions: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Graph is directed.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Graph is edge-weighted.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Edge weights are non-negative.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Graph need not be simple (though our example will be).</a:t>
            </a:r>
          </a:p>
        </p:txBody>
      </p:sp>
      <p:grpSp>
        <p:nvGrpSpPr>
          <p:cNvPr id="5" name="object 3">
            <a:extLst>
              <a:ext uri="{FF2B5EF4-FFF2-40B4-BE49-F238E27FC236}">
                <a16:creationId xmlns:a16="http://schemas.microsoft.com/office/drawing/2014/main" id="{622E73DF-ACCF-9101-3554-77547E74CDF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E1D31E85-A185-DC80-520C-6A441119480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E50FAED5-9C4E-07D0-4966-AEEB60E37C2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FA723DC6-8310-26CA-697D-A3422C5B24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9" name="Slide Number Placeholder 23">
            <a:extLst>
              <a:ext uri="{FF2B5EF4-FFF2-40B4-BE49-F238E27FC236}">
                <a16:creationId xmlns:a16="http://schemas.microsoft.com/office/drawing/2014/main" id="{6F490F74-1EC6-BEAE-C43A-0447E341A74A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092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noStrik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graphicFrame>
        <p:nvGraphicFramePr>
          <p:cNvPr id="74" name="Table 124">
            <a:extLst>
              <a:ext uri="{FF2B5EF4-FFF2-40B4-BE49-F238E27FC236}">
                <a16:creationId xmlns:a16="http://schemas.microsoft.com/office/drawing/2014/main" id="{6E0CD548-3111-A049-E7BD-2A9CE073D7C0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1.51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Repeat? </a:t>
            </a:r>
          </a:p>
          <a:p>
            <a:r>
              <a:rPr lang="en-US" sz="3200" dirty="0"/>
              <a:t>	</a:t>
            </a:r>
            <a:r>
              <a:rPr lang="en-US" sz="3200" b="1" dirty="0">
                <a:solidFill>
                  <a:srgbClr val="7030A0"/>
                </a:solidFill>
              </a:rPr>
              <a:t>Neighbor 4? 1.51 + 0.93 &gt; 0.38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6 (1.51)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pSp>
        <p:nvGrpSpPr>
          <p:cNvPr id="3" name="object 3">
            <a:extLst>
              <a:ext uri="{FF2B5EF4-FFF2-40B4-BE49-F238E27FC236}">
                <a16:creationId xmlns:a16="http://schemas.microsoft.com/office/drawing/2014/main" id="{9E14BD68-ACE9-6CFA-A308-D488111DB30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5AA6D36-17E2-BCB0-12C6-DF913C2BB6B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AD001D8-0E7F-B568-CB9B-3151759A43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455CF98F-FEED-157B-6119-DB285E7164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3F62192F-A02F-BF83-DAA5-6A3400092B0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7B437-7D7F-22D8-148B-9FD158BA2386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313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noStrik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graphicFrame>
        <p:nvGraphicFramePr>
          <p:cNvPr id="74" name="Table 124">
            <a:extLst>
              <a:ext uri="{FF2B5EF4-FFF2-40B4-BE49-F238E27FC236}">
                <a16:creationId xmlns:a16="http://schemas.microsoft.com/office/drawing/2014/main" id="{6E0CD548-3111-A049-E7BD-2A9CE073D7C0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1.51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Repeat? </a:t>
            </a:r>
          </a:p>
          <a:p>
            <a:r>
              <a:rPr lang="en-US" sz="3200" dirty="0"/>
              <a:t>	</a:t>
            </a:r>
            <a:r>
              <a:rPr lang="en-US" sz="3200" b="1" dirty="0">
                <a:solidFill>
                  <a:srgbClr val="7030A0"/>
                </a:solidFill>
              </a:rPr>
              <a:t>Neighbor 0? 1.51 + 0.58 &gt; 0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6 (1.51)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pSp>
        <p:nvGrpSpPr>
          <p:cNvPr id="3" name="object 3">
            <a:extLst>
              <a:ext uri="{FF2B5EF4-FFF2-40B4-BE49-F238E27FC236}">
                <a16:creationId xmlns:a16="http://schemas.microsoft.com/office/drawing/2014/main" id="{E5903E4A-2C02-0815-1CF2-048CE1FB5CB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5EB03C9-23F5-1819-1A1F-A08622AD2C3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D9E0675-6C82-55C3-5C84-0F75AD0B2A9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D14061A6-A857-AB16-9223-4C811B3B7A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3C96847-9AB6-8B1E-3D86-0045DDEE8BD9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7AA174-79D1-0BC7-58A0-C63F68F41091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1134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noStrik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graphicFrame>
        <p:nvGraphicFramePr>
          <p:cNvPr id="74" name="Table 124">
            <a:extLst>
              <a:ext uri="{FF2B5EF4-FFF2-40B4-BE49-F238E27FC236}">
                <a16:creationId xmlns:a16="http://schemas.microsoft.com/office/drawing/2014/main" id="{6E0CD548-3111-A049-E7BD-2A9CE073D7C0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1.51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Repeat? </a:t>
            </a:r>
          </a:p>
          <a:p>
            <a:r>
              <a:rPr lang="en-US" sz="3200" dirty="0"/>
              <a:t>	</a:t>
            </a:r>
            <a:r>
              <a:rPr lang="en-US" sz="3200" b="1" dirty="0">
                <a:solidFill>
                  <a:srgbClr val="7030A0"/>
                </a:solidFill>
              </a:rPr>
              <a:t>Neighbor 2? 1.51 + 0.4 &gt; 0.26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6 (1.51)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pSp>
        <p:nvGrpSpPr>
          <p:cNvPr id="3" name="object 3">
            <a:extLst>
              <a:ext uri="{FF2B5EF4-FFF2-40B4-BE49-F238E27FC236}">
                <a16:creationId xmlns:a16="http://schemas.microsoft.com/office/drawing/2014/main" id="{7544E4D2-2972-1661-3548-7AC9B5675D7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26D3E42-5AE2-CD86-2871-8FE1B06A1D5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4D58A69-E2C9-6B2F-0E77-4C1EF7824DB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8048A833-B791-CC22-22C9-BA71237689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5E8DC721-B02F-A6EE-9932-BC2C951EF8C1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3BD579-6B6A-4707-F15D-403752F9CE8F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219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noStrik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graphicFrame>
        <p:nvGraphicFramePr>
          <p:cNvPr id="74" name="Table 124">
            <a:extLst>
              <a:ext uri="{FF2B5EF4-FFF2-40B4-BE49-F238E27FC236}">
                <a16:creationId xmlns:a16="http://schemas.microsoft.com/office/drawing/2014/main" id="{6E0CD548-3111-A049-E7BD-2A9CE073D7C0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1.51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are we done?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6 (1.51)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pSp>
        <p:nvGrpSpPr>
          <p:cNvPr id="3" name="object 3">
            <a:extLst>
              <a:ext uri="{FF2B5EF4-FFF2-40B4-BE49-F238E27FC236}">
                <a16:creationId xmlns:a16="http://schemas.microsoft.com/office/drawing/2014/main" id="{985358EB-BE57-39AF-9B76-A10D5C2080B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3AF9C2E-EF59-ECCF-AACB-5B9627B07E1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D331A22-0583-6378-4D86-CDE357F4ED1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8C915A28-08A0-C821-7E3B-41877367D3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86889EC2-A292-D882-2D59-EE031AAE9E2F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0A793-0251-E1D1-0698-07A494D8048E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5207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noStrik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graphicFrame>
        <p:nvGraphicFramePr>
          <p:cNvPr id="74" name="Table 124">
            <a:extLst>
              <a:ext uri="{FF2B5EF4-FFF2-40B4-BE49-F238E27FC236}">
                <a16:creationId xmlns:a16="http://schemas.microsoft.com/office/drawing/2014/main" id="{6E0CD548-3111-A049-E7BD-2A9CE073D7C0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1.51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are we done?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	When the queue is empty!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6 (1.51)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pSp>
        <p:nvGrpSpPr>
          <p:cNvPr id="3" name="object 3">
            <a:extLst>
              <a:ext uri="{FF2B5EF4-FFF2-40B4-BE49-F238E27FC236}">
                <a16:creationId xmlns:a16="http://schemas.microsoft.com/office/drawing/2014/main" id="{26F006B8-A13C-A323-8464-C88FDC98B32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03EC601-EB1B-BF3E-5572-BA653585718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99C09E0-E837-88F2-1E67-DF282789B38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FF080C63-BDAD-487C-2355-CD3B0ECDC6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7E1DCFBD-FFEA-EA8F-3A0E-997D28AB9B1C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7E985-EE8A-2B51-9A47-117FF73B7D7E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240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noStrik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graphicFrame>
        <p:nvGraphicFramePr>
          <p:cNvPr id="74" name="Table 124">
            <a:extLst>
              <a:ext uri="{FF2B5EF4-FFF2-40B4-BE49-F238E27FC236}">
                <a16:creationId xmlns:a16="http://schemas.microsoft.com/office/drawing/2014/main" id="{6E0CD548-3111-A049-E7BD-2A9CE073D7C0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1.51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are we done?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	When the queue is empty!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6 (1.51)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2B56559-4F8F-B837-2C03-367C151E5793}"/>
              </a:ext>
            </a:extLst>
          </p:cNvPr>
          <p:cNvSpPr txBox="1"/>
          <p:nvPr/>
        </p:nvSpPr>
        <p:spPr>
          <a:xfrm rot="19978349">
            <a:off x="1770596" y="2743482"/>
            <a:ext cx="8487502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</a:rPr>
              <a:t>Dijkstra’s Algorithm</a:t>
            </a: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C4097D0E-22EB-1129-6734-84C6D4C912B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26CB32D6-B3E5-9C52-590E-122A3BFC745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73561E9B-4CDF-AEBA-B3CF-8AF662FC5D5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996E88B0-BF67-CE79-5208-1B01F3B7B7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8" name="Slide Number Placeholder 23">
            <a:extLst>
              <a:ext uri="{FF2B5EF4-FFF2-40B4-BE49-F238E27FC236}">
                <a16:creationId xmlns:a16="http://schemas.microsoft.com/office/drawing/2014/main" id="{2C37E0B8-8B59-DB59-5F86-646E118EDC55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3664AD-4227-4E12-2806-AD8DC5EEAC16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478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6C3F1A10-5E73-4468-9155-568AE51923BA}"/>
              </a:ext>
            </a:extLst>
          </p:cNvPr>
          <p:cNvSpPr txBox="1"/>
          <p:nvPr/>
        </p:nvSpPr>
        <p:spPr>
          <a:xfrm>
            <a:off x="6726466" y="121934"/>
            <a:ext cx="55027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Assumptions: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Graph is directed.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Graph is edge-weighted.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Edge weights are non-negative.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Graph need not be simple (though our example will be).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D76650D-577E-417E-A416-FD32FBA737C2}"/>
              </a:ext>
            </a:extLst>
          </p:cNvPr>
          <p:cNvSpPr txBox="1"/>
          <p:nvPr/>
        </p:nvSpPr>
        <p:spPr>
          <a:xfrm>
            <a:off x="1336062" y="5289106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happens if there are self-loops</a:t>
            </a:r>
            <a:r>
              <a:rPr lang="en-US" sz="3200" dirty="0">
                <a:highlight>
                  <a:srgbClr val="00FF00"/>
                </a:highlight>
              </a:rPr>
              <a:t>?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	</a:t>
            </a:r>
            <a:endParaRPr lang="en-US" sz="32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F1BA1C4C-17D8-3371-7D2B-31425405218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2B8692D-A0BB-8A0B-A4A5-B48FD23598F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65990E6-0769-A6A4-4773-046B80E0B2B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5116A502-1CE1-D94A-0761-10447FD3BF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E13A7466-3367-6437-9639-4847D5DBA546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077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6C3F1A10-5E73-4468-9155-568AE51923BA}"/>
              </a:ext>
            </a:extLst>
          </p:cNvPr>
          <p:cNvSpPr txBox="1"/>
          <p:nvPr/>
        </p:nvSpPr>
        <p:spPr>
          <a:xfrm>
            <a:off x="6726466" y="121934"/>
            <a:ext cx="55027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Assumptions: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Graph is directed.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Graph is edge-weighted.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Edge weights are non-negative.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Graph need not be simple (though our example will be).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D76650D-577E-417E-A416-FD32FBA737C2}"/>
              </a:ext>
            </a:extLst>
          </p:cNvPr>
          <p:cNvSpPr txBox="1"/>
          <p:nvPr/>
        </p:nvSpPr>
        <p:spPr>
          <a:xfrm>
            <a:off x="787924" y="5289106"/>
            <a:ext cx="110637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happens if there are self-loops?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	</a:t>
            </a:r>
            <a:r>
              <a:rPr lang="en-US" sz="2800" dirty="0"/>
              <a:t>They are never taken, since they will never lower the cost of a path.</a:t>
            </a:r>
            <a:endParaRPr lang="en-US" sz="32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6425E9FB-82F4-49D9-DE14-9CB31EB397C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433D9EA-7459-DCD8-2D4C-7368670AC61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7312D51-BBE9-EB98-A38B-60A741F537A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3EBB65EE-1B1B-140F-E1DE-980F692B59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61109FEE-EC04-F322-35F3-D28B2782809E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608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6C3F1A10-5E73-4468-9155-568AE51923BA}"/>
              </a:ext>
            </a:extLst>
          </p:cNvPr>
          <p:cNvSpPr txBox="1"/>
          <p:nvPr/>
        </p:nvSpPr>
        <p:spPr>
          <a:xfrm>
            <a:off x="6726466" y="121934"/>
            <a:ext cx="55027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Assumptions: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Graph is directed.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Graph is edge-weighted.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Edge weights are non-negative.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Graph need not be simple (though our example will be).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D76650D-577E-417E-A416-FD32FBA737C2}"/>
              </a:ext>
            </a:extLst>
          </p:cNvPr>
          <p:cNvSpPr txBox="1"/>
          <p:nvPr/>
        </p:nvSpPr>
        <p:spPr>
          <a:xfrm>
            <a:off x="1336062" y="5289106"/>
            <a:ext cx="10515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happens if there are parallel edges</a:t>
            </a:r>
            <a:r>
              <a:rPr lang="en-US" sz="3200" dirty="0">
                <a:highlight>
                  <a:srgbClr val="00FF00"/>
                </a:highlight>
              </a:rPr>
              <a:t>?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891C4CEF-E2EB-AAAF-4842-4BD1FEE96D7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A12CB7D-CA67-626C-3AFE-1B3EC78CF82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F7A0CBB-9C47-9084-5CC2-300AB12C3B6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88D109EF-0368-7BF9-0F93-8997107C0A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45B43835-0358-6781-837E-A489D8A1AB88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231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6C3F1A10-5E73-4468-9155-568AE51923BA}"/>
              </a:ext>
            </a:extLst>
          </p:cNvPr>
          <p:cNvSpPr txBox="1"/>
          <p:nvPr/>
        </p:nvSpPr>
        <p:spPr>
          <a:xfrm>
            <a:off x="6726466" y="121934"/>
            <a:ext cx="55027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Assumptions: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Graph is directed.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Graph is edge-weighted.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Edge weights are non-negative.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Graph need not be simple (though our example will be).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D76650D-577E-417E-A416-FD32FBA737C2}"/>
              </a:ext>
            </a:extLst>
          </p:cNvPr>
          <p:cNvSpPr txBox="1"/>
          <p:nvPr/>
        </p:nvSpPr>
        <p:spPr>
          <a:xfrm>
            <a:off x="1336062" y="5289106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happens if there are parallel edges?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	</a:t>
            </a:r>
            <a:r>
              <a:rPr lang="en-US" sz="3200" dirty="0"/>
              <a:t>The cheapest one is taken and all others are ignored.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A1D7C9E1-F74E-E44E-1490-6DC228790D8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729425F-6A66-A1A9-70D5-4ABB86F7E99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47DED24-2E51-EE11-2C6F-332B453182C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04E4623B-8FD7-6544-B01E-C7256A0EB4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5F356299-B7BF-2E13-9D31-96101E62C371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77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8973150-BD7C-2DF0-0F8E-14F764A9A6F9}"/>
              </a:ext>
            </a:extLst>
          </p:cNvPr>
          <p:cNvSpPr txBox="1"/>
          <p:nvPr/>
        </p:nvSpPr>
        <p:spPr>
          <a:xfrm>
            <a:off x="1336062" y="5492302"/>
            <a:ext cx="10017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is the </a:t>
            </a:r>
            <a:r>
              <a:rPr lang="en-US" sz="3200" u="sng" dirty="0"/>
              <a:t>shortest path</a:t>
            </a:r>
            <a:r>
              <a:rPr lang="en-US" sz="3200" dirty="0"/>
              <a:t> between </a:t>
            </a:r>
            <a:r>
              <a:rPr lang="en-US" sz="3200" b="1" dirty="0">
                <a:solidFill>
                  <a:srgbClr val="00B050"/>
                </a:solidFill>
              </a:rPr>
              <a:t>vertex 0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FF0000"/>
                </a:solidFill>
              </a:rPr>
              <a:t>vertex 6</a:t>
            </a:r>
            <a:r>
              <a:rPr lang="en-US" sz="3200" dirty="0"/>
              <a:t>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BA079C5-826E-E3BB-1BF5-6B9DF3513E6F}"/>
              </a:ext>
            </a:extLst>
          </p:cNvPr>
          <p:cNvSpPr txBox="1"/>
          <p:nvPr/>
        </p:nvSpPr>
        <p:spPr>
          <a:xfrm>
            <a:off x="6726466" y="121934"/>
            <a:ext cx="55027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Assumptions: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Graph is directed.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Graph is edge-weighted.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Edge weights are non-negative.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Graph need not be simple (though our example will be).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7C84A5-3964-EA2A-7FCB-C10F8DBEB475}"/>
              </a:ext>
            </a:extLst>
          </p:cNvPr>
          <p:cNvSpPr txBox="1"/>
          <p:nvPr/>
        </p:nvSpPr>
        <p:spPr>
          <a:xfrm>
            <a:off x="8134126" y="3536932"/>
            <a:ext cx="3434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Ideas</a:t>
            </a:r>
            <a:r>
              <a:rPr lang="en-US" sz="7200" b="1" dirty="0">
                <a:highlight>
                  <a:srgbClr val="00FF00"/>
                </a:highlight>
              </a:rPr>
              <a:t>?</a:t>
            </a:r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1F1516E5-F876-DFF9-18AF-A4BED070416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F8EA59C6-55BC-CAC7-672C-EC520B585F9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3EFBC40B-1F32-E1C6-E7C7-E6BBCC532EA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5F9C03A5-2307-0C77-89D2-88728EF285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F5077583-2469-C172-B378-0E205FCEFFBC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474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6C3F1A10-5E73-4468-9155-568AE51923BA}"/>
              </a:ext>
            </a:extLst>
          </p:cNvPr>
          <p:cNvSpPr txBox="1"/>
          <p:nvPr/>
        </p:nvSpPr>
        <p:spPr>
          <a:xfrm>
            <a:off x="6726466" y="121934"/>
            <a:ext cx="55027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Assumptions: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Graph is directed.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Graph is edge-weighted.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Edge weights are non-negative.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Graph need not be simple (though our example will be).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D76650D-577E-417E-A416-FD32FBA737C2}"/>
              </a:ext>
            </a:extLst>
          </p:cNvPr>
          <p:cNvSpPr txBox="1"/>
          <p:nvPr/>
        </p:nvSpPr>
        <p:spPr>
          <a:xfrm>
            <a:off x="1336062" y="5289106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happens if there are negative weights</a:t>
            </a:r>
            <a:r>
              <a:rPr lang="en-US" sz="3200" dirty="0">
                <a:highlight>
                  <a:srgbClr val="00FF00"/>
                </a:highlight>
              </a:rPr>
              <a:t>?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	</a:t>
            </a:r>
            <a:endParaRPr lang="en-US" sz="32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ED8DF48F-5A63-0F44-98C7-4657CC64E41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21D9C21-27BC-8EE2-2369-EB5A0EF9AC4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9D5E40E-1038-FF1F-33C9-873196C5394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AA5C5706-D2B2-0FCD-EC50-9864FA9178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8637E1CC-DBF9-4419-8D05-6EDBBCB8C48C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1262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D8DF48F-5A63-0F44-98C7-4657CC64E41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21D9C21-27BC-8EE2-2369-EB5A0EF9AC4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9D5E40E-1038-FF1F-33C9-873196C5394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AA5C5706-D2B2-0FCD-EC50-9864FA9178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8637E1CC-DBF9-4419-8D05-6EDBBCB8C48C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A15D54-C42C-AB63-3D9E-FA1200BCEE86}"/>
              </a:ext>
            </a:extLst>
          </p:cNvPr>
          <p:cNvSpPr txBox="1"/>
          <p:nvPr/>
        </p:nvSpPr>
        <p:spPr>
          <a:xfrm>
            <a:off x="4194972" y="44381"/>
            <a:ext cx="8151396" cy="31393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Edge implements Comparable&lt;Edge&gt;{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private int </a:t>
            </a:r>
            <a:r>
              <a:rPr lang="en-US" dirty="0" err="1">
                <a:latin typeface="Consolas" panose="020B0609020204030204" pitchFamily="49" charset="0"/>
              </a:rPr>
              <a:t>sourceVertex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	private int </a:t>
            </a:r>
            <a:r>
              <a:rPr lang="en-US" dirty="0" err="1">
                <a:latin typeface="Consolas" panose="020B0609020204030204" pitchFamily="49" charset="0"/>
              </a:rPr>
              <a:t>destVertex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	private double weight;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latin typeface="Consolas" panose="020B0609020204030204" pitchFamily="49" charset="0"/>
              </a:rPr>
              <a:t>	public Edge(int vertex1, int vertex2, double weight) {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this.sourceVertex</a:t>
            </a:r>
            <a:r>
              <a:rPr lang="en-US" dirty="0">
                <a:latin typeface="Consolas" panose="020B0609020204030204" pitchFamily="49" charset="0"/>
              </a:rPr>
              <a:t> = vertex1;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this.destVertex</a:t>
            </a:r>
            <a:r>
              <a:rPr lang="en-US" dirty="0">
                <a:latin typeface="Consolas" panose="020B0609020204030204" pitchFamily="49" charset="0"/>
              </a:rPr>
              <a:t> = vertex2;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this.weight</a:t>
            </a:r>
            <a:r>
              <a:rPr lang="en-US" dirty="0">
                <a:latin typeface="Consolas" panose="020B0609020204030204" pitchFamily="49" charset="0"/>
              </a:rPr>
              <a:t> = weight;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3EE045-6DE6-CAD3-77CE-7162A1071EA7}"/>
              </a:ext>
            </a:extLst>
          </p:cNvPr>
          <p:cNvGrpSpPr/>
          <p:nvPr/>
        </p:nvGrpSpPr>
        <p:grpSpPr>
          <a:xfrm>
            <a:off x="0" y="2743721"/>
            <a:ext cx="7131791" cy="3792899"/>
            <a:chOff x="1504740" y="1730101"/>
            <a:chExt cx="5413841" cy="287924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6C08828-4998-BB23-274B-FAF725F09B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9AB67A0-0E2C-7C4F-A277-6AD50D4CD4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2EEF5A6-89EE-ADA2-43A9-5304BBD212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ECE0DA9-4BCB-E676-0449-64068A5A6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0912A33-38DD-0D53-D25D-F6480A1442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26FB292-577C-D23A-E4A1-83E5658D12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8B7F739-6B6A-0CC5-E3FC-D29D2EAECE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8F1F27F-4AFB-6861-B8E8-9FF962BAD1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24D516A-5F17-B8B9-0424-CC97666A6932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3CB8236-5DE1-BDCD-0429-396DC266F7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6AB7C9-BD0C-0035-6BAB-C90CC1697F01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A9BD863-35BD-691B-BE85-9B2F667F2540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F806BD6-B0AC-807E-DE42-667F54EEDC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CC9443E-910D-AC82-B518-496D9D6355AA}"/>
                </a:ext>
              </a:extLst>
            </p:cNvPr>
            <p:cNvCxnSpPr>
              <a:endCxn id="65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A389AF-E06D-1EB8-1402-A4C7D03E21BF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43579AE-96F9-A4DD-5C8F-0C72D78C9B15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7DBA8B3-CFB7-F92C-59D0-D9F341F27BA6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C3899EA-73D6-49C9-19F3-A83C913BDCD9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87A0BF7-A379-B996-E64F-611E3667EBB4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D676360-EA8F-4D1A-C7CD-BD21BDA8F51D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0CC7274-D1E5-DC1C-523D-5295DA17FBB9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050FF50-3DFE-A867-20BA-3088F9E542A4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E33DA8B-85F4-DEC7-7A54-16FD31E5C85B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CB9F252-37C4-A8C7-0EF4-5A28C0007AD3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0618869-1C14-F42A-CB31-B6E447A71846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CD6AABF-EA46-4A86-B949-4914DF277507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54F0FE4-EF3E-DFBF-F4C1-4BBBCB1DF3D7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B6AAAC8-3535-7254-E328-9F9F18574FB2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AD7994C-D650-FEE7-CF70-3F0527A13212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6F04C09-5223-16F5-6DA5-81C2ECF2A674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BD91EF0-7CA8-E42F-FB22-ECFF9EB2E1EA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FF2FE36-FA4B-2AD6-8131-1E53E757DE9C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3BB6F4E-6981-DEBA-6EDF-4D5CEBCD76C8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3EEE398-34FA-B085-AE07-CBA5623E0E21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DEE3DBD-F2D9-762F-56A5-2606A60FF85A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1EFFE54-FF6F-9F9D-F792-CC910E550B25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7C00103-0642-BD39-6B22-119FE1F33065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71706A3-5A32-0E42-25B6-B86A2F26B9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A230476-269A-1178-1437-B6CA30AC08B3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00190DB-0EFE-02DE-15C3-79DFD53FB656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C7CA5B-9F3E-61BF-4BA1-4EC6B9AC340E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28D3A9E-1984-E35D-C6F9-3D6C9C31EE92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46A44A5-545F-7C78-9622-E056DEDDDF95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B28E3E3-B281-5A57-C461-7997605D60F1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C1E30F8-DFCC-2EC5-7641-8D460CC2ABE6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426CD18-31AC-6F77-34E3-2C554F067499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2286BEA-5C48-1F1B-B490-B830646E7DDB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3801E06-6AF6-CC72-2F03-205C42A20920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75C12FC-F6AC-C42B-1740-02BE167B20D1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D3F6DE6-43AA-F1B9-FD49-7007A85ECAD8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BB0A5E7-DDA6-A35F-62CD-75919CC6B572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A66BFCE-AD60-BF4E-DA8E-2A54B0BFD296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2CE5414-C6DB-FE50-B9F7-A548C43EE275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536DDB3-66BD-DBC0-7B3F-24B6F584AE0B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4681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8973150-BD7C-2DF0-0F8E-14F764A9A6F9}"/>
              </a:ext>
            </a:extLst>
          </p:cNvPr>
          <p:cNvSpPr txBox="1"/>
          <p:nvPr/>
        </p:nvSpPr>
        <p:spPr>
          <a:xfrm>
            <a:off x="1268249" y="5319385"/>
            <a:ext cx="10017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 are going to find the shortest path between vertex 0 and every other vertex, flooding out from 0.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97AADD07-C50A-D678-5E06-4421154D215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ABC86D1-C86C-5FDB-9656-55847CB64CF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2D835E3-0E07-F5EB-9B16-70714DC3D26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5254664D-9C03-D274-C5E2-B4F7725143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2B7D4AA3-E446-E3D1-C9AD-4E549B8FEA90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89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60" name="Table 124">
            <a:extLst>
              <a:ext uri="{FF2B5EF4-FFF2-40B4-BE49-F238E27FC236}">
                <a16:creationId xmlns:a16="http://schemas.microsoft.com/office/drawing/2014/main" id="{AA7C9A7B-7D94-4676-BBE9-6962FBB437D7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FC2EC608-9CEA-216A-B398-C8CAB785C95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D97DBB7-584A-06A2-8694-0826B531F1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DF12122-4760-686B-EAC9-D39ED86CF9B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6A5001FF-09B7-49B5-9097-04CA9D8C04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9B93D1C6-8A72-50D0-339F-947FB8CB9B02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434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7977</TotalTime>
  <Words>5796</Words>
  <Application>Microsoft Office PowerPoint</Application>
  <PresentationFormat>Widescreen</PresentationFormat>
  <Paragraphs>3766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Arial</vt:lpstr>
      <vt:lpstr>Calibri</vt:lpstr>
      <vt:lpstr>Calibri Light</vt:lpstr>
      <vt:lpstr>Cambria Math</vt:lpstr>
      <vt:lpstr>Consolas</vt:lpstr>
      <vt:lpstr>Lucida Console</vt:lpstr>
      <vt:lpstr>Office Theme</vt:lpstr>
      <vt:lpstr>CSCI 232:  Data Structures and Algorithms</vt:lpstr>
      <vt:lpstr>PowerPoint Presentation</vt:lpstr>
      <vt:lpstr>Graphs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Graphs - Paths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232</dc:title>
  <dc:creator>Pearsall, Reese</dc:creator>
  <cp:lastModifiedBy>Reese Pearsall</cp:lastModifiedBy>
  <cp:revision>281</cp:revision>
  <cp:lastPrinted>2018-09-07T20:33:36Z</cp:lastPrinted>
  <dcterms:created xsi:type="dcterms:W3CDTF">2018-08-20T15:07:25Z</dcterms:created>
  <dcterms:modified xsi:type="dcterms:W3CDTF">2024-04-09T15:37:31Z</dcterms:modified>
</cp:coreProperties>
</file>