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58" r:id="rId6"/>
    <p:sldId id="259" r:id="rId7"/>
    <p:sldId id="260" r:id="rId8"/>
    <p:sldId id="261" r:id="rId9"/>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lang="en-US" sz="6000" b="0" strike="noStrike" spc="-1">
                <a:solidFill>
                  <a:srgbClr val="000000"/>
                </a:solidFill>
                <a:latin typeface="Calibri Light" panose="020F0302020204030204"/>
              </a:rPr>
              <a:t>Click to edit Master title style</a:t>
            </a:r>
            <a:endParaRPr lang="en-US" sz="6000" b="0" strike="noStrike" spc="-1">
              <a:solidFill>
                <a:srgbClr val="000000"/>
              </a:solidFill>
              <a:latin typeface="Calibri" panose="020F0502020204030204"/>
            </a:endParaRPr>
          </a:p>
        </p:txBody>
      </p:sp>
      <p:sp>
        <p:nvSpPr>
          <p:cNvPr id="2" name="PlaceHolder 2"/>
          <p:cNvSpPr>
            <a:spLocks noGrp="1"/>
          </p:cNvSpPr>
          <p:nvPr>
            <p:ph type="dt"/>
          </p:nvPr>
        </p:nvSpPr>
        <p:spPr>
          <a:xfrm>
            <a:off x="838080" y="6356520"/>
            <a:ext cx="2742840" cy="364680"/>
          </a:xfrm>
          <a:prstGeom prst="rect">
            <a:avLst/>
          </a:prstGeom>
        </p:spPr>
        <p:txBody>
          <a:bodyPr anchor="ctr"/>
          <a:p>
            <a:endParaRPr lang="en-US" sz="2400" b="0" strike="noStrike" spc="-1">
              <a:latin typeface="Times New Roman" panose="02020603050405020304"/>
            </a:endParaRPr>
          </a:p>
        </p:txBody>
      </p:sp>
      <p:sp>
        <p:nvSpPr>
          <p:cNvPr id="3" name="PlaceHolder 3"/>
          <p:cNvSpPr>
            <a:spLocks noGrp="1"/>
          </p:cNvSpPr>
          <p:nvPr>
            <p:ph type="ftr"/>
          </p:nvPr>
        </p:nvSpPr>
        <p:spPr>
          <a:xfrm>
            <a:off x="4038480" y="6356520"/>
            <a:ext cx="4114440" cy="364680"/>
          </a:xfrm>
          <a:prstGeom prst="rect">
            <a:avLst/>
          </a:prstGeom>
        </p:spPr>
        <p:txBody>
          <a:bodyPr anchor="ctr"/>
          <a:p>
            <a:endParaRPr lang="en-US" sz="2400" b="0" strike="noStrike" spc="-1">
              <a:latin typeface="Times New Roman" panose="02020603050405020304"/>
            </a:endParaRPr>
          </a:p>
        </p:txBody>
      </p:sp>
      <p:sp>
        <p:nvSpPr>
          <p:cNvPr id="4" name="PlaceHolder 4"/>
          <p:cNvSpPr>
            <a:spLocks noGrp="1"/>
          </p:cNvSpPr>
          <p:nvPr>
            <p:ph type="sldNum"/>
          </p:nvPr>
        </p:nvSpPr>
        <p:spPr>
          <a:xfrm>
            <a:off x="8610480" y="6356520"/>
            <a:ext cx="2742840" cy="364680"/>
          </a:xfrm>
          <a:prstGeom prst="rect">
            <a:avLst/>
          </a:prstGeom>
        </p:spPr>
        <p:txBody>
          <a:bodyPr anchor="ctr"/>
          <a:p>
            <a:endParaRPr lang="en-US" sz="2400" b="0" strike="noStrike" spc="-1">
              <a:latin typeface="Times New Roman" panose="02020603050405020304"/>
            </a:endParaRPr>
          </a:p>
        </p:txBody>
      </p:sp>
      <p:sp>
        <p:nvSpPr>
          <p:cNvPr id="5" name="PlaceHolder 5"/>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Click to edit the outline text format</a:t>
            </a:r>
            <a:endParaRPr lang="en-US" sz="2800" b="0" strike="noStrike" spc="-1">
              <a:solidFill>
                <a:srgbClr val="000000"/>
              </a:solidFill>
              <a:latin typeface="Calibri" panose="020F0502020204030204"/>
            </a:endParaRPr>
          </a:p>
          <a:p>
            <a:pPr marL="864235" lvl="1" indent="-323850">
              <a:spcBef>
                <a:spcPts val="1135"/>
              </a:spcBef>
              <a:buClr>
                <a:srgbClr val="000000"/>
              </a:buClr>
              <a:buSzPct val="75000"/>
              <a:buFont typeface="Symbol" panose="05050102010706020507" charset="2"/>
              <a:buChar char=""/>
            </a:pPr>
            <a:r>
              <a:rPr lang="en-US" sz="2000" b="0" strike="noStrike" spc="-1">
                <a:solidFill>
                  <a:srgbClr val="000000"/>
                </a:solidFill>
                <a:latin typeface="Calibri" panose="020F0502020204030204"/>
              </a:rPr>
              <a:t>Second Outline Level</a:t>
            </a:r>
            <a:endParaRPr lang="en-US" sz="2000" b="0" strike="noStrike" spc="-1">
              <a:solidFill>
                <a:srgbClr val="000000"/>
              </a:solidFill>
              <a:latin typeface="Calibri" panose="020F0502020204030204"/>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Third Outline Level</a:t>
            </a:r>
            <a:endParaRPr lang="en-US" sz="1800" b="0" strike="noStrike" spc="-1">
              <a:solidFill>
                <a:srgbClr val="000000"/>
              </a:solidFill>
              <a:latin typeface="Calibri" panose="020F0502020204030204"/>
            </a:endParaRP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Outline Level</a:t>
            </a:r>
            <a:endParaRPr lang="en-US" sz="1800" b="0" strike="noStrike" spc="-1">
              <a:solidFill>
                <a:srgbClr val="000000"/>
              </a:solidFill>
              <a:latin typeface="Calibri" panose="020F050202020403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endParaRPr lang="en-US" sz="2000" b="0" strike="noStrike" spc="-1">
              <a:solidFill>
                <a:srgbClr val="000000"/>
              </a:solidFill>
              <a:latin typeface="Calibri" panose="020F050202020403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endParaRPr lang="en-US" sz="2000" b="0" strike="noStrike" spc="-1">
              <a:solidFill>
                <a:srgbClr val="000000"/>
              </a:solidFill>
              <a:latin typeface="Calibri" panose="020F050202020403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endParaRPr lang="en-US" sz="2000" b="0" strike="noStrike" spc="-1">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lang="en-US" sz="4400" b="0" strike="noStrike" spc="-1">
                <a:solidFill>
                  <a:srgbClr val="000000"/>
                </a:solidFill>
                <a:latin typeface="Calibri Light" panose="020F0302020204030204"/>
              </a:rPr>
              <a:t>Click to edit Master title style</a:t>
            </a:r>
            <a:endParaRPr lang="en-US" sz="4400" b="0" strike="noStrike" spc="-1">
              <a:solidFill>
                <a:srgbClr val="000000"/>
              </a:solidFill>
              <a:latin typeface="Calibri" panose="020F0502020204030204"/>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Click to edit Master text styles</a:t>
            </a:r>
            <a:endParaRPr lang="en-US" sz="2800" b="0" strike="noStrike" spc="-1">
              <a:solidFill>
                <a:srgbClr val="000000"/>
              </a:solidFill>
              <a:latin typeface="Calibri" panose="020F0502020204030204"/>
            </a:endParaRPr>
          </a:p>
          <a:p>
            <a:pPr marL="685800" lvl="1" indent="-22796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Second level</a:t>
            </a:r>
            <a:endParaRPr lang="en-US" sz="2400" b="0" strike="noStrike" spc="-1">
              <a:solidFill>
                <a:srgbClr val="000000"/>
              </a:solidFill>
              <a:latin typeface="Calibri" panose="020F0502020204030204"/>
            </a:endParaRPr>
          </a:p>
          <a:p>
            <a:pPr marL="1143000" lvl="2" indent="-227965">
              <a:lnSpc>
                <a:spcPct val="90000"/>
              </a:lnSpc>
              <a:spcBef>
                <a:spcPts val="500"/>
              </a:spcBef>
              <a:buClr>
                <a:srgbClr val="000000"/>
              </a:buClr>
              <a:buFont typeface="Arial" panose="020B0604020202020204"/>
              <a:buChar char="•"/>
            </a:pPr>
            <a:r>
              <a:rPr lang="en-US" sz="2000" b="0" strike="noStrike" spc="-1">
                <a:solidFill>
                  <a:srgbClr val="000000"/>
                </a:solidFill>
                <a:latin typeface="Calibri" panose="020F0502020204030204"/>
              </a:rPr>
              <a:t>Third level</a:t>
            </a:r>
            <a:endParaRPr lang="en-US" sz="2000" b="0" strike="noStrike" spc="-1">
              <a:solidFill>
                <a:srgbClr val="000000"/>
              </a:solidFill>
              <a:latin typeface="Calibri" panose="020F0502020204030204"/>
            </a:endParaRPr>
          </a:p>
          <a:p>
            <a:pPr marL="1600200" lvl="3" indent="-227965">
              <a:lnSpc>
                <a:spcPct val="90000"/>
              </a:lnSpc>
              <a:spcBef>
                <a:spcPts val="500"/>
              </a:spcBef>
              <a:buClr>
                <a:srgbClr val="000000"/>
              </a:buClr>
              <a:buFont typeface="Arial" panose="020B0604020202020204"/>
              <a:buChar char="•"/>
            </a:pPr>
            <a:r>
              <a:rPr lang="en-US" sz="1800" b="0" strike="noStrike" spc="-1">
                <a:solidFill>
                  <a:srgbClr val="000000"/>
                </a:solidFill>
                <a:latin typeface="Calibri" panose="020F0502020204030204"/>
              </a:rPr>
              <a:t>Fourth level</a:t>
            </a:r>
            <a:endParaRPr lang="en-US" sz="1800" b="0" strike="noStrike" spc="-1">
              <a:solidFill>
                <a:srgbClr val="000000"/>
              </a:solidFill>
              <a:latin typeface="Calibri" panose="020F0502020204030204"/>
            </a:endParaRPr>
          </a:p>
          <a:p>
            <a:pPr marL="2057400" lvl="4" indent="-227965">
              <a:lnSpc>
                <a:spcPct val="90000"/>
              </a:lnSpc>
              <a:spcBef>
                <a:spcPts val="500"/>
              </a:spcBef>
              <a:buClr>
                <a:srgbClr val="000000"/>
              </a:buClr>
              <a:buFont typeface="Arial" panose="020B0604020202020204"/>
              <a:buChar char="•"/>
            </a:pPr>
            <a:r>
              <a:rPr lang="en-US" sz="1800" b="0" strike="noStrike" spc="-1">
                <a:solidFill>
                  <a:srgbClr val="000000"/>
                </a:solidFill>
                <a:latin typeface="Calibri" panose="020F0502020204030204"/>
              </a:rPr>
              <a:t>Fifth level</a:t>
            </a:r>
            <a:endParaRPr lang="en-US" sz="1800" b="0" strike="noStrike" spc="-1">
              <a:solidFill>
                <a:srgbClr val="000000"/>
              </a:solidFill>
              <a:latin typeface="Calibri" panose="020F0502020204030204"/>
            </a:endParaRPr>
          </a:p>
        </p:txBody>
      </p:sp>
      <p:sp>
        <p:nvSpPr>
          <p:cNvPr id="43" name="PlaceHolder 3"/>
          <p:cNvSpPr>
            <a:spLocks noGrp="1"/>
          </p:cNvSpPr>
          <p:nvPr>
            <p:ph type="dt"/>
          </p:nvPr>
        </p:nvSpPr>
        <p:spPr>
          <a:xfrm>
            <a:off x="838080" y="6356520"/>
            <a:ext cx="2742840" cy="364680"/>
          </a:xfrm>
          <a:prstGeom prst="rect">
            <a:avLst/>
          </a:prstGeom>
        </p:spPr>
        <p:txBody>
          <a:bodyPr anchor="ctr"/>
          <a:p>
            <a:endParaRPr lang="en-US" sz="2400" b="0" strike="noStrike" spc="-1">
              <a:latin typeface="Times New Roman" panose="02020603050405020304"/>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lang="en-US" sz="2400" b="0" strike="noStrike" spc="-1">
              <a:latin typeface="Times New Roman" panose="02020603050405020304"/>
            </a:endParaRPr>
          </a:p>
        </p:txBody>
      </p:sp>
      <p:sp>
        <p:nvSpPr>
          <p:cNvPr id="45" name="PlaceHolder 5"/>
          <p:cNvSpPr>
            <a:spLocks noGrp="1"/>
          </p:cNvSpPr>
          <p:nvPr>
            <p:ph type="sldNum"/>
          </p:nvPr>
        </p:nvSpPr>
        <p:spPr>
          <a:xfrm>
            <a:off x="8610480" y="6356520"/>
            <a:ext cx="2742840" cy="364680"/>
          </a:xfrm>
          <a:prstGeom prst="rect">
            <a:avLst/>
          </a:prstGeom>
        </p:spPr>
        <p:txBody>
          <a:bodyPr anchor="ctr"/>
          <a:p>
            <a:endParaRPr lang="en-US" sz="2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16"/>
          <p:cNvPicPr/>
          <p:nvPr/>
        </p:nvPicPr>
        <p:blipFill>
          <a:blip r:embed="rId1"/>
          <a:stretch>
            <a:fillRect/>
          </a:stretch>
        </p:blipFill>
        <p:spPr>
          <a:xfrm>
            <a:off x="2547000" y="3522960"/>
            <a:ext cx="7058160" cy="3325680"/>
          </a:xfrm>
          <a:prstGeom prst="rect">
            <a:avLst/>
          </a:prstGeom>
          <a:ln>
            <a:noFill/>
          </a:ln>
        </p:spPr>
      </p:pic>
      <p:sp>
        <p:nvSpPr>
          <p:cNvPr id="83" name="CustomShape 1"/>
          <p:cNvSpPr/>
          <p:nvPr/>
        </p:nvSpPr>
        <p:spPr>
          <a:xfrm>
            <a:off x="1440" y="534600"/>
            <a:ext cx="12149640" cy="852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5000" b="0" strike="noStrike" spc="-1">
                <a:solidFill>
                  <a:srgbClr val="7030A0"/>
                </a:solidFill>
                <a:latin typeface="Calibri" panose="020F0502020204030204"/>
              </a:rPr>
              <a:t>Online Auction Website</a:t>
            </a:r>
            <a:endParaRPr lang="en-US" sz="5000" b="0" strike="noStrike" spc="-1">
              <a:latin typeface="Arial" panose="020B0604020202020204"/>
            </a:endParaRPr>
          </a:p>
        </p:txBody>
      </p:sp>
      <p:sp>
        <p:nvSpPr>
          <p:cNvPr id="84" name="CustomShape 2"/>
          <p:cNvSpPr/>
          <p:nvPr/>
        </p:nvSpPr>
        <p:spPr>
          <a:xfrm>
            <a:off x="4557960" y="1395000"/>
            <a:ext cx="3036960" cy="516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800" b="0" strike="noStrike" spc="-1">
                <a:solidFill>
                  <a:srgbClr val="000000"/>
                </a:solidFill>
                <a:latin typeface="Calibri" panose="020F0502020204030204"/>
              </a:rPr>
              <a:t>(Auction House)</a:t>
            </a:r>
            <a:endParaRPr lang="en-US" sz="2800" b="0" strike="noStrike" spc="-1">
              <a:latin typeface="Arial" panose="020B0604020202020204"/>
            </a:endParaRPr>
          </a:p>
        </p:txBody>
      </p:sp>
      <p:sp>
        <p:nvSpPr>
          <p:cNvPr id="85" name="CustomShape 3"/>
          <p:cNvSpPr/>
          <p:nvPr/>
        </p:nvSpPr>
        <p:spPr>
          <a:xfrm>
            <a:off x="1440" y="2062440"/>
            <a:ext cx="12148920" cy="486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600" b="0" strike="noStrike" spc="-1">
                <a:solidFill>
                  <a:srgbClr val="000000"/>
                </a:solidFill>
                <a:latin typeface="Calibri" panose="020F0502020204030204"/>
              </a:rPr>
              <a:t>Reeshal Rittoo | Rishikesh Doorgah</a:t>
            </a:r>
            <a:endParaRPr lang="en-US" sz="26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Line 1"/>
          <p:cNvSpPr/>
          <p:nvPr/>
        </p:nvSpPr>
        <p:spPr>
          <a:xfrm flipV="1">
            <a:off x="267840" y="546480"/>
            <a:ext cx="11597040" cy="14040"/>
          </a:xfrm>
          <a:prstGeom prst="line">
            <a:avLst/>
          </a:prstGeom>
          <a:ln>
            <a:solidFill>
              <a:srgbClr val="A51AEF"/>
            </a:solidFill>
          </a:ln>
        </p:spPr>
        <p:style>
          <a:lnRef idx="3">
            <a:schemeClr val="dk1"/>
          </a:lnRef>
          <a:fillRef idx="0">
            <a:schemeClr val="dk1"/>
          </a:fillRef>
          <a:effectRef idx="2">
            <a:schemeClr val="dk1"/>
          </a:effectRef>
          <a:fontRef idx="minor"/>
        </p:style>
      </p:sp>
      <p:sp>
        <p:nvSpPr>
          <p:cNvPr id="87" name="CustomShape 2"/>
          <p:cNvSpPr/>
          <p:nvPr/>
        </p:nvSpPr>
        <p:spPr>
          <a:xfrm>
            <a:off x="235440" y="39960"/>
            <a:ext cx="4810320" cy="516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800" b="0" strike="noStrike" spc="-1">
                <a:solidFill>
                  <a:srgbClr val="000000"/>
                </a:solidFill>
                <a:latin typeface="Calibri" panose="020F0502020204030204"/>
              </a:rPr>
              <a:t>Overview</a:t>
            </a:r>
            <a:endParaRPr lang="en-US" sz="2800" b="0" strike="noStrike" spc="-1">
              <a:latin typeface="Arial" panose="020B0604020202020204"/>
            </a:endParaRPr>
          </a:p>
        </p:txBody>
      </p:sp>
      <p:sp>
        <p:nvSpPr>
          <p:cNvPr id="88" name="CustomShape 3"/>
          <p:cNvSpPr/>
          <p:nvPr/>
        </p:nvSpPr>
        <p:spPr>
          <a:xfrm>
            <a:off x="273600" y="937800"/>
            <a:ext cx="11655720" cy="4054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000" b="0" strike="noStrike" spc="-1">
                <a:solidFill>
                  <a:srgbClr val="000000"/>
                </a:solidFill>
                <a:latin typeface="Calibri" panose="020F0502020204030204"/>
              </a:rPr>
              <a:t>E-commerce is fast gaining ground as an accepted and used business paradigm and online auction forms part of the latter. An increasing number of businesses are implementing web sites providing functionality for performing auctions over the web</a:t>
            </a:r>
            <a:endParaRPr lang="en-US" sz="2000" b="0" strike="noStrike" spc="-1">
              <a:latin typeface="Arial" panose="020B0604020202020204"/>
            </a:endParaRPr>
          </a:p>
          <a:p>
            <a:pPr>
              <a:lnSpc>
                <a:spcPct val="100000"/>
              </a:lnSpc>
            </a:pPr>
            <a:endParaRPr lang="en-US" sz="2000" b="0" strike="noStrike" spc="-1">
              <a:latin typeface="Arial" panose="020B0604020202020204"/>
            </a:endParaRPr>
          </a:p>
          <a:p>
            <a:pPr>
              <a:lnSpc>
                <a:spcPct val="100000"/>
              </a:lnSpc>
            </a:pPr>
            <a:r>
              <a:rPr lang="en-US" sz="2000" b="0" strike="noStrike" spc="-1">
                <a:solidFill>
                  <a:srgbClr val="000000"/>
                </a:solidFill>
                <a:latin typeface="Calibri" panose="020F0502020204030204"/>
              </a:rPr>
              <a:t>Our website has for aim to allow any user to both buy and sell products easily and fast.</a:t>
            </a:r>
            <a:endParaRPr lang="en-US" sz="2000" b="0" strike="noStrike" spc="-1">
              <a:latin typeface="Arial" panose="020B0604020202020204"/>
            </a:endParaRPr>
          </a:p>
          <a:p>
            <a:pPr>
              <a:lnSpc>
                <a:spcPct val="100000"/>
              </a:lnSpc>
            </a:pPr>
            <a:r>
              <a:rPr lang="en-US" sz="2000" b="0" strike="noStrike" spc="-1">
                <a:solidFill>
                  <a:srgbClr val="000000"/>
                </a:solidFill>
                <a:latin typeface="Calibri" panose="020F0502020204030204"/>
              </a:rPr>
              <a:t>Currently the website allows users to register and log in. They can search for a particular product or view all available products and bid on them.</a:t>
            </a:r>
            <a:endParaRPr lang="en-US" sz="2000" b="0" strike="noStrike" spc="-1">
              <a:latin typeface="Arial" panose="020B0604020202020204"/>
            </a:endParaRPr>
          </a:p>
          <a:p>
            <a:pPr>
              <a:lnSpc>
                <a:spcPct val="100000"/>
              </a:lnSpc>
            </a:pPr>
            <a:endParaRPr lang="en-US" sz="2000" b="0" strike="noStrike" spc="-1">
              <a:latin typeface="Arial" panose="020B0604020202020204"/>
            </a:endParaRPr>
          </a:p>
          <a:p>
            <a:pPr>
              <a:lnSpc>
                <a:spcPct val="100000"/>
              </a:lnSpc>
            </a:pPr>
            <a:r>
              <a:rPr lang="en-US" sz="2000" b="0" strike="noStrike" spc="-1">
                <a:solidFill>
                  <a:srgbClr val="000000"/>
                </a:solidFill>
                <a:latin typeface="Calibri" panose="020F0502020204030204"/>
              </a:rPr>
              <a:t>When the bidding time is over, users will know if they have been able to buy the products successfully and they have the option to resell those products.</a:t>
            </a:r>
            <a:endParaRPr lang="en-US" sz="2000" b="0" strike="noStrike" spc="-1">
              <a:latin typeface="Arial" panose="020B0604020202020204"/>
            </a:endParaRPr>
          </a:p>
          <a:p>
            <a:pPr>
              <a:lnSpc>
                <a:spcPct val="100000"/>
              </a:lnSpc>
            </a:pPr>
            <a:r>
              <a:rPr lang="en-US" sz="2000" b="0" strike="noStrike" spc="-1">
                <a:solidFill>
                  <a:srgbClr val="000000"/>
                </a:solidFill>
                <a:latin typeface="Calibri" panose="020F0502020204030204"/>
              </a:rPr>
              <a:t>They will able to send a feedback to the seller of that product or report any problems concerning the website, to the admins.</a:t>
            </a:r>
            <a:endParaRPr lang="en-US" sz="2000" b="0" strike="noStrike" spc="-1">
              <a:latin typeface="Arial" panose="020B0604020202020204"/>
            </a:endParaRPr>
          </a:p>
          <a:p>
            <a:pPr>
              <a:lnSpc>
                <a:spcPct val="100000"/>
              </a:lnSpc>
            </a:pPr>
            <a:endParaRPr lang="en-US" sz="20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Line 1"/>
          <p:cNvSpPr/>
          <p:nvPr/>
        </p:nvSpPr>
        <p:spPr>
          <a:xfrm flipV="1">
            <a:off x="267840" y="546480"/>
            <a:ext cx="11597040" cy="14040"/>
          </a:xfrm>
          <a:prstGeom prst="line">
            <a:avLst/>
          </a:prstGeom>
          <a:ln>
            <a:solidFill>
              <a:srgbClr val="A51AEF"/>
            </a:solidFill>
          </a:ln>
        </p:spPr>
        <p:style>
          <a:lnRef idx="3">
            <a:schemeClr val="dk1"/>
          </a:lnRef>
          <a:fillRef idx="0">
            <a:schemeClr val="dk1"/>
          </a:fillRef>
          <a:effectRef idx="2">
            <a:schemeClr val="dk1"/>
          </a:effectRef>
          <a:fontRef idx="minor"/>
        </p:style>
      </p:sp>
      <p:sp>
        <p:nvSpPr>
          <p:cNvPr id="90" name="CustomShape 2"/>
          <p:cNvSpPr/>
          <p:nvPr/>
        </p:nvSpPr>
        <p:spPr>
          <a:xfrm>
            <a:off x="235440" y="39960"/>
            <a:ext cx="4810320" cy="516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800" b="0" strike="noStrike" spc="-1">
                <a:solidFill>
                  <a:srgbClr val="000000"/>
                </a:solidFill>
                <a:latin typeface="Calibri" panose="020F0502020204030204"/>
              </a:rPr>
              <a:t>Progress</a:t>
            </a:r>
            <a:endParaRPr lang="en-US" sz="2800" b="0" strike="noStrike" spc="-1">
              <a:latin typeface="Arial" panose="020B0604020202020204"/>
            </a:endParaRPr>
          </a:p>
        </p:txBody>
      </p:sp>
      <p:graphicFrame>
        <p:nvGraphicFramePr>
          <p:cNvPr id="91" name="Table 3"/>
          <p:cNvGraphicFramePr/>
          <p:nvPr/>
        </p:nvGraphicFramePr>
        <p:xfrm>
          <a:off x="235455" y="718175"/>
          <a:ext cx="11710670" cy="5772785"/>
        </p:xfrm>
        <a:graphic>
          <a:graphicData uri="http://schemas.openxmlformats.org/drawingml/2006/table">
            <a:tbl>
              <a:tblPr/>
              <a:tblGrid>
                <a:gridCol w="6801840"/>
                <a:gridCol w="1227240"/>
                <a:gridCol w="1226520"/>
                <a:gridCol w="1227240"/>
                <a:gridCol w="1227600"/>
              </a:tblGrid>
              <a:tr h="1083945">
                <a:tc>
                  <a:txBody>
                    <a:bodyPr/>
                    <a:p>
                      <a:pPr>
                        <a:lnSpc>
                          <a:spcPct val="100000"/>
                        </a:lnSpc>
                      </a:pPr>
                      <a:r>
                        <a:rPr lang="en-US" sz="2000" b="0" strike="noStrike" spc="-1">
                          <a:solidFill>
                            <a:srgbClr val="FFFFFF"/>
                          </a:solidFill>
                          <a:latin typeface="Calibri" panose="020F0502020204030204"/>
                        </a:rPr>
                        <a:t>Functional Requirements</a:t>
                      </a:r>
                      <a:endParaRPr lang="en-US" sz="20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a:p>
                      <a:pPr algn="ctr">
                        <a:lnSpc>
                          <a:spcPct val="100000"/>
                        </a:lnSpc>
                      </a:pPr>
                      <a:r>
                        <a:rPr lang="en-US" sz="2000" b="0" strike="noStrike" spc="-1">
                          <a:solidFill>
                            <a:srgbClr val="FFFFFF"/>
                          </a:solidFill>
                          <a:latin typeface="Calibri" panose="020F0502020204030204"/>
                        </a:rPr>
                        <a:t>PHP Processing</a:t>
                      </a:r>
                      <a:endParaRPr lang="en-US" sz="20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a:p>
                      <a:pPr algn="ctr">
                        <a:lnSpc>
                          <a:spcPct val="100000"/>
                        </a:lnSpc>
                      </a:pPr>
                      <a:r>
                        <a:rPr lang="en-US" sz="2000" b="0" strike="noStrike" spc="-1">
                          <a:solidFill>
                            <a:srgbClr val="FFFFFF"/>
                          </a:solidFill>
                          <a:latin typeface="Calibri" panose="020F0502020204030204"/>
                        </a:rPr>
                        <a:t>PHP Validation</a:t>
                      </a:r>
                      <a:endParaRPr lang="en-US" sz="20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a:p>
                      <a:pPr algn="ctr">
                        <a:lnSpc>
                          <a:spcPct val="100000"/>
                        </a:lnSpc>
                      </a:pPr>
                      <a:r>
                        <a:rPr lang="en-US" sz="2000" b="0" strike="noStrike" spc="-1">
                          <a:solidFill>
                            <a:srgbClr val="FFFFFF"/>
                          </a:solidFill>
                          <a:latin typeface="Calibri" panose="020F0502020204030204"/>
                        </a:rPr>
                        <a:t>CSS</a:t>
                      </a:r>
                      <a:endParaRPr lang="en-US" sz="20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a:p>
                      <a:pPr algn="ctr">
                        <a:lnSpc>
                          <a:spcPct val="100000"/>
                        </a:lnSpc>
                      </a:pPr>
                      <a:r>
                        <a:rPr lang="en-US" sz="2000" b="0" strike="noStrike" spc="-1">
                          <a:solidFill>
                            <a:srgbClr val="FFFFFF"/>
                          </a:solidFill>
                          <a:latin typeface="Calibri" panose="020F0502020204030204"/>
                        </a:rPr>
                        <a:t>Javascript Validation</a:t>
                      </a:r>
                      <a:endParaRPr lang="en-US" sz="20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r>
              <a:tr h="333000">
                <a:tc>
                  <a:txBody>
                    <a:bodyPr/>
                    <a:p>
                      <a:pPr>
                        <a:lnSpc>
                          <a:spcPct val="100000"/>
                        </a:lnSpc>
                      </a:pPr>
                      <a:r>
                        <a:rPr lang="en-US" sz="1800" b="0" strike="noStrike" spc="-1">
                          <a:solidFill>
                            <a:srgbClr val="000000"/>
                          </a:solidFill>
                          <a:latin typeface="Calibri" panose="020F0502020204030204"/>
                        </a:rPr>
                        <a:t>User should be able to register and login</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lnSpc>
                          <a:spcPct val="100000"/>
                        </a:lnSpc>
                      </a:pP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lnSpc>
                          <a:spcPct val="100000"/>
                        </a:lnSpc>
                      </a:pP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r>
                        <a:rPr lang="en-US" sz="1800" b="0" strike="noStrike" spc="-1">
                          <a:latin typeface="Arial" panose="020B0604020202020204"/>
                        </a:rPr>
                        <a:t>        </a:t>
                      </a: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33000">
                <a:tc>
                  <a:txBody>
                    <a:bodyPr/>
                    <a:p>
                      <a:pPr>
                        <a:lnSpc>
                          <a:spcPct val="100000"/>
                        </a:lnSpc>
                      </a:pPr>
                      <a:r>
                        <a:rPr lang="en-US" sz="1800" b="0" strike="noStrike" spc="-1">
                          <a:solidFill>
                            <a:srgbClr val="000000"/>
                          </a:solidFill>
                          <a:latin typeface="Calibri" panose="020F0502020204030204"/>
                        </a:rPr>
                        <a:t>User should be able to view all available products.</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lnSpc>
                          <a:spcPct val="100000"/>
                        </a:lnSpc>
                      </a:pPr>
                      <a:r>
                        <a:rPr lang="en-US" sz="1800" b="0" strike="noStrike" spc="-1">
                          <a:solidFill>
                            <a:srgbClr val="000000"/>
                          </a:solidFill>
                          <a:latin typeface="Calibri" panose="020F0502020204030204"/>
                        </a:rPr>
                        <a:t> x </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r>
                        <a:rPr lang="en-US" sz="1800" b="0" strike="noStrike" spc="-1">
                          <a:solidFill>
                            <a:srgbClr val="000000"/>
                          </a:solidFill>
                          <a:latin typeface="Calibri" panose="020F0502020204030204"/>
                        </a:rPr>
                        <a:t>       </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r>
                        <a:rPr lang="en-US" sz="1800" b="0" strike="noStrike" spc="-1">
                          <a:latin typeface="Arial" panose="020B0604020202020204"/>
                        </a:rPr>
                        <a:t>        </a:t>
                      </a: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607320">
                <a:tc>
                  <a:txBody>
                    <a:bodyPr/>
                    <a:p>
                      <a:pPr>
                        <a:lnSpc>
                          <a:spcPct val="100000"/>
                        </a:lnSpc>
                      </a:pPr>
                      <a:r>
                        <a:rPr lang="en-US" sz="1800" b="0" strike="noStrike" spc="-1">
                          <a:solidFill>
                            <a:srgbClr val="000000"/>
                          </a:solidFill>
                          <a:latin typeface="Calibri" panose="020F0502020204030204"/>
                        </a:rPr>
                        <a:t>User should be able to upload products on the  website to sell them</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lnSpc>
                          <a:spcPct val="100000"/>
                        </a:lnSpc>
                      </a:pP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r>
                        <a:rPr lang="en-US" sz="1800" b="0" strike="noStrike" spc="-1">
                          <a:latin typeface="Arial" panose="020B0604020202020204"/>
                        </a:rPr>
                        <a:t>        </a:t>
                      </a: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r>
                        <a:rPr lang="en-US" sz="1800" b="0" strike="noStrike" spc="-1">
                          <a:latin typeface="Arial" panose="020B0604020202020204"/>
                        </a:rPr>
                        <a:t>        </a:t>
                      </a: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33000">
                <a:tc>
                  <a:txBody>
                    <a:bodyPr/>
                    <a:p>
                      <a:pPr>
                        <a:lnSpc>
                          <a:spcPct val="100000"/>
                        </a:lnSpc>
                      </a:pPr>
                      <a:r>
                        <a:rPr lang="en-US" sz="1800" b="0" strike="noStrike" spc="-1">
                          <a:solidFill>
                            <a:srgbClr val="000000"/>
                          </a:solidFill>
                          <a:latin typeface="Calibri" panose="020F0502020204030204"/>
                        </a:rPr>
                        <a:t>User should be able to bid on any products</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r>
                        <a:rPr lang="en-US" sz="1800" b="0" strike="noStrike" spc="-1">
                          <a:latin typeface="Arial" panose="020B0604020202020204"/>
                        </a:rPr>
                        <a:t>         </a:t>
                      </a: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r>
                        <a:rPr lang="en-US" sz="1800" b="0" strike="noStrike" spc="-1">
                          <a:latin typeface="Arial" panose="020B0604020202020204"/>
                          <a:ea typeface="Noto Sans CJK SC"/>
                        </a:rPr>
                        <a:t>        </a:t>
                      </a: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r>
                        <a:rPr lang="en-US" sz="1800" b="0" strike="noStrike" spc="-1">
                          <a:latin typeface="Arial" panose="020B0604020202020204"/>
                        </a:rPr>
                        <a:t>        </a:t>
                      </a: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47980">
                <a:tc>
                  <a:txBody>
                    <a:bodyPr/>
                    <a:p>
                      <a:pPr>
                        <a:lnSpc>
                          <a:spcPct val="100000"/>
                        </a:lnSpc>
                      </a:pPr>
                      <a:r>
                        <a:rPr lang="en-US" sz="1800" b="0" strike="noStrike" spc="-1">
                          <a:solidFill>
                            <a:srgbClr val="000000"/>
                          </a:solidFill>
                          <a:latin typeface="Calibri" panose="020F0502020204030204"/>
                        </a:rPr>
                        <a:t>User can resell a product which he bought from another seller</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r>
                        <a:rPr lang="en-US" sz="1800" spc="-1">
                          <a:solidFill>
                            <a:srgbClr val="000000"/>
                          </a:solidFill>
                          <a:latin typeface="Calibri" panose="020F0502020204030204"/>
                          <a:sym typeface="+mn-ea"/>
                        </a:rPr>
                        <a:t>x</a:t>
                      </a:r>
                      <a:endParaRPr lang="en-US" sz="1800" b="0" strike="noStrike" spc="-1">
                        <a:solidFill>
                          <a:srgbClr val="000000"/>
                        </a:solidFill>
                        <a:latin typeface="Calibri" panose="020F0502020204030204"/>
                        <a:sym typeface="+mn-ea"/>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r>
                        <a:rPr lang="en-US" spc="-1">
                          <a:solidFill>
                            <a:srgbClr val="000000"/>
                          </a:solidFill>
                          <a:latin typeface="Calibri" panose="020F0502020204030204"/>
                          <a:sym typeface="+mn-ea"/>
                        </a:rPr>
                        <a:t>x</a:t>
                      </a: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33000">
                <a:tc>
                  <a:txBody>
                    <a:bodyPr/>
                    <a:p>
                      <a:pPr>
                        <a:lnSpc>
                          <a:spcPct val="100000"/>
                        </a:lnSpc>
                      </a:pPr>
                      <a:r>
                        <a:rPr lang="en-US" sz="1800" b="0" strike="noStrike" spc="-1">
                          <a:solidFill>
                            <a:srgbClr val="000000"/>
                          </a:solidFill>
                          <a:latin typeface="Calibri" panose="020F0502020204030204"/>
                        </a:rPr>
                        <a:t>User should be able to view all his bought products</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lnSpc>
                          <a:spcPct val="100000"/>
                        </a:lnSpc>
                      </a:pP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lnSpc>
                          <a:spcPct val="100000"/>
                        </a:lnSpc>
                      </a:pP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33000">
                <a:tc>
                  <a:txBody>
                    <a:bodyPr/>
                    <a:p>
                      <a:pPr>
                        <a:lnSpc>
                          <a:spcPct val="100000"/>
                        </a:lnSpc>
                      </a:pPr>
                      <a:r>
                        <a:rPr lang="en-US" sz="1800" b="0" strike="noStrike" spc="-1">
                          <a:solidFill>
                            <a:srgbClr val="000000"/>
                          </a:solidFill>
                          <a:latin typeface="Calibri" panose="020F0502020204030204"/>
                        </a:rPr>
                        <a:t>User should be able to view all products which he sold</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lnSpc>
                          <a:spcPct val="100000"/>
                        </a:lnSpc>
                      </a:pP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lnSpc>
                          <a:spcPct val="100000"/>
                        </a:lnSpc>
                      </a:pP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33000">
                <a:tc>
                  <a:txBody>
                    <a:bodyPr/>
                    <a:p>
                      <a:pPr>
                        <a:lnSpc>
                          <a:spcPct val="100000"/>
                        </a:lnSpc>
                      </a:pPr>
                      <a:r>
                        <a:rPr lang="en-US" sz="1800" b="0" strike="noStrike" spc="-1">
                          <a:solidFill>
                            <a:srgbClr val="000000"/>
                          </a:solidFill>
                          <a:latin typeface="Calibri" panose="020F0502020204030204"/>
                        </a:rPr>
                        <a:t>User should be able to delete any product</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lnSpc>
                          <a:spcPct val="100000"/>
                        </a:lnSpc>
                      </a:pP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lnSpc>
                          <a:spcPct val="100000"/>
                        </a:lnSpc>
                      </a:pPr>
                      <a:r>
                        <a:rPr lang="en-US" spc="-1">
                          <a:solidFill>
                            <a:srgbClr val="000000"/>
                          </a:solidFill>
                          <a:latin typeface="Calibri" panose="020F0502020204030204"/>
                          <a:sym typeface="+mn-ea"/>
                        </a:rPr>
                        <a:t>x</a:t>
                      </a:r>
                      <a:endParaRPr lang="" alt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33000">
                <a:tc>
                  <a:txBody>
                    <a:bodyPr/>
                    <a:p>
                      <a:pPr>
                        <a:lnSpc>
                          <a:spcPct val="100000"/>
                        </a:lnSpc>
                      </a:pPr>
                      <a:r>
                        <a:rPr lang="en-US" sz="1800" b="0" strike="noStrike" spc="-1">
                          <a:solidFill>
                            <a:srgbClr val="000000"/>
                          </a:solidFill>
                          <a:latin typeface="Calibri" panose="020F0502020204030204"/>
                        </a:rPr>
                        <a:t>User should be able to filter products by category</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lnSpc>
                          <a:spcPct val="100000"/>
                        </a:lnSpc>
                      </a:pP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53060">
                <a:tc>
                  <a:txBody>
                    <a:bodyPr/>
                    <a:p>
                      <a:pPr>
                        <a:lnSpc>
                          <a:spcPct val="100000"/>
                        </a:lnSpc>
                      </a:pPr>
                      <a:r>
                        <a:rPr lang="en-US" sz="1800" b="0" strike="noStrike" spc="-1">
                          <a:solidFill>
                            <a:srgbClr val="000000"/>
                          </a:solidFill>
                          <a:latin typeface="Calibri" panose="020F0502020204030204"/>
                        </a:rPr>
                        <a:t>User should be able to search products by name or tags</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27025">
                <a:tc>
                  <a:txBody>
                    <a:bodyPr/>
                    <a:p>
                      <a:pPr>
                        <a:lnSpc>
                          <a:spcPct val="100000"/>
                        </a:lnSpc>
                      </a:pPr>
                      <a:r>
                        <a:rPr lang="en-US" sz="1800" b="0" strike="noStrike" spc="-1">
                          <a:solidFill>
                            <a:srgbClr val="000000"/>
                          </a:solidFill>
                          <a:latin typeface="Calibri" panose="020F0502020204030204"/>
                        </a:rPr>
                        <a:t>User should get a notification when someone bought his product</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33000">
                <a:tc>
                  <a:txBody>
                    <a:bodyPr/>
                    <a:p>
                      <a:pPr>
                        <a:lnSpc>
                          <a:spcPct val="100000"/>
                        </a:lnSpc>
                      </a:pPr>
                      <a:r>
                        <a:rPr lang="en-US" sz="1800" b="0" strike="noStrike" spc="-1">
                          <a:solidFill>
                            <a:srgbClr val="000000"/>
                          </a:solidFill>
                          <a:latin typeface="Calibri" panose="020F0502020204030204"/>
                        </a:rPr>
                        <a:t>User should get a notification if he won or lost a bid</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Line 1"/>
          <p:cNvSpPr/>
          <p:nvPr/>
        </p:nvSpPr>
        <p:spPr>
          <a:xfrm flipV="1">
            <a:off x="267840" y="546480"/>
            <a:ext cx="11597040" cy="14040"/>
          </a:xfrm>
          <a:prstGeom prst="line">
            <a:avLst/>
          </a:prstGeom>
          <a:ln>
            <a:solidFill>
              <a:srgbClr val="A51AEF"/>
            </a:solidFill>
          </a:ln>
        </p:spPr>
        <p:style>
          <a:lnRef idx="3">
            <a:schemeClr val="dk1"/>
          </a:lnRef>
          <a:fillRef idx="0">
            <a:schemeClr val="dk1"/>
          </a:fillRef>
          <a:effectRef idx="2">
            <a:schemeClr val="dk1"/>
          </a:effectRef>
          <a:fontRef idx="minor"/>
        </p:style>
      </p:sp>
      <p:sp>
        <p:nvSpPr>
          <p:cNvPr id="93" name="CustomShape 2"/>
          <p:cNvSpPr/>
          <p:nvPr/>
        </p:nvSpPr>
        <p:spPr>
          <a:xfrm>
            <a:off x="235440" y="39960"/>
            <a:ext cx="4810320" cy="516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800" b="0" strike="noStrike" spc="-1">
                <a:solidFill>
                  <a:srgbClr val="000000"/>
                </a:solidFill>
                <a:latin typeface="Calibri" panose="020F0502020204030204"/>
              </a:rPr>
              <a:t>Progress</a:t>
            </a:r>
            <a:endParaRPr lang="en-US" sz="2800" b="0" strike="noStrike" spc="-1">
              <a:latin typeface="Arial" panose="020B0604020202020204"/>
            </a:endParaRPr>
          </a:p>
        </p:txBody>
      </p:sp>
      <p:graphicFrame>
        <p:nvGraphicFramePr>
          <p:cNvPr id="94" name="Table 3"/>
          <p:cNvGraphicFramePr/>
          <p:nvPr/>
        </p:nvGraphicFramePr>
        <p:xfrm>
          <a:off x="267840" y="938520"/>
          <a:ext cx="11710440" cy="5671440"/>
        </p:xfrm>
        <a:graphic>
          <a:graphicData uri="http://schemas.openxmlformats.org/drawingml/2006/table">
            <a:tbl>
              <a:tblPr/>
              <a:tblGrid>
                <a:gridCol w="6801840"/>
                <a:gridCol w="1227240"/>
                <a:gridCol w="1226520"/>
                <a:gridCol w="1227240"/>
                <a:gridCol w="1227600"/>
              </a:tblGrid>
              <a:tr h="1278360">
                <a:tc>
                  <a:txBody>
                    <a:bodyPr/>
                    <a:p>
                      <a:pPr>
                        <a:lnSpc>
                          <a:spcPct val="100000"/>
                        </a:lnSpc>
                      </a:pPr>
                      <a:r>
                        <a:rPr lang="en-US" sz="2000" b="0" strike="noStrike" spc="-1">
                          <a:solidFill>
                            <a:srgbClr val="FFFFFF"/>
                          </a:solidFill>
                          <a:latin typeface="Calibri" panose="020F0502020204030204"/>
                        </a:rPr>
                        <a:t>Functional Requirements</a:t>
                      </a:r>
                      <a:endParaRPr lang="en-US" sz="20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a:p>
                      <a:pPr algn="ctr">
                        <a:lnSpc>
                          <a:spcPct val="100000"/>
                        </a:lnSpc>
                      </a:pPr>
                      <a:r>
                        <a:rPr lang="en-US" sz="2000" b="0" strike="noStrike" spc="-1">
                          <a:solidFill>
                            <a:srgbClr val="FFFFFF"/>
                          </a:solidFill>
                          <a:latin typeface="Calibri" panose="020F0502020204030204"/>
                        </a:rPr>
                        <a:t>PHP Processing</a:t>
                      </a:r>
                      <a:endParaRPr lang="en-US" sz="20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a:p>
                      <a:pPr algn="ctr">
                        <a:lnSpc>
                          <a:spcPct val="100000"/>
                        </a:lnSpc>
                      </a:pPr>
                      <a:r>
                        <a:rPr lang="en-US" sz="2000" b="0" strike="noStrike" spc="-1">
                          <a:solidFill>
                            <a:srgbClr val="FFFFFF"/>
                          </a:solidFill>
                          <a:latin typeface="Calibri" panose="020F0502020204030204"/>
                        </a:rPr>
                        <a:t>PHP Validation</a:t>
                      </a:r>
                      <a:endParaRPr lang="en-US" sz="20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a:p>
                      <a:pPr algn="ctr">
                        <a:lnSpc>
                          <a:spcPct val="100000"/>
                        </a:lnSpc>
                      </a:pPr>
                      <a:r>
                        <a:rPr lang="en-US" sz="2000" b="0" strike="noStrike" spc="-1">
                          <a:solidFill>
                            <a:srgbClr val="FFFFFF"/>
                          </a:solidFill>
                          <a:latin typeface="Calibri" panose="020F0502020204030204"/>
                        </a:rPr>
                        <a:t>CSS</a:t>
                      </a:r>
                      <a:endParaRPr lang="en-US" sz="20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a:p>
                      <a:pPr algn="ctr">
                        <a:lnSpc>
                          <a:spcPct val="100000"/>
                        </a:lnSpc>
                      </a:pPr>
                      <a:r>
                        <a:rPr lang="en-US" sz="2000" b="0" strike="noStrike" spc="-1">
                          <a:solidFill>
                            <a:srgbClr val="FFFFFF"/>
                          </a:solidFill>
                          <a:latin typeface="Calibri" panose="020F0502020204030204"/>
                        </a:rPr>
                        <a:t>Javascript Validation</a:t>
                      </a:r>
                      <a:endParaRPr lang="en-US" sz="20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r>
              <a:tr h="361080">
                <a:tc>
                  <a:txBody>
                    <a:bodyPr/>
                    <a:p>
                      <a:pPr>
                        <a:lnSpc>
                          <a:spcPct val="100000"/>
                        </a:lnSpc>
                      </a:pPr>
                      <a:r>
                        <a:rPr lang="en-US" sz="1800" b="0" strike="noStrike" spc="-1">
                          <a:solidFill>
                            <a:srgbClr val="000000"/>
                          </a:solidFill>
                          <a:latin typeface="Calibri" panose="020F0502020204030204"/>
                        </a:rPr>
                        <a:t>User should be able to send feedback to the seller</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0720">
                <a:tc>
                  <a:txBody>
                    <a:bodyPr/>
                    <a:p>
                      <a:pPr>
                        <a:lnSpc>
                          <a:spcPct val="100000"/>
                        </a:lnSpc>
                      </a:pPr>
                      <a:r>
                        <a:rPr lang="en-US" sz="1800" b="0" strike="noStrike" spc="-1">
                          <a:solidFill>
                            <a:srgbClr val="000000"/>
                          </a:solidFill>
                          <a:latin typeface="Calibri" panose="020F0502020204030204"/>
                        </a:rPr>
                        <a:t>User should be able to report problems</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1080">
                <a:tc>
                  <a:txBody>
                    <a:bodyPr/>
                    <a:p>
                      <a:pPr>
                        <a:lnSpc>
                          <a:spcPct val="100000"/>
                        </a:lnSpc>
                      </a:pPr>
                      <a:r>
                        <a:rPr lang="en-US" sz="1800" b="0" strike="noStrike" spc="-1">
                          <a:solidFill>
                            <a:srgbClr val="000000"/>
                          </a:solidFill>
                          <a:latin typeface="Calibri" panose="020F0502020204030204"/>
                        </a:rPr>
                        <a:t>User should be able to access the FAQ</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0720">
                <a:tc>
                  <a:txBody>
                    <a:bodyPr/>
                    <a:p>
                      <a:pPr>
                        <a:lnSpc>
                          <a:spcPct val="100000"/>
                        </a:lnSpc>
                      </a:pPr>
                      <a:r>
                        <a:rPr lang="en-US" sz="1800" b="0" strike="noStrike" spc="-1">
                          <a:solidFill>
                            <a:srgbClr val="000000"/>
                          </a:solidFill>
                          <a:latin typeface="Calibri" panose="020F0502020204030204"/>
                        </a:rPr>
                        <a:t>User should be able to contact the admins of the website</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1080">
                <a:tc>
                  <a:txBody>
                    <a:bodyPr/>
                    <a:p>
                      <a:pPr>
                        <a:lnSpc>
                          <a:spcPct val="100000"/>
                        </a:lnSpc>
                      </a:pPr>
                      <a:r>
                        <a:rPr lang="en-US" sz="1800" b="0" strike="noStrike" spc="-1">
                          <a:solidFill>
                            <a:srgbClr val="000000"/>
                          </a:solidFill>
                          <a:latin typeface="Calibri" panose="020F0502020204030204"/>
                        </a:rPr>
                        <a:t>Multiple users should be able to bid concurrently</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r>
                        <a:rPr lang="en-US" sz="1800" b="0" strike="noStrike" spc="-1">
                          <a:latin typeface="Arial" panose="020B0604020202020204"/>
                        </a:rPr>
                        <a:t>        </a:t>
                      </a: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r>
                        <a:rPr lang="en-US" sz="1800" b="0" strike="noStrike" spc="-1">
                          <a:latin typeface="Arial" panose="020B0604020202020204"/>
                        </a:rPr>
                        <a:t>        </a:t>
                      </a: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424440">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0720">
                <a:tc>
                  <a:txBody>
                    <a:bodyPr/>
                    <a:p>
                      <a:pPr>
                        <a:lnSpc>
                          <a:spcPct val="100000"/>
                        </a:lnSpc>
                      </a:pPr>
                      <a:r>
                        <a:rPr lang="en-US" sz="1800" b="0" strike="noStrike" spc="-1">
                          <a:solidFill>
                            <a:srgbClr val="000000"/>
                          </a:solidFill>
                          <a:latin typeface="Calibri" panose="020F0502020204030204"/>
                        </a:rPr>
                        <a:t>Admins should see all problems reported</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1080">
                <a:tc>
                  <a:txBody>
                    <a:bodyPr/>
                    <a:p>
                      <a:pPr>
                        <a:lnSpc>
                          <a:spcPct val="100000"/>
                        </a:lnSpc>
                      </a:pPr>
                      <a:r>
                        <a:rPr lang="en-US" sz="1800" b="0" strike="noStrike" spc="-1">
                          <a:solidFill>
                            <a:srgbClr val="000000"/>
                          </a:solidFill>
                          <a:latin typeface="Calibri" panose="020F0502020204030204"/>
                        </a:rPr>
                        <a:t>Admins should see the users who logged on</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0720">
                <a:tc>
                  <a:txBody>
                    <a:bodyPr/>
                    <a:p>
                      <a:pPr>
                        <a:lnSpc>
                          <a:spcPct val="100000"/>
                        </a:lnSpc>
                      </a:pPr>
                      <a:r>
                        <a:rPr lang="en-US" sz="1800" b="0" strike="noStrike" spc="-1">
                          <a:solidFill>
                            <a:srgbClr val="000000"/>
                          </a:solidFill>
                          <a:latin typeface="Calibri" panose="020F0502020204030204"/>
                        </a:rPr>
                        <a:t>Admins should view all products only</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1080">
                <a:tc>
                  <a:txBody>
                    <a:bodyPr/>
                    <a:p>
                      <a:pPr>
                        <a:lnSpc>
                          <a:spcPct val="100000"/>
                        </a:lnSpc>
                      </a:pPr>
                      <a:r>
                        <a:rPr lang="en-US" sz="1800" b="0" strike="noStrike" spc="-1">
                          <a:solidFill>
                            <a:srgbClr val="000000"/>
                          </a:solidFill>
                          <a:latin typeface="Calibri" panose="020F0502020204030204"/>
                        </a:rPr>
                        <a:t>User should be able to send feedback to the seller</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0720">
                <a:tc>
                  <a:txBody>
                    <a:bodyPr/>
                    <a:p>
                      <a:pPr>
                        <a:lnSpc>
                          <a:spcPct val="100000"/>
                        </a:lnSpc>
                      </a:pPr>
                      <a:r>
                        <a:rPr lang="en-US" sz="1800" b="0" strike="noStrike" spc="-1">
                          <a:solidFill>
                            <a:srgbClr val="000000"/>
                          </a:solidFill>
                          <a:latin typeface="Calibri" panose="020F0502020204030204"/>
                        </a:rPr>
                        <a:t>User should be able to report problems</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59640">
                <a:tc>
                  <a:txBody>
                    <a:bodyPr/>
                    <a:p>
                      <a:pPr>
                        <a:lnSpc>
                          <a:spcPct val="100000"/>
                        </a:lnSpc>
                      </a:pPr>
                      <a:r>
                        <a:rPr lang="en-US" sz="1800" b="0" strike="noStrike" spc="-1">
                          <a:solidFill>
                            <a:srgbClr val="000000"/>
                          </a:solidFill>
                          <a:latin typeface="Calibri" panose="020F0502020204030204"/>
                        </a:rPr>
                        <a:t>User should be able to access the FAQ</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Line 1"/>
          <p:cNvSpPr/>
          <p:nvPr/>
        </p:nvSpPr>
        <p:spPr>
          <a:xfrm flipV="1">
            <a:off x="267840" y="546480"/>
            <a:ext cx="11597040" cy="14040"/>
          </a:xfrm>
          <a:prstGeom prst="line">
            <a:avLst/>
          </a:prstGeom>
          <a:ln>
            <a:solidFill>
              <a:srgbClr val="A51AEF"/>
            </a:solidFill>
          </a:ln>
        </p:spPr>
        <p:style>
          <a:lnRef idx="3">
            <a:schemeClr val="dk1"/>
          </a:lnRef>
          <a:fillRef idx="0">
            <a:schemeClr val="dk1"/>
          </a:fillRef>
          <a:effectRef idx="2">
            <a:schemeClr val="dk1"/>
          </a:effectRef>
          <a:fontRef idx="minor"/>
        </p:style>
      </p:sp>
      <p:sp>
        <p:nvSpPr>
          <p:cNvPr id="96" name="CustomShape 2"/>
          <p:cNvSpPr/>
          <p:nvPr/>
        </p:nvSpPr>
        <p:spPr>
          <a:xfrm>
            <a:off x="235440" y="39960"/>
            <a:ext cx="4810320" cy="516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800" b="0" strike="noStrike" spc="-1">
                <a:solidFill>
                  <a:srgbClr val="000000"/>
                </a:solidFill>
                <a:latin typeface="Calibri" panose="020F0502020204030204"/>
              </a:rPr>
              <a:t>Division of Work</a:t>
            </a:r>
            <a:endParaRPr lang="en-US" sz="2800" b="0" strike="noStrike" spc="-1">
              <a:latin typeface="Arial" panose="020B0604020202020204"/>
            </a:endParaRPr>
          </a:p>
        </p:txBody>
      </p:sp>
      <p:sp>
        <p:nvSpPr>
          <p:cNvPr id="97" name="CustomShape 3"/>
          <p:cNvSpPr/>
          <p:nvPr/>
        </p:nvSpPr>
        <p:spPr>
          <a:xfrm>
            <a:off x="407160" y="885960"/>
            <a:ext cx="3532680" cy="625680"/>
          </a:xfrm>
          <a:prstGeom prst="roundRect">
            <a:avLst>
              <a:gd name="adj" fmla="val 16667"/>
            </a:avLst>
          </a:prstGeom>
          <a:solidFill>
            <a:srgbClr val="A51AEF"/>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2800" b="0" strike="noStrike" spc="-1">
                <a:solidFill>
                  <a:srgbClr val="FFFFFF"/>
                </a:solidFill>
                <a:latin typeface="Calibri" panose="020F0502020204030204"/>
              </a:rPr>
              <a:t>Reeshal</a:t>
            </a:r>
            <a:endParaRPr lang="en-US" sz="2800" b="0" strike="noStrike" spc="-1">
              <a:latin typeface="Arial" panose="020B0604020202020204"/>
            </a:endParaRPr>
          </a:p>
        </p:txBody>
      </p:sp>
      <p:sp>
        <p:nvSpPr>
          <p:cNvPr id="98" name="CustomShape 4"/>
          <p:cNvSpPr/>
          <p:nvPr/>
        </p:nvSpPr>
        <p:spPr>
          <a:xfrm>
            <a:off x="4523040" y="885960"/>
            <a:ext cx="3532680" cy="625680"/>
          </a:xfrm>
          <a:prstGeom prst="roundRect">
            <a:avLst>
              <a:gd name="adj" fmla="val 16667"/>
            </a:avLst>
          </a:prstGeom>
          <a:solidFill>
            <a:srgbClr val="A51AEF"/>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2800" b="0" strike="noStrike" spc="-1">
                <a:solidFill>
                  <a:srgbClr val="FFFFFF"/>
                </a:solidFill>
                <a:latin typeface="Calibri" panose="020F0502020204030204"/>
              </a:rPr>
              <a:t>Rishikesh</a:t>
            </a:r>
            <a:endParaRPr lang="en-US" sz="2800" b="0" strike="noStrike" spc="-1">
              <a:latin typeface="Arial" panose="020B0604020202020204"/>
            </a:endParaRPr>
          </a:p>
        </p:txBody>
      </p:sp>
      <p:sp>
        <p:nvSpPr>
          <p:cNvPr id="99" name="CustomShape 5"/>
          <p:cNvSpPr/>
          <p:nvPr/>
        </p:nvSpPr>
        <p:spPr>
          <a:xfrm>
            <a:off x="407160" y="1863720"/>
            <a:ext cx="3794400" cy="252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User Interface</a:t>
            </a:r>
            <a:endParaRPr lang="en-US" sz="2000" b="0" strike="noStrike" spc="-1">
              <a:latin typeface="Arial" panose="020B0604020202020204"/>
            </a:endParaRPr>
          </a:p>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Searching and filtering products</a:t>
            </a:r>
            <a:endParaRPr lang="en-US" sz="2000" b="0" strike="noStrike" spc="-1">
              <a:solidFill>
                <a:srgbClr val="000000"/>
              </a:solidFill>
              <a:latin typeface="Calibri" panose="020F0502020204030204"/>
            </a:endParaRPr>
          </a:p>
          <a:p>
            <a:pPr marL="285750" indent="-285750">
              <a:lnSpc>
                <a:spcPct val="100000"/>
              </a:lnSpc>
              <a:buClr>
                <a:srgbClr val="000000"/>
              </a:buClr>
              <a:buFont typeface="Arial" panose="020B0604020202020204"/>
              <a:buChar char="•"/>
            </a:pPr>
            <a:r>
              <a:rPr lang="" altLang="en-US" sz="2000" b="0" strike="noStrike" spc="-1">
                <a:solidFill>
                  <a:srgbClr val="000000"/>
                </a:solidFill>
                <a:latin typeface="Calibri" panose="020F0502020204030204"/>
              </a:rPr>
              <a:t>Deleting and Stopping Auction of products</a:t>
            </a:r>
            <a:endParaRPr lang="en-US" sz="2000" b="0" strike="noStrike" spc="-1">
              <a:latin typeface="Arial" panose="020B0604020202020204"/>
            </a:endParaRPr>
          </a:p>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Login/Register</a:t>
            </a:r>
            <a:endParaRPr lang="en-US" sz="2000" b="0" strike="noStrike" spc="-1">
              <a:latin typeface="Arial" panose="020B0604020202020204"/>
            </a:endParaRPr>
          </a:p>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FAQ </a:t>
            </a:r>
            <a:r>
              <a:rPr lang="" altLang="en-US" sz="2000" b="0" strike="noStrike" spc="-1">
                <a:solidFill>
                  <a:srgbClr val="FF0000"/>
                </a:solidFill>
                <a:latin typeface="Calibri" panose="020F0502020204030204"/>
              </a:rPr>
              <a:t>(TBI)</a:t>
            </a:r>
            <a:endParaRPr lang="en-US" sz="2000" b="0" strike="noStrike" spc="-1">
              <a:latin typeface="Arial" panose="020B0604020202020204"/>
            </a:endParaRPr>
          </a:p>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Contact Admin</a:t>
            </a:r>
            <a:r>
              <a:rPr lang="en-US" altLang="en-US" sz="2000" spc="-1">
                <a:solidFill>
                  <a:srgbClr val="FF0000"/>
                </a:solidFill>
                <a:latin typeface="Calibri" panose="020F0502020204030204"/>
                <a:sym typeface="+mn-ea"/>
              </a:rPr>
              <a:t>(TBI)</a:t>
            </a:r>
            <a:endParaRPr lang="en-US" sz="2000" b="0" strike="noStrike" spc="-1">
              <a:latin typeface="Arial" panose="020B0604020202020204"/>
            </a:endParaRPr>
          </a:p>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Report Problems</a:t>
            </a:r>
            <a:r>
              <a:rPr lang="en-US" altLang="en-US" sz="2000" spc="-1">
                <a:solidFill>
                  <a:srgbClr val="FF0000"/>
                </a:solidFill>
                <a:latin typeface="Calibri" panose="020F0502020204030204"/>
                <a:sym typeface="+mn-ea"/>
              </a:rPr>
              <a:t>(TBI)</a:t>
            </a:r>
            <a:endParaRPr lang="en-US" sz="2000" b="0" strike="noStrike" spc="-1">
              <a:latin typeface="Arial" panose="020B0604020202020204"/>
            </a:endParaRPr>
          </a:p>
          <a:p>
            <a:pPr>
              <a:lnSpc>
                <a:spcPct val="100000"/>
              </a:lnSpc>
            </a:pPr>
            <a:endParaRPr lang="en-US" sz="2000" b="0" strike="noStrike" spc="-1">
              <a:latin typeface="Arial" panose="020B0604020202020204"/>
            </a:endParaRPr>
          </a:p>
        </p:txBody>
      </p:sp>
      <p:sp>
        <p:nvSpPr>
          <p:cNvPr id="100" name="CustomShape 6"/>
          <p:cNvSpPr/>
          <p:nvPr/>
        </p:nvSpPr>
        <p:spPr>
          <a:xfrm>
            <a:off x="8494560" y="885960"/>
            <a:ext cx="3532680" cy="625680"/>
          </a:xfrm>
          <a:prstGeom prst="roundRect">
            <a:avLst>
              <a:gd name="adj" fmla="val 16667"/>
            </a:avLst>
          </a:prstGeom>
          <a:solidFill>
            <a:srgbClr val="A51AEF"/>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2800" b="0" strike="noStrike" spc="-1">
                <a:solidFill>
                  <a:srgbClr val="FFFFFF"/>
                </a:solidFill>
                <a:latin typeface="Calibri" panose="020F0502020204030204"/>
              </a:rPr>
              <a:t>Both</a:t>
            </a:r>
            <a:endParaRPr lang="en-US" sz="2800" b="0" strike="noStrike" spc="-1">
              <a:latin typeface="Arial" panose="020B0604020202020204"/>
            </a:endParaRPr>
          </a:p>
        </p:txBody>
      </p:sp>
      <p:sp>
        <p:nvSpPr>
          <p:cNvPr id="101" name="CustomShape 7"/>
          <p:cNvSpPr/>
          <p:nvPr/>
        </p:nvSpPr>
        <p:spPr>
          <a:xfrm>
            <a:off x="4523040" y="1863720"/>
            <a:ext cx="3794400" cy="2834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Uploading Products</a:t>
            </a:r>
            <a:endParaRPr lang="en-US" sz="2000" b="0" strike="noStrike" spc="-1">
              <a:latin typeface="Arial" panose="020B0604020202020204"/>
            </a:endParaRPr>
          </a:p>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Validation of Products</a:t>
            </a:r>
            <a:endParaRPr lang="en-US" sz="2000" b="0" strike="noStrike" spc="-1">
              <a:latin typeface="Arial" panose="020B0604020202020204"/>
            </a:endParaRPr>
          </a:p>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Bidding Process</a:t>
            </a:r>
            <a:endParaRPr lang="en-US" sz="2000" b="0" strike="noStrike" spc="-1">
              <a:latin typeface="Arial" panose="020B0604020202020204"/>
            </a:endParaRPr>
          </a:p>
          <a:p>
            <a:pPr marL="457200">
              <a:lnSpc>
                <a:spcPct val="100000"/>
              </a:lnSpc>
            </a:pPr>
            <a:r>
              <a:rPr lang="en-US" sz="2000" b="0" strike="noStrike" spc="-1">
                <a:solidFill>
                  <a:srgbClr val="000000"/>
                </a:solidFill>
                <a:latin typeface="Calibri" panose="020F0502020204030204"/>
              </a:rPr>
              <a:t>-Validation</a:t>
            </a:r>
            <a:endParaRPr lang="en-US" sz="2000" b="0" strike="noStrike" spc="-1">
              <a:latin typeface="Arial" panose="020B0604020202020204"/>
            </a:endParaRPr>
          </a:p>
          <a:p>
            <a:pPr marL="457200">
              <a:lnSpc>
                <a:spcPct val="100000"/>
              </a:lnSpc>
            </a:pPr>
            <a:r>
              <a:rPr lang="en-US" sz="2000" b="0" strike="noStrike" spc="-1">
                <a:solidFill>
                  <a:srgbClr val="000000"/>
                </a:solidFill>
                <a:latin typeface="Calibri" panose="020F0502020204030204"/>
              </a:rPr>
              <a:t>-Ensuring concurrency</a:t>
            </a:r>
            <a:endParaRPr lang="en-US" sz="2000" b="0" strike="noStrike" spc="-1">
              <a:latin typeface="Arial" panose="020B0604020202020204"/>
            </a:endParaRPr>
          </a:p>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Feedback</a:t>
            </a:r>
            <a:r>
              <a:rPr lang="en-US" altLang="en-US" sz="2000" spc="-1">
                <a:solidFill>
                  <a:srgbClr val="FF0000"/>
                </a:solidFill>
                <a:latin typeface="Calibri" panose="020F0502020204030204"/>
                <a:sym typeface="+mn-ea"/>
              </a:rPr>
              <a:t>(TBI)</a:t>
            </a:r>
            <a:endParaRPr lang="en-US" sz="2000" b="0" strike="noStrike" spc="-1">
              <a:latin typeface="Arial" panose="020B0604020202020204"/>
            </a:endParaRPr>
          </a:p>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Currency Conversion</a:t>
            </a:r>
            <a:r>
              <a:rPr lang="en-US" altLang="en-US" sz="2000" spc="-1">
                <a:solidFill>
                  <a:srgbClr val="FF0000"/>
                </a:solidFill>
                <a:latin typeface="Calibri" panose="020F0502020204030204"/>
                <a:sym typeface="+mn-ea"/>
              </a:rPr>
              <a:t>(TBI)</a:t>
            </a:r>
            <a:endParaRPr lang="en-US" sz="2000" b="0" strike="noStrike" spc="-1">
              <a:latin typeface="Arial" panose="020B0604020202020204"/>
            </a:endParaRPr>
          </a:p>
          <a:p>
            <a:pPr>
              <a:lnSpc>
                <a:spcPct val="100000"/>
              </a:lnSpc>
            </a:pPr>
            <a:endParaRPr lang="en-US" sz="2000" b="0" strike="noStrike" spc="-1">
              <a:latin typeface="Arial" panose="020B0604020202020204"/>
            </a:endParaRPr>
          </a:p>
          <a:p>
            <a:pPr>
              <a:lnSpc>
                <a:spcPct val="100000"/>
              </a:lnSpc>
            </a:pPr>
            <a:endParaRPr lang="en-US" sz="2000" b="0" strike="noStrike" spc="-1">
              <a:latin typeface="Arial" panose="020B0604020202020204"/>
            </a:endParaRPr>
          </a:p>
        </p:txBody>
      </p:sp>
      <p:sp>
        <p:nvSpPr>
          <p:cNvPr id="102" name="CustomShape 8"/>
          <p:cNvSpPr/>
          <p:nvPr/>
        </p:nvSpPr>
        <p:spPr>
          <a:xfrm>
            <a:off x="8494560" y="1863720"/>
            <a:ext cx="3794400" cy="1310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Admin Page</a:t>
            </a:r>
            <a:r>
              <a:rPr lang="en-US" altLang="en-US" sz="2000" spc="-1">
                <a:solidFill>
                  <a:srgbClr val="FF0000"/>
                </a:solidFill>
                <a:latin typeface="Calibri" panose="020F0502020204030204"/>
                <a:sym typeface="+mn-ea"/>
              </a:rPr>
              <a:t>(</a:t>
            </a:r>
            <a:r>
              <a:rPr lang="" altLang="en-US" sz="2000" spc="-1">
                <a:solidFill>
                  <a:srgbClr val="FF0000"/>
                </a:solidFill>
                <a:latin typeface="Calibri" panose="020F0502020204030204"/>
                <a:sym typeface="+mn-ea"/>
              </a:rPr>
              <a:t>WIP</a:t>
            </a:r>
            <a:r>
              <a:rPr lang="en-US" altLang="en-US" sz="2000" spc="-1">
                <a:solidFill>
                  <a:srgbClr val="FF0000"/>
                </a:solidFill>
                <a:latin typeface="Calibri" panose="020F0502020204030204"/>
                <a:sym typeface="+mn-ea"/>
              </a:rPr>
              <a:t>)</a:t>
            </a:r>
            <a:endParaRPr lang="en-US" sz="2000" b="0" strike="noStrike" spc="-1">
              <a:latin typeface="Arial" panose="020B0604020202020204"/>
            </a:endParaRPr>
          </a:p>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Database Management</a:t>
            </a:r>
            <a:endParaRPr lang="en-US" sz="2000" b="0" strike="noStrike" spc="-1">
              <a:latin typeface="Arial" panose="020B0604020202020204"/>
            </a:endParaRPr>
          </a:p>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Displaying Products</a:t>
            </a:r>
            <a:endParaRPr lang="en-US" sz="2000" b="0" strike="noStrike" spc="-1">
              <a:latin typeface="Arial" panose="020B0604020202020204"/>
            </a:endParaRPr>
          </a:p>
          <a:p>
            <a:pPr>
              <a:lnSpc>
                <a:spcPct val="100000"/>
              </a:lnSpc>
            </a:pPr>
            <a:endParaRPr lang="en-US" sz="2000" b="0" strike="noStrike" spc="-1">
              <a:latin typeface="Arial" panose="020B0604020202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Picture 4"/>
          <p:cNvPicPr/>
          <p:nvPr/>
        </p:nvPicPr>
        <p:blipFill>
          <a:blip r:embed="rId1"/>
          <a:stretch>
            <a:fillRect/>
          </a:stretch>
        </p:blipFill>
        <p:spPr>
          <a:xfrm>
            <a:off x="1066680" y="75600"/>
            <a:ext cx="10058040" cy="6706440"/>
          </a:xfrm>
          <a:prstGeom prst="rect">
            <a:avLst/>
          </a:prstGeom>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2565</Words>
  <Application>WPS Presentation</Application>
  <PresentationFormat/>
  <Paragraphs>165</Paragraphs>
  <Slides>6</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6</vt:i4>
      </vt:variant>
    </vt:vector>
  </HeadingPairs>
  <TitlesOfParts>
    <vt:vector size="21" baseType="lpstr">
      <vt:lpstr>Arial</vt:lpstr>
      <vt:lpstr>SimSun</vt:lpstr>
      <vt:lpstr>Wingdings</vt:lpstr>
      <vt:lpstr>Calibri Light</vt:lpstr>
      <vt:lpstr>Calibri</vt:lpstr>
      <vt:lpstr>Times New Roman</vt:lpstr>
      <vt:lpstr>Symbol</vt:lpstr>
      <vt:lpstr>Arial</vt:lpstr>
      <vt:lpstr>Noto Sans CJK SC</vt:lpstr>
      <vt:lpstr>Pothana2000</vt:lpstr>
      <vt:lpstr>微软雅黑</vt:lpstr>
      <vt:lpstr>Arial Unicode MS</vt:lpstr>
      <vt:lpstr>Times New Roman</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reeshal</dc:creator>
  <cp:lastModifiedBy>root</cp:lastModifiedBy>
  <cp:revision>28</cp:revision>
  <dcterms:created xsi:type="dcterms:W3CDTF">2019-11-26T14:00:10Z</dcterms:created>
  <dcterms:modified xsi:type="dcterms:W3CDTF">2019-11-26T14:00:10Z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1033-11.1.0.8722</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6</vt:i4>
  </property>
</Properties>
</file>