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AEF"/>
    <a:srgbClr val="BE5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6" descr="Best-Online-Bidding-Training"/>
          <p:cNvPicPr>
            <a:picLocks noChangeAspect="1"/>
          </p:cNvPicPr>
          <p:nvPr/>
        </p:nvPicPr>
        <p:blipFill>
          <a:blip r:embed="rId1"/>
          <a:stretch>
            <a:fillRect/>
          </a:stretch>
        </p:blipFill>
        <p:spPr>
          <a:xfrm>
            <a:off x="2546985" y="3522980"/>
            <a:ext cx="7058660" cy="3326130"/>
          </a:xfrm>
          <a:prstGeom prst="rect">
            <a:avLst/>
          </a:prstGeom>
        </p:spPr>
      </p:pic>
      <p:sp>
        <p:nvSpPr>
          <p:cNvPr id="4" name="Text Box 3"/>
          <p:cNvSpPr txBox="1"/>
          <p:nvPr/>
        </p:nvSpPr>
        <p:spPr>
          <a:xfrm>
            <a:off x="1270" y="534670"/>
            <a:ext cx="12150090" cy="860425"/>
          </a:xfrm>
          <a:prstGeom prst="rect">
            <a:avLst/>
          </a:prstGeom>
          <a:noFill/>
        </p:spPr>
        <p:txBody>
          <a:bodyPr wrap="square" rtlCol="0">
            <a:spAutoFit/>
            <a:scene3d>
              <a:camera prst="orthographicFront"/>
              <a:lightRig rig="threePt" dir="t"/>
            </a:scene3d>
          </a:bodyPr>
          <a:p>
            <a:pPr algn="ctr"/>
            <a:r>
              <a:rPr lang="en-US" altLang="en-US" sz="5000">
                <a:solidFill>
                  <a:srgbClr val="7030A0"/>
                </a:solidFill>
                <a:effectLst>
                  <a:outerShdw blurRad="38100" dist="25400" dir="5400000" algn="ctr" rotWithShape="0">
                    <a:srgbClr val="6E747A">
                      <a:alpha val="43000"/>
                    </a:srgbClr>
                  </a:outerShdw>
                </a:effectLst>
              </a:rPr>
              <a:t>Online Auction Website</a:t>
            </a:r>
            <a:endParaRPr lang="en-US" altLang="en-US" sz="5000">
              <a:solidFill>
                <a:srgbClr val="7030A0"/>
              </a:solidFill>
              <a:effectLst>
                <a:outerShdw blurRad="38100" dist="25400" dir="5400000" algn="ctr" rotWithShape="0">
                  <a:srgbClr val="6E747A">
                    <a:alpha val="43000"/>
                  </a:srgbClr>
                </a:outerShdw>
              </a:effectLst>
            </a:endParaRPr>
          </a:p>
        </p:txBody>
      </p:sp>
      <p:sp>
        <p:nvSpPr>
          <p:cNvPr id="5" name="Text Box 4"/>
          <p:cNvSpPr txBox="1"/>
          <p:nvPr/>
        </p:nvSpPr>
        <p:spPr>
          <a:xfrm>
            <a:off x="4558030" y="1395095"/>
            <a:ext cx="3037205" cy="521970"/>
          </a:xfrm>
          <a:prstGeom prst="rect">
            <a:avLst/>
          </a:prstGeom>
          <a:noFill/>
        </p:spPr>
        <p:txBody>
          <a:bodyPr wrap="square" rtlCol="0">
            <a:spAutoFit/>
          </a:bodyPr>
          <a:p>
            <a:pPr algn="ctr"/>
            <a:r>
              <a:rPr lang="en-US" altLang="en-US" sz="2800">
                <a:solidFill>
                  <a:schemeClr val="tx1"/>
                </a:solidFill>
              </a:rPr>
              <a:t>(Auction House)</a:t>
            </a:r>
            <a:endParaRPr lang="en-US" altLang="en-US" sz="2800">
              <a:solidFill>
                <a:schemeClr val="tx1"/>
              </a:solidFill>
            </a:endParaRPr>
          </a:p>
        </p:txBody>
      </p:sp>
      <p:sp>
        <p:nvSpPr>
          <p:cNvPr id="6" name="Text Box 5"/>
          <p:cNvSpPr txBox="1"/>
          <p:nvPr/>
        </p:nvSpPr>
        <p:spPr>
          <a:xfrm>
            <a:off x="1270" y="2062480"/>
            <a:ext cx="12149455" cy="491490"/>
          </a:xfrm>
          <a:prstGeom prst="rect">
            <a:avLst/>
          </a:prstGeom>
          <a:noFill/>
        </p:spPr>
        <p:txBody>
          <a:bodyPr wrap="square" rtlCol="0">
            <a:spAutoFit/>
          </a:bodyPr>
          <a:p>
            <a:pPr algn="ctr"/>
            <a:r>
              <a:rPr lang="en-US" altLang="en-US" sz="2600">
                <a:solidFill>
                  <a:schemeClr val="tx1"/>
                </a:solidFill>
              </a:rPr>
              <a:t>Reeshal Rittoo | Rishikesh Doorgah</a:t>
            </a:r>
            <a:endParaRPr lang="en-US" altLang="en-US" sz="2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7" name="Straight Connector 37"/>
          <p:cNvCxnSpPr/>
          <p:nvPr/>
        </p:nvCxnSpPr>
        <p:spPr>
          <a:xfrm flipV="1">
            <a:off x="267970" y="546735"/>
            <a:ext cx="11597005" cy="13970"/>
          </a:xfrm>
          <a:prstGeom prst="line">
            <a:avLst/>
          </a:prstGeom>
          <a:ln>
            <a:solidFill>
              <a:srgbClr val="A51AEF"/>
            </a:solidFill>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235585" y="40005"/>
            <a:ext cx="4810760" cy="521970"/>
          </a:xfrm>
          <a:prstGeom prst="rect">
            <a:avLst/>
          </a:prstGeom>
          <a:noFill/>
        </p:spPr>
        <p:txBody>
          <a:bodyPr wrap="square" rtlCol="0">
            <a:spAutoFit/>
          </a:bodyPr>
          <a:p>
            <a:r>
              <a:rPr lang="en-US" altLang="en-US" sz="2800"/>
              <a:t>Overview</a:t>
            </a:r>
            <a:endParaRPr lang="en-US" altLang="en-US" sz="2800"/>
          </a:p>
        </p:txBody>
      </p:sp>
      <p:sp>
        <p:nvSpPr>
          <p:cNvPr id="5" name="Text Box 4"/>
          <p:cNvSpPr txBox="1"/>
          <p:nvPr/>
        </p:nvSpPr>
        <p:spPr>
          <a:xfrm>
            <a:off x="273685" y="937895"/>
            <a:ext cx="11656060" cy="4092575"/>
          </a:xfrm>
          <a:prstGeom prst="rect">
            <a:avLst/>
          </a:prstGeom>
          <a:noFill/>
        </p:spPr>
        <p:txBody>
          <a:bodyPr wrap="square" rtlCol="0">
            <a:spAutoFit/>
          </a:bodyPr>
          <a:p>
            <a:r>
              <a:rPr lang="en-US" altLang="en-US" sz="2000"/>
              <a:t>E-commerce is fast gaining ground as an accepted and used business paradigm and online auction forms part of the latter. An increasing number of businesses are implementing web sites providing functionality for performing auctions over the web</a:t>
            </a:r>
            <a:endParaRPr lang="en-US" altLang="en-US" sz="2000"/>
          </a:p>
          <a:p>
            <a:endParaRPr lang="en-US" altLang="en-US" sz="2000"/>
          </a:p>
          <a:p>
            <a:r>
              <a:rPr lang="en-US" altLang="en-US" sz="2000"/>
              <a:t>Our website has for aim to allow any user to both buy and sell products easily and fast.</a:t>
            </a:r>
            <a:endParaRPr lang="en-US" altLang="en-US" sz="2000"/>
          </a:p>
          <a:p>
            <a:r>
              <a:rPr lang="" altLang="en-US" sz="2000"/>
              <a:t>Currently the website allows users to register and log in. They can search for a particular product or view all available products and bid on them.</a:t>
            </a:r>
            <a:endParaRPr lang="" altLang="en-US" sz="2000"/>
          </a:p>
          <a:p>
            <a:endParaRPr lang="" altLang="en-US" sz="2000"/>
          </a:p>
          <a:p>
            <a:r>
              <a:rPr lang="" altLang="en-US" sz="2000"/>
              <a:t>When the bidding time is over, users will know if they have been able to buy the products successfully and they have the option to resell those products.</a:t>
            </a:r>
            <a:endParaRPr lang="" altLang="en-US" sz="2000"/>
          </a:p>
          <a:p>
            <a:r>
              <a:rPr lang="" altLang="en-US" sz="2000"/>
              <a:t>They will able to send a feedback to the seller of that product or report any problems concerning the website, to the admins.</a:t>
            </a:r>
            <a:endParaRPr lang="en-US" altLang="en-US" sz="2000"/>
          </a:p>
          <a:p>
            <a:endParaRPr lang=""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7" name="Straight Connector 37"/>
          <p:cNvCxnSpPr/>
          <p:nvPr/>
        </p:nvCxnSpPr>
        <p:spPr>
          <a:xfrm flipV="1">
            <a:off x="267970" y="546735"/>
            <a:ext cx="11597005" cy="13970"/>
          </a:xfrm>
          <a:prstGeom prst="line">
            <a:avLst/>
          </a:prstGeom>
          <a:ln>
            <a:solidFill>
              <a:srgbClr val="A51AEF"/>
            </a:solidFill>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235585" y="40005"/>
            <a:ext cx="4810760" cy="521970"/>
          </a:xfrm>
          <a:prstGeom prst="rect">
            <a:avLst/>
          </a:prstGeom>
          <a:noFill/>
        </p:spPr>
        <p:txBody>
          <a:bodyPr wrap="square" rtlCol="0">
            <a:spAutoFit/>
          </a:bodyPr>
          <a:p>
            <a:r>
              <a:rPr lang="en-US" altLang="en-US" sz="2800"/>
              <a:t>Progress</a:t>
            </a:r>
            <a:endParaRPr lang="en-US" altLang="en-US" sz="2800"/>
          </a:p>
        </p:txBody>
      </p:sp>
      <p:graphicFrame>
        <p:nvGraphicFramePr>
          <p:cNvPr id="3" name="Table 2"/>
          <p:cNvGraphicFramePr/>
          <p:nvPr/>
        </p:nvGraphicFramePr>
        <p:xfrm>
          <a:off x="267970" y="938530"/>
          <a:ext cx="11710670" cy="5671820"/>
        </p:xfrm>
        <a:graphic>
          <a:graphicData uri="http://schemas.openxmlformats.org/drawingml/2006/table">
            <a:tbl>
              <a:tblPr firstRow="1" bandRow="1">
                <a:tableStyleId>{5C22544A-7EE6-4342-B048-85BDC9FD1C3A}</a:tableStyleId>
              </a:tblPr>
              <a:tblGrid>
                <a:gridCol w="6801485"/>
                <a:gridCol w="1227455"/>
                <a:gridCol w="1226820"/>
                <a:gridCol w="1227455"/>
                <a:gridCol w="1227455"/>
              </a:tblGrid>
              <a:tr h="813435">
                <a:tc>
                  <a:txBody>
                    <a:bodyPr/>
                    <a:p>
                      <a:pPr indent="0">
                        <a:buNone/>
                      </a:pPr>
                      <a:r>
                        <a:rPr lang="en-US" sz="2000" b="0">
                          <a:solidFill>
                            <a:schemeClr val="bg1"/>
                          </a:solidFill>
                          <a:latin typeface="Calibri" panose="020F0502020204030204" charset="-122"/>
                        </a:rPr>
                        <a:t>Functional Requirements</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PHP Processing</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PHP Validation</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CSS</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Javascript Validation</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r>
              <a:tr h="405130">
                <a:tc>
                  <a:txBody>
                    <a:bodyPr/>
                    <a:p>
                      <a:pPr indent="0">
                        <a:buNone/>
                      </a:pPr>
                      <a:r>
                        <a:rPr lang="en-US" sz="1800" b="0">
                          <a:solidFill>
                            <a:srgbClr val="000000"/>
                          </a:solidFill>
                          <a:latin typeface="Calibri" panose="020F0502020204030204" charset="-122"/>
                        </a:rPr>
                        <a:t>User should be able to register and login</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view all available products.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upload products on the  website to sell them</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bid on any products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can resell a product which he bought from another seller</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view all his bought products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view all products which he sold</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delete any product</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filter products by category</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r>
                        <a:rPr lang="en-US" sz="1800" b="0">
                          <a:solidFill>
                            <a:srgbClr val="000000"/>
                          </a:solidFill>
                          <a:latin typeface="Calibri" panose="020F0502020204030204" charset="-122"/>
                        </a:rPr>
                        <a:t>x</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search products by name or tags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get a notification when someone bought his product</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get a notification if he won or lost a bid</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7" name="Straight Connector 37"/>
          <p:cNvCxnSpPr/>
          <p:nvPr/>
        </p:nvCxnSpPr>
        <p:spPr>
          <a:xfrm flipV="1">
            <a:off x="267970" y="546735"/>
            <a:ext cx="11597005" cy="13970"/>
          </a:xfrm>
          <a:prstGeom prst="line">
            <a:avLst/>
          </a:prstGeom>
          <a:ln>
            <a:solidFill>
              <a:srgbClr val="A51AEF"/>
            </a:solidFill>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235585" y="40005"/>
            <a:ext cx="4810760" cy="521970"/>
          </a:xfrm>
          <a:prstGeom prst="rect">
            <a:avLst/>
          </a:prstGeom>
          <a:noFill/>
        </p:spPr>
        <p:txBody>
          <a:bodyPr wrap="square" rtlCol="0">
            <a:spAutoFit/>
          </a:bodyPr>
          <a:p>
            <a:r>
              <a:rPr lang="en-US" altLang="en-US" sz="2800"/>
              <a:t>Progress</a:t>
            </a:r>
            <a:endParaRPr lang="en-US" altLang="en-US" sz="2800"/>
          </a:p>
        </p:txBody>
      </p:sp>
      <p:graphicFrame>
        <p:nvGraphicFramePr>
          <p:cNvPr id="3" name="Table 2"/>
          <p:cNvGraphicFramePr/>
          <p:nvPr/>
        </p:nvGraphicFramePr>
        <p:xfrm>
          <a:off x="267970" y="938530"/>
          <a:ext cx="11710670" cy="5671820"/>
        </p:xfrm>
        <a:graphic>
          <a:graphicData uri="http://schemas.openxmlformats.org/drawingml/2006/table">
            <a:tbl>
              <a:tblPr firstRow="1" bandRow="1">
                <a:tableStyleId>{5C22544A-7EE6-4342-B048-85BDC9FD1C3A}</a:tableStyleId>
              </a:tblPr>
              <a:tblGrid>
                <a:gridCol w="6801485"/>
                <a:gridCol w="1227455"/>
                <a:gridCol w="1226820"/>
                <a:gridCol w="1227455"/>
                <a:gridCol w="1227455"/>
              </a:tblGrid>
              <a:tr h="813435">
                <a:tc>
                  <a:txBody>
                    <a:bodyPr/>
                    <a:p>
                      <a:pPr indent="0">
                        <a:buNone/>
                      </a:pPr>
                      <a:r>
                        <a:rPr lang="en-US" sz="2000" b="0">
                          <a:solidFill>
                            <a:schemeClr val="bg1"/>
                          </a:solidFill>
                          <a:latin typeface="Calibri" panose="020F0502020204030204" charset="-122"/>
                        </a:rPr>
                        <a:t>Functional Requirements</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PHP Processing</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PHP Validation</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CSS</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c>
                  <a:txBody>
                    <a:bodyPr/>
                    <a:p>
                      <a:pPr indent="0" algn="ctr">
                        <a:buNone/>
                      </a:pPr>
                      <a:r>
                        <a:rPr lang="en-US" sz="2000" b="0">
                          <a:solidFill>
                            <a:schemeClr val="bg1"/>
                          </a:solidFill>
                          <a:latin typeface="Calibri" panose="020F0502020204030204" charset="-122"/>
                        </a:rPr>
                        <a:t>Javascript Validation</a:t>
                      </a:r>
                      <a:endParaRPr lang="en-US" sz="2000" b="0">
                        <a:solidFill>
                          <a:schemeClr val="bg1"/>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A35EEA"/>
                    </a:solidFill>
                  </a:tcPr>
                </a:tc>
              </a:tr>
              <a:tr h="405130">
                <a:tc>
                  <a:txBody>
                    <a:bodyPr/>
                    <a:p>
                      <a:pPr indent="0">
                        <a:buNone/>
                      </a:pPr>
                      <a:r>
                        <a:rPr lang="en-US" sz="1800" b="0">
                          <a:solidFill>
                            <a:srgbClr val="000000"/>
                          </a:solidFill>
                          <a:latin typeface="Calibri" panose="020F0502020204030204" charset="-122"/>
                        </a:rPr>
                        <a:t>User should be able to send feedback to the seller</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alt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report problems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access the FAQ</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contact the admins of the website</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Multiple users should be able to bid concurrently</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Admins should see all problems reported</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Admins should see the users who logged on</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Admins should view all products only</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send feedback to the seller</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4495">
                <a:tc>
                  <a:txBody>
                    <a:bodyPr/>
                    <a:p>
                      <a:pPr indent="0">
                        <a:buNone/>
                      </a:pPr>
                      <a:r>
                        <a:rPr lang="en-US" sz="1800" b="0">
                          <a:solidFill>
                            <a:srgbClr val="000000"/>
                          </a:solidFill>
                          <a:latin typeface="Calibri" panose="020F0502020204030204" charset="-122"/>
                        </a:rPr>
                        <a:t>User should be able to report problems</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r h="405130">
                <a:tc>
                  <a:txBody>
                    <a:bodyPr/>
                    <a:p>
                      <a:pPr indent="0">
                        <a:buNone/>
                      </a:pPr>
                      <a:r>
                        <a:rPr lang="en-US" sz="1800" b="0">
                          <a:solidFill>
                            <a:srgbClr val="000000"/>
                          </a:solidFill>
                          <a:latin typeface="Calibri" panose="020F0502020204030204" charset="-122"/>
                        </a:rPr>
                        <a:t>User should be able to access the FAQ</a:t>
                      </a: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c>
                  <a:txBody>
                    <a:bodyPr/>
                    <a:p>
                      <a:pPr indent="0" algn="ctr">
                        <a:buNone/>
                      </a:pPr>
                      <a:endParaRPr lang="en-US" sz="1800" b="0">
                        <a:solidFill>
                          <a:srgbClr val="000000"/>
                        </a:solidFill>
                        <a:latin typeface="Calibri" panose="020F0502020204030204" charset="-122"/>
                      </a:endParaRPr>
                    </a:p>
                  </a:txBody>
                  <a:tcPr marL="12700" marR="12700" marT="12700" vert="horz" anchor="ctr"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7E6E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7" name="Straight Connector 37"/>
          <p:cNvCxnSpPr/>
          <p:nvPr/>
        </p:nvCxnSpPr>
        <p:spPr>
          <a:xfrm flipV="1">
            <a:off x="267970" y="546735"/>
            <a:ext cx="11597005" cy="13970"/>
          </a:xfrm>
          <a:prstGeom prst="line">
            <a:avLst/>
          </a:prstGeom>
          <a:ln>
            <a:solidFill>
              <a:srgbClr val="A51AEF"/>
            </a:solidFill>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235585" y="40005"/>
            <a:ext cx="4810760" cy="521970"/>
          </a:xfrm>
          <a:prstGeom prst="rect">
            <a:avLst/>
          </a:prstGeom>
          <a:noFill/>
        </p:spPr>
        <p:txBody>
          <a:bodyPr wrap="square" rtlCol="0">
            <a:spAutoFit/>
          </a:bodyPr>
          <a:p>
            <a:r>
              <a:rPr lang="en-US" altLang="en-US" sz="2800"/>
              <a:t>Division of Work</a:t>
            </a:r>
            <a:endParaRPr lang="en-US" altLang="en-US" sz="2800"/>
          </a:p>
        </p:txBody>
      </p:sp>
      <p:sp>
        <p:nvSpPr>
          <p:cNvPr id="7" name="Rounded Rectangle 6"/>
          <p:cNvSpPr/>
          <p:nvPr/>
        </p:nvSpPr>
        <p:spPr>
          <a:xfrm>
            <a:off x="407035" y="885825"/>
            <a:ext cx="3533140" cy="626110"/>
          </a:xfrm>
          <a:prstGeom prst="roundRect">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800"/>
              <a:t>Reeshal</a:t>
            </a:r>
            <a:endParaRPr lang="en-US" altLang="en-US" sz="2800"/>
          </a:p>
        </p:txBody>
      </p:sp>
      <p:sp>
        <p:nvSpPr>
          <p:cNvPr id="8" name="Rounded Rectangle 7"/>
          <p:cNvSpPr/>
          <p:nvPr/>
        </p:nvSpPr>
        <p:spPr>
          <a:xfrm>
            <a:off x="4523105" y="885825"/>
            <a:ext cx="3533140" cy="626110"/>
          </a:xfrm>
          <a:prstGeom prst="roundRect">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800"/>
              <a:t>Rishikesh</a:t>
            </a:r>
            <a:endParaRPr lang="en-US" altLang="en-US" sz="2800"/>
          </a:p>
        </p:txBody>
      </p:sp>
      <p:sp>
        <p:nvSpPr>
          <p:cNvPr id="9" name="Text Box 8"/>
          <p:cNvSpPr txBox="1"/>
          <p:nvPr/>
        </p:nvSpPr>
        <p:spPr>
          <a:xfrm>
            <a:off x="407035" y="1863725"/>
            <a:ext cx="3794760" cy="2245360"/>
          </a:xfrm>
          <a:prstGeom prst="rect">
            <a:avLst/>
          </a:prstGeom>
          <a:noFill/>
        </p:spPr>
        <p:txBody>
          <a:bodyPr wrap="square" rtlCol="0">
            <a:spAutoFit/>
          </a:bodyPr>
          <a:p>
            <a:pPr marL="285750" indent="-285750">
              <a:buFont typeface="Arial" panose="020B0604020202020204" pitchFamily="34" charset="0"/>
              <a:buChar char="•"/>
            </a:pPr>
            <a:r>
              <a:rPr lang="en-US" altLang="en-US" sz="2000"/>
              <a:t>User Interface</a:t>
            </a:r>
            <a:endParaRPr lang="en-US" altLang="en-US" sz="2000"/>
          </a:p>
          <a:p>
            <a:pPr marL="285750" indent="-285750">
              <a:buFont typeface="Arial" panose="020B0604020202020204" pitchFamily="34" charset="0"/>
              <a:buChar char="•"/>
            </a:pPr>
            <a:r>
              <a:rPr lang="en-US" altLang="en-US" sz="2000"/>
              <a:t>Searching and filtering products</a:t>
            </a:r>
            <a:endParaRPr lang="en-US" altLang="en-US" sz="2000"/>
          </a:p>
          <a:p>
            <a:pPr marL="285750" indent="-285750">
              <a:buFont typeface="Arial" panose="020B0604020202020204" pitchFamily="34" charset="0"/>
              <a:buChar char="•"/>
            </a:pPr>
            <a:r>
              <a:rPr lang="en-US" altLang="en-US" sz="2000"/>
              <a:t>Login/Register</a:t>
            </a:r>
            <a:endParaRPr lang="en-US" altLang="en-US" sz="2000"/>
          </a:p>
          <a:p>
            <a:pPr marL="285750" indent="-285750">
              <a:buFont typeface="Arial" panose="020B0604020202020204" pitchFamily="34" charset="0"/>
              <a:buChar char="•"/>
            </a:pPr>
            <a:r>
              <a:rPr lang="en-US" altLang="en-US" sz="2000"/>
              <a:t>FAQ</a:t>
            </a:r>
            <a:endParaRPr lang="en-US" altLang="en-US" sz="2000"/>
          </a:p>
          <a:p>
            <a:pPr marL="285750" indent="-285750">
              <a:buFont typeface="Arial" panose="020B0604020202020204" pitchFamily="34" charset="0"/>
              <a:buChar char="•"/>
            </a:pPr>
            <a:r>
              <a:rPr lang="en-US" altLang="en-US" sz="2000"/>
              <a:t>Contact Admin</a:t>
            </a:r>
            <a:endParaRPr lang="en-US" altLang="en-US" sz="2000"/>
          </a:p>
          <a:p>
            <a:pPr marL="285750" indent="-285750">
              <a:buFont typeface="Arial" panose="020B0604020202020204" pitchFamily="34" charset="0"/>
              <a:buChar char="•"/>
            </a:pPr>
            <a:r>
              <a:rPr lang="en-US" altLang="en-US" sz="2000"/>
              <a:t>Report Problems</a:t>
            </a:r>
            <a:endParaRPr lang="en-US" altLang="en-US" sz="2000"/>
          </a:p>
          <a:p>
            <a:pPr marL="285750" indent="-285750">
              <a:buFont typeface="Arial" panose="020B0604020202020204" pitchFamily="34" charset="0"/>
              <a:buChar char="•"/>
            </a:pPr>
            <a:endParaRPr lang="en-US" altLang="en-US" sz="2000"/>
          </a:p>
        </p:txBody>
      </p:sp>
      <p:sp>
        <p:nvSpPr>
          <p:cNvPr id="10" name="Rounded Rectangle 9"/>
          <p:cNvSpPr/>
          <p:nvPr/>
        </p:nvSpPr>
        <p:spPr>
          <a:xfrm>
            <a:off x="8494395" y="885825"/>
            <a:ext cx="3533140" cy="626110"/>
          </a:xfrm>
          <a:prstGeom prst="roundRect">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800"/>
              <a:t>Both</a:t>
            </a:r>
            <a:endParaRPr lang="en-US" altLang="en-US" sz="2800"/>
          </a:p>
        </p:txBody>
      </p:sp>
      <p:sp>
        <p:nvSpPr>
          <p:cNvPr id="12" name="Text Box 11"/>
          <p:cNvSpPr txBox="1"/>
          <p:nvPr/>
        </p:nvSpPr>
        <p:spPr>
          <a:xfrm>
            <a:off x="4523105" y="1863725"/>
            <a:ext cx="3794760" cy="2861310"/>
          </a:xfrm>
          <a:prstGeom prst="rect">
            <a:avLst/>
          </a:prstGeom>
          <a:noFill/>
        </p:spPr>
        <p:txBody>
          <a:bodyPr wrap="square" rtlCol="0">
            <a:spAutoFit/>
          </a:bodyPr>
          <a:p>
            <a:pPr marL="285750" indent="-285750">
              <a:buFont typeface="Arial" panose="020B0604020202020204" pitchFamily="34" charset="0"/>
              <a:buChar char="•"/>
            </a:pPr>
            <a:r>
              <a:rPr lang="en-US" altLang="en-US" sz="2000"/>
              <a:t>Uploading Products</a:t>
            </a:r>
            <a:endParaRPr lang="en-US" altLang="en-US" sz="2000"/>
          </a:p>
          <a:p>
            <a:pPr marL="285750" indent="-285750">
              <a:buFont typeface="Arial" panose="020B0604020202020204" pitchFamily="34" charset="0"/>
              <a:buChar char="•"/>
            </a:pPr>
            <a:r>
              <a:rPr lang="en-US" altLang="en-US" sz="2000"/>
              <a:t>Validation of Products</a:t>
            </a:r>
            <a:endParaRPr lang="en-US" altLang="en-US" sz="2000"/>
          </a:p>
          <a:p>
            <a:pPr marL="285750" indent="-285750">
              <a:buFont typeface="Arial" panose="020B0604020202020204" pitchFamily="34" charset="0"/>
              <a:buChar char="•"/>
            </a:pPr>
            <a:r>
              <a:rPr lang="en-US" altLang="en-US" sz="2000"/>
              <a:t>Bidding Process</a:t>
            </a:r>
            <a:endParaRPr lang="en-US" altLang="en-US" sz="2000"/>
          </a:p>
          <a:p>
            <a:pPr lvl="1" indent="0">
              <a:buFont typeface="Arial" panose="020B0604020202020204" pitchFamily="34" charset="0"/>
              <a:buNone/>
            </a:pPr>
            <a:r>
              <a:rPr lang="en-US" altLang="en-US" sz="2000"/>
              <a:t>-Validation</a:t>
            </a:r>
            <a:endParaRPr lang="en-US" altLang="en-US" sz="2000"/>
          </a:p>
          <a:p>
            <a:pPr lvl="1" indent="0">
              <a:buFont typeface="Arial" panose="020B0604020202020204" pitchFamily="34" charset="0"/>
              <a:buNone/>
            </a:pPr>
            <a:r>
              <a:rPr lang="en-US" altLang="en-US" sz="2000"/>
              <a:t>-Ensuring concurrency</a:t>
            </a:r>
            <a:endParaRPr lang="en-US" altLang="en-US" sz="2000"/>
          </a:p>
          <a:p>
            <a:pPr marL="285750" indent="-285750">
              <a:buFont typeface="Arial" panose="020B0604020202020204" pitchFamily="34" charset="0"/>
              <a:buChar char="•"/>
            </a:pPr>
            <a:r>
              <a:rPr lang="en-US" altLang="en-US" sz="2000"/>
              <a:t>Feedback</a:t>
            </a:r>
            <a:endParaRPr lang="en-US" altLang="en-US" sz="2000"/>
          </a:p>
          <a:p>
            <a:pPr marL="285750" indent="-285750">
              <a:buFont typeface="Arial" panose="020B0604020202020204" pitchFamily="34" charset="0"/>
              <a:buChar char="•"/>
            </a:pPr>
            <a:r>
              <a:rPr lang="en-US" altLang="en-US" sz="2000"/>
              <a:t>Currency Conversion</a:t>
            </a:r>
            <a:endParaRPr lang="en-US" altLang="en-US" sz="2000"/>
          </a:p>
          <a:p>
            <a:pPr marL="285750" indent="-285750">
              <a:buFont typeface="Arial" panose="020B0604020202020204" pitchFamily="34" charset="0"/>
              <a:buChar char="•"/>
            </a:pPr>
            <a:endParaRPr lang="en-US" altLang="en-US" sz="2000"/>
          </a:p>
          <a:p>
            <a:pPr marL="285750" indent="-285750">
              <a:buFont typeface="Arial" panose="020B0604020202020204" pitchFamily="34" charset="0"/>
              <a:buChar char="•"/>
            </a:pPr>
            <a:endParaRPr lang="en-US" altLang="en-US" sz="2000"/>
          </a:p>
        </p:txBody>
      </p:sp>
      <p:sp>
        <p:nvSpPr>
          <p:cNvPr id="13" name="Text Box 12"/>
          <p:cNvSpPr txBox="1"/>
          <p:nvPr/>
        </p:nvSpPr>
        <p:spPr>
          <a:xfrm>
            <a:off x="8494395" y="1863725"/>
            <a:ext cx="3794760" cy="1322070"/>
          </a:xfrm>
          <a:prstGeom prst="rect">
            <a:avLst/>
          </a:prstGeom>
          <a:noFill/>
        </p:spPr>
        <p:txBody>
          <a:bodyPr wrap="square" rtlCol="0">
            <a:spAutoFit/>
          </a:bodyPr>
          <a:p>
            <a:pPr marL="285750" indent="-285750">
              <a:buFont typeface="Arial" panose="020B0604020202020204" pitchFamily="34" charset="0"/>
              <a:buChar char="•"/>
            </a:pPr>
            <a:r>
              <a:rPr lang="en-US" altLang="en-US" sz="2000"/>
              <a:t>Admin Page</a:t>
            </a:r>
            <a:endParaRPr lang="en-US" altLang="en-US" sz="2000"/>
          </a:p>
          <a:p>
            <a:pPr marL="285750" indent="-285750">
              <a:buFont typeface="Arial" panose="020B0604020202020204" pitchFamily="34" charset="0"/>
              <a:buChar char="•"/>
            </a:pPr>
            <a:r>
              <a:rPr lang="en-US" altLang="en-US" sz="2000"/>
              <a:t>Database Management</a:t>
            </a:r>
            <a:endParaRPr lang="en-US" altLang="en-US" sz="2000"/>
          </a:p>
          <a:p>
            <a:pPr marL="285750" indent="-285750">
              <a:buFont typeface="Arial" panose="020B0604020202020204" pitchFamily="34" charset="0"/>
              <a:buChar char="•"/>
            </a:pPr>
            <a:r>
              <a:rPr lang="en-US" altLang="en-US" sz="2000"/>
              <a:t>Displaying Products</a:t>
            </a:r>
            <a:endParaRPr lang="en-US" altLang="en-US" sz="2000"/>
          </a:p>
          <a:p>
            <a:pPr marL="285750" indent="-285750">
              <a:buFont typeface="Arial" panose="020B0604020202020204" pitchFamily="34" charset="0"/>
              <a:buChar char="•"/>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185002046-56b0974c3df78cf772cfe3c5"/>
          <p:cNvPicPr>
            <a:picLocks noChangeAspect="1"/>
          </p:cNvPicPr>
          <p:nvPr/>
        </p:nvPicPr>
        <p:blipFill>
          <a:blip r:embed="rId1"/>
          <a:stretch>
            <a:fillRect/>
          </a:stretch>
        </p:blipFill>
        <p:spPr>
          <a:xfrm>
            <a:off x="1066800" y="75565"/>
            <a:ext cx="10058400" cy="6706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2399</Words>
  <Application>WPS Presentation</Application>
  <PresentationFormat>Widescreen</PresentationFormat>
  <Paragraphs>138</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vt:lpstr>
      <vt:lpstr>微软雅黑</vt:lpstr>
      <vt:lpstr>Arial Unicode MS</vt:lpstr>
      <vt:lpstr>Calibri Light</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reeshal</dc:creator>
  <cp:lastModifiedBy>root</cp:lastModifiedBy>
  <cp:revision>8</cp:revision>
  <dcterms:created xsi:type="dcterms:W3CDTF">2019-11-23T09:57:57Z</dcterms:created>
  <dcterms:modified xsi:type="dcterms:W3CDTF">2019-11-23T09:57:57Z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