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2.jpeg" ContentType="image/jpe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endParaRPr b="0" lang="en-US" sz="24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endParaRPr b="0" lang="en-US" sz="24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endParaRPr b="0" lang="en-US" sz="24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endParaRPr b="0" lang="en-US"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2" name="Picture 16" descr=""/>
          <p:cNvPicPr/>
          <p:nvPr/>
        </p:nvPicPr>
        <p:blipFill>
          <a:blip r:embed="rId1"/>
          <a:stretch/>
        </p:blipFill>
        <p:spPr>
          <a:xfrm>
            <a:off x="2547000" y="3522960"/>
            <a:ext cx="7058160" cy="3325680"/>
          </a:xfrm>
          <a:prstGeom prst="rect">
            <a:avLst/>
          </a:prstGeom>
          <a:ln>
            <a:noFill/>
          </a:ln>
        </p:spPr>
      </p:pic>
      <p:sp>
        <p:nvSpPr>
          <p:cNvPr id="83" name="CustomShape 1"/>
          <p:cNvSpPr/>
          <p:nvPr/>
        </p:nvSpPr>
        <p:spPr>
          <a:xfrm>
            <a:off x="1440" y="534600"/>
            <a:ext cx="12149640" cy="8521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5000" spc="-1" strike="noStrike">
                <a:solidFill>
                  <a:srgbClr val="7030a0"/>
                </a:solidFill>
                <a:latin typeface="Calibri"/>
              </a:rPr>
              <a:t>Online Auction Website</a:t>
            </a:r>
            <a:endParaRPr b="0" lang="en-US" sz="5000" spc="-1" strike="noStrike">
              <a:latin typeface="Arial"/>
            </a:endParaRPr>
          </a:p>
        </p:txBody>
      </p:sp>
      <p:sp>
        <p:nvSpPr>
          <p:cNvPr id="84" name="CustomShape 2"/>
          <p:cNvSpPr/>
          <p:nvPr/>
        </p:nvSpPr>
        <p:spPr>
          <a:xfrm>
            <a:off x="4557960" y="1395000"/>
            <a:ext cx="3036960" cy="5169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800" spc="-1" strike="noStrike">
                <a:solidFill>
                  <a:srgbClr val="000000"/>
                </a:solidFill>
                <a:latin typeface="Calibri"/>
              </a:rPr>
              <a:t>(Auction House)</a:t>
            </a:r>
            <a:endParaRPr b="0" lang="en-US" sz="2800" spc="-1" strike="noStrike">
              <a:latin typeface="Arial"/>
            </a:endParaRPr>
          </a:p>
        </p:txBody>
      </p:sp>
      <p:sp>
        <p:nvSpPr>
          <p:cNvPr id="85" name="CustomShape 3"/>
          <p:cNvSpPr/>
          <p:nvPr/>
        </p:nvSpPr>
        <p:spPr>
          <a:xfrm>
            <a:off x="1440" y="2062440"/>
            <a:ext cx="12148920" cy="4863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600" spc="-1" strike="noStrike">
                <a:solidFill>
                  <a:srgbClr val="000000"/>
                </a:solidFill>
                <a:latin typeface="Calibri"/>
              </a:rPr>
              <a:t>Reeshal Rittoo | Rishikesh Doorgah</a:t>
            </a:r>
            <a:endParaRPr b="0" lang="en-US" sz="2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Line 1"/>
          <p:cNvSpPr/>
          <p:nvPr/>
        </p:nvSpPr>
        <p:spPr>
          <a:xfrm flipV="1">
            <a:off x="267840" y="546480"/>
            <a:ext cx="11597040" cy="14040"/>
          </a:xfrm>
          <a:prstGeom prst="line">
            <a:avLst/>
          </a:prstGeom>
          <a:ln>
            <a:solidFill>
              <a:srgbClr val="a51aef"/>
            </a:solidFill>
          </a:ln>
        </p:spPr>
        <p:style>
          <a:lnRef idx="3">
            <a:schemeClr val="dk1"/>
          </a:lnRef>
          <a:fillRef idx="0">
            <a:schemeClr val="dk1"/>
          </a:fillRef>
          <a:effectRef idx="2">
            <a:schemeClr val="dk1"/>
          </a:effectRef>
          <a:fontRef idx="minor"/>
        </p:style>
      </p:sp>
      <p:sp>
        <p:nvSpPr>
          <p:cNvPr id="87" name="CustomShape 2"/>
          <p:cNvSpPr/>
          <p:nvPr/>
        </p:nvSpPr>
        <p:spPr>
          <a:xfrm>
            <a:off x="235440" y="39960"/>
            <a:ext cx="481032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Calibri"/>
              </a:rPr>
              <a:t>Overview</a:t>
            </a:r>
            <a:endParaRPr b="0" lang="en-US" sz="2800" spc="-1" strike="noStrike">
              <a:latin typeface="Arial"/>
            </a:endParaRPr>
          </a:p>
        </p:txBody>
      </p:sp>
      <p:sp>
        <p:nvSpPr>
          <p:cNvPr id="88" name="CustomShape 3"/>
          <p:cNvSpPr/>
          <p:nvPr/>
        </p:nvSpPr>
        <p:spPr>
          <a:xfrm>
            <a:off x="273600" y="937800"/>
            <a:ext cx="11655720" cy="40543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Calibri"/>
              </a:rPr>
              <a:t>E-commerce is fast gaining ground as an accepted and used business paradigm and online auction forms part of the latter. An increasing number of businesses are implementing web sites providing functionality for performing auctions over the web</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Calibri"/>
              </a:rPr>
              <a:t>Our website has for aim to allow any user to both buy and sell products easily and fast.</a:t>
            </a:r>
            <a:endParaRPr b="0" lang="en-US" sz="2000" spc="-1" strike="noStrike">
              <a:latin typeface="Arial"/>
            </a:endParaRPr>
          </a:p>
          <a:p>
            <a:pPr>
              <a:lnSpc>
                <a:spcPct val="100000"/>
              </a:lnSpc>
            </a:pPr>
            <a:r>
              <a:rPr b="0" lang="en-US" sz="2000" spc="-1" strike="noStrike">
                <a:solidFill>
                  <a:srgbClr val="000000"/>
                </a:solidFill>
                <a:latin typeface="Calibri"/>
              </a:rPr>
              <a:t>Currently the website allows users to register and log in. They can search for a particular product or view all available products and bid on them.</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Calibri"/>
              </a:rPr>
              <a:t>When the bidding time is over, users will know if they have been able to buy the products successfully and they have the option to resell those products.</a:t>
            </a:r>
            <a:endParaRPr b="0" lang="en-US" sz="2000" spc="-1" strike="noStrike">
              <a:latin typeface="Arial"/>
            </a:endParaRPr>
          </a:p>
          <a:p>
            <a:pPr>
              <a:lnSpc>
                <a:spcPct val="100000"/>
              </a:lnSpc>
            </a:pPr>
            <a:r>
              <a:rPr b="0" lang="en-US" sz="2000" spc="-1" strike="noStrike">
                <a:solidFill>
                  <a:srgbClr val="000000"/>
                </a:solidFill>
                <a:latin typeface="Calibri"/>
              </a:rPr>
              <a:t>They will able to send a feedback to the seller of that product or report any problems concerning the website, to the admins.</a:t>
            </a:r>
            <a:endParaRPr b="0" lang="en-US" sz="2000" spc="-1" strike="noStrike">
              <a:latin typeface="Arial"/>
            </a:endParaRPr>
          </a:p>
          <a:p>
            <a:pPr>
              <a:lnSpc>
                <a:spcPct val="100000"/>
              </a:lnSpc>
            </a:pPr>
            <a:endParaRPr b="0" lang="en-US"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Line 1"/>
          <p:cNvSpPr/>
          <p:nvPr/>
        </p:nvSpPr>
        <p:spPr>
          <a:xfrm flipV="1">
            <a:off x="267840" y="546480"/>
            <a:ext cx="11597040" cy="14040"/>
          </a:xfrm>
          <a:prstGeom prst="line">
            <a:avLst/>
          </a:prstGeom>
          <a:ln>
            <a:solidFill>
              <a:srgbClr val="a51aef"/>
            </a:solidFill>
          </a:ln>
        </p:spPr>
        <p:style>
          <a:lnRef idx="3">
            <a:schemeClr val="dk1"/>
          </a:lnRef>
          <a:fillRef idx="0">
            <a:schemeClr val="dk1"/>
          </a:fillRef>
          <a:effectRef idx="2">
            <a:schemeClr val="dk1"/>
          </a:effectRef>
          <a:fontRef idx="minor"/>
        </p:style>
      </p:sp>
      <p:sp>
        <p:nvSpPr>
          <p:cNvPr id="90" name="CustomShape 2"/>
          <p:cNvSpPr/>
          <p:nvPr/>
        </p:nvSpPr>
        <p:spPr>
          <a:xfrm>
            <a:off x="235440" y="39960"/>
            <a:ext cx="481032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Calibri"/>
              </a:rPr>
              <a:t>Progress</a:t>
            </a:r>
            <a:endParaRPr b="0" lang="en-US" sz="2800" spc="-1" strike="noStrike">
              <a:latin typeface="Arial"/>
            </a:endParaRPr>
          </a:p>
        </p:txBody>
      </p:sp>
      <p:graphicFrame>
        <p:nvGraphicFramePr>
          <p:cNvPr id="91" name="Table 3"/>
          <p:cNvGraphicFramePr/>
          <p:nvPr/>
        </p:nvGraphicFramePr>
        <p:xfrm>
          <a:off x="267840" y="938520"/>
          <a:ext cx="11710440" cy="5671440"/>
        </p:xfrm>
        <a:graphic>
          <a:graphicData uri="http://schemas.openxmlformats.org/drawingml/2006/table">
            <a:tbl>
              <a:tblPr/>
              <a:tblGrid>
                <a:gridCol w="6801840"/>
                <a:gridCol w="1227240"/>
                <a:gridCol w="1226520"/>
                <a:gridCol w="1227240"/>
                <a:gridCol w="1227600"/>
              </a:tblGrid>
              <a:tr h="1278360">
                <a:tc>
                  <a:txBody>
                    <a:bodyPr lIns="12600" rIns="12600" tIns="12600" anchor="ctr"/>
                    <a:p>
                      <a:pPr>
                        <a:lnSpc>
                          <a:spcPct val="100000"/>
                        </a:lnSpc>
                      </a:pPr>
                      <a:r>
                        <a:rPr b="0" lang="en-US" sz="2000" spc="-1" strike="noStrike">
                          <a:solidFill>
                            <a:srgbClr val="ffffff"/>
                          </a:solidFill>
                          <a:latin typeface="Calibri"/>
                        </a:rPr>
                        <a:t>Functional Requirements</a:t>
                      </a:r>
                      <a:endParaRPr b="0" lang="en-US" sz="20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a35eea"/>
                    </a:solidFill>
                  </a:tcPr>
                </a:tc>
                <a:tc>
                  <a:txBody>
                    <a:bodyPr lIns="12600" rIns="12600" tIns="12600" anchor="ctr"/>
                    <a:p>
                      <a:pPr algn="ctr">
                        <a:lnSpc>
                          <a:spcPct val="100000"/>
                        </a:lnSpc>
                      </a:pPr>
                      <a:r>
                        <a:rPr b="0" lang="en-US" sz="2000" spc="-1" strike="noStrike">
                          <a:solidFill>
                            <a:srgbClr val="ffffff"/>
                          </a:solidFill>
                          <a:latin typeface="Calibri"/>
                        </a:rPr>
                        <a:t>PHP Processing</a:t>
                      </a:r>
                      <a:endParaRPr b="0" lang="en-US" sz="20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a35eea"/>
                    </a:solidFill>
                  </a:tcPr>
                </a:tc>
                <a:tc>
                  <a:txBody>
                    <a:bodyPr lIns="12600" rIns="12600" tIns="12600" anchor="ctr"/>
                    <a:p>
                      <a:pPr algn="ctr">
                        <a:lnSpc>
                          <a:spcPct val="100000"/>
                        </a:lnSpc>
                      </a:pPr>
                      <a:r>
                        <a:rPr b="0" lang="en-US" sz="2000" spc="-1" strike="noStrike">
                          <a:solidFill>
                            <a:srgbClr val="ffffff"/>
                          </a:solidFill>
                          <a:latin typeface="Calibri"/>
                        </a:rPr>
                        <a:t>PHP Validation</a:t>
                      </a:r>
                      <a:endParaRPr b="0" lang="en-US" sz="20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a35eea"/>
                    </a:solidFill>
                  </a:tcPr>
                </a:tc>
                <a:tc>
                  <a:txBody>
                    <a:bodyPr lIns="12600" rIns="12600" tIns="12600" anchor="ctr"/>
                    <a:p>
                      <a:pPr algn="ctr">
                        <a:lnSpc>
                          <a:spcPct val="100000"/>
                        </a:lnSpc>
                      </a:pPr>
                      <a:r>
                        <a:rPr b="0" lang="en-US" sz="2000" spc="-1" strike="noStrike">
                          <a:solidFill>
                            <a:srgbClr val="ffffff"/>
                          </a:solidFill>
                          <a:latin typeface="Calibri"/>
                        </a:rPr>
                        <a:t>CSS</a:t>
                      </a:r>
                      <a:endParaRPr b="0" lang="en-US" sz="20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a35eea"/>
                    </a:solidFill>
                  </a:tcPr>
                </a:tc>
                <a:tc>
                  <a:txBody>
                    <a:bodyPr lIns="12600" rIns="12600" tIns="12600" anchor="ctr"/>
                    <a:p>
                      <a:pPr algn="ctr">
                        <a:lnSpc>
                          <a:spcPct val="100000"/>
                        </a:lnSpc>
                      </a:pPr>
                      <a:r>
                        <a:rPr b="0" lang="en-US" sz="2000" spc="-1" strike="noStrike">
                          <a:solidFill>
                            <a:srgbClr val="ffffff"/>
                          </a:solidFill>
                          <a:latin typeface="Calibri"/>
                        </a:rPr>
                        <a:t>Javascript Validation</a:t>
                      </a:r>
                      <a:endParaRPr b="0" lang="en-US" sz="20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a35eea"/>
                    </a:solidFill>
                  </a:tcPr>
                </a:tc>
              </a:tr>
              <a:tr h="333000">
                <a:tc>
                  <a:txBody>
                    <a:bodyPr lIns="12600" rIns="12600" tIns="12600" anchor="ctr"/>
                    <a:p>
                      <a:pPr>
                        <a:lnSpc>
                          <a:spcPct val="100000"/>
                        </a:lnSpc>
                      </a:pPr>
                      <a:r>
                        <a:rPr b="0" lang="en-US" sz="1800" spc="-1" strike="noStrike">
                          <a:solidFill>
                            <a:srgbClr val="000000"/>
                          </a:solidFill>
                          <a:latin typeface="Calibri"/>
                        </a:rPr>
                        <a:t>User should be able to register and login</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lIns="12600" rIns="12600" tIns="12600" anchor="ctr"/>
                    <a:p>
                      <a:pPr algn="ctr">
                        <a:lnSpc>
                          <a:spcPct val="100000"/>
                        </a:lnSpc>
                      </a:pPr>
                      <a:r>
                        <a:rPr b="0" lang="en-US" sz="1800" spc="-1" strike="noStrike">
                          <a:solidFill>
                            <a:srgbClr val="000000"/>
                          </a:solidFill>
                          <a:latin typeface="Calibri"/>
                        </a:rPr>
                        <a:t>x</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lIns="12600" rIns="12600" tIns="12600" anchor="ctr"/>
                    <a:p>
                      <a:pPr algn="ctr">
                        <a:lnSpc>
                          <a:spcPct val="100000"/>
                        </a:lnSpc>
                      </a:pPr>
                      <a:r>
                        <a:rPr b="0" lang="en-US" sz="1800" spc="-1" strike="noStrike">
                          <a:solidFill>
                            <a:srgbClr val="000000"/>
                          </a:solidFill>
                          <a:latin typeface="Calibri"/>
                        </a:rPr>
                        <a:t>x</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lIns="12600" rIns="12600" tIns="12600" anchor="ctr"/>
                    <a:p>
                      <a:r>
                        <a:rPr b="0" lang="en-US" sz="1800" spc="-1" strike="noStrike">
                          <a:latin typeface="Arial"/>
                        </a:rPr>
                        <a:t>        </a:t>
                      </a:r>
                      <a:r>
                        <a:rPr b="0" lang="en-US" sz="1800" spc="-1" strike="noStrike">
                          <a:solidFill>
                            <a:srgbClr val="000000"/>
                          </a:solidFill>
                          <a:latin typeface="Calibri"/>
                        </a:rPr>
                        <a:t>x</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33000">
                <a:tc>
                  <a:txBody>
                    <a:bodyPr lIns="12600" rIns="12600" tIns="12600" anchor="ctr"/>
                    <a:p>
                      <a:pPr>
                        <a:lnSpc>
                          <a:spcPct val="100000"/>
                        </a:lnSpc>
                      </a:pPr>
                      <a:r>
                        <a:rPr b="0" lang="en-US" sz="1800" spc="-1" strike="noStrike">
                          <a:solidFill>
                            <a:srgbClr val="000000"/>
                          </a:solidFill>
                          <a:latin typeface="Calibri"/>
                        </a:rPr>
                        <a:t>User should be able to view all available products.</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lIns="12600" rIns="12600" tIns="12600" anchor="ctr"/>
                    <a:p>
                      <a:pPr algn="ct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x </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lIns="12600" rIns="12600" tIns="12600" anchor="ctr"/>
                    <a:p>
                      <a:r>
                        <a:rPr b="0" lang="en-US" sz="1800" spc="-1" strike="noStrike">
                          <a:solidFill>
                            <a:srgbClr val="000000"/>
                          </a:solidFill>
                          <a:latin typeface="Calibri"/>
                        </a:rPr>
                        <a:t>       </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lIns="12600" rIns="12600" tIns="12600" anchor="ctr"/>
                    <a:p>
                      <a:r>
                        <a:rPr b="0" lang="en-US" sz="1800" spc="-1" strike="noStrike">
                          <a:latin typeface="Arial"/>
                        </a:rPr>
                        <a:t>        </a:t>
                      </a:r>
                      <a:r>
                        <a:rPr b="0" lang="en-US" sz="1800" spc="-1" strike="noStrike">
                          <a:solidFill>
                            <a:srgbClr val="000000"/>
                          </a:solidFill>
                          <a:latin typeface="Calibri"/>
                        </a:rPr>
                        <a:t>x</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607320">
                <a:tc>
                  <a:txBody>
                    <a:bodyPr lIns="12600" rIns="12600" tIns="12600" anchor="ctr"/>
                    <a:p>
                      <a:pPr>
                        <a:lnSpc>
                          <a:spcPct val="100000"/>
                        </a:lnSpc>
                      </a:pPr>
                      <a:r>
                        <a:rPr b="0" lang="en-US" sz="1800" spc="-1" strike="noStrike">
                          <a:solidFill>
                            <a:srgbClr val="000000"/>
                          </a:solidFill>
                          <a:latin typeface="Calibri"/>
                        </a:rPr>
                        <a:t>User should be able to upload products on the  website to sell them</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lIns="12600" rIns="12600" tIns="12600" anchor="ctr"/>
                    <a:p>
                      <a:pPr algn="ctr">
                        <a:lnSpc>
                          <a:spcPct val="100000"/>
                        </a:lnSpc>
                      </a:pPr>
                      <a:r>
                        <a:rPr b="0" lang="en-US" sz="1800" spc="-1" strike="noStrike">
                          <a:solidFill>
                            <a:srgbClr val="000000"/>
                          </a:solidFill>
                          <a:latin typeface="Calibri"/>
                        </a:rPr>
                        <a:t>x</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lIns="12600" rIns="12600" tIns="12600" anchor="ctr"/>
                    <a:p>
                      <a:r>
                        <a:rPr b="0" lang="en-US" sz="1800" spc="-1" strike="noStrike">
                          <a:latin typeface="Arial"/>
                        </a:rPr>
                        <a:t>        </a:t>
                      </a:r>
                      <a:r>
                        <a:rPr b="0" lang="en-US" sz="1800" spc="-1" strike="noStrike">
                          <a:solidFill>
                            <a:srgbClr val="000000"/>
                          </a:solidFill>
                          <a:latin typeface="Calibri"/>
                        </a:rPr>
                        <a:t>x</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lIns="12600" rIns="12600" tIns="12600" anchor="ctr"/>
                    <a:p>
                      <a:r>
                        <a:rPr b="0" lang="en-US" sz="1800" spc="-1" strike="noStrike">
                          <a:latin typeface="Arial"/>
                        </a:rPr>
                        <a:t>        </a:t>
                      </a:r>
                      <a:r>
                        <a:rPr b="0" lang="en-US" sz="1800" spc="-1" strike="noStrike">
                          <a:solidFill>
                            <a:srgbClr val="000000"/>
                          </a:solidFill>
                          <a:latin typeface="Calibri"/>
                        </a:rPr>
                        <a:t>x</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33000">
                <a:tc>
                  <a:txBody>
                    <a:bodyPr lIns="12600" rIns="12600" tIns="12600" anchor="ctr"/>
                    <a:p>
                      <a:pPr>
                        <a:lnSpc>
                          <a:spcPct val="100000"/>
                        </a:lnSpc>
                      </a:pPr>
                      <a:r>
                        <a:rPr b="0" lang="en-US" sz="1800" spc="-1" strike="noStrike">
                          <a:solidFill>
                            <a:srgbClr val="000000"/>
                          </a:solidFill>
                          <a:latin typeface="Calibri"/>
                        </a:rPr>
                        <a:t>User should be able to bid on any products</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lIns="12600" rIns="12600" tIns="12600" anchor="ctr"/>
                    <a:p>
                      <a:r>
                        <a:rPr b="0" lang="en-US" sz="1800" spc="-1" strike="noStrike">
                          <a:latin typeface="Arial"/>
                        </a:rPr>
                        <a:t>        </a:t>
                      </a:r>
                      <a:r>
                        <a:rPr b="0" lang="en-US" sz="1800" spc="-1" strike="noStrike">
                          <a:solidFill>
                            <a:srgbClr val="000000"/>
                          </a:solidFill>
                          <a:latin typeface="Calibri"/>
                        </a:rPr>
                        <a:t>x</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lIns="12600" rIns="12600" tIns="12600" anchor="ctr"/>
                    <a:p>
                      <a:r>
                        <a:rPr b="0" lang="en-US" sz="1800" spc="-1" strike="noStrike">
                          <a:latin typeface="Arial"/>
                          <a:ea typeface="Noto Sans CJK SC"/>
                        </a:rPr>
                        <a:t>        </a:t>
                      </a:r>
                      <a:r>
                        <a:rPr b="0" lang="en-US" sz="1800" spc="-1" strike="noStrike">
                          <a:solidFill>
                            <a:srgbClr val="000000"/>
                          </a:solidFill>
                          <a:latin typeface="Calibri"/>
                        </a:rPr>
                        <a:t>x</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lIns="12600" rIns="12600" tIns="12600" anchor="ctr"/>
                    <a:p>
                      <a:r>
                        <a:rPr b="0" lang="en-US" sz="1800" spc="-1" strike="noStrike">
                          <a:latin typeface="Arial"/>
                        </a:rPr>
                        <a:t>        </a:t>
                      </a:r>
                      <a:r>
                        <a:rPr b="0" lang="en-US" sz="1800" spc="-1" strike="noStrike">
                          <a:solidFill>
                            <a:srgbClr val="000000"/>
                          </a:solidFill>
                          <a:latin typeface="Calibri"/>
                        </a:rPr>
                        <a:t>x</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607320">
                <a:tc>
                  <a:txBody>
                    <a:bodyPr lIns="12600" rIns="12600" tIns="12600" anchor="ctr"/>
                    <a:p>
                      <a:pPr>
                        <a:lnSpc>
                          <a:spcPct val="100000"/>
                        </a:lnSpc>
                      </a:pPr>
                      <a:r>
                        <a:rPr b="0" lang="en-US" sz="1800" spc="-1" strike="noStrike">
                          <a:solidFill>
                            <a:srgbClr val="000000"/>
                          </a:solidFill>
                          <a:latin typeface="Calibri"/>
                        </a:rPr>
                        <a:t>User can resell a product which he bought from another seller</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lIns="12600" rIns="12600" tIns="12600" anchor="ctr"/>
                    <a:p>
                      <a:r>
                        <a:rPr b="0" lang="en-US" sz="2400" spc="-1" strike="noStrike">
                          <a:latin typeface="Times New Roman"/>
                        </a:rPr>
                        <a:t>    </a:t>
                      </a:r>
                      <a:endParaRPr b="0" lang="en-US" sz="2400" spc="-1" strike="noStrike">
                        <a:latin typeface="Times New Roman"/>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33000">
                <a:tc>
                  <a:txBody>
                    <a:bodyPr lIns="12600" rIns="12600" tIns="12600" anchor="ctr"/>
                    <a:p>
                      <a:pPr>
                        <a:lnSpc>
                          <a:spcPct val="100000"/>
                        </a:lnSpc>
                      </a:pPr>
                      <a:r>
                        <a:rPr b="0" lang="en-US" sz="1800" spc="-1" strike="noStrike">
                          <a:solidFill>
                            <a:srgbClr val="000000"/>
                          </a:solidFill>
                          <a:latin typeface="Calibri"/>
                        </a:rPr>
                        <a:t>User should be able to view all his bought products</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lIns="12600" rIns="12600" tIns="12600" anchor="ctr"/>
                    <a:p>
                      <a:pPr algn="ctr">
                        <a:lnSpc>
                          <a:spcPct val="100000"/>
                        </a:lnSpc>
                      </a:pPr>
                      <a:r>
                        <a:rPr b="0" lang="en-US" sz="1800" spc="-1" strike="noStrike">
                          <a:solidFill>
                            <a:srgbClr val="000000"/>
                          </a:solidFill>
                          <a:latin typeface="Calibri"/>
                        </a:rPr>
                        <a:t>x</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lIns="12600" rIns="12600" tIns="12600" anchor="ctr"/>
                    <a:p>
                      <a:pPr algn="ctr">
                        <a:lnSpc>
                          <a:spcPct val="100000"/>
                        </a:lnSpc>
                      </a:pPr>
                      <a:r>
                        <a:rPr b="0" lang="en-US" sz="1800" spc="-1" strike="noStrike">
                          <a:solidFill>
                            <a:srgbClr val="000000"/>
                          </a:solidFill>
                          <a:latin typeface="Calibri"/>
                        </a:rPr>
                        <a:t>x</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33000">
                <a:tc>
                  <a:txBody>
                    <a:bodyPr lIns="12600" rIns="12600" tIns="12600" anchor="ctr"/>
                    <a:p>
                      <a:pPr>
                        <a:lnSpc>
                          <a:spcPct val="100000"/>
                        </a:lnSpc>
                      </a:pPr>
                      <a:r>
                        <a:rPr b="0" lang="en-US" sz="1800" spc="-1" strike="noStrike">
                          <a:solidFill>
                            <a:srgbClr val="000000"/>
                          </a:solidFill>
                          <a:latin typeface="Calibri"/>
                        </a:rPr>
                        <a:t>User should be able to view all products which he sold</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lIns="12600" rIns="12600" tIns="12600" anchor="ctr"/>
                    <a:p>
                      <a:pPr algn="ctr">
                        <a:lnSpc>
                          <a:spcPct val="100000"/>
                        </a:lnSpc>
                      </a:pPr>
                      <a:r>
                        <a:rPr b="0" lang="en-US" sz="1800" spc="-1" strike="noStrike">
                          <a:solidFill>
                            <a:srgbClr val="000000"/>
                          </a:solidFill>
                          <a:latin typeface="Calibri"/>
                        </a:rPr>
                        <a:t>x</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lIns="12600" rIns="12600" tIns="12600" anchor="ctr"/>
                    <a:p>
                      <a:pPr algn="ctr">
                        <a:lnSpc>
                          <a:spcPct val="100000"/>
                        </a:lnSpc>
                      </a:pPr>
                      <a:r>
                        <a:rPr b="0" lang="en-US" sz="1800" spc="-1" strike="noStrike">
                          <a:solidFill>
                            <a:srgbClr val="000000"/>
                          </a:solidFill>
                          <a:latin typeface="Calibri"/>
                        </a:rPr>
                        <a:t>x</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33000">
                <a:tc>
                  <a:txBody>
                    <a:bodyPr lIns="12600" rIns="12600" tIns="12600" anchor="ctr"/>
                    <a:p>
                      <a:pPr>
                        <a:lnSpc>
                          <a:spcPct val="100000"/>
                        </a:lnSpc>
                      </a:pPr>
                      <a:r>
                        <a:rPr b="0" lang="en-US" sz="1800" spc="-1" strike="noStrike">
                          <a:solidFill>
                            <a:srgbClr val="000000"/>
                          </a:solidFill>
                          <a:latin typeface="Calibri"/>
                        </a:rPr>
                        <a:t>User should be able to delete any product</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lIns="12600" rIns="12600" tIns="12600" anchor="ctr"/>
                    <a:p>
                      <a:pPr algn="ctr">
                        <a:lnSpc>
                          <a:spcPct val="100000"/>
                        </a:lnSpc>
                      </a:pPr>
                      <a:r>
                        <a:rPr b="0" lang="en-US" sz="1800" spc="-1" strike="noStrike">
                          <a:solidFill>
                            <a:srgbClr val="000000"/>
                          </a:solidFill>
                          <a:latin typeface="Calibri"/>
                        </a:rPr>
                        <a:t>x</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33000">
                <a:tc>
                  <a:txBody>
                    <a:bodyPr lIns="12600" rIns="12600" tIns="12600" anchor="ctr"/>
                    <a:p>
                      <a:pPr>
                        <a:lnSpc>
                          <a:spcPct val="100000"/>
                        </a:lnSpc>
                      </a:pPr>
                      <a:r>
                        <a:rPr b="0" lang="en-US" sz="1800" spc="-1" strike="noStrike">
                          <a:solidFill>
                            <a:srgbClr val="000000"/>
                          </a:solidFill>
                          <a:latin typeface="Calibri"/>
                        </a:rPr>
                        <a:t>User should be able to filter products by category</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lIns="12600" rIns="12600" tIns="12600" anchor="ctr"/>
                    <a:p>
                      <a:pPr algn="ctr">
                        <a:lnSpc>
                          <a:spcPct val="100000"/>
                        </a:lnSpc>
                      </a:pPr>
                      <a:r>
                        <a:rPr b="0" lang="en-US" sz="1800" spc="-1" strike="noStrike">
                          <a:solidFill>
                            <a:srgbClr val="000000"/>
                          </a:solidFill>
                          <a:latin typeface="Calibri"/>
                        </a:rPr>
                        <a:t>x</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33000">
                <a:tc>
                  <a:txBody>
                    <a:bodyPr lIns="12600" rIns="12600" tIns="12600" anchor="ctr"/>
                    <a:p>
                      <a:pPr>
                        <a:lnSpc>
                          <a:spcPct val="100000"/>
                        </a:lnSpc>
                      </a:pPr>
                      <a:r>
                        <a:rPr b="0" lang="en-US" sz="1800" spc="-1" strike="noStrike">
                          <a:solidFill>
                            <a:srgbClr val="000000"/>
                          </a:solidFill>
                          <a:latin typeface="Calibri"/>
                        </a:rPr>
                        <a:t>User should be able to search products by name or tags</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607320">
                <a:tc>
                  <a:txBody>
                    <a:bodyPr lIns="12600" rIns="12600" tIns="12600" anchor="ctr"/>
                    <a:p>
                      <a:pPr>
                        <a:lnSpc>
                          <a:spcPct val="100000"/>
                        </a:lnSpc>
                      </a:pPr>
                      <a:r>
                        <a:rPr b="0" lang="en-US" sz="1800" spc="-1" strike="noStrike">
                          <a:solidFill>
                            <a:srgbClr val="000000"/>
                          </a:solidFill>
                          <a:latin typeface="Calibri"/>
                        </a:rPr>
                        <a:t>User should get a notification when someone bought his product</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33000">
                <a:tc>
                  <a:txBody>
                    <a:bodyPr lIns="12600" rIns="12600" tIns="12600" anchor="ctr"/>
                    <a:p>
                      <a:pPr>
                        <a:lnSpc>
                          <a:spcPct val="100000"/>
                        </a:lnSpc>
                      </a:pPr>
                      <a:r>
                        <a:rPr b="0" lang="en-US" sz="1800" spc="-1" strike="noStrike">
                          <a:solidFill>
                            <a:srgbClr val="000000"/>
                          </a:solidFill>
                          <a:latin typeface="Calibri"/>
                        </a:rPr>
                        <a:t>User should get a notification if he won or lost a bid</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bl>
          </a:graphicData>
        </a:graphic>
      </p:graphicFrame>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Line 1"/>
          <p:cNvSpPr/>
          <p:nvPr/>
        </p:nvSpPr>
        <p:spPr>
          <a:xfrm flipV="1">
            <a:off x="267840" y="546480"/>
            <a:ext cx="11597040" cy="14040"/>
          </a:xfrm>
          <a:prstGeom prst="line">
            <a:avLst/>
          </a:prstGeom>
          <a:ln>
            <a:solidFill>
              <a:srgbClr val="a51aef"/>
            </a:solidFill>
          </a:ln>
        </p:spPr>
        <p:style>
          <a:lnRef idx="3">
            <a:schemeClr val="dk1"/>
          </a:lnRef>
          <a:fillRef idx="0">
            <a:schemeClr val="dk1"/>
          </a:fillRef>
          <a:effectRef idx="2">
            <a:schemeClr val="dk1"/>
          </a:effectRef>
          <a:fontRef idx="minor"/>
        </p:style>
      </p:sp>
      <p:sp>
        <p:nvSpPr>
          <p:cNvPr id="93" name="CustomShape 2"/>
          <p:cNvSpPr/>
          <p:nvPr/>
        </p:nvSpPr>
        <p:spPr>
          <a:xfrm>
            <a:off x="235440" y="39960"/>
            <a:ext cx="481032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Calibri"/>
              </a:rPr>
              <a:t>Progress</a:t>
            </a:r>
            <a:endParaRPr b="0" lang="en-US" sz="2800" spc="-1" strike="noStrike">
              <a:latin typeface="Arial"/>
            </a:endParaRPr>
          </a:p>
        </p:txBody>
      </p:sp>
      <p:graphicFrame>
        <p:nvGraphicFramePr>
          <p:cNvPr id="94" name="Table 3"/>
          <p:cNvGraphicFramePr/>
          <p:nvPr/>
        </p:nvGraphicFramePr>
        <p:xfrm>
          <a:off x="267840" y="938520"/>
          <a:ext cx="11710440" cy="5671440"/>
        </p:xfrm>
        <a:graphic>
          <a:graphicData uri="http://schemas.openxmlformats.org/drawingml/2006/table">
            <a:tbl>
              <a:tblPr/>
              <a:tblGrid>
                <a:gridCol w="6801840"/>
                <a:gridCol w="1227240"/>
                <a:gridCol w="1226520"/>
                <a:gridCol w="1227240"/>
                <a:gridCol w="1227600"/>
              </a:tblGrid>
              <a:tr h="1278360">
                <a:tc>
                  <a:txBody>
                    <a:bodyPr lIns="12600" rIns="12600" tIns="12600" anchor="ctr"/>
                    <a:p>
                      <a:pPr>
                        <a:lnSpc>
                          <a:spcPct val="100000"/>
                        </a:lnSpc>
                      </a:pPr>
                      <a:r>
                        <a:rPr b="0" lang="en-US" sz="2000" spc="-1" strike="noStrike">
                          <a:solidFill>
                            <a:srgbClr val="ffffff"/>
                          </a:solidFill>
                          <a:latin typeface="Calibri"/>
                        </a:rPr>
                        <a:t>Functional Requirements</a:t>
                      </a:r>
                      <a:endParaRPr b="0" lang="en-US" sz="20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a35eea"/>
                    </a:solidFill>
                  </a:tcPr>
                </a:tc>
                <a:tc>
                  <a:txBody>
                    <a:bodyPr lIns="12600" rIns="12600" tIns="12600" anchor="ctr"/>
                    <a:p>
                      <a:pPr algn="ctr">
                        <a:lnSpc>
                          <a:spcPct val="100000"/>
                        </a:lnSpc>
                      </a:pPr>
                      <a:r>
                        <a:rPr b="0" lang="en-US" sz="2000" spc="-1" strike="noStrike">
                          <a:solidFill>
                            <a:srgbClr val="ffffff"/>
                          </a:solidFill>
                          <a:latin typeface="Calibri"/>
                        </a:rPr>
                        <a:t>PHP Processing</a:t>
                      </a:r>
                      <a:endParaRPr b="0" lang="en-US" sz="20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a35eea"/>
                    </a:solidFill>
                  </a:tcPr>
                </a:tc>
                <a:tc>
                  <a:txBody>
                    <a:bodyPr lIns="12600" rIns="12600" tIns="12600" anchor="ctr"/>
                    <a:p>
                      <a:pPr algn="ctr">
                        <a:lnSpc>
                          <a:spcPct val="100000"/>
                        </a:lnSpc>
                      </a:pPr>
                      <a:r>
                        <a:rPr b="0" lang="en-US" sz="2000" spc="-1" strike="noStrike">
                          <a:solidFill>
                            <a:srgbClr val="ffffff"/>
                          </a:solidFill>
                          <a:latin typeface="Calibri"/>
                        </a:rPr>
                        <a:t>PHP Validation</a:t>
                      </a:r>
                      <a:endParaRPr b="0" lang="en-US" sz="20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a35eea"/>
                    </a:solidFill>
                  </a:tcPr>
                </a:tc>
                <a:tc>
                  <a:txBody>
                    <a:bodyPr lIns="12600" rIns="12600" tIns="12600" anchor="ctr"/>
                    <a:p>
                      <a:pPr algn="ctr">
                        <a:lnSpc>
                          <a:spcPct val="100000"/>
                        </a:lnSpc>
                      </a:pPr>
                      <a:r>
                        <a:rPr b="0" lang="en-US" sz="2000" spc="-1" strike="noStrike">
                          <a:solidFill>
                            <a:srgbClr val="ffffff"/>
                          </a:solidFill>
                          <a:latin typeface="Calibri"/>
                        </a:rPr>
                        <a:t>CSS</a:t>
                      </a:r>
                      <a:endParaRPr b="0" lang="en-US" sz="20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a35eea"/>
                    </a:solidFill>
                  </a:tcPr>
                </a:tc>
                <a:tc>
                  <a:txBody>
                    <a:bodyPr lIns="12600" rIns="12600" tIns="12600" anchor="ctr"/>
                    <a:p>
                      <a:pPr algn="ctr">
                        <a:lnSpc>
                          <a:spcPct val="100000"/>
                        </a:lnSpc>
                      </a:pPr>
                      <a:r>
                        <a:rPr b="0" lang="en-US" sz="2000" spc="-1" strike="noStrike">
                          <a:solidFill>
                            <a:srgbClr val="ffffff"/>
                          </a:solidFill>
                          <a:latin typeface="Calibri"/>
                        </a:rPr>
                        <a:t>Javascript Validation</a:t>
                      </a:r>
                      <a:endParaRPr b="0" lang="en-US" sz="20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a35eea"/>
                    </a:solidFill>
                  </a:tcPr>
                </a:tc>
              </a:tr>
              <a:tr h="361080">
                <a:tc>
                  <a:txBody>
                    <a:bodyPr lIns="12600" rIns="12600" tIns="12600" anchor="ctr"/>
                    <a:p>
                      <a:pPr>
                        <a:lnSpc>
                          <a:spcPct val="100000"/>
                        </a:lnSpc>
                      </a:pPr>
                      <a:r>
                        <a:rPr b="0" lang="en-US" sz="1800" spc="-1" strike="noStrike">
                          <a:solidFill>
                            <a:srgbClr val="000000"/>
                          </a:solidFill>
                          <a:latin typeface="Calibri"/>
                        </a:rPr>
                        <a:t>User should be able to send feedback to the seller</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60720">
                <a:tc>
                  <a:txBody>
                    <a:bodyPr lIns="12600" rIns="12600" tIns="12600" anchor="ctr"/>
                    <a:p>
                      <a:pPr>
                        <a:lnSpc>
                          <a:spcPct val="100000"/>
                        </a:lnSpc>
                      </a:pPr>
                      <a:r>
                        <a:rPr b="0" lang="en-US" sz="1800" spc="-1" strike="noStrike">
                          <a:solidFill>
                            <a:srgbClr val="000000"/>
                          </a:solidFill>
                          <a:latin typeface="Calibri"/>
                        </a:rPr>
                        <a:t>User should be able to report problems</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61080">
                <a:tc>
                  <a:txBody>
                    <a:bodyPr lIns="12600" rIns="12600" tIns="12600" anchor="ctr"/>
                    <a:p>
                      <a:pPr>
                        <a:lnSpc>
                          <a:spcPct val="100000"/>
                        </a:lnSpc>
                      </a:pPr>
                      <a:r>
                        <a:rPr b="0" lang="en-US" sz="1800" spc="-1" strike="noStrike">
                          <a:solidFill>
                            <a:srgbClr val="000000"/>
                          </a:solidFill>
                          <a:latin typeface="Calibri"/>
                        </a:rPr>
                        <a:t>User should be able to access the FAQ</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60720">
                <a:tc>
                  <a:txBody>
                    <a:bodyPr lIns="12600" rIns="12600" tIns="12600" anchor="ctr"/>
                    <a:p>
                      <a:pPr>
                        <a:lnSpc>
                          <a:spcPct val="100000"/>
                        </a:lnSpc>
                      </a:pPr>
                      <a:r>
                        <a:rPr b="0" lang="en-US" sz="1800" spc="-1" strike="noStrike">
                          <a:solidFill>
                            <a:srgbClr val="000000"/>
                          </a:solidFill>
                          <a:latin typeface="Calibri"/>
                        </a:rPr>
                        <a:t>User should be able to contact the admins of the website</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61080">
                <a:tc>
                  <a:txBody>
                    <a:bodyPr lIns="12600" rIns="12600" tIns="12600" anchor="ctr"/>
                    <a:p>
                      <a:pPr>
                        <a:lnSpc>
                          <a:spcPct val="100000"/>
                        </a:lnSpc>
                      </a:pPr>
                      <a:r>
                        <a:rPr b="0" lang="en-US" sz="1800" spc="-1" strike="noStrike">
                          <a:solidFill>
                            <a:srgbClr val="000000"/>
                          </a:solidFill>
                          <a:latin typeface="Calibri"/>
                        </a:rPr>
                        <a:t>Multiple users should be able to bid concurrently</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lIns="12600" rIns="12600" tIns="12600" anchor="ctr"/>
                    <a:p>
                      <a:r>
                        <a:rPr b="0" lang="en-US" sz="1800" spc="-1" strike="noStrike">
                          <a:latin typeface="Arial"/>
                        </a:rPr>
                        <a:t>        </a:t>
                      </a:r>
                      <a:r>
                        <a:rPr b="0" lang="en-US" sz="1800" spc="-1" strike="noStrike">
                          <a:solidFill>
                            <a:srgbClr val="000000"/>
                          </a:solidFill>
                          <a:latin typeface="Calibri"/>
                        </a:rPr>
                        <a:t>x</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lIns="12600" rIns="12600" tIns="12600" anchor="ctr"/>
                    <a:p>
                      <a:r>
                        <a:rPr b="0" lang="en-US" sz="1800" spc="-1" strike="noStrike">
                          <a:latin typeface="Arial"/>
                        </a:rPr>
                        <a:t>        </a:t>
                      </a:r>
                      <a:r>
                        <a:rPr b="0" lang="en-US" sz="1800" spc="-1" strike="noStrike">
                          <a:solidFill>
                            <a:srgbClr val="000000"/>
                          </a:solidFill>
                          <a:latin typeface="Calibri"/>
                        </a:rPr>
                        <a:t>x</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424440">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60720">
                <a:tc>
                  <a:txBody>
                    <a:bodyPr lIns="12600" rIns="12600" tIns="12600" anchor="ctr"/>
                    <a:p>
                      <a:pPr>
                        <a:lnSpc>
                          <a:spcPct val="100000"/>
                        </a:lnSpc>
                      </a:pPr>
                      <a:r>
                        <a:rPr b="0" lang="en-US" sz="1800" spc="-1" strike="noStrike">
                          <a:solidFill>
                            <a:srgbClr val="000000"/>
                          </a:solidFill>
                          <a:latin typeface="Calibri"/>
                        </a:rPr>
                        <a:t>Admins should see all problems reported</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61080">
                <a:tc>
                  <a:txBody>
                    <a:bodyPr lIns="12600" rIns="12600" tIns="12600" anchor="ctr"/>
                    <a:p>
                      <a:pPr>
                        <a:lnSpc>
                          <a:spcPct val="100000"/>
                        </a:lnSpc>
                      </a:pPr>
                      <a:r>
                        <a:rPr b="0" lang="en-US" sz="1800" spc="-1" strike="noStrike">
                          <a:solidFill>
                            <a:srgbClr val="000000"/>
                          </a:solidFill>
                          <a:latin typeface="Calibri"/>
                        </a:rPr>
                        <a:t>Admins should see the users who logged on</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60720">
                <a:tc>
                  <a:txBody>
                    <a:bodyPr lIns="12600" rIns="12600" tIns="12600" anchor="ctr"/>
                    <a:p>
                      <a:pPr>
                        <a:lnSpc>
                          <a:spcPct val="100000"/>
                        </a:lnSpc>
                      </a:pPr>
                      <a:r>
                        <a:rPr b="0" lang="en-US" sz="1800" spc="-1" strike="noStrike">
                          <a:solidFill>
                            <a:srgbClr val="000000"/>
                          </a:solidFill>
                          <a:latin typeface="Calibri"/>
                        </a:rPr>
                        <a:t>Admins should view all products only</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61080">
                <a:tc>
                  <a:txBody>
                    <a:bodyPr lIns="12600" rIns="12600" tIns="12600" anchor="ctr"/>
                    <a:p>
                      <a:pPr>
                        <a:lnSpc>
                          <a:spcPct val="100000"/>
                        </a:lnSpc>
                      </a:pPr>
                      <a:r>
                        <a:rPr b="0" lang="en-US" sz="1800" spc="-1" strike="noStrike">
                          <a:solidFill>
                            <a:srgbClr val="000000"/>
                          </a:solidFill>
                          <a:latin typeface="Calibri"/>
                        </a:rPr>
                        <a:t>User should be able to send feedback to the seller</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60720">
                <a:tc>
                  <a:txBody>
                    <a:bodyPr lIns="12600" rIns="12600" tIns="12600" anchor="ctr"/>
                    <a:p>
                      <a:pPr>
                        <a:lnSpc>
                          <a:spcPct val="100000"/>
                        </a:lnSpc>
                      </a:pPr>
                      <a:r>
                        <a:rPr b="0" lang="en-US" sz="1800" spc="-1" strike="noStrike">
                          <a:solidFill>
                            <a:srgbClr val="000000"/>
                          </a:solidFill>
                          <a:latin typeface="Calibri"/>
                        </a:rPr>
                        <a:t>User should be able to report problems</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59640">
                <a:tc>
                  <a:txBody>
                    <a:bodyPr lIns="12600" rIns="12600" tIns="12600" anchor="ctr"/>
                    <a:p>
                      <a:pPr>
                        <a:lnSpc>
                          <a:spcPct val="100000"/>
                        </a:lnSpc>
                      </a:pPr>
                      <a:r>
                        <a:rPr b="0" lang="en-US" sz="1800" spc="-1" strike="noStrike">
                          <a:solidFill>
                            <a:srgbClr val="000000"/>
                          </a:solidFill>
                          <a:latin typeface="Calibri"/>
                        </a:rPr>
                        <a:t>User should be able to access the FAQ</a:t>
                      </a:r>
                      <a:endParaRPr b="0" lang="en-US" sz="1800" spc="-1" strike="noStrike">
                        <a:latin typeface="Arial"/>
                      </a:endParaRPr>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bl>
          </a:graphicData>
        </a:graphic>
      </p:graphicFrame>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Line 1"/>
          <p:cNvSpPr/>
          <p:nvPr/>
        </p:nvSpPr>
        <p:spPr>
          <a:xfrm flipV="1">
            <a:off x="267840" y="546480"/>
            <a:ext cx="11597040" cy="14040"/>
          </a:xfrm>
          <a:prstGeom prst="line">
            <a:avLst/>
          </a:prstGeom>
          <a:ln>
            <a:solidFill>
              <a:srgbClr val="a51aef"/>
            </a:solidFill>
          </a:ln>
        </p:spPr>
        <p:style>
          <a:lnRef idx="3">
            <a:schemeClr val="dk1"/>
          </a:lnRef>
          <a:fillRef idx="0">
            <a:schemeClr val="dk1"/>
          </a:fillRef>
          <a:effectRef idx="2">
            <a:schemeClr val="dk1"/>
          </a:effectRef>
          <a:fontRef idx="minor"/>
        </p:style>
      </p:sp>
      <p:sp>
        <p:nvSpPr>
          <p:cNvPr id="96" name="CustomShape 2"/>
          <p:cNvSpPr/>
          <p:nvPr/>
        </p:nvSpPr>
        <p:spPr>
          <a:xfrm>
            <a:off x="235440" y="39960"/>
            <a:ext cx="481032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Calibri"/>
              </a:rPr>
              <a:t>Division of Work</a:t>
            </a:r>
            <a:endParaRPr b="0" lang="en-US" sz="2800" spc="-1" strike="noStrike">
              <a:latin typeface="Arial"/>
            </a:endParaRPr>
          </a:p>
        </p:txBody>
      </p:sp>
      <p:sp>
        <p:nvSpPr>
          <p:cNvPr id="97" name="CustomShape 3"/>
          <p:cNvSpPr/>
          <p:nvPr/>
        </p:nvSpPr>
        <p:spPr>
          <a:xfrm>
            <a:off x="407160" y="885960"/>
            <a:ext cx="3532680" cy="625680"/>
          </a:xfrm>
          <a:prstGeom prst="roundRect">
            <a:avLst>
              <a:gd name="adj" fmla="val 16667"/>
            </a:avLst>
          </a:prstGeom>
          <a:solidFill>
            <a:srgbClr val="a51aef"/>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ffffff"/>
                </a:solidFill>
                <a:latin typeface="Calibri"/>
              </a:rPr>
              <a:t>Reeshal</a:t>
            </a:r>
            <a:endParaRPr b="0" lang="en-US" sz="2800" spc="-1" strike="noStrike">
              <a:latin typeface="Arial"/>
            </a:endParaRPr>
          </a:p>
        </p:txBody>
      </p:sp>
      <p:sp>
        <p:nvSpPr>
          <p:cNvPr id="98" name="CustomShape 4"/>
          <p:cNvSpPr/>
          <p:nvPr/>
        </p:nvSpPr>
        <p:spPr>
          <a:xfrm>
            <a:off x="4523040" y="885960"/>
            <a:ext cx="3532680" cy="625680"/>
          </a:xfrm>
          <a:prstGeom prst="roundRect">
            <a:avLst>
              <a:gd name="adj" fmla="val 16667"/>
            </a:avLst>
          </a:prstGeom>
          <a:solidFill>
            <a:srgbClr val="a51aef"/>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ffffff"/>
                </a:solidFill>
                <a:latin typeface="Calibri"/>
              </a:rPr>
              <a:t>Rishikesh</a:t>
            </a:r>
            <a:endParaRPr b="0" lang="en-US" sz="2800" spc="-1" strike="noStrike">
              <a:latin typeface="Arial"/>
            </a:endParaRPr>
          </a:p>
        </p:txBody>
      </p:sp>
      <p:sp>
        <p:nvSpPr>
          <p:cNvPr id="99" name="CustomShape 5"/>
          <p:cNvSpPr/>
          <p:nvPr/>
        </p:nvSpPr>
        <p:spPr>
          <a:xfrm>
            <a:off x="407160" y="1863720"/>
            <a:ext cx="3794400" cy="252900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2000" spc="-1" strike="noStrike">
                <a:solidFill>
                  <a:srgbClr val="000000"/>
                </a:solidFill>
                <a:latin typeface="Calibri"/>
              </a:rPr>
              <a:t>User Interface</a:t>
            </a:r>
            <a:endParaRPr b="0" lang="en-US"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Calibri"/>
              </a:rPr>
              <a:t>Searching and filtering products</a:t>
            </a:r>
            <a:endParaRPr b="0" lang="en-US"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Calibri"/>
              </a:rPr>
              <a:t>Login/Register</a:t>
            </a:r>
            <a:endParaRPr b="0" lang="en-US"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Calibri"/>
              </a:rPr>
              <a:t>FAQ</a:t>
            </a:r>
            <a:endParaRPr b="0" lang="en-US"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Calibri"/>
              </a:rPr>
              <a:t>Contact Admin</a:t>
            </a:r>
            <a:endParaRPr b="0" lang="en-US"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Calibri"/>
              </a:rPr>
              <a:t>Report Problems</a:t>
            </a:r>
            <a:endParaRPr b="0" lang="en-US" sz="2000" spc="-1" strike="noStrike">
              <a:latin typeface="Arial"/>
            </a:endParaRPr>
          </a:p>
          <a:p>
            <a:pPr>
              <a:lnSpc>
                <a:spcPct val="100000"/>
              </a:lnSpc>
            </a:pPr>
            <a:endParaRPr b="0" lang="en-US" sz="2000" spc="-1" strike="noStrike">
              <a:latin typeface="Arial"/>
            </a:endParaRPr>
          </a:p>
        </p:txBody>
      </p:sp>
      <p:sp>
        <p:nvSpPr>
          <p:cNvPr id="100" name="CustomShape 6"/>
          <p:cNvSpPr/>
          <p:nvPr/>
        </p:nvSpPr>
        <p:spPr>
          <a:xfrm>
            <a:off x="8494560" y="885960"/>
            <a:ext cx="3532680" cy="625680"/>
          </a:xfrm>
          <a:prstGeom prst="roundRect">
            <a:avLst>
              <a:gd name="adj" fmla="val 16667"/>
            </a:avLst>
          </a:prstGeom>
          <a:solidFill>
            <a:srgbClr val="a51aef"/>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ffffff"/>
                </a:solidFill>
                <a:latin typeface="Calibri"/>
              </a:rPr>
              <a:t>Both</a:t>
            </a:r>
            <a:endParaRPr b="0" lang="en-US" sz="2800" spc="-1" strike="noStrike">
              <a:latin typeface="Arial"/>
            </a:endParaRPr>
          </a:p>
        </p:txBody>
      </p:sp>
      <p:sp>
        <p:nvSpPr>
          <p:cNvPr id="101" name="CustomShape 7"/>
          <p:cNvSpPr/>
          <p:nvPr/>
        </p:nvSpPr>
        <p:spPr>
          <a:xfrm>
            <a:off x="4523040" y="1863720"/>
            <a:ext cx="3794400" cy="283464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2000" spc="-1" strike="noStrike">
                <a:solidFill>
                  <a:srgbClr val="000000"/>
                </a:solidFill>
                <a:latin typeface="Calibri"/>
              </a:rPr>
              <a:t>Uploading Products</a:t>
            </a:r>
            <a:endParaRPr b="0" lang="en-US"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Calibri"/>
              </a:rPr>
              <a:t>Validation of Products</a:t>
            </a:r>
            <a:endParaRPr b="0" lang="en-US"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Calibri"/>
              </a:rPr>
              <a:t>Bidding Process</a:t>
            </a:r>
            <a:endParaRPr b="0" lang="en-US" sz="2000" spc="-1" strike="noStrike">
              <a:latin typeface="Arial"/>
            </a:endParaRPr>
          </a:p>
          <a:p>
            <a:pPr marL="457200">
              <a:lnSpc>
                <a:spcPct val="100000"/>
              </a:lnSpc>
            </a:pPr>
            <a:r>
              <a:rPr b="0" lang="en-US" sz="2000" spc="-1" strike="noStrike">
                <a:solidFill>
                  <a:srgbClr val="000000"/>
                </a:solidFill>
                <a:latin typeface="Calibri"/>
              </a:rPr>
              <a:t>-Validation</a:t>
            </a:r>
            <a:endParaRPr b="0" lang="en-US" sz="2000" spc="-1" strike="noStrike">
              <a:latin typeface="Arial"/>
            </a:endParaRPr>
          </a:p>
          <a:p>
            <a:pPr marL="457200">
              <a:lnSpc>
                <a:spcPct val="100000"/>
              </a:lnSpc>
            </a:pPr>
            <a:r>
              <a:rPr b="0" lang="en-US" sz="2000" spc="-1" strike="noStrike">
                <a:solidFill>
                  <a:srgbClr val="000000"/>
                </a:solidFill>
                <a:latin typeface="Calibri"/>
              </a:rPr>
              <a:t>-Ensuring concurrency</a:t>
            </a:r>
            <a:endParaRPr b="0" lang="en-US"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Calibri"/>
              </a:rPr>
              <a:t>Feedback</a:t>
            </a:r>
            <a:endParaRPr b="0" lang="en-US"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Calibri"/>
              </a:rPr>
              <a:t>Currency Conversion</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02" name="CustomShape 8"/>
          <p:cNvSpPr/>
          <p:nvPr/>
        </p:nvSpPr>
        <p:spPr>
          <a:xfrm>
            <a:off x="8494560" y="1863720"/>
            <a:ext cx="3794400" cy="131004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2000" spc="-1" strike="noStrike">
                <a:solidFill>
                  <a:srgbClr val="000000"/>
                </a:solidFill>
                <a:latin typeface="Calibri"/>
              </a:rPr>
              <a:t>Admin Page</a:t>
            </a:r>
            <a:endParaRPr b="0" lang="en-US"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Calibri"/>
              </a:rPr>
              <a:t>Database Management</a:t>
            </a:r>
            <a:endParaRPr b="0" lang="en-US"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Calibri"/>
              </a:rPr>
              <a:t>Displaying Products</a:t>
            </a:r>
            <a:endParaRPr b="0" lang="en-US" sz="2000" spc="-1" strike="noStrike">
              <a:latin typeface="Arial"/>
            </a:endParaRPr>
          </a:p>
          <a:p>
            <a:pPr>
              <a:lnSpc>
                <a:spcPct val="100000"/>
              </a:lnSpc>
            </a:pPr>
            <a:endParaRPr b="0" lang="en-US" sz="2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 name="Picture 4" descr=""/>
          <p:cNvPicPr/>
          <p:nvPr/>
        </p:nvPicPr>
        <p:blipFill>
          <a:blip r:embed="rId1"/>
          <a:stretch/>
        </p:blipFill>
        <p:spPr>
          <a:xfrm>
            <a:off x="1066680" y="75600"/>
            <a:ext cx="10058040" cy="67064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52</TotalTime>
  <Application>LibreOffice/6.0.7.3$Linux_X86_64 LibreOffice_project/00m0$Build-3</Application>
  <Words>2399</Words>
  <Paragraphs>138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2019-11-23T09:57:57Z</dcterms:created>
  <dc:creator>reeshal</dc:creator>
  <dc:description/>
  <dc:language>en-US</dc:language>
  <cp:lastModifiedBy/>
  <dcterms:modified xsi:type="dcterms:W3CDTF">2019-11-25T23:50:28Z</dcterms:modified>
  <cp:revision>26</cp:revision>
  <dc:subject/>
  <dc:title>WPS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1033-11.1.0.8722</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6</vt:i4>
  </property>
</Properties>
</file>