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p>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p:nvPr>
        </p:nvSpPr>
        <p:spPr>
          <a:xfrm>
            <a:off x="838080" y="6356520"/>
            <a:ext cx="2742840" cy="364680"/>
          </a:xfrm>
          <a:prstGeom prst="rect">
            <a:avLst/>
          </a:prstGeom>
        </p:spPr>
        <p:txBody>
          <a:bodyPr anchor="ctr"/>
          <a:p>
            <a:endParaRPr lang="en-US" sz="2400" b="0" strike="noStrike" spc="-1">
              <a:latin typeface="Times New Roman" panose="02020603050405020304"/>
            </a:endParaRPr>
          </a:p>
        </p:txBody>
      </p:sp>
      <p:sp>
        <p:nvSpPr>
          <p:cNvPr id="3" name="PlaceHolder 3"/>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 name="PlaceHolder 4"/>
          <p:cNvSpPr>
            <a:spLocks noGrp="1"/>
          </p:cNvSpPr>
          <p:nvPr>
            <p:ph type="sldNum"/>
          </p:nvPr>
        </p:nvSpPr>
        <p:spPr>
          <a:xfrm>
            <a:off x="8610480" y="6356520"/>
            <a:ext cx="2742840" cy="364680"/>
          </a:xfrm>
          <a:prstGeom prst="rect">
            <a:avLst/>
          </a:prstGeom>
        </p:spPr>
        <p:txBody>
          <a:bodyPr anchor="ctr"/>
          <a:p>
            <a:endParaRPr lang="en-US" sz="2400" b="0" strike="noStrike" spc="-1">
              <a:latin typeface="Times New Roman" panose="02020603050405020304"/>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7965">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endParaRPr lang="en-US" sz="2800" b="0" strike="noStrike" spc="-1">
              <a:solidFill>
                <a:srgbClr val="000000"/>
              </a:solidFill>
              <a:latin typeface="Calibri" panose="020F0502020204030204"/>
            </a:endParaRPr>
          </a:p>
          <a:p>
            <a:pPr marL="685800" lvl="1" indent="-227965">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endParaRPr lang="en-US" sz="2400" b="0" strike="noStrike" spc="-1">
              <a:solidFill>
                <a:srgbClr val="000000"/>
              </a:solidFill>
              <a:latin typeface="Calibri" panose="020F0502020204030204"/>
            </a:endParaRPr>
          </a:p>
          <a:p>
            <a:pPr marL="1143000" lvl="2" indent="-227965">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endParaRPr lang="en-US" sz="2000" b="0" strike="noStrike" spc="-1">
              <a:solidFill>
                <a:srgbClr val="000000"/>
              </a:solidFill>
              <a:latin typeface="Calibri" panose="020F0502020204030204"/>
            </a:endParaRPr>
          </a:p>
          <a:p>
            <a:pPr marL="1600200" lvl="3"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endParaRPr lang="en-US" sz="1800" b="0" strike="noStrike" spc="-1">
              <a:solidFill>
                <a:srgbClr val="000000"/>
              </a:solidFill>
              <a:latin typeface="Calibri" panose="020F0502020204030204"/>
            </a:endParaRPr>
          </a:p>
          <a:p>
            <a:pPr marL="2057400" lvl="4" indent="-227965">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endParaRPr lang="en-US" sz="1800" b="0" strike="noStrike" spc="-1">
              <a:solidFill>
                <a:srgbClr val="000000"/>
              </a:solidFill>
              <a:latin typeface="Calibri" panose="020F0502020204030204"/>
            </a:endParaRPr>
          </a:p>
        </p:txBody>
      </p:sp>
      <p:sp>
        <p:nvSpPr>
          <p:cNvPr id="43" name="PlaceHolder 3"/>
          <p:cNvSpPr>
            <a:spLocks noGrp="1"/>
          </p:cNvSpPr>
          <p:nvPr>
            <p:ph type="dt"/>
          </p:nvPr>
        </p:nvSpPr>
        <p:spPr>
          <a:xfrm>
            <a:off x="838080" y="6356520"/>
            <a:ext cx="2742840" cy="364680"/>
          </a:xfrm>
          <a:prstGeom prst="rect">
            <a:avLst/>
          </a:prstGeom>
        </p:spPr>
        <p:txBody>
          <a:bodyPr anchor="ctr"/>
          <a:p>
            <a:endParaRPr lang="en-US" sz="2400" b="0" strike="noStrike" spc="-1">
              <a:latin typeface="Times New Roman" panose="02020603050405020304"/>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lang="en-US" sz="2400" b="0" strike="noStrike" spc="-1">
              <a:latin typeface="Times New Roman" panose="02020603050405020304"/>
            </a:endParaRPr>
          </a:p>
        </p:txBody>
      </p:sp>
      <p:sp>
        <p:nvSpPr>
          <p:cNvPr id="45" name="PlaceHolder 5"/>
          <p:cNvSpPr>
            <a:spLocks noGrp="1"/>
          </p:cNvSpPr>
          <p:nvPr>
            <p:ph type="sldNum"/>
          </p:nvPr>
        </p:nvSpPr>
        <p:spPr>
          <a:xfrm>
            <a:off x="8610480" y="6356520"/>
            <a:ext cx="2742840" cy="364680"/>
          </a:xfrm>
          <a:prstGeom prst="rect">
            <a:avLst/>
          </a:prstGeom>
        </p:spPr>
        <p:txBody>
          <a:bodyPr anchor="ctr"/>
          <a:p>
            <a:endParaRPr lang="en-US"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16"/>
          <p:cNvPicPr/>
          <p:nvPr/>
        </p:nvPicPr>
        <p:blipFill>
          <a:blip r:embed="rId1"/>
          <a:stretch>
            <a:fillRect/>
          </a:stretch>
        </p:blipFill>
        <p:spPr>
          <a:xfrm>
            <a:off x="2547000" y="3522960"/>
            <a:ext cx="7058160" cy="3325680"/>
          </a:xfrm>
          <a:prstGeom prst="rect">
            <a:avLst/>
          </a:prstGeom>
          <a:ln>
            <a:noFill/>
          </a:ln>
        </p:spPr>
      </p:pic>
      <p:sp>
        <p:nvSpPr>
          <p:cNvPr id="83" name="CustomShape 1"/>
          <p:cNvSpPr/>
          <p:nvPr/>
        </p:nvSpPr>
        <p:spPr>
          <a:xfrm>
            <a:off x="1440" y="534600"/>
            <a:ext cx="12149640" cy="852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5000" b="0" strike="noStrike" spc="-1">
                <a:solidFill>
                  <a:srgbClr val="7030A0"/>
                </a:solidFill>
                <a:latin typeface="Calibri" panose="020F0502020204030204"/>
              </a:rPr>
              <a:t>Online Auction Website</a:t>
            </a:r>
            <a:endParaRPr lang="en-US" sz="5000" b="0" strike="noStrike" spc="-1">
              <a:latin typeface="Arial" panose="020B0604020202020204"/>
            </a:endParaRPr>
          </a:p>
        </p:txBody>
      </p:sp>
      <p:sp>
        <p:nvSpPr>
          <p:cNvPr id="84" name="CustomShape 2"/>
          <p:cNvSpPr/>
          <p:nvPr/>
        </p:nvSpPr>
        <p:spPr>
          <a:xfrm>
            <a:off x="4557960" y="1395000"/>
            <a:ext cx="303696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800" b="0" strike="noStrike" spc="-1">
                <a:solidFill>
                  <a:srgbClr val="000000"/>
                </a:solidFill>
                <a:latin typeface="Calibri" panose="020F0502020204030204"/>
              </a:rPr>
              <a:t>(Auction House)</a:t>
            </a:r>
            <a:endParaRPr lang="en-US" sz="2800" b="0" strike="noStrike" spc="-1">
              <a:latin typeface="Arial" panose="020B0604020202020204"/>
            </a:endParaRPr>
          </a:p>
        </p:txBody>
      </p:sp>
      <p:sp>
        <p:nvSpPr>
          <p:cNvPr id="85" name="CustomShape 3"/>
          <p:cNvSpPr/>
          <p:nvPr/>
        </p:nvSpPr>
        <p:spPr>
          <a:xfrm>
            <a:off x="1440" y="2062440"/>
            <a:ext cx="12148920" cy="486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600" b="0" strike="noStrike" spc="-1">
                <a:solidFill>
                  <a:srgbClr val="000000"/>
                </a:solidFill>
                <a:latin typeface="Calibri" panose="020F0502020204030204"/>
              </a:rPr>
              <a:t>Reeshal Rittoo | Rishikesh Doorgah</a:t>
            </a:r>
            <a:endParaRPr lang="en-US" sz="2600" b="0" strike="noStrike" spc="-1">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87"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Overview</a:t>
            </a:r>
            <a:endParaRPr lang="en-US" sz="2800" b="0" strike="noStrike" spc="-1">
              <a:latin typeface="Arial" panose="020B0604020202020204"/>
            </a:endParaRPr>
          </a:p>
        </p:txBody>
      </p:sp>
      <p:sp>
        <p:nvSpPr>
          <p:cNvPr id="88" name="CustomShape 3"/>
          <p:cNvSpPr/>
          <p:nvPr/>
        </p:nvSpPr>
        <p:spPr>
          <a:xfrm>
            <a:off x="273600" y="937800"/>
            <a:ext cx="11655720" cy="4054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000" b="0" strike="noStrike" spc="-1">
                <a:solidFill>
                  <a:srgbClr val="000000"/>
                </a:solidFill>
                <a:latin typeface="Calibri" panose="020F0502020204030204"/>
              </a:rPr>
              <a:t>E-commerce is fast gaining ground as an accepted and used business paradigm and online auction forms part of the latter. An increasing number of businesses are implementing web sites providing functionality for performing auctions over the web</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Our website has for aim to allow any user to both buy and sell products easily and fast.</a:t>
            </a: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Currently the website allows users to register and log in. They can search for a particular product or view all available products and bid on them.</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When the bidding time is over, users will know if they have been able to buy the products successfully and they have the option to resell those products.</a:t>
            </a:r>
            <a:endParaRPr lang="en-US" sz="2000" b="0" strike="noStrike" spc="-1">
              <a:latin typeface="Arial" panose="020B0604020202020204"/>
            </a:endParaRPr>
          </a:p>
          <a:p>
            <a:pPr>
              <a:lnSpc>
                <a:spcPct val="100000"/>
              </a:lnSpc>
            </a:pPr>
            <a:r>
              <a:rPr lang="en-US" sz="2000" b="0" strike="noStrike" spc="-1">
                <a:solidFill>
                  <a:srgbClr val="000000"/>
                </a:solidFill>
                <a:latin typeface="Calibri" panose="020F0502020204030204"/>
              </a:rPr>
              <a:t>They will able to send a feedback to the seller of that product or report any problems concerning the website, to the admins.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0"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Progress</a:t>
            </a:r>
            <a:endParaRPr lang="en-US" sz="2800" b="0" strike="noStrike" spc="-1">
              <a:latin typeface="Arial" panose="020B0604020202020204"/>
            </a:endParaRPr>
          </a:p>
        </p:txBody>
      </p:sp>
      <p:graphicFrame>
        <p:nvGraphicFramePr>
          <p:cNvPr id="91" name="Table 3"/>
          <p:cNvGraphicFramePr/>
          <p:nvPr/>
        </p:nvGraphicFramePr>
        <p:xfrm>
          <a:off x="235455" y="718175"/>
          <a:ext cx="11710670" cy="5772785"/>
        </p:xfrm>
        <a:graphic>
          <a:graphicData uri="http://schemas.openxmlformats.org/drawingml/2006/table">
            <a:tbl>
              <a:tblPr/>
              <a:tblGrid>
                <a:gridCol w="6801840"/>
                <a:gridCol w="1227240"/>
                <a:gridCol w="1226520"/>
                <a:gridCol w="1227240"/>
                <a:gridCol w="1227600"/>
              </a:tblGrid>
              <a:tr h="1083945">
                <a:tc>
                  <a:txBody>
                    <a:bodyPr/>
                    <a:p>
                      <a:pPr>
                        <a:lnSpc>
                          <a:spcPct val="100000"/>
                        </a:lnSpc>
                      </a:pPr>
                      <a:r>
                        <a:rPr lang="en-US" sz="2000" b="0" strike="noStrike" spc="-1">
                          <a:solidFill>
                            <a:srgbClr val="FFFFFF"/>
                          </a:solidFill>
                          <a:latin typeface="Calibri" panose="020F0502020204030204"/>
                        </a:rPr>
                        <a:t>Functional Requirements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Processing</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CSS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Javascript </a:t>
                      </a:r>
                      <a:r>
                        <a:rPr lang="" altLang="en-US" sz="2000" b="0" strike="noStrike" spc="-1">
                          <a:solidFill>
                            <a:srgbClr val="FFFFFF"/>
                          </a:solidFill>
                          <a:latin typeface="Calibri" panose="020F0502020204030204"/>
                        </a:rPr>
                        <a:t>Processing</a:t>
                      </a:r>
                      <a:endParaRPr lang="" altLang="en-US" sz="2000" b="0" strike="noStrike" spc="-1">
                        <a:solidFill>
                          <a:srgbClr val="FFFFFF"/>
                        </a:solidFill>
                        <a:latin typeface="Calibri" panose="020F050202020403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33000">
                <a:tc>
                  <a:txBody>
                    <a:bodyPr/>
                    <a:p>
                      <a:pPr>
                        <a:lnSpc>
                          <a:spcPct val="100000"/>
                        </a:lnSpc>
                      </a:pPr>
                      <a:r>
                        <a:rPr lang="en-US" sz="1800" b="0" strike="noStrike" spc="-1">
                          <a:solidFill>
                            <a:srgbClr val="000000"/>
                          </a:solidFill>
                          <a:latin typeface="Calibri" panose="020F0502020204030204"/>
                        </a:rPr>
                        <a:t>User should be able to register and login</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available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 x </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solidFill>
                            <a:srgbClr val="000000"/>
                          </a:solidFill>
                          <a:latin typeface="Calibri" panose="020F0502020204030204"/>
                        </a:rPr>
                        <a:t>       </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607320">
                <a:tc>
                  <a:txBody>
                    <a:bodyPr/>
                    <a:p>
                      <a:pPr>
                        <a:lnSpc>
                          <a:spcPct val="100000"/>
                        </a:lnSpc>
                      </a:pPr>
                      <a:r>
                        <a:rPr lang="en-US" sz="1800" b="0" strike="noStrike" spc="-1">
                          <a:solidFill>
                            <a:srgbClr val="000000"/>
                          </a:solidFill>
                          <a:latin typeface="Calibri" panose="020F0502020204030204"/>
                        </a:rPr>
                        <a:t>User should be able to upload products on the  website to sell them</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bid on any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ea typeface="Noto Sans CJK SC"/>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47980">
                <a:tc>
                  <a:txBody>
                    <a:bodyPr/>
                    <a:p>
                      <a:pPr>
                        <a:lnSpc>
                          <a:spcPct val="100000"/>
                        </a:lnSpc>
                      </a:pPr>
                      <a:r>
                        <a:rPr lang="en-US" sz="1800" b="0" strike="noStrike" spc="-1">
                          <a:solidFill>
                            <a:srgbClr val="000000"/>
                          </a:solidFill>
                          <a:latin typeface="Calibri" panose="020F0502020204030204"/>
                        </a:rPr>
                        <a:t>User can resell a product which he bought from another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z="1800" spc="-1">
                          <a:solidFill>
                            <a:srgbClr val="000000"/>
                          </a:solidFill>
                          <a:latin typeface="Calibri" panose="020F0502020204030204"/>
                          <a:sym typeface="+mn-ea"/>
                        </a:rPr>
                        <a:t>x</a:t>
                      </a:r>
                      <a:endParaRPr lang="en-US" sz="1800" b="0" strike="noStrike" spc="-1">
                        <a:solidFill>
                          <a:srgbClr val="000000"/>
                        </a:solidFill>
                        <a:latin typeface="Calibri" panose="020F0502020204030204"/>
                        <a:sym typeface="+mn-ea"/>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pc="-1">
                          <a:solidFill>
                            <a:srgbClr val="000000"/>
                          </a:solidFill>
                          <a:latin typeface="Calibri" panose="020F0502020204030204"/>
                          <a:sym typeface="+mn-ea"/>
                        </a:rPr>
                        <a:t>x</a:t>
                      </a: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his bought products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view all products which he sold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delete any product</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pc="-1">
                          <a:solidFill>
                            <a:srgbClr val="000000"/>
                          </a:solidFill>
                          <a:latin typeface="Calibri" panose="020F0502020204030204"/>
                          <a:sym typeface="+mn-ea"/>
                        </a:rPr>
                        <a:t>x</a:t>
                      </a:r>
                      <a:endParaRPr lang="en-US"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be able to filter products by category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lnSpc>
                          <a:spcPct val="100000"/>
                        </a:lnSpc>
                      </a:pP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53060">
                <a:tc>
                  <a:txBody>
                    <a:bodyPr/>
                    <a:p>
                      <a:pPr>
                        <a:lnSpc>
                          <a:spcPct val="100000"/>
                        </a:lnSpc>
                      </a:pPr>
                      <a:r>
                        <a:rPr lang="en-US" sz="1800" b="0" strike="noStrike" spc="-1">
                          <a:solidFill>
                            <a:srgbClr val="000000"/>
                          </a:solidFill>
                          <a:latin typeface="Calibri" panose="020F0502020204030204"/>
                        </a:rPr>
                        <a:t>User should be able to search products by name or tags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27025">
                <a:tc>
                  <a:txBody>
                    <a:bodyPr/>
                    <a:p>
                      <a:pPr>
                        <a:lnSpc>
                          <a:spcPct val="100000"/>
                        </a:lnSpc>
                      </a:pPr>
                      <a:r>
                        <a:rPr lang="en-US" sz="1800" b="0" strike="noStrike" spc="-1">
                          <a:solidFill>
                            <a:srgbClr val="000000"/>
                          </a:solidFill>
                          <a:latin typeface="Calibri" panose="020F0502020204030204"/>
                        </a:rPr>
                        <a:t>User should get a notification when someone bought his product</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r>
                        <a:rPr lang="" altLang="en-US"/>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r>
                        <a:rPr lang="" altLang="en-US"/>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33000">
                <a:tc>
                  <a:txBody>
                    <a:bodyPr/>
                    <a:p>
                      <a:pPr>
                        <a:lnSpc>
                          <a:spcPct val="100000"/>
                        </a:lnSpc>
                      </a:pPr>
                      <a:r>
                        <a:rPr lang="en-US" sz="1800" b="0" strike="noStrike" spc="-1">
                          <a:solidFill>
                            <a:srgbClr val="000000"/>
                          </a:solidFill>
                          <a:latin typeface="Calibri" panose="020F0502020204030204"/>
                        </a:rPr>
                        <a:t>User should get a notification if he won or lost a bid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r>
                        <a:rPr lang="" altLang="en-US"/>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r>
                        <a:rPr lang="" altLang="en-US"/>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3"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Progress</a:t>
            </a:r>
            <a:endParaRPr lang="en-US" sz="2800" b="0" strike="noStrike" spc="-1">
              <a:latin typeface="Arial" panose="020B0604020202020204"/>
            </a:endParaRPr>
          </a:p>
        </p:txBody>
      </p:sp>
      <p:graphicFrame>
        <p:nvGraphicFramePr>
          <p:cNvPr id="94" name="Table 3"/>
          <p:cNvGraphicFramePr/>
          <p:nvPr/>
        </p:nvGraphicFramePr>
        <p:xfrm>
          <a:off x="267840" y="938520"/>
          <a:ext cx="11710670" cy="5725795"/>
        </p:xfrm>
        <a:graphic>
          <a:graphicData uri="http://schemas.openxmlformats.org/drawingml/2006/table">
            <a:tbl>
              <a:tblPr/>
              <a:tblGrid>
                <a:gridCol w="6802120"/>
                <a:gridCol w="1226960"/>
                <a:gridCol w="1226520"/>
                <a:gridCol w="1227240"/>
                <a:gridCol w="1227600"/>
              </a:tblGrid>
              <a:tr h="1278360">
                <a:tc>
                  <a:txBody>
                    <a:bodyPr/>
                    <a:p>
                      <a:pPr>
                        <a:lnSpc>
                          <a:spcPct val="100000"/>
                        </a:lnSpc>
                      </a:pPr>
                      <a:r>
                        <a:rPr lang="en-US" sz="2000" b="0" strike="noStrike" spc="-1">
                          <a:solidFill>
                            <a:srgbClr val="FFFFFF"/>
                          </a:solidFill>
                          <a:latin typeface="Calibri" panose="020F0502020204030204"/>
                        </a:rPr>
                        <a:t>Functional Requirements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Processing</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PHP Validation</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CSS</a:t>
                      </a:r>
                      <a:endParaRPr lang="en-US" sz="20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c>
                  <a:txBody>
                    <a:bodyPr/>
                    <a:p>
                      <a:pPr algn="ctr">
                        <a:lnSpc>
                          <a:spcPct val="100000"/>
                        </a:lnSpc>
                      </a:pPr>
                      <a:r>
                        <a:rPr lang="en-US" sz="2000" b="0" strike="noStrike" spc="-1">
                          <a:solidFill>
                            <a:srgbClr val="FFFFFF"/>
                          </a:solidFill>
                          <a:latin typeface="Calibri" panose="020F0502020204030204"/>
                        </a:rPr>
                        <a:t>Javascript </a:t>
                      </a:r>
                      <a:r>
                        <a:rPr lang="" altLang="en-US" sz="2000" b="0" strike="noStrike" spc="-1">
                          <a:solidFill>
                            <a:srgbClr val="FFFFFF"/>
                          </a:solidFill>
                          <a:latin typeface="Calibri" panose="020F0502020204030204"/>
                        </a:rPr>
                        <a:t>Processing</a:t>
                      </a:r>
                      <a:endParaRPr lang="" altLang="en-US" sz="2000" b="0" strike="noStrike" spc="-1">
                        <a:solidFill>
                          <a:srgbClr val="FFFFFF"/>
                        </a:solidFill>
                        <a:latin typeface="Calibri" panose="020F050202020403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A35EEA"/>
                    </a:solidFill>
                  </a:tcPr>
                </a:tc>
              </a:tr>
              <a:tr h="352425">
                <a:tc>
                  <a:txBody>
                    <a:bodyPr/>
                    <a:p>
                      <a:pPr>
                        <a:lnSpc>
                          <a:spcPct val="100000"/>
                        </a:lnSpc>
                      </a:pPr>
                      <a:r>
                        <a:rPr lang="en-US" sz="1800" b="0" strike="noStrike" spc="-1">
                          <a:solidFill>
                            <a:srgbClr val="000000"/>
                          </a:solidFill>
                          <a:latin typeface="Calibri" panose="020F0502020204030204"/>
                        </a:rPr>
                        <a:t>User should be able to send feedback to the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report problems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User should be able to access the FAQ</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contact the admins of the website</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Multiple users should be able to bid concurrently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z="1800" b="0" strike="noStrike" spc="-1">
                          <a:latin typeface="Arial" panose="020B0604020202020204"/>
                        </a:rPr>
                        <a:t>   </a:t>
                      </a:r>
                      <a:r>
                        <a:rPr lang="" altLang="en-US" sz="1800" b="0" strike="noStrike" spc="-1">
                          <a:latin typeface="Arial" panose="020B0604020202020204"/>
                        </a:rPr>
                        <a:t>x</a:t>
                      </a:r>
                      <a:endParaRPr lang="" alt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r>
                        <a:rPr lang="en-US" sz="1800" b="0" strike="noStrike" spc="-1">
                          <a:latin typeface="Arial" panose="020B0604020202020204"/>
                        </a:rPr>
                        <a:t> </a:t>
                      </a:r>
                      <a:r>
                        <a:rPr lang="en-US" sz="1800" b="0" strike="noStrike" spc="-1">
                          <a:solidFill>
                            <a:srgbClr val="000000"/>
                          </a:solidFill>
                          <a:latin typeface="Calibri" panose="020F0502020204030204"/>
                        </a:rPr>
                        <a:t>x</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424440">
                <a:tc>
                  <a:txBody>
                    <a:bodyPr/>
                    <a:p>
                      <a:pP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Admins should see all problems reported</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Admins should see the users who logged on</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Admins should view all products only</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r>
                        <a:rPr lang="en-US" spc="-1">
                          <a:latin typeface="Arial" panose="020B0604020202020204"/>
                          <a:sym typeface="+mn-ea"/>
                        </a:rPr>
                        <a:t> </a:t>
                      </a:r>
                      <a:r>
                        <a:rPr lang="en-US" spc="-1">
                          <a:solidFill>
                            <a:srgbClr val="000000"/>
                          </a:solidFill>
                          <a:latin typeface="Calibri" panose="020F0502020204030204"/>
                          <a:sym typeface="+mn-ea"/>
                        </a:rPr>
                        <a:t>x</a:t>
                      </a:r>
                      <a:endParaRPr lang="" alt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1080">
                <a:tc>
                  <a:txBody>
                    <a:bodyPr/>
                    <a:p>
                      <a:pPr>
                        <a:lnSpc>
                          <a:spcPct val="100000"/>
                        </a:lnSpc>
                      </a:pPr>
                      <a:r>
                        <a:rPr lang="en-US" sz="1800" b="0" strike="noStrike" spc="-1">
                          <a:solidFill>
                            <a:srgbClr val="000000"/>
                          </a:solidFill>
                          <a:latin typeface="Calibri" panose="020F0502020204030204"/>
                        </a:rPr>
                        <a:t>User should be able to send feedback to the seller</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60720">
                <a:tc>
                  <a:txBody>
                    <a:bodyPr/>
                    <a:p>
                      <a:pPr>
                        <a:lnSpc>
                          <a:spcPct val="100000"/>
                        </a:lnSpc>
                      </a:pPr>
                      <a:r>
                        <a:rPr lang="en-US" sz="1800" b="0" strike="noStrike" spc="-1">
                          <a:solidFill>
                            <a:srgbClr val="000000"/>
                          </a:solidFill>
                          <a:latin typeface="Calibri" panose="020F0502020204030204"/>
                        </a:rPr>
                        <a:t>User should be able to report problems</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r h="359640">
                <a:tc>
                  <a:txBody>
                    <a:bodyPr/>
                    <a:p>
                      <a:pPr>
                        <a:lnSpc>
                          <a:spcPct val="100000"/>
                        </a:lnSpc>
                      </a:pPr>
                      <a:r>
                        <a:rPr lang="en-US" sz="1800" b="0" strike="noStrike" spc="-1">
                          <a:solidFill>
                            <a:srgbClr val="000000"/>
                          </a:solidFill>
                          <a:latin typeface="Calibri" panose="020F0502020204030204"/>
                        </a:rPr>
                        <a:t>User should be able to access the FAQ</a:t>
                      </a:r>
                      <a:endParaRPr lang="en-US" sz="1800" b="0" strike="noStrike" spc="-1">
                        <a:latin typeface="Arial" panose="020B0604020202020204"/>
                      </a:endParaRPr>
                    </a:p>
                  </a:txBody>
                  <a:tcPr marL="12600" marR="12600" marT="12600" anchor="ctr">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c>
                  <a:txBody>
                    <a:bodyPr/>
                    <a:p>
                      <a:pPr algn="ctr">
                        <a:buNone/>
                      </a:pPr>
                      <a:endParaRPr lang="en-US"/>
                    </a:p>
                  </a:txBody>
                  <a:tcPr marL="12600" marR="12600">
                    <a:lnL w="6480">
                      <a:solidFill>
                        <a:srgbClr val="FFFFFF"/>
                      </a:solidFill>
                    </a:lnL>
                    <a:lnR w="6480">
                      <a:solidFill>
                        <a:srgbClr val="FFFFFF"/>
                      </a:solidFill>
                    </a:lnR>
                    <a:lnT w="6480">
                      <a:solidFill>
                        <a:srgbClr val="FFFFFF"/>
                      </a:solidFill>
                    </a:lnT>
                    <a:lnB w="6480">
                      <a:solidFill>
                        <a:srgbClr val="FFFFFF"/>
                      </a:solidFill>
                    </a:lnB>
                    <a:solidFill>
                      <a:srgbClr val="E7E6E6"/>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Line 1"/>
          <p:cNvSpPr/>
          <p:nvPr/>
        </p:nvSpPr>
        <p:spPr>
          <a:xfrm flipV="1">
            <a:off x="267840" y="546480"/>
            <a:ext cx="11597040" cy="14040"/>
          </a:xfrm>
          <a:prstGeom prst="line">
            <a:avLst/>
          </a:prstGeom>
          <a:ln>
            <a:solidFill>
              <a:srgbClr val="A51AEF"/>
            </a:solidFill>
          </a:ln>
        </p:spPr>
        <p:style>
          <a:lnRef idx="3">
            <a:schemeClr val="dk1"/>
          </a:lnRef>
          <a:fillRef idx="0">
            <a:schemeClr val="dk1"/>
          </a:fillRef>
          <a:effectRef idx="2">
            <a:schemeClr val="dk1"/>
          </a:effectRef>
          <a:fontRef idx="minor"/>
        </p:style>
      </p:sp>
      <p:sp>
        <p:nvSpPr>
          <p:cNvPr id="96" name="CustomShape 2"/>
          <p:cNvSpPr/>
          <p:nvPr/>
        </p:nvSpPr>
        <p:spPr>
          <a:xfrm>
            <a:off x="235440" y="39960"/>
            <a:ext cx="4810320" cy="51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2800" b="0" strike="noStrike" spc="-1">
                <a:solidFill>
                  <a:srgbClr val="000000"/>
                </a:solidFill>
                <a:latin typeface="Calibri" panose="020F0502020204030204"/>
              </a:rPr>
              <a:t>Division of Work</a:t>
            </a:r>
            <a:endParaRPr lang="en-US" sz="2800" b="0" strike="noStrike" spc="-1">
              <a:latin typeface="Arial" panose="020B0604020202020204"/>
            </a:endParaRPr>
          </a:p>
        </p:txBody>
      </p:sp>
      <p:sp>
        <p:nvSpPr>
          <p:cNvPr id="97" name="CustomShape 3"/>
          <p:cNvSpPr/>
          <p:nvPr/>
        </p:nvSpPr>
        <p:spPr>
          <a:xfrm>
            <a:off x="4071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Reeshal</a:t>
            </a:r>
            <a:endParaRPr lang="en-US" sz="2800" b="0" strike="noStrike" spc="-1">
              <a:latin typeface="Arial" panose="020B0604020202020204"/>
            </a:endParaRPr>
          </a:p>
        </p:txBody>
      </p:sp>
      <p:sp>
        <p:nvSpPr>
          <p:cNvPr id="98" name="CustomShape 4"/>
          <p:cNvSpPr/>
          <p:nvPr/>
        </p:nvSpPr>
        <p:spPr>
          <a:xfrm>
            <a:off x="452304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Rishikesh</a:t>
            </a:r>
            <a:endParaRPr lang="en-US" sz="2800" b="0" strike="noStrike" spc="-1">
              <a:latin typeface="Arial" panose="020B0604020202020204"/>
            </a:endParaRPr>
          </a:p>
        </p:txBody>
      </p:sp>
      <p:sp>
        <p:nvSpPr>
          <p:cNvPr id="99" name="CustomShape 5"/>
          <p:cNvSpPr/>
          <p:nvPr/>
        </p:nvSpPr>
        <p:spPr>
          <a:xfrm>
            <a:off x="407160" y="1863720"/>
            <a:ext cx="3794400" cy="252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User Interface</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Searching and filtering products</a:t>
            </a:r>
            <a:endParaRPr lang="en-US" sz="2000" b="0" strike="noStrike" spc="-1">
              <a:solidFill>
                <a:srgbClr val="000000"/>
              </a:solidFill>
              <a:latin typeface="Calibri" panose="020F0502020204030204"/>
            </a:endParaRPr>
          </a:p>
          <a:p>
            <a:pPr marL="285750" indent="-285750">
              <a:lnSpc>
                <a:spcPct val="100000"/>
              </a:lnSpc>
              <a:buClr>
                <a:srgbClr val="000000"/>
              </a:buClr>
              <a:buFont typeface="Arial" panose="020B0604020202020204"/>
              <a:buChar char="•"/>
            </a:pPr>
            <a:r>
              <a:rPr lang="en-US" altLang="en-US" sz="2000" b="0" strike="noStrike" spc="-1">
                <a:solidFill>
                  <a:srgbClr val="000000"/>
                </a:solidFill>
                <a:latin typeface="Calibri" panose="020F0502020204030204"/>
              </a:rPr>
              <a:t>Deleting and Stopping Auction of products</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Login/Register</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FAQ </a:t>
            </a:r>
            <a:r>
              <a:rPr lang="en-US" altLang="en-US" sz="2000" b="0" strike="noStrike" spc="-1">
                <a:solidFill>
                  <a:srgbClr val="FF0000"/>
                </a:solidFill>
                <a:latin typeface="Calibri" panose="020F0502020204030204"/>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Contact Admin</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Report Problems</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100" name="CustomShape 6"/>
          <p:cNvSpPr/>
          <p:nvPr/>
        </p:nvSpPr>
        <p:spPr>
          <a:xfrm>
            <a:off x="8494560" y="885960"/>
            <a:ext cx="3532680" cy="625680"/>
          </a:xfrm>
          <a:prstGeom prst="roundRect">
            <a:avLst>
              <a:gd name="adj" fmla="val 16667"/>
            </a:avLst>
          </a:prstGeom>
          <a:solidFill>
            <a:srgbClr val="A51A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2800" b="0" strike="noStrike" spc="-1">
                <a:solidFill>
                  <a:srgbClr val="FFFFFF"/>
                </a:solidFill>
                <a:latin typeface="Calibri" panose="020F0502020204030204"/>
              </a:rPr>
              <a:t>Both</a:t>
            </a:r>
            <a:endParaRPr lang="en-US" sz="2800" b="0" strike="noStrike" spc="-1">
              <a:latin typeface="Arial" panose="020B0604020202020204"/>
            </a:endParaRPr>
          </a:p>
        </p:txBody>
      </p:sp>
      <p:sp>
        <p:nvSpPr>
          <p:cNvPr id="101" name="CustomShape 7"/>
          <p:cNvSpPr/>
          <p:nvPr/>
        </p:nvSpPr>
        <p:spPr>
          <a:xfrm>
            <a:off x="4523040" y="1863720"/>
            <a:ext cx="3794400" cy="2834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Uploading Products</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Validation of Products</a:t>
            </a:r>
            <a:endParaRPr lang="en-US" sz="2000" b="0" strike="noStrike" spc="-1">
              <a:solidFill>
                <a:srgbClr val="000000"/>
              </a:solidFill>
              <a:latin typeface="Calibri" panose="020F0502020204030204"/>
            </a:endParaRPr>
          </a:p>
          <a:p>
            <a:pPr marL="285750" indent="-285750">
              <a:lnSpc>
                <a:spcPct val="100000"/>
              </a:lnSpc>
              <a:buClr>
                <a:srgbClr val="000000"/>
              </a:buClr>
              <a:buFont typeface="Arial" panose="020B0604020202020204"/>
              <a:buChar char="•"/>
            </a:pPr>
            <a:r>
              <a:rPr lang="" altLang="en-US" sz="2000" b="0" strike="noStrike" spc="-1">
                <a:solidFill>
                  <a:srgbClr val="000000"/>
                </a:solidFill>
                <a:latin typeface="Calibri" panose="020F0502020204030204"/>
              </a:rPr>
              <a:t>Notification system</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Bidding Process</a:t>
            </a:r>
            <a:endParaRPr lang="en-US" sz="2000" b="0" strike="noStrike" spc="-1">
              <a:latin typeface="Arial" panose="020B0604020202020204"/>
            </a:endParaRPr>
          </a:p>
          <a:p>
            <a:pPr marL="457200">
              <a:lnSpc>
                <a:spcPct val="100000"/>
              </a:lnSpc>
            </a:pPr>
            <a:r>
              <a:rPr lang="en-US" sz="2000" b="0" strike="noStrike" spc="-1">
                <a:solidFill>
                  <a:srgbClr val="000000"/>
                </a:solidFill>
                <a:latin typeface="Calibri" panose="020F0502020204030204"/>
              </a:rPr>
              <a:t>-Validation</a:t>
            </a:r>
            <a:endParaRPr lang="en-US" sz="2000" b="0" strike="noStrike" spc="-1">
              <a:latin typeface="Arial" panose="020B0604020202020204"/>
            </a:endParaRPr>
          </a:p>
          <a:p>
            <a:pPr marL="457200">
              <a:lnSpc>
                <a:spcPct val="100000"/>
              </a:lnSpc>
            </a:pPr>
            <a:r>
              <a:rPr lang="en-US" sz="2000" b="0" strike="noStrike" spc="-1">
                <a:solidFill>
                  <a:srgbClr val="000000"/>
                </a:solidFill>
                <a:latin typeface="Calibri" panose="020F0502020204030204"/>
              </a:rPr>
              <a:t>-Ensuring concurrency</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Feedback</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Currency Conversion</a:t>
            </a:r>
            <a:r>
              <a:rPr lang="en-US" altLang="en-US" sz="2000" spc="-1">
                <a:solidFill>
                  <a:srgbClr val="FF0000"/>
                </a:solidFill>
                <a:latin typeface="Calibri" panose="020F0502020204030204"/>
                <a:sym typeface="+mn-ea"/>
              </a:rPr>
              <a:t>(TBI)</a:t>
            </a:r>
            <a:endParaRPr lang="en-US" sz="2000" b="0" strike="noStrike" spc="-1">
              <a:latin typeface="Arial" panose="020B0604020202020204"/>
            </a:endParaRPr>
          </a:p>
          <a:p>
            <a:pPr>
              <a:lnSpc>
                <a:spcPct val="100000"/>
              </a:lnSpc>
            </a:pP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
        <p:nvSpPr>
          <p:cNvPr id="102" name="CustomShape 8"/>
          <p:cNvSpPr/>
          <p:nvPr/>
        </p:nvSpPr>
        <p:spPr>
          <a:xfrm>
            <a:off x="8494560" y="1863720"/>
            <a:ext cx="3794400" cy="1310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Admin Page</a:t>
            </a:r>
            <a:r>
              <a:rPr lang="en-US" altLang="en-US" sz="2000" spc="-1">
                <a:solidFill>
                  <a:srgbClr val="FF0000"/>
                </a:solidFill>
                <a:latin typeface="Calibri" panose="020F0502020204030204"/>
                <a:sym typeface="+mn-ea"/>
              </a:rPr>
              <a:t>(WIP)</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Database Management</a:t>
            </a:r>
            <a:endParaRPr lang="en-US" sz="2000" b="0" strike="noStrike" spc="-1">
              <a:latin typeface="Arial" panose="020B0604020202020204"/>
            </a:endParaRPr>
          </a:p>
          <a:p>
            <a:pPr marL="285750" indent="-285750">
              <a:lnSpc>
                <a:spcPct val="100000"/>
              </a:lnSpc>
              <a:buClr>
                <a:srgbClr val="000000"/>
              </a:buClr>
              <a:buFont typeface="Arial" panose="020B0604020202020204"/>
              <a:buChar char="•"/>
            </a:pPr>
            <a:r>
              <a:rPr lang="en-US" sz="2000" b="0" strike="noStrike" spc="-1">
                <a:solidFill>
                  <a:srgbClr val="000000"/>
                </a:solidFill>
                <a:latin typeface="Calibri" panose="020F0502020204030204"/>
              </a:rPr>
              <a:t>Displaying Products</a:t>
            </a:r>
            <a:endParaRPr lang="en-US" sz="2000" b="0" strike="noStrike" spc="-1">
              <a:latin typeface="Arial" panose="020B0604020202020204"/>
            </a:endParaRPr>
          </a:p>
          <a:p>
            <a:pPr>
              <a:lnSpc>
                <a:spcPct val="100000"/>
              </a:lnSpc>
            </a:pPr>
            <a:endParaRPr lang="en-US" sz="2000" b="0" strike="noStrike" spc="-1">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4"/>
          <p:cNvPicPr/>
          <p:nvPr/>
        </p:nvPicPr>
        <p:blipFill>
          <a:blip r:embed="rId1"/>
          <a:stretch>
            <a:fillRect/>
          </a:stretch>
        </p:blipFill>
        <p:spPr>
          <a:xfrm>
            <a:off x="1066680" y="75600"/>
            <a:ext cx="10058040" cy="670644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2578</Words>
  <Application>WPS Presentation</Application>
  <PresentationFormat/>
  <Paragraphs>176</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vt:i4>
      </vt:variant>
    </vt:vector>
  </HeadingPairs>
  <TitlesOfParts>
    <vt:vector size="21" baseType="lpstr">
      <vt:lpstr>Arial</vt:lpstr>
      <vt:lpstr>SimSun</vt:lpstr>
      <vt:lpstr>Wingdings</vt:lpstr>
      <vt:lpstr>Calibri Light</vt:lpstr>
      <vt:lpstr>Calibri</vt:lpstr>
      <vt:lpstr>Times New Roman</vt:lpstr>
      <vt:lpstr>Symbol</vt:lpstr>
      <vt:lpstr>Arial</vt:lpstr>
      <vt:lpstr>Noto Sans CJK SC</vt:lpstr>
      <vt:lpstr>Pothana2000</vt:lpstr>
      <vt:lpstr>微软雅黑</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reeshal</dc:creator>
  <cp:lastModifiedBy>root</cp:lastModifiedBy>
  <cp:revision>30</cp:revision>
  <dcterms:created xsi:type="dcterms:W3CDTF">2019-11-27T06:26:23Z</dcterms:created>
  <dcterms:modified xsi:type="dcterms:W3CDTF">2019-11-27T06:26:23Z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1033-11.1.0.8722</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