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FD81-A1F1-42C2-AF08-40B81C12EB7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A7B1-6ADB-4E5A-A260-925C2F0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6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FD81-A1F1-42C2-AF08-40B81C12EB7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A7B1-6ADB-4E5A-A260-925C2F0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5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FD81-A1F1-42C2-AF08-40B81C12EB7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A7B1-6ADB-4E5A-A260-925C2F040A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626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FD81-A1F1-42C2-AF08-40B81C12EB7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A7B1-6ADB-4E5A-A260-925C2F0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1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FD81-A1F1-42C2-AF08-40B81C12EB7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A7B1-6ADB-4E5A-A260-925C2F040A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895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FD81-A1F1-42C2-AF08-40B81C12EB7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A7B1-6ADB-4E5A-A260-925C2F0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82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FD81-A1F1-42C2-AF08-40B81C12EB7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A7B1-6ADB-4E5A-A260-925C2F0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FD81-A1F1-42C2-AF08-40B81C12EB7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A7B1-6ADB-4E5A-A260-925C2F0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FD81-A1F1-42C2-AF08-40B81C12EB7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A7B1-6ADB-4E5A-A260-925C2F0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4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FD81-A1F1-42C2-AF08-40B81C12EB7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A7B1-6ADB-4E5A-A260-925C2F0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FD81-A1F1-42C2-AF08-40B81C12EB7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A7B1-6ADB-4E5A-A260-925C2F0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8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FD81-A1F1-42C2-AF08-40B81C12EB7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A7B1-6ADB-4E5A-A260-925C2F0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FD81-A1F1-42C2-AF08-40B81C12EB7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A7B1-6ADB-4E5A-A260-925C2F0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FD81-A1F1-42C2-AF08-40B81C12EB7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A7B1-6ADB-4E5A-A260-925C2F0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FD81-A1F1-42C2-AF08-40B81C12EB7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A7B1-6ADB-4E5A-A260-925C2F0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3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A7B1-6ADB-4E5A-A260-925C2F040A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FD81-A1F1-42C2-AF08-40B81C12EB78}" type="datetimeFigureOut">
              <a:rPr lang="en-US" smtClean="0"/>
              <a:t>2/5/2025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0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5FD81-A1F1-42C2-AF08-40B81C12EB7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1FA7B1-6ADB-4E5A-A260-925C2F0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1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4F19-2503-DC4C-11B0-B5940E391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SUPPLY CHAIN MANAGEMENT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09778-47EE-5F50-2B55-F792D9386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By- Reeshav Bhaumik</a:t>
            </a:r>
          </a:p>
        </p:txBody>
      </p:sp>
    </p:spTree>
    <p:extLst>
      <p:ext uri="{BB962C8B-B14F-4D97-AF65-F5344CB8AC3E}">
        <p14:creationId xmlns:p14="http://schemas.microsoft.com/office/powerpoint/2010/main" val="53741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CACE-B2B9-B56C-591F-FFF40C65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7149"/>
            <a:ext cx="8596668" cy="44245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POWER BI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E78A5-ED4C-B86A-E6EE-247985D3A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4" y="609601"/>
            <a:ext cx="11825574" cy="60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654EC9-0DAA-3C55-680A-B94F0DF4E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6" y="207691"/>
            <a:ext cx="11887201" cy="64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ED48-B44E-9B20-962E-AA6E0D31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6311"/>
            <a:ext cx="8596668" cy="4621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SQL QUERY</a:t>
            </a:r>
          </a:p>
        </p:txBody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A013D293-A310-F1F1-1D8B-B2253B8F7C1B}"/>
              </a:ext>
            </a:extLst>
          </p:cNvPr>
          <p:cNvSpPr/>
          <p:nvPr/>
        </p:nvSpPr>
        <p:spPr>
          <a:xfrm>
            <a:off x="81391" y="678427"/>
            <a:ext cx="5673213" cy="2750573"/>
          </a:xfrm>
          <a:custGeom>
            <a:avLst/>
            <a:gdLst/>
            <a:ahLst/>
            <a:cxnLst/>
            <a:rect l="l" t="t" r="r" b="b"/>
            <a:pathLst>
              <a:path w="9144000" h="5729821">
                <a:moveTo>
                  <a:pt x="0" y="0"/>
                </a:moveTo>
                <a:lnTo>
                  <a:pt x="9144000" y="0"/>
                </a:lnTo>
                <a:lnTo>
                  <a:pt x="9144000" y="5729821"/>
                </a:lnTo>
                <a:lnTo>
                  <a:pt x="0" y="57298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09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4165E4A2-907B-82D5-D396-A11BF99AA754}"/>
              </a:ext>
            </a:extLst>
          </p:cNvPr>
          <p:cNvSpPr/>
          <p:nvPr/>
        </p:nvSpPr>
        <p:spPr>
          <a:xfrm>
            <a:off x="5604386" y="216310"/>
            <a:ext cx="5673213" cy="3212689"/>
          </a:xfrm>
          <a:custGeom>
            <a:avLst/>
            <a:gdLst/>
            <a:ahLst/>
            <a:cxnLst/>
            <a:rect l="l" t="t" r="r" b="b"/>
            <a:pathLst>
              <a:path w="9144000" h="4926220">
                <a:moveTo>
                  <a:pt x="0" y="0"/>
                </a:moveTo>
                <a:lnTo>
                  <a:pt x="9144000" y="0"/>
                </a:lnTo>
                <a:lnTo>
                  <a:pt x="9144000" y="4926220"/>
                </a:lnTo>
                <a:lnTo>
                  <a:pt x="0" y="49262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61" t="-464" r="-27007" b="-3849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9EC01F6D-3E12-DBA3-98D5-300EFE869664}"/>
              </a:ext>
            </a:extLst>
          </p:cNvPr>
          <p:cNvSpPr/>
          <p:nvPr/>
        </p:nvSpPr>
        <p:spPr>
          <a:xfrm>
            <a:off x="403668" y="3225791"/>
            <a:ext cx="11041080" cy="3415898"/>
          </a:xfrm>
          <a:custGeom>
            <a:avLst/>
            <a:gdLst/>
            <a:ahLst/>
            <a:cxnLst/>
            <a:rect l="l" t="t" r="r" b="b"/>
            <a:pathLst>
              <a:path w="9144000" h="3749386">
                <a:moveTo>
                  <a:pt x="0" y="0"/>
                </a:moveTo>
                <a:lnTo>
                  <a:pt x="9144000" y="0"/>
                </a:lnTo>
                <a:lnTo>
                  <a:pt x="9144000" y="3749386"/>
                </a:lnTo>
                <a:lnTo>
                  <a:pt x="0" y="37493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3592" b="-69546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9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82EC-F265-D591-248E-546EAC0A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8491"/>
            <a:ext cx="8596668" cy="46211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KEY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A2B7-6BCA-E2D5-05AF-BE1FDD7B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02891"/>
            <a:ext cx="9420395" cy="5038472"/>
          </a:xfrm>
        </p:spPr>
        <p:txBody>
          <a:bodyPr>
            <a:norm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1900" b="1" dirty="0">
                <a:solidFill>
                  <a:srgbClr val="0A2D7A"/>
                </a:solidFill>
                <a:latin typeface="Poppins Bold"/>
                <a:ea typeface="Poppins Bold"/>
                <a:cs typeface="Poppins Bold"/>
                <a:sym typeface="Poppins Bold"/>
              </a:rPr>
              <a:t>Optimized Inventory Management: Improved stock control through data-driven insights, reducing stockouts and overstocking.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1900" b="1" dirty="0">
                <a:solidFill>
                  <a:srgbClr val="0A2D7A"/>
                </a:solidFill>
                <a:latin typeface="Poppins Bold"/>
                <a:ea typeface="Poppins Bold"/>
                <a:cs typeface="Poppins Bold"/>
                <a:sym typeface="Poppins Bold"/>
              </a:rPr>
              <a:t>Enhanced Decision-Making: SQL queries and dashboards provided real-time visibility into inventory trends, demand forecasting, and supplier performance.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1900" b="1" dirty="0">
                <a:solidFill>
                  <a:srgbClr val="0A2D7A"/>
                </a:solidFill>
                <a:latin typeface="Poppins Bold"/>
                <a:ea typeface="Poppins Bold"/>
                <a:cs typeface="Poppins Bold"/>
                <a:sym typeface="Poppins Bold"/>
              </a:rPr>
              <a:t>Cost Reduction &amp; Efficiency: Streamlined supply chain operations by minimizing holding costs, improving order fulfillment rates, and ensuring better resource allocation</a:t>
            </a:r>
            <a:r>
              <a:rPr lang="en-US" sz="3000" b="1" dirty="0">
                <a:solidFill>
                  <a:srgbClr val="0A2D7A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47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34F7B-39BC-EBE1-83C1-EC06C2FF8A42}"/>
              </a:ext>
            </a:extLst>
          </p:cNvPr>
          <p:cNvSpPr txBox="1"/>
          <p:nvPr/>
        </p:nvSpPr>
        <p:spPr>
          <a:xfrm>
            <a:off x="1258529" y="1111045"/>
            <a:ext cx="78166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</a:t>
            </a:r>
          </a:p>
          <a:p>
            <a:pPr algn="r"/>
            <a:r>
              <a:rPr lang="en-US" sz="115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026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1835-E4AD-D390-D38C-ABAC174A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86098" cy="101272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DAF8-BE78-27C1-DC96-F04DA52C5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70926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SUMMARY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KPI LIST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EXCEL DASHBOARD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TABLEAU DASHBOARD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POWER BI DASHBOARD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 QUERY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KEY TAKEAWAY</a:t>
            </a:r>
          </a:p>
        </p:txBody>
      </p:sp>
      <p:sp>
        <p:nvSpPr>
          <p:cNvPr id="4" name="Freeform 12">
            <a:extLst>
              <a:ext uri="{FF2B5EF4-FFF2-40B4-BE49-F238E27FC236}">
                <a16:creationId xmlns:a16="http://schemas.microsoft.com/office/drawing/2014/main" id="{FF6B743D-8822-C593-2052-8B9ECEDD4FC8}"/>
              </a:ext>
            </a:extLst>
          </p:cNvPr>
          <p:cNvSpPr/>
          <p:nvPr/>
        </p:nvSpPr>
        <p:spPr>
          <a:xfrm>
            <a:off x="7826477" y="4539685"/>
            <a:ext cx="1297859" cy="1192522"/>
          </a:xfrm>
          <a:custGeom>
            <a:avLst/>
            <a:gdLst/>
            <a:ahLst/>
            <a:cxnLst/>
            <a:rect l="l" t="t" r="r" b="b"/>
            <a:pathLst>
              <a:path w="1499485" h="1495225">
                <a:moveTo>
                  <a:pt x="0" y="0"/>
                </a:moveTo>
                <a:lnTo>
                  <a:pt x="1499486" y="0"/>
                </a:lnTo>
                <a:lnTo>
                  <a:pt x="1499486" y="1495226"/>
                </a:lnTo>
                <a:lnTo>
                  <a:pt x="0" y="1495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4F6487A6-52C9-70F5-B790-C93262611BE2}"/>
              </a:ext>
            </a:extLst>
          </p:cNvPr>
          <p:cNvSpPr/>
          <p:nvPr/>
        </p:nvSpPr>
        <p:spPr>
          <a:xfrm>
            <a:off x="7611009" y="3228866"/>
            <a:ext cx="1662993" cy="1067831"/>
          </a:xfrm>
          <a:custGeom>
            <a:avLst/>
            <a:gdLst/>
            <a:ahLst/>
            <a:cxnLst/>
            <a:rect l="l" t="t" r="r" b="b"/>
            <a:pathLst>
              <a:path w="1556180" h="919147">
                <a:moveTo>
                  <a:pt x="0" y="0"/>
                </a:moveTo>
                <a:lnTo>
                  <a:pt x="1556180" y="0"/>
                </a:lnTo>
                <a:lnTo>
                  <a:pt x="1556180" y="919147"/>
                </a:lnTo>
                <a:lnTo>
                  <a:pt x="0" y="919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D5C14E0-4D66-061F-9276-C3B777FF1884}"/>
              </a:ext>
            </a:extLst>
          </p:cNvPr>
          <p:cNvSpPr/>
          <p:nvPr/>
        </p:nvSpPr>
        <p:spPr>
          <a:xfrm>
            <a:off x="7692762" y="1865311"/>
            <a:ext cx="1662993" cy="868465"/>
          </a:xfrm>
          <a:custGeom>
            <a:avLst/>
            <a:gdLst/>
            <a:ahLst/>
            <a:cxnLst/>
            <a:rect l="l" t="t" r="r" b="b"/>
            <a:pathLst>
              <a:path w="1499485" h="868465">
                <a:moveTo>
                  <a:pt x="0" y="0"/>
                </a:moveTo>
                <a:lnTo>
                  <a:pt x="1499485" y="0"/>
                </a:lnTo>
                <a:lnTo>
                  <a:pt x="1499485" y="868465"/>
                </a:lnTo>
                <a:lnTo>
                  <a:pt x="0" y="8684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E18609-428A-4986-0D5F-8AB1893DA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762" y="475533"/>
            <a:ext cx="1431574" cy="8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D828-9922-1CB4-003A-1BACE7E2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SUMMARY 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D88C-357F-F611-8DD5-0F09AC777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019"/>
            <a:ext cx="8596668" cy="3893575"/>
          </a:xfrm>
        </p:spPr>
        <p:txBody>
          <a:bodyPr/>
          <a:lstStyle/>
          <a:p>
            <a:pPr marL="647700" marR="0" lvl="1" indent="-323850" algn="l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2D7A"/>
                </a:solidFill>
                <a:effectLst/>
                <a:uLnTx/>
                <a:uFillTx/>
                <a:latin typeface="Aharoni" panose="02010803020104030203" pitchFamily="2" charset="-79"/>
                <a:ea typeface="Montserrat Bold"/>
                <a:cs typeface="Aharoni" panose="02010803020104030203" pitchFamily="2" charset="-79"/>
                <a:sym typeface="Montserrat Bold"/>
              </a:rPr>
              <a:t>Objective: Analyze supply chain data to improve efficiency, optimize inventory, and enhance decision-making.</a:t>
            </a:r>
          </a:p>
          <a:p>
            <a:pPr marL="647700" lvl="1" indent="-323850" defTabSz="914400">
              <a:lnSpc>
                <a:spcPts val="4200"/>
              </a:lnSpc>
              <a:spcBef>
                <a:spcPts val="0"/>
              </a:spcBef>
              <a:buClrTx/>
              <a:buSzTx/>
              <a:buFont typeface="Arial"/>
              <a:buChar char="•"/>
              <a:defRPr/>
            </a:pPr>
            <a:r>
              <a:rPr lang="en-US" sz="1800" b="1" dirty="0">
                <a:solidFill>
                  <a:srgbClr val="0A2D7A"/>
                </a:solidFill>
                <a:latin typeface="Aharoni" panose="02010803020104030203" pitchFamily="2" charset="-79"/>
                <a:ea typeface="Montserrat Bold"/>
                <a:cs typeface="Aharoni" panose="02010803020104030203" pitchFamily="2" charset="-79"/>
                <a:sym typeface="Montserrat Bold"/>
              </a:rPr>
              <a:t>Datasets Used: 8 key tables – Customer Data, Countries, Product, Stores, Inventory Adjusted, Point of Sale, Sales, and Supply Chain View.</a:t>
            </a:r>
          </a:p>
          <a:p>
            <a:pPr marL="647700" marR="0" lvl="1" indent="-323850" algn="l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2D7A"/>
                </a:solidFill>
                <a:effectLst/>
                <a:uLnTx/>
                <a:uFillTx/>
                <a:latin typeface="Aharoni" panose="02010803020104030203" pitchFamily="2" charset="-79"/>
                <a:ea typeface="Montserrat Bold"/>
                <a:cs typeface="Aharoni" panose="02010803020104030203" pitchFamily="2" charset="-79"/>
                <a:sym typeface="Montserrat Bold"/>
              </a:rPr>
              <a:t>Inventory plays a crucial role in supply chain management by ensuring the availability of products while minimizing excess stock and shortages.</a:t>
            </a:r>
          </a:p>
          <a:p>
            <a:pPr marL="647700" marR="0" lvl="1" indent="-323850" algn="l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A2D7A"/>
              </a:solidFill>
              <a:effectLst/>
              <a:uLnTx/>
              <a:uFillTx/>
              <a:latin typeface="Aharoni" panose="02010803020104030203" pitchFamily="2" charset="-79"/>
              <a:ea typeface="Montserrat Bold"/>
              <a:cs typeface="Aharoni" panose="02010803020104030203" pitchFamily="2" charset="-79"/>
              <a:sym typeface="Montserrat 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0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96B0-174B-0730-6CE1-943E13EB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9097"/>
            <a:ext cx="8596668" cy="5801032"/>
          </a:xfrm>
        </p:spPr>
        <p:txBody>
          <a:bodyPr>
            <a:normAutofit/>
          </a:bodyPr>
          <a:lstStyle/>
          <a:p>
            <a:pPr marL="0" indent="0" algn="l">
              <a:lnSpc>
                <a:spcPts val="4200"/>
              </a:lnSpc>
              <a:buNone/>
            </a:pPr>
            <a:endParaRPr lang="en-US" sz="7200" b="1" dirty="0">
              <a:solidFill>
                <a:srgbClr val="0A2D7A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127F5-CC48-85B6-8409-9EC753DA19AB}"/>
              </a:ext>
            </a:extLst>
          </p:cNvPr>
          <p:cNvSpPr txBox="1"/>
          <p:nvPr/>
        </p:nvSpPr>
        <p:spPr>
          <a:xfrm>
            <a:off x="570271" y="417871"/>
            <a:ext cx="9448800" cy="432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b="1" dirty="0">
                <a:solidFill>
                  <a:srgbClr val="0A2D7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project involves creating dashboards in Excel, Tableau, and Power BI, along with SQL queries for deeper data insights.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b="1" dirty="0">
                <a:solidFill>
                  <a:srgbClr val="0A2D7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Tools Used: Excel, Tableau, Power BI, and SQL for data analysis and visualization.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b="1" dirty="0">
                <a:solidFill>
                  <a:srgbClr val="0A2D7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SQL Queries: Used to extract key insights and perform data manipulation.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b="1" dirty="0">
                <a:solidFill>
                  <a:srgbClr val="0A2D7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Outcome: Helps in trend analysis, demand forecasting, cost reduction, and better supply chain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14003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3967-8C4F-5D54-1920-12B0DC26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916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KPI &amp; TABLE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00FE-FC2E-ED48-7D23-107BE8969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0813"/>
            <a:ext cx="8596668" cy="453758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MTD, YTD &amp; QTD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PRODUCT WISE SALE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YOY GROWTH BY PERCENTAGE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DAILY SALES TREND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STATE WISE SALE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TOP 5 REGION WISE SALE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PURCHASE METHOD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INVENTORY HEALTH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TOP AND BOTTOM 10 PRODUCT</a:t>
            </a:r>
          </a:p>
        </p:txBody>
      </p:sp>
    </p:spTree>
    <p:extLst>
      <p:ext uri="{BB962C8B-B14F-4D97-AF65-F5344CB8AC3E}">
        <p14:creationId xmlns:p14="http://schemas.microsoft.com/office/powerpoint/2010/main" val="51864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15DF-3E2A-00AB-0AC8-7D9EE672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6646"/>
            <a:ext cx="8596668" cy="53094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EXCEL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F4E68-9CD4-0BE8-756B-BD4E4C255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7" y="830825"/>
            <a:ext cx="10795820" cy="5604387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99740A9-9BEB-7ED1-E7E4-C9C5366D88AA}"/>
              </a:ext>
            </a:extLst>
          </p:cNvPr>
          <p:cNvSpPr/>
          <p:nvPr/>
        </p:nvSpPr>
        <p:spPr>
          <a:xfrm>
            <a:off x="10323870" y="727588"/>
            <a:ext cx="983227" cy="530942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haroni" panose="02010803020104030203" pitchFamily="2" charset="-79"/>
                <a:cs typeface="Aharoni" panose="02010803020104030203" pitchFamily="2" charset="-79"/>
              </a:rPr>
              <a:t>NAVIGATION BUTTON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D24281F-63E2-20B2-9F9F-76F580484A3B}"/>
              </a:ext>
            </a:extLst>
          </p:cNvPr>
          <p:cNvSpPr/>
          <p:nvPr/>
        </p:nvSpPr>
        <p:spPr>
          <a:xfrm>
            <a:off x="9124335" y="727588"/>
            <a:ext cx="983227" cy="530942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haroni" panose="02010803020104030203" pitchFamily="2" charset="-79"/>
                <a:cs typeface="Aharoni" panose="02010803020104030203" pitchFamily="2" charset="-79"/>
              </a:rPr>
              <a:t>NAVIGATION BUTTON</a:t>
            </a:r>
          </a:p>
        </p:txBody>
      </p:sp>
    </p:spTree>
    <p:extLst>
      <p:ext uri="{BB962C8B-B14F-4D97-AF65-F5344CB8AC3E}">
        <p14:creationId xmlns:p14="http://schemas.microsoft.com/office/powerpoint/2010/main" val="240242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864242-4943-E09E-3CF5-DEF0988CD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9" y="210119"/>
            <a:ext cx="7424311" cy="2926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FA6DCE-DA19-B196-F899-CC0803A36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3312851"/>
            <a:ext cx="7226711" cy="34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1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0999-51B4-3C7B-B262-9140A140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6645"/>
            <a:ext cx="8596668" cy="51127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TABLEAU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6686C-A127-70C1-CEDB-55E8AABD4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" y="707923"/>
            <a:ext cx="11513574" cy="5953432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A46A32F-424E-8D95-9A15-BD8598C7246F}"/>
              </a:ext>
            </a:extLst>
          </p:cNvPr>
          <p:cNvSpPr/>
          <p:nvPr/>
        </p:nvSpPr>
        <p:spPr>
          <a:xfrm>
            <a:off x="10933471" y="5152104"/>
            <a:ext cx="1071716" cy="688258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haroni" panose="02010803020104030203" pitchFamily="2" charset="-79"/>
                <a:cs typeface="Aharoni" panose="02010803020104030203" pitchFamily="2" charset="-79"/>
              </a:rPr>
              <a:t>SHOW FILTER &amp;HIDE FILTER OPTION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D8B1349-A431-29E0-2B94-0F5B83D98333}"/>
              </a:ext>
            </a:extLst>
          </p:cNvPr>
          <p:cNvSpPr/>
          <p:nvPr/>
        </p:nvSpPr>
        <p:spPr>
          <a:xfrm>
            <a:off x="10618838" y="196645"/>
            <a:ext cx="1248697" cy="511277"/>
          </a:xfrm>
          <a:prstGeom prst="wedgeRectCallout">
            <a:avLst>
              <a:gd name="adj1" fmla="val -20833"/>
              <a:gd name="adj2" fmla="val 896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haroni" panose="02010803020104030203" pitchFamily="2" charset="-79"/>
                <a:cs typeface="Aharoni" panose="02010803020104030203" pitchFamily="2" charset="-79"/>
              </a:rPr>
              <a:t>NAVIGATION BUTTON</a:t>
            </a:r>
          </a:p>
        </p:txBody>
      </p:sp>
    </p:spTree>
    <p:extLst>
      <p:ext uri="{BB962C8B-B14F-4D97-AF65-F5344CB8AC3E}">
        <p14:creationId xmlns:p14="http://schemas.microsoft.com/office/powerpoint/2010/main" val="143299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187A1-D773-D197-2839-A83C21CB1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157513"/>
            <a:ext cx="11897032" cy="650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16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1435</TotalTime>
  <Words>293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Arial</vt:lpstr>
      <vt:lpstr>Montserrat Bold</vt:lpstr>
      <vt:lpstr>Poppins Bold</vt:lpstr>
      <vt:lpstr>Trebuchet MS</vt:lpstr>
      <vt:lpstr>Wingdings 3</vt:lpstr>
      <vt:lpstr>Facet</vt:lpstr>
      <vt:lpstr>SUPPLY CHAIN MANAGEMENT PROJECT</vt:lpstr>
      <vt:lpstr>CONTENT</vt:lpstr>
      <vt:lpstr>SUMMARY ABOUT THE PROJECT</vt:lpstr>
      <vt:lpstr>PowerPoint Presentation</vt:lpstr>
      <vt:lpstr>KPI &amp; TABLE LIST</vt:lpstr>
      <vt:lpstr>EXCEL DASHBOARD</vt:lpstr>
      <vt:lpstr>PowerPoint Presentation</vt:lpstr>
      <vt:lpstr>TABLEAU DASHBOARD</vt:lpstr>
      <vt:lpstr>PowerPoint Presentation</vt:lpstr>
      <vt:lpstr>POWER BI DASHBOARD</vt:lpstr>
      <vt:lpstr>PowerPoint Presentation</vt:lpstr>
      <vt:lpstr>SQL QUERY</vt:lpstr>
      <vt:lpstr>KEY TAKEAWAY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REESHAV BHAUMIK</dc:creator>
  <cp:lastModifiedBy>REESHAV BHAUMIK</cp:lastModifiedBy>
  <cp:revision>2</cp:revision>
  <dcterms:created xsi:type="dcterms:W3CDTF">2025-02-04T14:47:42Z</dcterms:created>
  <dcterms:modified xsi:type="dcterms:W3CDTF">2025-02-05T15:17:30Z</dcterms:modified>
</cp:coreProperties>
</file>