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71" r:id="rId10"/>
    <p:sldId id="272" r:id="rId11"/>
    <p:sldId id="273" r:id="rId12"/>
    <p:sldId id="264" r:id="rId13"/>
    <p:sldId id="265" r:id="rId14"/>
    <p:sldId id="266" r:id="rId15"/>
    <p:sldId id="267" r:id="rId16"/>
    <p:sldId id="268" r:id="rId17"/>
    <p:sldId id="269" r:id="rId18"/>
    <p:sldId id="303" r:id="rId19"/>
    <p:sldId id="270" r:id="rId20"/>
    <p:sldId id="274" r:id="rId21"/>
    <p:sldId id="275" r:id="rId22"/>
    <p:sldId id="276" r:id="rId23"/>
    <p:sldId id="277" r:id="rId24"/>
    <p:sldId id="278" r:id="rId25"/>
    <p:sldId id="279" r:id="rId26"/>
    <p:sldId id="288" r:id="rId27"/>
    <p:sldId id="280" r:id="rId28"/>
    <p:sldId id="281" r:id="rId29"/>
    <p:sldId id="282" r:id="rId30"/>
    <p:sldId id="283" r:id="rId31"/>
    <p:sldId id="284" r:id="rId32"/>
    <p:sldId id="285" r:id="rId33"/>
    <p:sldId id="286" r:id="rId34"/>
    <p:sldId id="287" r:id="rId35"/>
    <p:sldId id="289" r:id="rId36"/>
    <p:sldId id="290" r:id="rId37"/>
    <p:sldId id="292" r:id="rId38"/>
    <p:sldId id="291" r:id="rId39"/>
    <p:sldId id="293" r:id="rId40"/>
    <p:sldId id="294" r:id="rId41"/>
    <p:sldId id="295" r:id="rId42"/>
    <p:sldId id="296" r:id="rId43"/>
    <p:sldId id="297" r:id="rId44"/>
    <p:sldId id="298" r:id="rId45"/>
    <p:sldId id="299" r:id="rId46"/>
    <p:sldId id="300" r:id="rId47"/>
    <p:sldId id="301" r:id="rId48"/>
    <p:sldId id="302" r:id="rId49"/>
    <p:sldId id="304" r:id="rId50"/>
    <p:sldId id="305" r:id="rId51"/>
    <p:sldId id="306" r:id="rId52"/>
    <p:sldId id="307" r:id="rId53"/>
    <p:sldId id="308" r:id="rId54"/>
    <p:sldId id="309" r:id="rId55"/>
    <p:sldId id="310" r:id="rId56"/>
    <p:sldId id="311" r:id="rId57"/>
    <p:sldId id="312" r:id="rId58"/>
    <p:sldId id="313" r:id="rId59"/>
    <p:sldId id="316" r:id="rId60"/>
    <p:sldId id="317" r:id="rId61"/>
    <p:sldId id="314" r:id="rId62"/>
    <p:sldId id="315"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theme" Target="theme/theme1.xml" /><Relationship Id="rId5" Type="http://schemas.openxmlformats.org/officeDocument/2006/relationships/slide" Target="slides/slide4.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8C81-0E1C-465D-831B-5527F791F7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557044-AB92-4746-96A9-0FF856A7E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DBEC4A-1E24-4CD1-A432-1FD23A53117A}"/>
              </a:ext>
            </a:extLst>
          </p:cNvPr>
          <p:cNvSpPr>
            <a:spLocks noGrp="1"/>
          </p:cNvSpPr>
          <p:nvPr>
            <p:ph type="dt" sz="half" idx="10"/>
          </p:nvPr>
        </p:nvSpPr>
        <p:spPr/>
        <p:txBody>
          <a:bodyPr/>
          <a:lstStyle/>
          <a:p>
            <a:fld id="{EA83388E-7DA1-45D1-BA77-27520AE4858B}" type="datetimeFigureOut">
              <a:rPr lang="en-IN" smtClean="0"/>
              <a:t>30-05-2022</a:t>
            </a:fld>
            <a:endParaRPr lang="en-IN"/>
          </a:p>
        </p:txBody>
      </p:sp>
      <p:sp>
        <p:nvSpPr>
          <p:cNvPr id="5" name="Footer Placeholder 4">
            <a:extLst>
              <a:ext uri="{FF2B5EF4-FFF2-40B4-BE49-F238E27FC236}">
                <a16:creationId xmlns:a16="http://schemas.microsoft.com/office/drawing/2014/main" id="{CD61F162-456D-4DB3-95C2-A77BFE08C0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1CCD1-B728-4D71-A98D-1AA00E107F86}"/>
              </a:ext>
            </a:extLst>
          </p:cNvPr>
          <p:cNvSpPr>
            <a:spLocks noGrp="1"/>
          </p:cNvSpPr>
          <p:nvPr>
            <p:ph type="sldNum" sz="quarter" idx="12"/>
          </p:nvPr>
        </p:nvSpPr>
        <p:spPr/>
        <p:txBody>
          <a:bodyPr/>
          <a:lstStyle/>
          <a:p>
            <a:fld id="{C703DABA-7B60-4845-B833-0D885714B02B}" type="slidenum">
              <a:rPr lang="en-IN" smtClean="0"/>
              <a:t>‹#›</a:t>
            </a:fld>
            <a:endParaRPr lang="en-IN"/>
          </a:p>
        </p:txBody>
      </p:sp>
    </p:spTree>
    <p:extLst>
      <p:ext uri="{BB962C8B-B14F-4D97-AF65-F5344CB8AC3E}">
        <p14:creationId xmlns:p14="http://schemas.microsoft.com/office/powerpoint/2010/main" val="2147957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810C-547A-4AFD-B30C-5C917D3EC9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44AF0C-9635-41C6-AF99-D1C300ABF0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79807-61EE-4F73-B479-F86E11772C44}"/>
              </a:ext>
            </a:extLst>
          </p:cNvPr>
          <p:cNvSpPr>
            <a:spLocks noGrp="1"/>
          </p:cNvSpPr>
          <p:nvPr>
            <p:ph type="dt" sz="half" idx="10"/>
          </p:nvPr>
        </p:nvSpPr>
        <p:spPr/>
        <p:txBody>
          <a:bodyPr/>
          <a:lstStyle/>
          <a:p>
            <a:fld id="{EA83388E-7DA1-45D1-BA77-27520AE4858B}" type="datetimeFigureOut">
              <a:rPr lang="en-IN" smtClean="0"/>
              <a:t>30-05-2022</a:t>
            </a:fld>
            <a:endParaRPr lang="en-IN"/>
          </a:p>
        </p:txBody>
      </p:sp>
      <p:sp>
        <p:nvSpPr>
          <p:cNvPr id="5" name="Footer Placeholder 4">
            <a:extLst>
              <a:ext uri="{FF2B5EF4-FFF2-40B4-BE49-F238E27FC236}">
                <a16:creationId xmlns:a16="http://schemas.microsoft.com/office/drawing/2014/main" id="{C00B22E2-B2DA-418E-857C-5E42D0BE2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7E54B-38D1-4348-A046-75D1A5C691A4}"/>
              </a:ext>
            </a:extLst>
          </p:cNvPr>
          <p:cNvSpPr>
            <a:spLocks noGrp="1"/>
          </p:cNvSpPr>
          <p:nvPr>
            <p:ph type="sldNum" sz="quarter" idx="12"/>
          </p:nvPr>
        </p:nvSpPr>
        <p:spPr/>
        <p:txBody>
          <a:bodyPr/>
          <a:lstStyle/>
          <a:p>
            <a:fld id="{C703DABA-7B60-4845-B833-0D885714B02B}" type="slidenum">
              <a:rPr lang="en-IN" smtClean="0"/>
              <a:t>‹#›</a:t>
            </a:fld>
            <a:endParaRPr lang="en-IN"/>
          </a:p>
        </p:txBody>
      </p:sp>
    </p:spTree>
    <p:extLst>
      <p:ext uri="{BB962C8B-B14F-4D97-AF65-F5344CB8AC3E}">
        <p14:creationId xmlns:p14="http://schemas.microsoft.com/office/powerpoint/2010/main" val="41711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2D015F-7E58-4699-9248-57C692559E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1297DF-46D9-400E-B0F5-577F68E15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7CBDA-6DCF-4233-927A-B9A24C3A04AA}"/>
              </a:ext>
            </a:extLst>
          </p:cNvPr>
          <p:cNvSpPr>
            <a:spLocks noGrp="1"/>
          </p:cNvSpPr>
          <p:nvPr>
            <p:ph type="dt" sz="half" idx="10"/>
          </p:nvPr>
        </p:nvSpPr>
        <p:spPr/>
        <p:txBody>
          <a:bodyPr/>
          <a:lstStyle/>
          <a:p>
            <a:fld id="{EA83388E-7DA1-45D1-BA77-27520AE4858B}" type="datetimeFigureOut">
              <a:rPr lang="en-IN" smtClean="0"/>
              <a:t>30-05-2022</a:t>
            </a:fld>
            <a:endParaRPr lang="en-IN"/>
          </a:p>
        </p:txBody>
      </p:sp>
      <p:sp>
        <p:nvSpPr>
          <p:cNvPr id="5" name="Footer Placeholder 4">
            <a:extLst>
              <a:ext uri="{FF2B5EF4-FFF2-40B4-BE49-F238E27FC236}">
                <a16:creationId xmlns:a16="http://schemas.microsoft.com/office/drawing/2014/main" id="{ACA97733-F498-4504-9369-979FEB7188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7C5EA4-6717-4108-AF07-28C5787C77A7}"/>
              </a:ext>
            </a:extLst>
          </p:cNvPr>
          <p:cNvSpPr>
            <a:spLocks noGrp="1"/>
          </p:cNvSpPr>
          <p:nvPr>
            <p:ph type="sldNum" sz="quarter" idx="12"/>
          </p:nvPr>
        </p:nvSpPr>
        <p:spPr/>
        <p:txBody>
          <a:bodyPr/>
          <a:lstStyle/>
          <a:p>
            <a:fld id="{C703DABA-7B60-4845-B833-0D885714B02B}" type="slidenum">
              <a:rPr lang="en-IN" smtClean="0"/>
              <a:t>‹#›</a:t>
            </a:fld>
            <a:endParaRPr lang="en-IN"/>
          </a:p>
        </p:txBody>
      </p:sp>
    </p:spTree>
    <p:extLst>
      <p:ext uri="{BB962C8B-B14F-4D97-AF65-F5344CB8AC3E}">
        <p14:creationId xmlns:p14="http://schemas.microsoft.com/office/powerpoint/2010/main" val="355467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0952-A50D-4D6A-BA1D-1899073003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E7E946-E263-4AC4-BE5A-1BD7F0F47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1FBB0D-0404-449F-AED6-669DE756C2D2}"/>
              </a:ext>
            </a:extLst>
          </p:cNvPr>
          <p:cNvSpPr>
            <a:spLocks noGrp="1"/>
          </p:cNvSpPr>
          <p:nvPr>
            <p:ph type="dt" sz="half" idx="10"/>
          </p:nvPr>
        </p:nvSpPr>
        <p:spPr/>
        <p:txBody>
          <a:bodyPr/>
          <a:lstStyle/>
          <a:p>
            <a:fld id="{EA83388E-7DA1-45D1-BA77-27520AE4858B}" type="datetimeFigureOut">
              <a:rPr lang="en-IN" smtClean="0"/>
              <a:t>30-05-2022</a:t>
            </a:fld>
            <a:endParaRPr lang="en-IN"/>
          </a:p>
        </p:txBody>
      </p:sp>
      <p:sp>
        <p:nvSpPr>
          <p:cNvPr id="5" name="Footer Placeholder 4">
            <a:extLst>
              <a:ext uri="{FF2B5EF4-FFF2-40B4-BE49-F238E27FC236}">
                <a16:creationId xmlns:a16="http://schemas.microsoft.com/office/drawing/2014/main" id="{64790E77-C710-4565-96E1-85BF56BC1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019C61-1F72-499A-9459-E999BFB53932}"/>
              </a:ext>
            </a:extLst>
          </p:cNvPr>
          <p:cNvSpPr>
            <a:spLocks noGrp="1"/>
          </p:cNvSpPr>
          <p:nvPr>
            <p:ph type="sldNum" sz="quarter" idx="12"/>
          </p:nvPr>
        </p:nvSpPr>
        <p:spPr/>
        <p:txBody>
          <a:bodyPr/>
          <a:lstStyle/>
          <a:p>
            <a:fld id="{C703DABA-7B60-4845-B833-0D885714B02B}" type="slidenum">
              <a:rPr lang="en-IN" smtClean="0"/>
              <a:t>‹#›</a:t>
            </a:fld>
            <a:endParaRPr lang="en-IN"/>
          </a:p>
        </p:txBody>
      </p:sp>
    </p:spTree>
    <p:extLst>
      <p:ext uri="{BB962C8B-B14F-4D97-AF65-F5344CB8AC3E}">
        <p14:creationId xmlns:p14="http://schemas.microsoft.com/office/powerpoint/2010/main" val="246778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B35B-C1EE-4733-9D47-C89043B04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BC0262-6BC5-4674-AC68-94E5BF2C1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0A226F-98F3-4F5E-A1FC-BA9CF245BE1D}"/>
              </a:ext>
            </a:extLst>
          </p:cNvPr>
          <p:cNvSpPr>
            <a:spLocks noGrp="1"/>
          </p:cNvSpPr>
          <p:nvPr>
            <p:ph type="dt" sz="half" idx="10"/>
          </p:nvPr>
        </p:nvSpPr>
        <p:spPr/>
        <p:txBody>
          <a:bodyPr/>
          <a:lstStyle/>
          <a:p>
            <a:fld id="{EA83388E-7DA1-45D1-BA77-27520AE4858B}" type="datetimeFigureOut">
              <a:rPr lang="en-IN" smtClean="0"/>
              <a:t>30-05-2022</a:t>
            </a:fld>
            <a:endParaRPr lang="en-IN"/>
          </a:p>
        </p:txBody>
      </p:sp>
      <p:sp>
        <p:nvSpPr>
          <p:cNvPr id="5" name="Footer Placeholder 4">
            <a:extLst>
              <a:ext uri="{FF2B5EF4-FFF2-40B4-BE49-F238E27FC236}">
                <a16:creationId xmlns:a16="http://schemas.microsoft.com/office/drawing/2014/main" id="{7443DB5B-F3BD-4674-832B-0C6DADD48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0EF989-18B3-4E93-A754-9D39BEE32695}"/>
              </a:ext>
            </a:extLst>
          </p:cNvPr>
          <p:cNvSpPr>
            <a:spLocks noGrp="1"/>
          </p:cNvSpPr>
          <p:nvPr>
            <p:ph type="sldNum" sz="quarter" idx="12"/>
          </p:nvPr>
        </p:nvSpPr>
        <p:spPr/>
        <p:txBody>
          <a:bodyPr/>
          <a:lstStyle/>
          <a:p>
            <a:fld id="{C703DABA-7B60-4845-B833-0D885714B02B}" type="slidenum">
              <a:rPr lang="en-IN" smtClean="0"/>
              <a:t>‹#›</a:t>
            </a:fld>
            <a:endParaRPr lang="en-IN"/>
          </a:p>
        </p:txBody>
      </p:sp>
    </p:spTree>
    <p:extLst>
      <p:ext uri="{BB962C8B-B14F-4D97-AF65-F5344CB8AC3E}">
        <p14:creationId xmlns:p14="http://schemas.microsoft.com/office/powerpoint/2010/main" val="4129804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3D19-D213-4FDC-AD47-9EFCA84D58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330F81-CAF9-4A31-BC24-5F3A11537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6387C7-30F3-4508-A2E3-88999EBA5C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F439F9-F8DD-49AB-92BD-F5CA6BE0B8A3}"/>
              </a:ext>
            </a:extLst>
          </p:cNvPr>
          <p:cNvSpPr>
            <a:spLocks noGrp="1"/>
          </p:cNvSpPr>
          <p:nvPr>
            <p:ph type="dt" sz="half" idx="10"/>
          </p:nvPr>
        </p:nvSpPr>
        <p:spPr/>
        <p:txBody>
          <a:bodyPr/>
          <a:lstStyle/>
          <a:p>
            <a:fld id="{EA83388E-7DA1-45D1-BA77-27520AE4858B}" type="datetimeFigureOut">
              <a:rPr lang="en-IN" smtClean="0"/>
              <a:t>30-05-2022</a:t>
            </a:fld>
            <a:endParaRPr lang="en-IN"/>
          </a:p>
        </p:txBody>
      </p:sp>
      <p:sp>
        <p:nvSpPr>
          <p:cNvPr id="6" name="Footer Placeholder 5">
            <a:extLst>
              <a:ext uri="{FF2B5EF4-FFF2-40B4-BE49-F238E27FC236}">
                <a16:creationId xmlns:a16="http://schemas.microsoft.com/office/drawing/2014/main" id="{39B6839C-295D-47B1-816B-F7EFB085F8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30A16A-0113-49FE-A3F2-CECF4390894B}"/>
              </a:ext>
            </a:extLst>
          </p:cNvPr>
          <p:cNvSpPr>
            <a:spLocks noGrp="1"/>
          </p:cNvSpPr>
          <p:nvPr>
            <p:ph type="sldNum" sz="quarter" idx="12"/>
          </p:nvPr>
        </p:nvSpPr>
        <p:spPr/>
        <p:txBody>
          <a:bodyPr/>
          <a:lstStyle/>
          <a:p>
            <a:fld id="{C703DABA-7B60-4845-B833-0D885714B02B}" type="slidenum">
              <a:rPr lang="en-IN" smtClean="0"/>
              <a:t>‹#›</a:t>
            </a:fld>
            <a:endParaRPr lang="en-IN"/>
          </a:p>
        </p:txBody>
      </p:sp>
    </p:spTree>
    <p:extLst>
      <p:ext uri="{BB962C8B-B14F-4D97-AF65-F5344CB8AC3E}">
        <p14:creationId xmlns:p14="http://schemas.microsoft.com/office/powerpoint/2010/main" val="313980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A2CC-3A98-4389-8600-6FFA53E6DD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ECFF5B-5B45-42C6-ADE1-91B98884F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B38934-DA5B-4C3D-9089-9E904806F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0E6D9D-8FD2-41C6-8B1C-27F339A37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5BF5A-F8CA-463E-AFFA-135E090D9A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BCAB65-5F5E-4441-8F41-FE2D59E14BA5}"/>
              </a:ext>
            </a:extLst>
          </p:cNvPr>
          <p:cNvSpPr>
            <a:spLocks noGrp="1"/>
          </p:cNvSpPr>
          <p:nvPr>
            <p:ph type="dt" sz="half" idx="10"/>
          </p:nvPr>
        </p:nvSpPr>
        <p:spPr/>
        <p:txBody>
          <a:bodyPr/>
          <a:lstStyle/>
          <a:p>
            <a:fld id="{EA83388E-7DA1-45D1-BA77-27520AE4858B}" type="datetimeFigureOut">
              <a:rPr lang="en-IN" smtClean="0"/>
              <a:t>30-05-2022</a:t>
            </a:fld>
            <a:endParaRPr lang="en-IN"/>
          </a:p>
        </p:txBody>
      </p:sp>
      <p:sp>
        <p:nvSpPr>
          <p:cNvPr id="8" name="Footer Placeholder 7">
            <a:extLst>
              <a:ext uri="{FF2B5EF4-FFF2-40B4-BE49-F238E27FC236}">
                <a16:creationId xmlns:a16="http://schemas.microsoft.com/office/drawing/2014/main" id="{E99A73E5-0FC9-4AF5-A52E-36A02B5679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819F2A-51B6-405E-BB6E-92E91DCA07D4}"/>
              </a:ext>
            </a:extLst>
          </p:cNvPr>
          <p:cNvSpPr>
            <a:spLocks noGrp="1"/>
          </p:cNvSpPr>
          <p:nvPr>
            <p:ph type="sldNum" sz="quarter" idx="12"/>
          </p:nvPr>
        </p:nvSpPr>
        <p:spPr/>
        <p:txBody>
          <a:bodyPr/>
          <a:lstStyle/>
          <a:p>
            <a:fld id="{C703DABA-7B60-4845-B833-0D885714B02B}" type="slidenum">
              <a:rPr lang="en-IN" smtClean="0"/>
              <a:t>‹#›</a:t>
            </a:fld>
            <a:endParaRPr lang="en-IN"/>
          </a:p>
        </p:txBody>
      </p:sp>
    </p:spTree>
    <p:extLst>
      <p:ext uri="{BB962C8B-B14F-4D97-AF65-F5344CB8AC3E}">
        <p14:creationId xmlns:p14="http://schemas.microsoft.com/office/powerpoint/2010/main" val="96882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681A-8211-43BA-A150-C0CB701155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724798-CA1B-4605-B611-F43B6822FA21}"/>
              </a:ext>
            </a:extLst>
          </p:cNvPr>
          <p:cNvSpPr>
            <a:spLocks noGrp="1"/>
          </p:cNvSpPr>
          <p:nvPr>
            <p:ph type="dt" sz="half" idx="10"/>
          </p:nvPr>
        </p:nvSpPr>
        <p:spPr/>
        <p:txBody>
          <a:bodyPr/>
          <a:lstStyle/>
          <a:p>
            <a:fld id="{EA83388E-7DA1-45D1-BA77-27520AE4858B}" type="datetimeFigureOut">
              <a:rPr lang="en-IN" smtClean="0"/>
              <a:t>30-05-2022</a:t>
            </a:fld>
            <a:endParaRPr lang="en-IN"/>
          </a:p>
        </p:txBody>
      </p:sp>
      <p:sp>
        <p:nvSpPr>
          <p:cNvPr id="4" name="Footer Placeholder 3">
            <a:extLst>
              <a:ext uri="{FF2B5EF4-FFF2-40B4-BE49-F238E27FC236}">
                <a16:creationId xmlns:a16="http://schemas.microsoft.com/office/drawing/2014/main" id="{30DF63AD-D6F7-4B3E-B610-054663019A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5F850A-990C-4DA8-9B14-A81090C10C47}"/>
              </a:ext>
            </a:extLst>
          </p:cNvPr>
          <p:cNvSpPr>
            <a:spLocks noGrp="1"/>
          </p:cNvSpPr>
          <p:nvPr>
            <p:ph type="sldNum" sz="quarter" idx="12"/>
          </p:nvPr>
        </p:nvSpPr>
        <p:spPr/>
        <p:txBody>
          <a:bodyPr/>
          <a:lstStyle/>
          <a:p>
            <a:fld id="{C703DABA-7B60-4845-B833-0D885714B02B}" type="slidenum">
              <a:rPr lang="en-IN" smtClean="0"/>
              <a:t>‹#›</a:t>
            </a:fld>
            <a:endParaRPr lang="en-IN"/>
          </a:p>
        </p:txBody>
      </p:sp>
    </p:spTree>
    <p:extLst>
      <p:ext uri="{BB962C8B-B14F-4D97-AF65-F5344CB8AC3E}">
        <p14:creationId xmlns:p14="http://schemas.microsoft.com/office/powerpoint/2010/main" val="181362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5CC0F-BE5C-4945-9330-EA06037FEA96}"/>
              </a:ext>
            </a:extLst>
          </p:cNvPr>
          <p:cNvSpPr>
            <a:spLocks noGrp="1"/>
          </p:cNvSpPr>
          <p:nvPr>
            <p:ph type="dt" sz="half" idx="10"/>
          </p:nvPr>
        </p:nvSpPr>
        <p:spPr/>
        <p:txBody>
          <a:bodyPr/>
          <a:lstStyle/>
          <a:p>
            <a:fld id="{EA83388E-7DA1-45D1-BA77-27520AE4858B}" type="datetimeFigureOut">
              <a:rPr lang="en-IN" smtClean="0"/>
              <a:t>30-05-2022</a:t>
            </a:fld>
            <a:endParaRPr lang="en-IN"/>
          </a:p>
        </p:txBody>
      </p:sp>
      <p:sp>
        <p:nvSpPr>
          <p:cNvPr id="3" name="Footer Placeholder 2">
            <a:extLst>
              <a:ext uri="{FF2B5EF4-FFF2-40B4-BE49-F238E27FC236}">
                <a16:creationId xmlns:a16="http://schemas.microsoft.com/office/drawing/2014/main" id="{88566696-089F-4D0D-8D47-2F48460250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E316E4-235B-4D78-9F54-BD5B4C0F7F65}"/>
              </a:ext>
            </a:extLst>
          </p:cNvPr>
          <p:cNvSpPr>
            <a:spLocks noGrp="1"/>
          </p:cNvSpPr>
          <p:nvPr>
            <p:ph type="sldNum" sz="quarter" idx="12"/>
          </p:nvPr>
        </p:nvSpPr>
        <p:spPr/>
        <p:txBody>
          <a:bodyPr/>
          <a:lstStyle/>
          <a:p>
            <a:fld id="{C703DABA-7B60-4845-B833-0D885714B02B}" type="slidenum">
              <a:rPr lang="en-IN" smtClean="0"/>
              <a:t>‹#›</a:t>
            </a:fld>
            <a:endParaRPr lang="en-IN"/>
          </a:p>
        </p:txBody>
      </p:sp>
    </p:spTree>
    <p:extLst>
      <p:ext uri="{BB962C8B-B14F-4D97-AF65-F5344CB8AC3E}">
        <p14:creationId xmlns:p14="http://schemas.microsoft.com/office/powerpoint/2010/main" val="372524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77A5-8BB5-4DF8-92F0-324618F8C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726521-164B-48F4-BEDA-8365FE1578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17B872-E296-49D8-BCD1-029F2EEBC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A4E21-FF91-4F40-8BDC-5C898315BE13}"/>
              </a:ext>
            </a:extLst>
          </p:cNvPr>
          <p:cNvSpPr>
            <a:spLocks noGrp="1"/>
          </p:cNvSpPr>
          <p:nvPr>
            <p:ph type="dt" sz="half" idx="10"/>
          </p:nvPr>
        </p:nvSpPr>
        <p:spPr/>
        <p:txBody>
          <a:bodyPr/>
          <a:lstStyle/>
          <a:p>
            <a:fld id="{EA83388E-7DA1-45D1-BA77-27520AE4858B}" type="datetimeFigureOut">
              <a:rPr lang="en-IN" smtClean="0"/>
              <a:t>30-05-2022</a:t>
            </a:fld>
            <a:endParaRPr lang="en-IN"/>
          </a:p>
        </p:txBody>
      </p:sp>
      <p:sp>
        <p:nvSpPr>
          <p:cNvPr id="6" name="Footer Placeholder 5">
            <a:extLst>
              <a:ext uri="{FF2B5EF4-FFF2-40B4-BE49-F238E27FC236}">
                <a16:creationId xmlns:a16="http://schemas.microsoft.com/office/drawing/2014/main" id="{3AEB21B4-B8A9-4924-8E03-E7F5554B18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F7040-2465-469E-8237-39F8BCB83165}"/>
              </a:ext>
            </a:extLst>
          </p:cNvPr>
          <p:cNvSpPr>
            <a:spLocks noGrp="1"/>
          </p:cNvSpPr>
          <p:nvPr>
            <p:ph type="sldNum" sz="quarter" idx="12"/>
          </p:nvPr>
        </p:nvSpPr>
        <p:spPr/>
        <p:txBody>
          <a:bodyPr/>
          <a:lstStyle/>
          <a:p>
            <a:fld id="{C703DABA-7B60-4845-B833-0D885714B02B}" type="slidenum">
              <a:rPr lang="en-IN" smtClean="0"/>
              <a:t>‹#›</a:t>
            </a:fld>
            <a:endParaRPr lang="en-IN"/>
          </a:p>
        </p:txBody>
      </p:sp>
    </p:spTree>
    <p:extLst>
      <p:ext uri="{BB962C8B-B14F-4D97-AF65-F5344CB8AC3E}">
        <p14:creationId xmlns:p14="http://schemas.microsoft.com/office/powerpoint/2010/main" val="86208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DAAD-14C9-4F00-A6C6-6D21D972F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366D7F-648B-4734-BCFA-98B9133DD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7A83E4-5314-490F-813B-ECB970CF6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8FF41-8ABB-41BC-86A4-75C7A212BED2}"/>
              </a:ext>
            </a:extLst>
          </p:cNvPr>
          <p:cNvSpPr>
            <a:spLocks noGrp="1"/>
          </p:cNvSpPr>
          <p:nvPr>
            <p:ph type="dt" sz="half" idx="10"/>
          </p:nvPr>
        </p:nvSpPr>
        <p:spPr/>
        <p:txBody>
          <a:bodyPr/>
          <a:lstStyle/>
          <a:p>
            <a:fld id="{EA83388E-7DA1-45D1-BA77-27520AE4858B}" type="datetimeFigureOut">
              <a:rPr lang="en-IN" smtClean="0"/>
              <a:t>30-05-2022</a:t>
            </a:fld>
            <a:endParaRPr lang="en-IN"/>
          </a:p>
        </p:txBody>
      </p:sp>
      <p:sp>
        <p:nvSpPr>
          <p:cNvPr id="6" name="Footer Placeholder 5">
            <a:extLst>
              <a:ext uri="{FF2B5EF4-FFF2-40B4-BE49-F238E27FC236}">
                <a16:creationId xmlns:a16="http://schemas.microsoft.com/office/drawing/2014/main" id="{FF996175-E6B7-43E6-9417-C53CDADE61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D8CF0E-C7F4-42B9-A9B2-066E0C50309B}"/>
              </a:ext>
            </a:extLst>
          </p:cNvPr>
          <p:cNvSpPr>
            <a:spLocks noGrp="1"/>
          </p:cNvSpPr>
          <p:nvPr>
            <p:ph type="sldNum" sz="quarter" idx="12"/>
          </p:nvPr>
        </p:nvSpPr>
        <p:spPr/>
        <p:txBody>
          <a:bodyPr/>
          <a:lstStyle/>
          <a:p>
            <a:fld id="{C703DABA-7B60-4845-B833-0D885714B02B}" type="slidenum">
              <a:rPr lang="en-IN" smtClean="0"/>
              <a:t>‹#›</a:t>
            </a:fld>
            <a:endParaRPr lang="en-IN"/>
          </a:p>
        </p:txBody>
      </p:sp>
    </p:spTree>
    <p:extLst>
      <p:ext uri="{BB962C8B-B14F-4D97-AF65-F5344CB8AC3E}">
        <p14:creationId xmlns:p14="http://schemas.microsoft.com/office/powerpoint/2010/main" val="265212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BB7DE-737B-4F0B-B3E5-A316C3442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6A8AC8-B451-4AB9-868A-8A34D32E3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74039-196A-4FCD-B663-C569378C5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3388E-7DA1-45D1-BA77-27520AE4858B}" type="datetimeFigureOut">
              <a:rPr lang="en-IN" smtClean="0"/>
              <a:t>30-05-2022</a:t>
            </a:fld>
            <a:endParaRPr lang="en-IN"/>
          </a:p>
        </p:txBody>
      </p:sp>
      <p:sp>
        <p:nvSpPr>
          <p:cNvPr id="5" name="Footer Placeholder 4">
            <a:extLst>
              <a:ext uri="{FF2B5EF4-FFF2-40B4-BE49-F238E27FC236}">
                <a16:creationId xmlns:a16="http://schemas.microsoft.com/office/drawing/2014/main" id="{40F0DD81-324F-4507-A651-C536B84C6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81208F-2596-4A42-9843-52A3A6F6C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3DABA-7B60-4845-B833-0D885714B02B}" type="slidenum">
              <a:rPr lang="en-IN" smtClean="0"/>
              <a:t>‹#›</a:t>
            </a:fld>
            <a:endParaRPr lang="en-IN"/>
          </a:p>
        </p:txBody>
      </p:sp>
    </p:spTree>
    <p:extLst>
      <p:ext uri="{BB962C8B-B14F-4D97-AF65-F5344CB8AC3E}">
        <p14:creationId xmlns:p14="http://schemas.microsoft.com/office/powerpoint/2010/main" val="1561097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2.xml" /><Relationship Id="rId1" Type="http://schemas.openxmlformats.org/officeDocument/2006/relationships/vmlDrawing" Target="../drawings/vmlDrawing2.vml" /><Relationship Id="rId4" Type="http://schemas.openxmlformats.org/officeDocument/2006/relationships/image" Target="../media/image2.wmf" /></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Layout" Target="../slideLayouts/slideLayout2.xml" /><Relationship Id="rId1" Type="http://schemas.openxmlformats.org/officeDocument/2006/relationships/vmlDrawing" Target="../drawings/vmlDrawing3.vml" /><Relationship Id="rId4" Type="http://schemas.openxmlformats.org/officeDocument/2006/relationships/image" Target="../media/image3.wmf"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 /><Relationship Id="rId2" Type="http://schemas.openxmlformats.org/officeDocument/2006/relationships/slideLayout" Target="../slideLayouts/slideLayout2.xml" /><Relationship Id="rId1" Type="http://schemas.openxmlformats.org/officeDocument/2006/relationships/vmlDrawing" Target="../drawings/vmlDrawing4.vml" /><Relationship Id="rId4" Type="http://schemas.openxmlformats.org/officeDocument/2006/relationships/image" Target="../media/image4.wmf"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 Id="rId6" Type="http://schemas.openxmlformats.org/officeDocument/2006/relationships/image" Target="../media/image20.png" /><Relationship Id="rId5" Type="http://schemas.openxmlformats.org/officeDocument/2006/relationships/image" Target="../media/image19.png" /><Relationship Id="rId4" Type="http://schemas.openxmlformats.org/officeDocument/2006/relationships/image" Target="../media/image18.png" /></Relationships>
</file>

<file path=ppt/slides/_rels/slide47.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 Id="rId4" Type="http://schemas.openxmlformats.org/officeDocument/2006/relationships/image" Target="../media/image23.png" /></Relationships>
</file>

<file path=ppt/slides/_rels/slide48.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1.wmf" /></Relationships>
</file>

<file path=ppt/slides/_rels/slide60.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image" Target="../media/image45.png" /><Relationship Id="rId1" Type="http://schemas.openxmlformats.org/officeDocument/2006/relationships/slideLayout" Target="../slideLayouts/slideLayout2.xml" /><Relationship Id="rId4" Type="http://schemas.openxmlformats.org/officeDocument/2006/relationships/image" Target="../media/image42.png" /></Relationships>
</file>

<file path=ppt/slides/_rels/slide75.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1F1F433-DC3D-4ADF-AECC-B6189EEE7224}"/>
              </a:ext>
            </a:extLst>
          </p:cNvPr>
          <p:cNvSpPr>
            <a:spLocks noGrp="1"/>
          </p:cNvSpPr>
          <p:nvPr>
            <p:ph idx="1"/>
          </p:nvPr>
        </p:nvSpPr>
        <p:spPr>
          <a:xfrm>
            <a:off x="772212" y="1414021"/>
            <a:ext cx="10515600" cy="4204354"/>
          </a:xfrm>
        </p:spPr>
        <p:txBody>
          <a:bodyPr>
            <a:normAutofit fontScale="92500"/>
          </a:bodyPr>
          <a:lstStyle/>
          <a:p>
            <a:pPr marL="0" indent="0" algn="just">
              <a:lnSpc>
                <a:spcPct val="200000"/>
              </a:lnSpc>
              <a:spcAft>
                <a:spcPts val="800"/>
              </a:spcAft>
              <a:buNone/>
            </a:pPr>
            <a:r>
              <a:rPr lang="en-IN" sz="2000" b="1" dirty="0">
                <a:effectLst/>
                <a:latin typeface="Calisto MT" panose="02040603050505030304" pitchFamily="18" charset="0"/>
                <a:ea typeface="Calibri" panose="020F0502020204030204" pitchFamily="34" charset="0"/>
                <a:cs typeface="Times New Roman" panose="02020603050405020304" pitchFamily="18" charset="0"/>
              </a:rPr>
              <a:t>UNIT II </a:t>
            </a:r>
            <a:endParaRPr lang="en-IN" sz="2000" dirty="0">
              <a:effectLst/>
              <a:latin typeface="Calisto MT" panose="02040603050505030304" pitchFamily="18" charset="0"/>
              <a:ea typeface="Calibri" panose="020F0502020204030204" pitchFamily="34" charset="0"/>
              <a:cs typeface="Times New Roman" panose="02020603050405020304" pitchFamily="18" charset="0"/>
            </a:endParaRPr>
          </a:p>
          <a:p>
            <a:pPr marL="0" indent="0" algn="just">
              <a:lnSpc>
                <a:spcPct val="200000"/>
              </a:lnSpc>
              <a:spcAft>
                <a:spcPts val="800"/>
              </a:spcAft>
              <a:buNone/>
            </a:pPr>
            <a:r>
              <a:rPr lang="en-IN" sz="2000" b="1" dirty="0">
                <a:effectLst/>
                <a:latin typeface="Calisto MT" panose="02040603050505030304" pitchFamily="18" charset="0"/>
                <a:ea typeface="Calibri" panose="020F0502020204030204" pitchFamily="34" charset="0"/>
                <a:cs typeface="Times New Roman" panose="02020603050405020304" pitchFamily="18" charset="0"/>
              </a:rPr>
              <a:t>Basic Computer Organization and Design</a:t>
            </a:r>
            <a:r>
              <a:rPr lang="en-IN" sz="2000" dirty="0">
                <a:effectLst/>
                <a:latin typeface="Calisto MT" panose="02040603050505030304" pitchFamily="18" charset="0"/>
                <a:ea typeface="Calibri" panose="020F0502020204030204" pitchFamily="34" charset="0"/>
                <a:cs typeface="Times New Roman" panose="02020603050405020304" pitchFamily="18" charset="0"/>
              </a:rPr>
              <a:t>: Instruction codes, computer registers, computer instructions, timing and control, instruction cycle, memory-references instructions, input-output and interrupt complete computer description. Design of the basic computer, design of accumulator logic. </a:t>
            </a:r>
          </a:p>
          <a:p>
            <a:pPr marL="0" indent="0" algn="just">
              <a:lnSpc>
                <a:spcPct val="200000"/>
              </a:lnSpc>
              <a:spcAft>
                <a:spcPts val="800"/>
              </a:spcAft>
              <a:buNone/>
            </a:pPr>
            <a:r>
              <a:rPr lang="en-IN" sz="2000" b="1" dirty="0">
                <a:effectLst/>
                <a:latin typeface="Calisto MT" panose="02040603050505030304" pitchFamily="18" charset="0"/>
                <a:ea typeface="Calibri" panose="020F0502020204030204" pitchFamily="34" charset="0"/>
                <a:cs typeface="Times New Roman" panose="02020603050405020304" pitchFamily="18" charset="0"/>
              </a:rPr>
              <a:t>Micro programmed Control</a:t>
            </a:r>
            <a:r>
              <a:rPr lang="en-IN" sz="2000" dirty="0">
                <a:effectLst/>
                <a:latin typeface="Calisto MT" panose="02040603050505030304" pitchFamily="18" charset="0"/>
                <a:ea typeface="Calibri" panose="020F0502020204030204" pitchFamily="34" charset="0"/>
                <a:cs typeface="Times New Roman" panose="02020603050405020304" pitchFamily="18" charset="0"/>
              </a:rPr>
              <a:t>: Control memory, address sequencing, microprogram example, design of control unit.</a:t>
            </a:r>
          </a:p>
          <a:p>
            <a:pPr marL="0" indent="0" algn="just">
              <a:lnSpc>
                <a:spcPct val="200000"/>
              </a:lnSpc>
              <a:buNone/>
            </a:pPr>
            <a:endParaRPr lang="en-IN" sz="2000" dirty="0">
              <a:latin typeface="Calisto MT" panose="02040603050505030304" pitchFamily="18" charset="0"/>
            </a:endParaRPr>
          </a:p>
        </p:txBody>
      </p:sp>
    </p:spTree>
    <p:extLst>
      <p:ext uri="{BB962C8B-B14F-4D97-AF65-F5344CB8AC3E}">
        <p14:creationId xmlns:p14="http://schemas.microsoft.com/office/powerpoint/2010/main" val="177103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80">
            <a:extLst>
              <a:ext uri="{FF2B5EF4-FFF2-40B4-BE49-F238E27FC236}">
                <a16:creationId xmlns:a16="http://schemas.microsoft.com/office/drawing/2014/main" id="{B11C5B9C-57E4-4601-BAFF-316A62D6339D}"/>
              </a:ext>
            </a:extLst>
          </p:cNvPr>
          <p:cNvGrpSpPr>
            <a:grpSpLocks/>
          </p:cNvGrpSpPr>
          <p:nvPr/>
        </p:nvGrpSpPr>
        <p:grpSpPr bwMode="auto">
          <a:xfrm>
            <a:off x="2564091" y="1131216"/>
            <a:ext cx="6674177" cy="4958499"/>
            <a:chOff x="830" y="1165"/>
            <a:chExt cx="3202" cy="2141"/>
          </a:xfrm>
        </p:grpSpPr>
        <p:sp>
          <p:nvSpPr>
            <p:cNvPr id="5" name="Line 20">
              <a:extLst>
                <a:ext uri="{FF2B5EF4-FFF2-40B4-BE49-F238E27FC236}">
                  <a16:creationId xmlns:a16="http://schemas.microsoft.com/office/drawing/2014/main" id="{1DBB3B16-6686-48E3-BC0B-53CB72CD2F71}"/>
                </a:ext>
              </a:extLst>
            </p:cNvPr>
            <p:cNvSpPr>
              <a:spLocks noChangeShapeType="1"/>
            </p:cNvSpPr>
            <p:nvPr/>
          </p:nvSpPr>
          <p:spPr bwMode="auto">
            <a:xfrm>
              <a:off x="1118" y="1521"/>
              <a:ext cx="111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 name="Rectangle 21">
              <a:extLst>
                <a:ext uri="{FF2B5EF4-FFF2-40B4-BE49-F238E27FC236}">
                  <a16:creationId xmlns:a16="http://schemas.microsoft.com/office/drawing/2014/main" id="{B1AB466E-092B-4FBA-86D0-8E7A5C986A32}"/>
                </a:ext>
              </a:extLst>
            </p:cNvPr>
            <p:cNvSpPr>
              <a:spLocks noChangeArrowheads="1"/>
            </p:cNvSpPr>
            <p:nvPr/>
          </p:nvSpPr>
          <p:spPr bwMode="auto">
            <a:xfrm>
              <a:off x="1100" y="1384"/>
              <a:ext cx="16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0</a:t>
              </a:r>
            </a:p>
          </p:txBody>
        </p:sp>
        <p:sp>
          <p:nvSpPr>
            <p:cNvPr id="7" name="Line 22">
              <a:extLst>
                <a:ext uri="{FF2B5EF4-FFF2-40B4-BE49-F238E27FC236}">
                  <a16:creationId xmlns:a16="http://schemas.microsoft.com/office/drawing/2014/main" id="{77252990-9215-429D-80B2-8925FC711C0D}"/>
                </a:ext>
              </a:extLst>
            </p:cNvPr>
            <p:cNvSpPr>
              <a:spLocks noChangeShapeType="1"/>
            </p:cNvSpPr>
            <p:nvPr/>
          </p:nvSpPr>
          <p:spPr bwMode="auto">
            <a:xfrm>
              <a:off x="1249" y="1416"/>
              <a:ext cx="0" cy="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 name="Rectangle 23">
              <a:extLst>
                <a:ext uri="{FF2B5EF4-FFF2-40B4-BE49-F238E27FC236}">
                  <a16:creationId xmlns:a16="http://schemas.microsoft.com/office/drawing/2014/main" id="{04779C9E-1949-4B39-9CA0-70283C348E28}"/>
                </a:ext>
              </a:extLst>
            </p:cNvPr>
            <p:cNvSpPr>
              <a:spLocks noChangeArrowheads="1"/>
            </p:cNvSpPr>
            <p:nvPr/>
          </p:nvSpPr>
          <p:spPr bwMode="auto">
            <a:xfrm>
              <a:off x="1236" y="1384"/>
              <a:ext cx="321"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ADD</a:t>
              </a:r>
            </a:p>
          </p:txBody>
        </p:sp>
        <p:sp>
          <p:nvSpPr>
            <p:cNvPr id="9" name="Rectangle 24">
              <a:extLst>
                <a:ext uri="{FF2B5EF4-FFF2-40B4-BE49-F238E27FC236}">
                  <a16:creationId xmlns:a16="http://schemas.microsoft.com/office/drawing/2014/main" id="{EB08665C-05E1-4059-B1E9-3BE03BD3A20C}"/>
                </a:ext>
              </a:extLst>
            </p:cNvPr>
            <p:cNvSpPr>
              <a:spLocks noChangeArrowheads="1"/>
            </p:cNvSpPr>
            <p:nvPr/>
          </p:nvSpPr>
          <p:spPr bwMode="auto">
            <a:xfrm>
              <a:off x="1778" y="1390"/>
              <a:ext cx="273"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457</a:t>
              </a:r>
            </a:p>
          </p:txBody>
        </p:sp>
        <p:sp>
          <p:nvSpPr>
            <p:cNvPr id="10" name="Line 25">
              <a:extLst>
                <a:ext uri="{FF2B5EF4-FFF2-40B4-BE49-F238E27FC236}">
                  <a16:creationId xmlns:a16="http://schemas.microsoft.com/office/drawing/2014/main" id="{860AEC75-4406-4C32-B4FD-DA02A622741B}"/>
                </a:ext>
              </a:extLst>
            </p:cNvPr>
            <p:cNvSpPr>
              <a:spLocks noChangeShapeType="1"/>
            </p:cNvSpPr>
            <p:nvPr/>
          </p:nvSpPr>
          <p:spPr bwMode="auto">
            <a:xfrm>
              <a:off x="1568" y="1416"/>
              <a:ext cx="0" cy="10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Rectangle 26">
              <a:extLst>
                <a:ext uri="{FF2B5EF4-FFF2-40B4-BE49-F238E27FC236}">
                  <a16:creationId xmlns:a16="http://schemas.microsoft.com/office/drawing/2014/main" id="{842BAAAE-9648-41AC-B315-C3D18AF37451}"/>
                </a:ext>
              </a:extLst>
            </p:cNvPr>
            <p:cNvSpPr>
              <a:spLocks noChangeArrowheads="1"/>
            </p:cNvSpPr>
            <p:nvPr/>
          </p:nvSpPr>
          <p:spPr bwMode="auto">
            <a:xfrm>
              <a:off x="870" y="1414"/>
              <a:ext cx="220"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22</a:t>
              </a:r>
            </a:p>
          </p:txBody>
        </p:sp>
        <p:sp>
          <p:nvSpPr>
            <p:cNvPr id="12" name="Line 27">
              <a:extLst>
                <a:ext uri="{FF2B5EF4-FFF2-40B4-BE49-F238E27FC236}">
                  <a16:creationId xmlns:a16="http://schemas.microsoft.com/office/drawing/2014/main" id="{ADAF8F6A-6D87-4231-9F0A-BF6FD935FA15}"/>
                </a:ext>
              </a:extLst>
            </p:cNvPr>
            <p:cNvSpPr>
              <a:spLocks noChangeShapeType="1"/>
            </p:cNvSpPr>
            <p:nvPr/>
          </p:nvSpPr>
          <p:spPr bwMode="auto">
            <a:xfrm>
              <a:off x="1118" y="1957"/>
              <a:ext cx="111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Line 28">
              <a:extLst>
                <a:ext uri="{FF2B5EF4-FFF2-40B4-BE49-F238E27FC236}">
                  <a16:creationId xmlns:a16="http://schemas.microsoft.com/office/drawing/2014/main" id="{DF5E241E-C044-4DE9-B5D4-93897369193A}"/>
                </a:ext>
              </a:extLst>
            </p:cNvPr>
            <p:cNvSpPr>
              <a:spLocks noChangeShapeType="1"/>
            </p:cNvSpPr>
            <p:nvPr/>
          </p:nvSpPr>
          <p:spPr bwMode="auto">
            <a:xfrm>
              <a:off x="1118" y="2065"/>
              <a:ext cx="111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29">
              <a:extLst>
                <a:ext uri="{FF2B5EF4-FFF2-40B4-BE49-F238E27FC236}">
                  <a16:creationId xmlns:a16="http://schemas.microsoft.com/office/drawing/2014/main" id="{2CFBD880-33E0-44EE-ACFE-304D9529FC58}"/>
                </a:ext>
              </a:extLst>
            </p:cNvPr>
            <p:cNvSpPr>
              <a:spLocks noChangeArrowheads="1"/>
            </p:cNvSpPr>
            <p:nvPr/>
          </p:nvSpPr>
          <p:spPr bwMode="auto">
            <a:xfrm>
              <a:off x="1367" y="1934"/>
              <a:ext cx="509"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Operand</a:t>
              </a:r>
            </a:p>
          </p:txBody>
        </p:sp>
        <p:sp>
          <p:nvSpPr>
            <p:cNvPr id="15" name="Rectangle 30">
              <a:extLst>
                <a:ext uri="{FF2B5EF4-FFF2-40B4-BE49-F238E27FC236}">
                  <a16:creationId xmlns:a16="http://schemas.microsoft.com/office/drawing/2014/main" id="{9F52C198-2F40-491F-BD89-1D5297571EFF}"/>
                </a:ext>
              </a:extLst>
            </p:cNvPr>
            <p:cNvSpPr>
              <a:spLocks noChangeArrowheads="1"/>
            </p:cNvSpPr>
            <p:nvPr/>
          </p:nvSpPr>
          <p:spPr bwMode="auto">
            <a:xfrm>
              <a:off x="830" y="1958"/>
              <a:ext cx="273"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457</a:t>
              </a:r>
            </a:p>
          </p:txBody>
        </p:sp>
        <p:grpSp>
          <p:nvGrpSpPr>
            <p:cNvPr id="16" name="Group 31">
              <a:extLst>
                <a:ext uri="{FF2B5EF4-FFF2-40B4-BE49-F238E27FC236}">
                  <a16:creationId xmlns:a16="http://schemas.microsoft.com/office/drawing/2014/main" id="{3980DCD7-42E2-4C25-B78F-3D36352AB8CF}"/>
                </a:ext>
              </a:extLst>
            </p:cNvPr>
            <p:cNvGrpSpPr>
              <a:grpSpLocks/>
            </p:cNvGrpSpPr>
            <p:nvPr/>
          </p:nvGrpSpPr>
          <p:grpSpPr bwMode="auto">
            <a:xfrm>
              <a:off x="1118" y="2472"/>
              <a:ext cx="1115" cy="57"/>
              <a:chOff x="937" y="3785"/>
              <a:chExt cx="1119" cy="71"/>
            </a:xfrm>
          </p:grpSpPr>
          <p:sp>
            <p:nvSpPr>
              <p:cNvPr id="61" name="Arc 32">
                <a:extLst>
                  <a:ext uri="{FF2B5EF4-FFF2-40B4-BE49-F238E27FC236}">
                    <a16:creationId xmlns:a16="http://schemas.microsoft.com/office/drawing/2014/main" id="{3739F284-6B95-4891-84A5-FCE9AF4B7A93}"/>
                  </a:ext>
                </a:extLst>
              </p:cNvPr>
              <p:cNvSpPr>
                <a:spLocks/>
              </p:cNvSpPr>
              <p:nvPr/>
            </p:nvSpPr>
            <p:spPr bwMode="auto">
              <a:xfrm>
                <a:off x="937" y="3785"/>
                <a:ext cx="312" cy="36"/>
              </a:xfrm>
              <a:custGeom>
                <a:avLst/>
                <a:gdLst>
                  <a:gd name="T0" fmla="*/ 0 w 21600"/>
                  <a:gd name="T1" fmla="*/ 36 h 21600"/>
                  <a:gd name="T2" fmla="*/ 311 w 21600"/>
                  <a:gd name="T3" fmla="*/ 0 h 21600"/>
                  <a:gd name="T4" fmla="*/ 312 w 21600"/>
                  <a:gd name="T5" fmla="*/ 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7"/>
                      <a:pt x="9628" y="38"/>
                      <a:pt x="21531" y="0"/>
                    </a:cubicBezTo>
                  </a:path>
                  <a:path w="21600" h="21600" stroke="0" extrusionOk="0">
                    <a:moveTo>
                      <a:pt x="0" y="21599"/>
                    </a:moveTo>
                    <a:cubicBezTo>
                      <a:pt x="0" y="9697"/>
                      <a:pt x="9628" y="38"/>
                      <a:pt x="21531" y="0"/>
                    </a:cubicBezTo>
                    <a:lnTo>
                      <a:pt x="21600" y="21600"/>
                    </a:lnTo>
                    <a:lnTo>
                      <a:pt x="0"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Arc 33">
                <a:extLst>
                  <a:ext uri="{FF2B5EF4-FFF2-40B4-BE49-F238E27FC236}">
                    <a16:creationId xmlns:a16="http://schemas.microsoft.com/office/drawing/2014/main" id="{A0C01DF3-700B-4E82-93F4-7F96523D9053}"/>
                  </a:ext>
                </a:extLst>
              </p:cNvPr>
              <p:cNvSpPr>
                <a:spLocks/>
              </p:cNvSpPr>
              <p:nvPr/>
            </p:nvSpPr>
            <p:spPr bwMode="auto">
              <a:xfrm>
                <a:off x="1247" y="3785"/>
                <a:ext cx="265" cy="36"/>
              </a:xfrm>
              <a:custGeom>
                <a:avLst/>
                <a:gdLst>
                  <a:gd name="T0" fmla="*/ 0 w 21682"/>
                  <a:gd name="T1" fmla="*/ 0 h 21600"/>
                  <a:gd name="T2" fmla="*/ 265 w 21682"/>
                  <a:gd name="T3" fmla="*/ 36 h 21600"/>
                  <a:gd name="T4" fmla="*/ 1 w 21682"/>
                  <a:gd name="T5" fmla="*/ 36 h 21600"/>
                  <a:gd name="T6" fmla="*/ 0 60000 65536"/>
                  <a:gd name="T7" fmla="*/ 0 60000 65536"/>
                  <a:gd name="T8" fmla="*/ 0 60000 65536"/>
                </a:gdLst>
                <a:ahLst/>
                <a:cxnLst>
                  <a:cxn ang="T6">
                    <a:pos x="T0" y="T1"/>
                  </a:cxn>
                  <a:cxn ang="T7">
                    <a:pos x="T2" y="T3"/>
                  </a:cxn>
                  <a:cxn ang="T8">
                    <a:pos x="T4" y="T5"/>
                  </a:cxn>
                </a:cxnLst>
                <a:rect l="0" t="0" r="r" b="b"/>
                <a:pathLst>
                  <a:path w="21682" h="21600" fill="none" extrusionOk="0">
                    <a:moveTo>
                      <a:pt x="0" y="0"/>
                    </a:moveTo>
                    <a:cubicBezTo>
                      <a:pt x="27" y="0"/>
                      <a:pt x="54" y="0"/>
                      <a:pt x="82" y="0"/>
                    </a:cubicBezTo>
                    <a:cubicBezTo>
                      <a:pt x="12011" y="0"/>
                      <a:pt x="21682" y="9670"/>
                      <a:pt x="21682" y="21600"/>
                    </a:cubicBezTo>
                  </a:path>
                  <a:path w="21682" h="21600" stroke="0" extrusionOk="0">
                    <a:moveTo>
                      <a:pt x="0" y="0"/>
                    </a:moveTo>
                    <a:cubicBezTo>
                      <a:pt x="27" y="0"/>
                      <a:pt x="54" y="0"/>
                      <a:pt x="82" y="0"/>
                    </a:cubicBezTo>
                    <a:cubicBezTo>
                      <a:pt x="12011" y="0"/>
                      <a:pt x="21682" y="9670"/>
                      <a:pt x="21682" y="21600"/>
                    </a:cubicBezTo>
                    <a:lnTo>
                      <a:pt x="82"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Arc 34">
                <a:extLst>
                  <a:ext uri="{FF2B5EF4-FFF2-40B4-BE49-F238E27FC236}">
                    <a16:creationId xmlns:a16="http://schemas.microsoft.com/office/drawing/2014/main" id="{40D228F6-507A-48FD-98F7-88A7EC22C263}"/>
                  </a:ext>
                </a:extLst>
              </p:cNvPr>
              <p:cNvSpPr>
                <a:spLocks/>
              </p:cNvSpPr>
              <p:nvPr/>
            </p:nvSpPr>
            <p:spPr bwMode="auto">
              <a:xfrm>
                <a:off x="1529" y="3820"/>
                <a:ext cx="264" cy="36"/>
              </a:xfrm>
              <a:custGeom>
                <a:avLst/>
                <a:gdLst>
                  <a:gd name="T0" fmla="*/ 264 w 21600"/>
                  <a:gd name="T1" fmla="*/ 36 h 21600"/>
                  <a:gd name="T2" fmla="*/ 0 w 21600"/>
                  <a:gd name="T3" fmla="*/ 0 h 21600"/>
                  <a:gd name="T4" fmla="*/ 264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lnTo>
                      <a:pt x="21600"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Arc 35">
                <a:extLst>
                  <a:ext uri="{FF2B5EF4-FFF2-40B4-BE49-F238E27FC236}">
                    <a16:creationId xmlns:a16="http://schemas.microsoft.com/office/drawing/2014/main" id="{DC6C126F-32E1-4157-8CB4-4C948E2C3DA1}"/>
                  </a:ext>
                </a:extLst>
              </p:cNvPr>
              <p:cNvSpPr>
                <a:spLocks/>
              </p:cNvSpPr>
              <p:nvPr/>
            </p:nvSpPr>
            <p:spPr bwMode="auto">
              <a:xfrm>
                <a:off x="1792" y="3820"/>
                <a:ext cx="264" cy="36"/>
              </a:xfrm>
              <a:custGeom>
                <a:avLst/>
                <a:gdLst>
                  <a:gd name="T0" fmla="*/ 264 w 21600"/>
                  <a:gd name="T1" fmla="*/ 0 h 21600"/>
                  <a:gd name="T2" fmla="*/ 0 w 21600"/>
                  <a:gd name="T3" fmla="*/ 3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7" name="Line 36">
              <a:extLst>
                <a:ext uri="{FF2B5EF4-FFF2-40B4-BE49-F238E27FC236}">
                  <a16:creationId xmlns:a16="http://schemas.microsoft.com/office/drawing/2014/main" id="{F13A1F4F-B021-4E2C-A260-38539CB6DE5C}"/>
                </a:ext>
              </a:extLst>
            </p:cNvPr>
            <p:cNvSpPr>
              <a:spLocks noChangeShapeType="1"/>
            </p:cNvSpPr>
            <p:nvPr/>
          </p:nvSpPr>
          <p:spPr bwMode="auto">
            <a:xfrm>
              <a:off x="1113" y="1416"/>
              <a:ext cx="0" cy="107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Freeform 37">
              <a:extLst>
                <a:ext uri="{FF2B5EF4-FFF2-40B4-BE49-F238E27FC236}">
                  <a16:creationId xmlns:a16="http://schemas.microsoft.com/office/drawing/2014/main" id="{FD6E7084-C8E8-44FC-AA63-1BB38B8DB5AD}"/>
                </a:ext>
              </a:extLst>
            </p:cNvPr>
            <p:cNvSpPr>
              <a:spLocks/>
            </p:cNvSpPr>
            <p:nvPr/>
          </p:nvSpPr>
          <p:spPr bwMode="auto">
            <a:xfrm>
              <a:off x="1110" y="1409"/>
              <a:ext cx="1131" cy="1089"/>
            </a:xfrm>
            <a:custGeom>
              <a:avLst/>
              <a:gdLst>
                <a:gd name="T0" fmla="*/ 0 w 1137"/>
                <a:gd name="T1" fmla="*/ 0 h 1361"/>
                <a:gd name="T2" fmla="*/ 1130 w 1137"/>
                <a:gd name="T3" fmla="*/ 0 h 1361"/>
                <a:gd name="T4" fmla="*/ 1130 w 1137"/>
                <a:gd name="T5" fmla="*/ 1088 h 1361"/>
                <a:gd name="T6" fmla="*/ 0 60000 65536"/>
                <a:gd name="T7" fmla="*/ 0 60000 65536"/>
                <a:gd name="T8" fmla="*/ 0 60000 65536"/>
              </a:gdLst>
              <a:ahLst/>
              <a:cxnLst>
                <a:cxn ang="T6">
                  <a:pos x="T0" y="T1"/>
                </a:cxn>
                <a:cxn ang="T7">
                  <a:pos x="T2" y="T3"/>
                </a:cxn>
                <a:cxn ang="T8">
                  <a:pos x="T4" y="T5"/>
                </a:cxn>
              </a:cxnLst>
              <a:rect l="0" t="0" r="r" b="b"/>
              <a:pathLst>
                <a:path w="1137" h="1361">
                  <a:moveTo>
                    <a:pt x="0" y="0"/>
                  </a:moveTo>
                  <a:lnTo>
                    <a:pt x="1136" y="0"/>
                  </a:lnTo>
                  <a:lnTo>
                    <a:pt x="1136" y="136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38">
              <a:extLst>
                <a:ext uri="{FF2B5EF4-FFF2-40B4-BE49-F238E27FC236}">
                  <a16:creationId xmlns:a16="http://schemas.microsoft.com/office/drawing/2014/main" id="{2C7C2509-21BA-42DD-A00C-4960F81D2462}"/>
                </a:ext>
              </a:extLst>
            </p:cNvPr>
            <p:cNvSpPr>
              <a:spLocks noChangeShapeType="1"/>
            </p:cNvSpPr>
            <p:nvPr/>
          </p:nvSpPr>
          <p:spPr bwMode="auto">
            <a:xfrm>
              <a:off x="2838" y="1521"/>
              <a:ext cx="111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39">
              <a:extLst>
                <a:ext uri="{FF2B5EF4-FFF2-40B4-BE49-F238E27FC236}">
                  <a16:creationId xmlns:a16="http://schemas.microsoft.com/office/drawing/2014/main" id="{49B0DBCE-5856-49D5-B032-81A0884B82EA}"/>
                </a:ext>
              </a:extLst>
            </p:cNvPr>
            <p:cNvSpPr>
              <a:spLocks noChangeArrowheads="1"/>
            </p:cNvSpPr>
            <p:nvPr/>
          </p:nvSpPr>
          <p:spPr bwMode="auto">
            <a:xfrm>
              <a:off x="2812" y="1384"/>
              <a:ext cx="16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1</a:t>
              </a:r>
            </a:p>
          </p:txBody>
        </p:sp>
        <p:sp>
          <p:nvSpPr>
            <p:cNvPr id="21" name="Line 40">
              <a:extLst>
                <a:ext uri="{FF2B5EF4-FFF2-40B4-BE49-F238E27FC236}">
                  <a16:creationId xmlns:a16="http://schemas.microsoft.com/office/drawing/2014/main" id="{87CA3F79-E1B1-41AB-995A-81AF6E90109E}"/>
                </a:ext>
              </a:extLst>
            </p:cNvPr>
            <p:cNvSpPr>
              <a:spLocks noChangeShapeType="1"/>
            </p:cNvSpPr>
            <p:nvPr/>
          </p:nvSpPr>
          <p:spPr bwMode="auto">
            <a:xfrm>
              <a:off x="2969" y="1404"/>
              <a:ext cx="0" cy="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41">
              <a:extLst>
                <a:ext uri="{FF2B5EF4-FFF2-40B4-BE49-F238E27FC236}">
                  <a16:creationId xmlns:a16="http://schemas.microsoft.com/office/drawing/2014/main" id="{745BE9CC-0F89-46D1-BC85-825560BD0295}"/>
                </a:ext>
              </a:extLst>
            </p:cNvPr>
            <p:cNvSpPr>
              <a:spLocks noChangeArrowheads="1"/>
            </p:cNvSpPr>
            <p:nvPr/>
          </p:nvSpPr>
          <p:spPr bwMode="auto">
            <a:xfrm>
              <a:off x="2948" y="1384"/>
              <a:ext cx="321"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ADD</a:t>
              </a:r>
            </a:p>
          </p:txBody>
        </p:sp>
        <p:sp>
          <p:nvSpPr>
            <p:cNvPr id="23" name="Rectangle 42">
              <a:extLst>
                <a:ext uri="{FF2B5EF4-FFF2-40B4-BE49-F238E27FC236}">
                  <a16:creationId xmlns:a16="http://schemas.microsoft.com/office/drawing/2014/main" id="{BF7E2AF8-46B9-48C8-B9D7-C2563D8AEE9B}"/>
                </a:ext>
              </a:extLst>
            </p:cNvPr>
            <p:cNvSpPr>
              <a:spLocks noChangeArrowheads="1"/>
            </p:cNvSpPr>
            <p:nvPr/>
          </p:nvSpPr>
          <p:spPr bwMode="auto">
            <a:xfrm>
              <a:off x="3490" y="1390"/>
              <a:ext cx="273"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300</a:t>
              </a:r>
            </a:p>
          </p:txBody>
        </p:sp>
        <p:sp>
          <p:nvSpPr>
            <p:cNvPr id="24" name="Line 43">
              <a:extLst>
                <a:ext uri="{FF2B5EF4-FFF2-40B4-BE49-F238E27FC236}">
                  <a16:creationId xmlns:a16="http://schemas.microsoft.com/office/drawing/2014/main" id="{DB807879-0436-48EF-8A98-1E41F665B391}"/>
                </a:ext>
              </a:extLst>
            </p:cNvPr>
            <p:cNvSpPr>
              <a:spLocks noChangeShapeType="1"/>
            </p:cNvSpPr>
            <p:nvPr/>
          </p:nvSpPr>
          <p:spPr bwMode="auto">
            <a:xfrm>
              <a:off x="3280" y="1404"/>
              <a:ext cx="0" cy="11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Rectangle 44">
              <a:extLst>
                <a:ext uri="{FF2B5EF4-FFF2-40B4-BE49-F238E27FC236}">
                  <a16:creationId xmlns:a16="http://schemas.microsoft.com/office/drawing/2014/main" id="{49B2C3AB-671F-41C3-A024-3675907964F3}"/>
                </a:ext>
              </a:extLst>
            </p:cNvPr>
            <p:cNvSpPr>
              <a:spLocks noChangeArrowheads="1"/>
            </p:cNvSpPr>
            <p:nvPr/>
          </p:nvSpPr>
          <p:spPr bwMode="auto">
            <a:xfrm>
              <a:off x="2600" y="1390"/>
              <a:ext cx="220"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35</a:t>
              </a:r>
            </a:p>
          </p:txBody>
        </p:sp>
        <p:sp>
          <p:nvSpPr>
            <p:cNvPr id="26" name="Line 45">
              <a:extLst>
                <a:ext uri="{FF2B5EF4-FFF2-40B4-BE49-F238E27FC236}">
                  <a16:creationId xmlns:a16="http://schemas.microsoft.com/office/drawing/2014/main" id="{879F988C-B71E-42EC-B2EB-1AEF3A607C29}"/>
                </a:ext>
              </a:extLst>
            </p:cNvPr>
            <p:cNvSpPr>
              <a:spLocks noChangeShapeType="1"/>
            </p:cNvSpPr>
            <p:nvPr/>
          </p:nvSpPr>
          <p:spPr bwMode="auto">
            <a:xfrm>
              <a:off x="2838" y="1740"/>
              <a:ext cx="111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46">
              <a:extLst>
                <a:ext uri="{FF2B5EF4-FFF2-40B4-BE49-F238E27FC236}">
                  <a16:creationId xmlns:a16="http://schemas.microsoft.com/office/drawing/2014/main" id="{43DCA718-EA2F-4986-ACCB-BD846F0B572A}"/>
                </a:ext>
              </a:extLst>
            </p:cNvPr>
            <p:cNvSpPr>
              <a:spLocks noChangeShapeType="1"/>
            </p:cNvSpPr>
            <p:nvPr/>
          </p:nvSpPr>
          <p:spPr bwMode="auto">
            <a:xfrm>
              <a:off x="2838" y="1848"/>
              <a:ext cx="111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47">
              <a:extLst>
                <a:ext uri="{FF2B5EF4-FFF2-40B4-BE49-F238E27FC236}">
                  <a16:creationId xmlns:a16="http://schemas.microsoft.com/office/drawing/2014/main" id="{35BD3C38-C61E-40B2-8C87-84F49DABA122}"/>
                </a:ext>
              </a:extLst>
            </p:cNvPr>
            <p:cNvSpPr>
              <a:spLocks noChangeArrowheads="1"/>
            </p:cNvSpPr>
            <p:nvPr/>
          </p:nvSpPr>
          <p:spPr bwMode="auto">
            <a:xfrm>
              <a:off x="3219" y="1717"/>
              <a:ext cx="326"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1350</a:t>
              </a:r>
            </a:p>
          </p:txBody>
        </p:sp>
        <p:sp>
          <p:nvSpPr>
            <p:cNvPr id="29" name="Rectangle 48">
              <a:extLst>
                <a:ext uri="{FF2B5EF4-FFF2-40B4-BE49-F238E27FC236}">
                  <a16:creationId xmlns:a16="http://schemas.microsoft.com/office/drawing/2014/main" id="{7F71DB0F-8924-4357-9F56-54F5842E5548}"/>
                </a:ext>
              </a:extLst>
            </p:cNvPr>
            <p:cNvSpPr>
              <a:spLocks noChangeArrowheads="1"/>
            </p:cNvSpPr>
            <p:nvPr/>
          </p:nvSpPr>
          <p:spPr bwMode="auto">
            <a:xfrm>
              <a:off x="2541" y="1723"/>
              <a:ext cx="273"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300</a:t>
              </a:r>
            </a:p>
          </p:txBody>
        </p:sp>
        <p:grpSp>
          <p:nvGrpSpPr>
            <p:cNvPr id="30" name="Group 49">
              <a:extLst>
                <a:ext uri="{FF2B5EF4-FFF2-40B4-BE49-F238E27FC236}">
                  <a16:creationId xmlns:a16="http://schemas.microsoft.com/office/drawing/2014/main" id="{D6FCECF1-EBB2-415B-ADFD-667503654243}"/>
                </a:ext>
              </a:extLst>
            </p:cNvPr>
            <p:cNvGrpSpPr>
              <a:grpSpLocks/>
            </p:cNvGrpSpPr>
            <p:nvPr/>
          </p:nvGrpSpPr>
          <p:grpSpPr bwMode="auto">
            <a:xfrm>
              <a:off x="2839" y="2472"/>
              <a:ext cx="1114" cy="57"/>
              <a:chOff x="2665" y="3785"/>
              <a:chExt cx="1119" cy="71"/>
            </a:xfrm>
          </p:grpSpPr>
          <p:sp>
            <p:nvSpPr>
              <p:cNvPr id="57" name="Arc 50">
                <a:extLst>
                  <a:ext uri="{FF2B5EF4-FFF2-40B4-BE49-F238E27FC236}">
                    <a16:creationId xmlns:a16="http://schemas.microsoft.com/office/drawing/2014/main" id="{4A7D68E6-3E67-4641-B560-8014AFC44EE1}"/>
                  </a:ext>
                </a:extLst>
              </p:cNvPr>
              <p:cNvSpPr>
                <a:spLocks/>
              </p:cNvSpPr>
              <p:nvPr/>
            </p:nvSpPr>
            <p:spPr bwMode="auto">
              <a:xfrm>
                <a:off x="2665" y="3785"/>
                <a:ext cx="308" cy="36"/>
              </a:xfrm>
              <a:custGeom>
                <a:avLst/>
                <a:gdLst>
                  <a:gd name="T0" fmla="*/ 0 w 21600"/>
                  <a:gd name="T1" fmla="*/ 36 h 21600"/>
                  <a:gd name="T2" fmla="*/ 307 w 21600"/>
                  <a:gd name="T3" fmla="*/ 0 h 21600"/>
                  <a:gd name="T4" fmla="*/ 308 w 21600"/>
                  <a:gd name="T5" fmla="*/ 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7"/>
                      <a:pt x="9628" y="38"/>
                      <a:pt x="21530" y="0"/>
                    </a:cubicBezTo>
                  </a:path>
                  <a:path w="21600" h="21600" stroke="0" extrusionOk="0">
                    <a:moveTo>
                      <a:pt x="0" y="21599"/>
                    </a:moveTo>
                    <a:cubicBezTo>
                      <a:pt x="0" y="9697"/>
                      <a:pt x="9628" y="38"/>
                      <a:pt x="21530" y="0"/>
                    </a:cubicBezTo>
                    <a:lnTo>
                      <a:pt x="21600" y="21600"/>
                    </a:lnTo>
                    <a:lnTo>
                      <a:pt x="0"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Arc 51">
                <a:extLst>
                  <a:ext uri="{FF2B5EF4-FFF2-40B4-BE49-F238E27FC236}">
                    <a16:creationId xmlns:a16="http://schemas.microsoft.com/office/drawing/2014/main" id="{9AA7B2FA-DB45-452A-A385-37BD41372C0F}"/>
                  </a:ext>
                </a:extLst>
              </p:cNvPr>
              <p:cNvSpPr>
                <a:spLocks/>
              </p:cNvSpPr>
              <p:nvPr/>
            </p:nvSpPr>
            <p:spPr bwMode="auto">
              <a:xfrm>
                <a:off x="2967" y="3785"/>
                <a:ext cx="265" cy="36"/>
              </a:xfrm>
              <a:custGeom>
                <a:avLst/>
                <a:gdLst>
                  <a:gd name="T0" fmla="*/ 0 w 21682"/>
                  <a:gd name="T1" fmla="*/ 0 h 21600"/>
                  <a:gd name="T2" fmla="*/ 265 w 21682"/>
                  <a:gd name="T3" fmla="*/ 36 h 21600"/>
                  <a:gd name="T4" fmla="*/ 1 w 21682"/>
                  <a:gd name="T5" fmla="*/ 36 h 21600"/>
                  <a:gd name="T6" fmla="*/ 0 60000 65536"/>
                  <a:gd name="T7" fmla="*/ 0 60000 65536"/>
                  <a:gd name="T8" fmla="*/ 0 60000 65536"/>
                </a:gdLst>
                <a:ahLst/>
                <a:cxnLst>
                  <a:cxn ang="T6">
                    <a:pos x="T0" y="T1"/>
                  </a:cxn>
                  <a:cxn ang="T7">
                    <a:pos x="T2" y="T3"/>
                  </a:cxn>
                  <a:cxn ang="T8">
                    <a:pos x="T4" y="T5"/>
                  </a:cxn>
                </a:cxnLst>
                <a:rect l="0" t="0" r="r" b="b"/>
                <a:pathLst>
                  <a:path w="21682" h="21600" fill="none" extrusionOk="0">
                    <a:moveTo>
                      <a:pt x="0" y="0"/>
                    </a:moveTo>
                    <a:cubicBezTo>
                      <a:pt x="27" y="0"/>
                      <a:pt x="54" y="0"/>
                      <a:pt x="82" y="0"/>
                    </a:cubicBezTo>
                    <a:cubicBezTo>
                      <a:pt x="12011" y="0"/>
                      <a:pt x="21682" y="9670"/>
                      <a:pt x="21682" y="21600"/>
                    </a:cubicBezTo>
                  </a:path>
                  <a:path w="21682" h="21600" stroke="0" extrusionOk="0">
                    <a:moveTo>
                      <a:pt x="0" y="0"/>
                    </a:moveTo>
                    <a:cubicBezTo>
                      <a:pt x="27" y="0"/>
                      <a:pt x="54" y="0"/>
                      <a:pt x="82" y="0"/>
                    </a:cubicBezTo>
                    <a:cubicBezTo>
                      <a:pt x="12011" y="0"/>
                      <a:pt x="21682" y="9670"/>
                      <a:pt x="21682" y="21600"/>
                    </a:cubicBezTo>
                    <a:lnTo>
                      <a:pt x="82"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Arc 52">
                <a:extLst>
                  <a:ext uri="{FF2B5EF4-FFF2-40B4-BE49-F238E27FC236}">
                    <a16:creationId xmlns:a16="http://schemas.microsoft.com/office/drawing/2014/main" id="{6F199A41-D998-41FF-B51D-C43E7F65A6E2}"/>
                  </a:ext>
                </a:extLst>
              </p:cNvPr>
              <p:cNvSpPr>
                <a:spLocks/>
              </p:cNvSpPr>
              <p:nvPr/>
            </p:nvSpPr>
            <p:spPr bwMode="auto">
              <a:xfrm>
                <a:off x="3249" y="3820"/>
                <a:ext cx="268" cy="36"/>
              </a:xfrm>
              <a:custGeom>
                <a:avLst/>
                <a:gdLst>
                  <a:gd name="T0" fmla="*/ 268 w 21600"/>
                  <a:gd name="T1" fmla="*/ 36 h 21600"/>
                  <a:gd name="T2" fmla="*/ 0 w 21600"/>
                  <a:gd name="T3" fmla="*/ 0 h 21600"/>
                  <a:gd name="T4" fmla="*/ 26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lnTo>
                      <a:pt x="21600" y="21599"/>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Arc 53">
                <a:extLst>
                  <a:ext uri="{FF2B5EF4-FFF2-40B4-BE49-F238E27FC236}">
                    <a16:creationId xmlns:a16="http://schemas.microsoft.com/office/drawing/2014/main" id="{BA0AB873-E160-4780-B718-15C6690D4C70}"/>
                  </a:ext>
                </a:extLst>
              </p:cNvPr>
              <p:cNvSpPr>
                <a:spLocks/>
              </p:cNvSpPr>
              <p:nvPr/>
            </p:nvSpPr>
            <p:spPr bwMode="auto">
              <a:xfrm>
                <a:off x="3516" y="3820"/>
                <a:ext cx="268" cy="36"/>
              </a:xfrm>
              <a:custGeom>
                <a:avLst/>
                <a:gdLst>
                  <a:gd name="T0" fmla="*/ 268 w 21600"/>
                  <a:gd name="T1" fmla="*/ 0 h 21600"/>
                  <a:gd name="T2" fmla="*/ 0 w 21600"/>
                  <a:gd name="T3" fmla="*/ 3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1" name="Line 54">
              <a:extLst>
                <a:ext uri="{FF2B5EF4-FFF2-40B4-BE49-F238E27FC236}">
                  <a16:creationId xmlns:a16="http://schemas.microsoft.com/office/drawing/2014/main" id="{B9556AE7-2C0A-4FA3-B509-9476F5F923E8}"/>
                </a:ext>
              </a:extLst>
            </p:cNvPr>
            <p:cNvSpPr>
              <a:spLocks noChangeShapeType="1"/>
            </p:cNvSpPr>
            <p:nvPr/>
          </p:nvSpPr>
          <p:spPr bwMode="auto">
            <a:xfrm>
              <a:off x="2834" y="1416"/>
              <a:ext cx="0" cy="107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Freeform 55">
              <a:extLst>
                <a:ext uri="{FF2B5EF4-FFF2-40B4-BE49-F238E27FC236}">
                  <a16:creationId xmlns:a16="http://schemas.microsoft.com/office/drawing/2014/main" id="{D9EC5799-6AB9-44D3-A136-56CE0AE147F2}"/>
                </a:ext>
              </a:extLst>
            </p:cNvPr>
            <p:cNvSpPr>
              <a:spLocks/>
            </p:cNvSpPr>
            <p:nvPr/>
          </p:nvSpPr>
          <p:spPr bwMode="auto">
            <a:xfrm>
              <a:off x="2830" y="1409"/>
              <a:ext cx="1132" cy="1089"/>
            </a:xfrm>
            <a:custGeom>
              <a:avLst/>
              <a:gdLst>
                <a:gd name="T0" fmla="*/ 0 w 1137"/>
                <a:gd name="T1" fmla="*/ 0 h 1361"/>
                <a:gd name="T2" fmla="*/ 1131 w 1137"/>
                <a:gd name="T3" fmla="*/ 0 h 1361"/>
                <a:gd name="T4" fmla="*/ 1131 w 1137"/>
                <a:gd name="T5" fmla="*/ 1088 h 1361"/>
                <a:gd name="T6" fmla="*/ 0 60000 65536"/>
                <a:gd name="T7" fmla="*/ 0 60000 65536"/>
                <a:gd name="T8" fmla="*/ 0 60000 65536"/>
              </a:gdLst>
              <a:ahLst/>
              <a:cxnLst>
                <a:cxn ang="T6">
                  <a:pos x="T0" y="T1"/>
                </a:cxn>
                <a:cxn ang="T7">
                  <a:pos x="T2" y="T3"/>
                </a:cxn>
                <a:cxn ang="T8">
                  <a:pos x="T4" y="T5"/>
                </a:cxn>
              </a:cxnLst>
              <a:rect l="0" t="0" r="r" b="b"/>
              <a:pathLst>
                <a:path w="1137" h="1361">
                  <a:moveTo>
                    <a:pt x="0" y="0"/>
                  </a:moveTo>
                  <a:lnTo>
                    <a:pt x="1136" y="0"/>
                  </a:lnTo>
                  <a:lnTo>
                    <a:pt x="1136" y="136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6">
              <a:extLst>
                <a:ext uri="{FF2B5EF4-FFF2-40B4-BE49-F238E27FC236}">
                  <a16:creationId xmlns:a16="http://schemas.microsoft.com/office/drawing/2014/main" id="{0ED5878C-0E94-432A-BFD5-1F24A1585577}"/>
                </a:ext>
              </a:extLst>
            </p:cNvPr>
            <p:cNvSpPr>
              <a:spLocks noChangeShapeType="1"/>
            </p:cNvSpPr>
            <p:nvPr/>
          </p:nvSpPr>
          <p:spPr bwMode="auto">
            <a:xfrm>
              <a:off x="2838" y="2141"/>
              <a:ext cx="111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57">
              <a:extLst>
                <a:ext uri="{FF2B5EF4-FFF2-40B4-BE49-F238E27FC236}">
                  <a16:creationId xmlns:a16="http://schemas.microsoft.com/office/drawing/2014/main" id="{BF1A107A-0E9D-4652-94D1-DBAEA0EE5F4B}"/>
                </a:ext>
              </a:extLst>
            </p:cNvPr>
            <p:cNvSpPr>
              <a:spLocks noChangeShapeType="1"/>
            </p:cNvSpPr>
            <p:nvPr/>
          </p:nvSpPr>
          <p:spPr bwMode="auto">
            <a:xfrm>
              <a:off x="2838" y="2251"/>
              <a:ext cx="111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58">
              <a:extLst>
                <a:ext uri="{FF2B5EF4-FFF2-40B4-BE49-F238E27FC236}">
                  <a16:creationId xmlns:a16="http://schemas.microsoft.com/office/drawing/2014/main" id="{0DF1CD60-F8E1-48A7-8AE8-2DC9D1C05C01}"/>
                </a:ext>
              </a:extLst>
            </p:cNvPr>
            <p:cNvSpPr>
              <a:spLocks noChangeArrowheads="1"/>
            </p:cNvSpPr>
            <p:nvPr/>
          </p:nvSpPr>
          <p:spPr bwMode="auto">
            <a:xfrm>
              <a:off x="3074" y="2125"/>
              <a:ext cx="509"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Operand</a:t>
              </a:r>
            </a:p>
          </p:txBody>
        </p:sp>
        <p:sp>
          <p:nvSpPr>
            <p:cNvPr id="36" name="Rectangle 59">
              <a:extLst>
                <a:ext uri="{FF2B5EF4-FFF2-40B4-BE49-F238E27FC236}">
                  <a16:creationId xmlns:a16="http://schemas.microsoft.com/office/drawing/2014/main" id="{8FC08B69-7E33-4979-AEFB-5D89E7666558}"/>
                </a:ext>
              </a:extLst>
            </p:cNvPr>
            <p:cNvSpPr>
              <a:spLocks noChangeArrowheads="1"/>
            </p:cNvSpPr>
            <p:nvPr/>
          </p:nvSpPr>
          <p:spPr bwMode="auto">
            <a:xfrm>
              <a:off x="2508" y="2125"/>
              <a:ext cx="326"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1350</a:t>
              </a:r>
            </a:p>
          </p:txBody>
        </p:sp>
        <p:sp>
          <p:nvSpPr>
            <p:cNvPr id="37" name="Oval 60">
              <a:extLst>
                <a:ext uri="{FF2B5EF4-FFF2-40B4-BE49-F238E27FC236}">
                  <a16:creationId xmlns:a16="http://schemas.microsoft.com/office/drawing/2014/main" id="{4C5B6ECA-DDA7-428B-920C-4756E8374F31}"/>
                </a:ext>
              </a:extLst>
            </p:cNvPr>
            <p:cNvSpPr>
              <a:spLocks noChangeArrowheads="1"/>
            </p:cNvSpPr>
            <p:nvPr/>
          </p:nvSpPr>
          <p:spPr bwMode="auto">
            <a:xfrm>
              <a:off x="1571" y="2689"/>
              <a:ext cx="207" cy="166"/>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38" name="Rectangle 61">
              <a:extLst>
                <a:ext uri="{FF2B5EF4-FFF2-40B4-BE49-F238E27FC236}">
                  <a16:creationId xmlns:a16="http://schemas.microsoft.com/office/drawing/2014/main" id="{A2C5D069-170E-44CA-BF73-9FDFBCA38AE8}"/>
                </a:ext>
              </a:extLst>
            </p:cNvPr>
            <p:cNvSpPr>
              <a:spLocks noChangeArrowheads="1"/>
            </p:cNvSpPr>
            <p:nvPr/>
          </p:nvSpPr>
          <p:spPr bwMode="auto">
            <a:xfrm>
              <a:off x="1571" y="2659"/>
              <a:ext cx="22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2400">
                  <a:solidFill>
                    <a:srgbClr val="000000"/>
                  </a:solidFill>
                </a:rPr>
                <a:t>+</a:t>
              </a:r>
            </a:p>
          </p:txBody>
        </p:sp>
        <p:sp>
          <p:nvSpPr>
            <p:cNvPr id="39" name="Rectangle 62">
              <a:extLst>
                <a:ext uri="{FF2B5EF4-FFF2-40B4-BE49-F238E27FC236}">
                  <a16:creationId xmlns:a16="http://schemas.microsoft.com/office/drawing/2014/main" id="{E3394411-B519-4B01-B03D-B92C78D434CF}"/>
                </a:ext>
              </a:extLst>
            </p:cNvPr>
            <p:cNvSpPr>
              <a:spLocks noChangeArrowheads="1"/>
            </p:cNvSpPr>
            <p:nvPr/>
          </p:nvSpPr>
          <p:spPr bwMode="auto">
            <a:xfrm>
              <a:off x="1118" y="3054"/>
              <a:ext cx="1115" cy="12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40" name="Rectangle 63">
              <a:extLst>
                <a:ext uri="{FF2B5EF4-FFF2-40B4-BE49-F238E27FC236}">
                  <a16:creationId xmlns:a16="http://schemas.microsoft.com/office/drawing/2014/main" id="{CE5F0E14-6224-4C02-9DE7-36A741587FD9}"/>
                </a:ext>
              </a:extLst>
            </p:cNvPr>
            <p:cNvSpPr>
              <a:spLocks noChangeArrowheads="1"/>
            </p:cNvSpPr>
            <p:nvPr/>
          </p:nvSpPr>
          <p:spPr bwMode="auto">
            <a:xfrm>
              <a:off x="1525" y="3028"/>
              <a:ext cx="252"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AC</a:t>
              </a:r>
            </a:p>
          </p:txBody>
        </p:sp>
        <p:sp>
          <p:nvSpPr>
            <p:cNvPr id="41" name="Freeform 64">
              <a:extLst>
                <a:ext uri="{FF2B5EF4-FFF2-40B4-BE49-F238E27FC236}">
                  <a16:creationId xmlns:a16="http://schemas.microsoft.com/office/drawing/2014/main" id="{98FBB20A-959F-48F9-A889-6371A773C259}"/>
                </a:ext>
              </a:extLst>
            </p:cNvPr>
            <p:cNvSpPr>
              <a:spLocks/>
            </p:cNvSpPr>
            <p:nvPr/>
          </p:nvSpPr>
          <p:spPr bwMode="auto">
            <a:xfrm>
              <a:off x="905" y="3179"/>
              <a:ext cx="766" cy="110"/>
            </a:xfrm>
            <a:custGeom>
              <a:avLst/>
              <a:gdLst>
                <a:gd name="T0" fmla="*/ 765 w 769"/>
                <a:gd name="T1" fmla="*/ 0 h 137"/>
                <a:gd name="T2" fmla="*/ 765 w 769"/>
                <a:gd name="T3" fmla="*/ 109 h 137"/>
                <a:gd name="T4" fmla="*/ 0 w 769"/>
                <a:gd name="T5" fmla="*/ 109 h 137"/>
                <a:gd name="T6" fmla="*/ 0 60000 65536"/>
                <a:gd name="T7" fmla="*/ 0 60000 65536"/>
                <a:gd name="T8" fmla="*/ 0 60000 65536"/>
              </a:gdLst>
              <a:ahLst/>
              <a:cxnLst>
                <a:cxn ang="T6">
                  <a:pos x="T0" y="T1"/>
                </a:cxn>
                <a:cxn ang="T7">
                  <a:pos x="T2" y="T3"/>
                </a:cxn>
                <a:cxn ang="T8">
                  <a:pos x="T4" y="T5"/>
                </a:cxn>
              </a:cxnLst>
              <a:rect l="0" t="0" r="r" b="b"/>
              <a:pathLst>
                <a:path w="769" h="137">
                  <a:moveTo>
                    <a:pt x="768" y="0"/>
                  </a:moveTo>
                  <a:lnTo>
                    <a:pt x="768" y="136"/>
                  </a:lnTo>
                  <a:lnTo>
                    <a:pt x="0" y="13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65">
              <a:extLst>
                <a:ext uri="{FF2B5EF4-FFF2-40B4-BE49-F238E27FC236}">
                  <a16:creationId xmlns:a16="http://schemas.microsoft.com/office/drawing/2014/main" id="{2C966126-9D35-4DC0-B41A-21D8F98221C0}"/>
                </a:ext>
              </a:extLst>
            </p:cNvPr>
            <p:cNvSpPr>
              <a:spLocks noChangeShapeType="1"/>
            </p:cNvSpPr>
            <p:nvPr/>
          </p:nvSpPr>
          <p:spPr bwMode="auto">
            <a:xfrm>
              <a:off x="902" y="2797"/>
              <a:ext cx="0" cy="50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66">
              <a:extLst>
                <a:ext uri="{FF2B5EF4-FFF2-40B4-BE49-F238E27FC236}">
                  <a16:creationId xmlns:a16="http://schemas.microsoft.com/office/drawing/2014/main" id="{F7496CCF-37BB-4B92-9162-192B04C3FAD2}"/>
                </a:ext>
              </a:extLst>
            </p:cNvPr>
            <p:cNvSpPr>
              <a:spLocks noChangeShapeType="1"/>
            </p:cNvSpPr>
            <p:nvPr/>
          </p:nvSpPr>
          <p:spPr bwMode="auto">
            <a:xfrm>
              <a:off x="895" y="2794"/>
              <a:ext cx="669"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Oval 67">
              <a:extLst>
                <a:ext uri="{FF2B5EF4-FFF2-40B4-BE49-F238E27FC236}">
                  <a16:creationId xmlns:a16="http://schemas.microsoft.com/office/drawing/2014/main" id="{72FEA4F8-C6FB-445E-B487-6F0538E77C86}"/>
                </a:ext>
              </a:extLst>
            </p:cNvPr>
            <p:cNvSpPr>
              <a:spLocks noChangeArrowheads="1"/>
            </p:cNvSpPr>
            <p:nvPr/>
          </p:nvSpPr>
          <p:spPr bwMode="auto">
            <a:xfrm>
              <a:off x="3284" y="2689"/>
              <a:ext cx="215" cy="166"/>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45" name="Rectangle 68">
              <a:extLst>
                <a:ext uri="{FF2B5EF4-FFF2-40B4-BE49-F238E27FC236}">
                  <a16:creationId xmlns:a16="http://schemas.microsoft.com/office/drawing/2014/main" id="{72C364C9-BD8C-4E3E-AE19-867F820A0D68}"/>
                </a:ext>
              </a:extLst>
            </p:cNvPr>
            <p:cNvSpPr>
              <a:spLocks noChangeArrowheads="1"/>
            </p:cNvSpPr>
            <p:nvPr/>
          </p:nvSpPr>
          <p:spPr bwMode="auto">
            <a:xfrm>
              <a:off x="3297" y="2659"/>
              <a:ext cx="22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2400">
                  <a:solidFill>
                    <a:srgbClr val="000000"/>
                  </a:solidFill>
                </a:rPr>
                <a:t>+</a:t>
              </a:r>
            </a:p>
          </p:txBody>
        </p:sp>
        <p:sp>
          <p:nvSpPr>
            <p:cNvPr id="46" name="Rectangle 69">
              <a:extLst>
                <a:ext uri="{FF2B5EF4-FFF2-40B4-BE49-F238E27FC236}">
                  <a16:creationId xmlns:a16="http://schemas.microsoft.com/office/drawing/2014/main" id="{657D71CA-F0CC-4EE8-84D9-EF762131DC44}"/>
                </a:ext>
              </a:extLst>
            </p:cNvPr>
            <p:cNvSpPr>
              <a:spLocks noChangeArrowheads="1"/>
            </p:cNvSpPr>
            <p:nvPr/>
          </p:nvSpPr>
          <p:spPr bwMode="auto">
            <a:xfrm>
              <a:off x="2838" y="3054"/>
              <a:ext cx="1115" cy="12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47" name="Rectangle 70">
              <a:extLst>
                <a:ext uri="{FF2B5EF4-FFF2-40B4-BE49-F238E27FC236}">
                  <a16:creationId xmlns:a16="http://schemas.microsoft.com/office/drawing/2014/main" id="{40E20B30-60B9-498C-872D-60B2016B7B06}"/>
                </a:ext>
              </a:extLst>
            </p:cNvPr>
            <p:cNvSpPr>
              <a:spLocks noChangeArrowheads="1"/>
            </p:cNvSpPr>
            <p:nvPr/>
          </p:nvSpPr>
          <p:spPr bwMode="auto">
            <a:xfrm>
              <a:off x="3267" y="3028"/>
              <a:ext cx="252"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solidFill>
                    <a:srgbClr val="000000"/>
                  </a:solidFill>
                </a:rPr>
                <a:t>AC</a:t>
              </a:r>
            </a:p>
          </p:txBody>
        </p:sp>
        <p:sp>
          <p:nvSpPr>
            <p:cNvPr id="48" name="Freeform 71">
              <a:extLst>
                <a:ext uri="{FF2B5EF4-FFF2-40B4-BE49-F238E27FC236}">
                  <a16:creationId xmlns:a16="http://schemas.microsoft.com/office/drawing/2014/main" id="{CCD4E813-A300-4CDA-8414-62FBCD834B8C}"/>
                </a:ext>
              </a:extLst>
            </p:cNvPr>
            <p:cNvSpPr>
              <a:spLocks/>
            </p:cNvSpPr>
            <p:nvPr/>
          </p:nvSpPr>
          <p:spPr bwMode="auto">
            <a:xfrm>
              <a:off x="2617" y="3173"/>
              <a:ext cx="773" cy="110"/>
            </a:xfrm>
            <a:custGeom>
              <a:avLst/>
              <a:gdLst>
                <a:gd name="T0" fmla="*/ 772 w 777"/>
                <a:gd name="T1" fmla="*/ 0 h 137"/>
                <a:gd name="T2" fmla="*/ 772 w 777"/>
                <a:gd name="T3" fmla="*/ 109 h 137"/>
                <a:gd name="T4" fmla="*/ 0 w 777"/>
                <a:gd name="T5" fmla="*/ 109 h 137"/>
                <a:gd name="T6" fmla="*/ 0 60000 65536"/>
                <a:gd name="T7" fmla="*/ 0 60000 65536"/>
                <a:gd name="T8" fmla="*/ 0 60000 65536"/>
              </a:gdLst>
              <a:ahLst/>
              <a:cxnLst>
                <a:cxn ang="T6">
                  <a:pos x="T0" y="T1"/>
                </a:cxn>
                <a:cxn ang="T7">
                  <a:pos x="T2" y="T3"/>
                </a:cxn>
                <a:cxn ang="T8">
                  <a:pos x="T4" y="T5"/>
                </a:cxn>
              </a:cxnLst>
              <a:rect l="0" t="0" r="r" b="b"/>
              <a:pathLst>
                <a:path w="777" h="137">
                  <a:moveTo>
                    <a:pt x="776" y="0"/>
                  </a:moveTo>
                  <a:lnTo>
                    <a:pt x="776" y="136"/>
                  </a:lnTo>
                  <a:lnTo>
                    <a:pt x="0" y="13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Line 72">
              <a:extLst>
                <a:ext uri="{FF2B5EF4-FFF2-40B4-BE49-F238E27FC236}">
                  <a16:creationId xmlns:a16="http://schemas.microsoft.com/office/drawing/2014/main" id="{F81168BC-EFA6-4BD5-8F01-D19FE43269A3}"/>
                </a:ext>
              </a:extLst>
            </p:cNvPr>
            <p:cNvSpPr>
              <a:spLocks noChangeShapeType="1"/>
            </p:cNvSpPr>
            <p:nvPr/>
          </p:nvSpPr>
          <p:spPr bwMode="auto">
            <a:xfrm>
              <a:off x="2609" y="2797"/>
              <a:ext cx="0" cy="48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Rectangle 73">
              <a:extLst>
                <a:ext uri="{FF2B5EF4-FFF2-40B4-BE49-F238E27FC236}">
                  <a16:creationId xmlns:a16="http://schemas.microsoft.com/office/drawing/2014/main" id="{45E22B33-5547-4131-82DE-FAB7CA2D3074}"/>
                </a:ext>
              </a:extLst>
            </p:cNvPr>
            <p:cNvSpPr>
              <a:spLocks noChangeArrowheads="1"/>
            </p:cNvSpPr>
            <p:nvPr/>
          </p:nvSpPr>
          <p:spPr bwMode="auto">
            <a:xfrm>
              <a:off x="1175" y="1178"/>
              <a:ext cx="1057"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solidFill>
                    <a:srgbClr val="000000"/>
                  </a:solidFill>
                </a:rPr>
                <a:t>Direct addressing</a:t>
              </a:r>
            </a:p>
          </p:txBody>
        </p:sp>
        <p:sp>
          <p:nvSpPr>
            <p:cNvPr id="51" name="Rectangle 74">
              <a:extLst>
                <a:ext uri="{FF2B5EF4-FFF2-40B4-BE49-F238E27FC236}">
                  <a16:creationId xmlns:a16="http://schemas.microsoft.com/office/drawing/2014/main" id="{754337E1-1E77-42EB-A9F7-B61838A6BC8E}"/>
                </a:ext>
              </a:extLst>
            </p:cNvPr>
            <p:cNvSpPr>
              <a:spLocks noChangeArrowheads="1"/>
            </p:cNvSpPr>
            <p:nvPr/>
          </p:nvSpPr>
          <p:spPr bwMode="auto">
            <a:xfrm>
              <a:off x="2889" y="1165"/>
              <a:ext cx="1143"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defTabSz="76200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defTabSz="7620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solidFill>
                    <a:srgbClr val="000000"/>
                  </a:solidFill>
                </a:rPr>
                <a:t>Indirect addressing</a:t>
              </a:r>
            </a:p>
          </p:txBody>
        </p:sp>
        <p:sp>
          <p:nvSpPr>
            <p:cNvPr id="52" name="Line 75">
              <a:extLst>
                <a:ext uri="{FF2B5EF4-FFF2-40B4-BE49-F238E27FC236}">
                  <a16:creationId xmlns:a16="http://schemas.microsoft.com/office/drawing/2014/main" id="{78E19FAC-4A59-44FF-BD30-E6435E753885}"/>
                </a:ext>
              </a:extLst>
            </p:cNvPr>
            <p:cNvSpPr>
              <a:spLocks noChangeShapeType="1"/>
            </p:cNvSpPr>
            <p:nvPr/>
          </p:nvSpPr>
          <p:spPr bwMode="auto">
            <a:xfrm>
              <a:off x="2611" y="2800"/>
              <a:ext cx="669"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76">
              <a:extLst>
                <a:ext uri="{FF2B5EF4-FFF2-40B4-BE49-F238E27FC236}">
                  <a16:creationId xmlns:a16="http://schemas.microsoft.com/office/drawing/2014/main" id="{46D9C0BB-F610-4153-8EA3-CF7586EA57CA}"/>
                </a:ext>
              </a:extLst>
            </p:cNvPr>
            <p:cNvSpPr>
              <a:spLocks noChangeShapeType="1"/>
            </p:cNvSpPr>
            <p:nvPr/>
          </p:nvSpPr>
          <p:spPr bwMode="auto">
            <a:xfrm>
              <a:off x="3384" y="2250"/>
              <a:ext cx="0" cy="42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Line 77">
              <a:extLst>
                <a:ext uri="{FF2B5EF4-FFF2-40B4-BE49-F238E27FC236}">
                  <a16:creationId xmlns:a16="http://schemas.microsoft.com/office/drawing/2014/main" id="{85543849-0AEF-4450-ACBD-30D85D546E9B}"/>
                </a:ext>
              </a:extLst>
            </p:cNvPr>
            <p:cNvSpPr>
              <a:spLocks noChangeShapeType="1"/>
            </p:cNvSpPr>
            <p:nvPr/>
          </p:nvSpPr>
          <p:spPr bwMode="auto">
            <a:xfrm>
              <a:off x="1668" y="2076"/>
              <a:ext cx="0" cy="594"/>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78">
              <a:extLst>
                <a:ext uri="{FF2B5EF4-FFF2-40B4-BE49-F238E27FC236}">
                  <a16:creationId xmlns:a16="http://schemas.microsoft.com/office/drawing/2014/main" id="{8F9B6357-2396-41E1-A3B7-8D664FAE93BB}"/>
                </a:ext>
              </a:extLst>
            </p:cNvPr>
            <p:cNvSpPr>
              <a:spLocks noChangeShapeType="1"/>
            </p:cNvSpPr>
            <p:nvPr/>
          </p:nvSpPr>
          <p:spPr bwMode="auto">
            <a:xfrm>
              <a:off x="1674" y="2856"/>
              <a:ext cx="0" cy="186"/>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Line 79">
              <a:extLst>
                <a:ext uri="{FF2B5EF4-FFF2-40B4-BE49-F238E27FC236}">
                  <a16:creationId xmlns:a16="http://schemas.microsoft.com/office/drawing/2014/main" id="{DC5FC89F-502F-4260-A78A-6825C06360A0}"/>
                </a:ext>
              </a:extLst>
            </p:cNvPr>
            <p:cNvSpPr>
              <a:spLocks noChangeShapeType="1"/>
            </p:cNvSpPr>
            <p:nvPr/>
          </p:nvSpPr>
          <p:spPr bwMode="auto">
            <a:xfrm>
              <a:off x="3390" y="2862"/>
              <a:ext cx="0" cy="204"/>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114258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5FF53-7111-4C2A-96D3-D6051B17934C}"/>
              </a:ext>
            </a:extLst>
          </p:cNvPr>
          <p:cNvSpPr>
            <a:spLocks noGrp="1"/>
          </p:cNvSpPr>
          <p:nvPr>
            <p:ph idx="1"/>
          </p:nvPr>
        </p:nvSpPr>
        <p:spPr>
          <a:xfrm>
            <a:off x="838200" y="377072"/>
            <a:ext cx="10515600" cy="6165130"/>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A direct address instruction is shown in the above fig. It is placed in address 22 in memory.</a:t>
            </a:r>
          </a:p>
          <a:p>
            <a:pPr algn="just">
              <a:lnSpc>
                <a:spcPct val="150000"/>
              </a:lnSpc>
              <a:buFont typeface="Wingdings" panose="05000000000000000000" pitchFamily="2" charset="2"/>
              <a:buChar char="Ø"/>
            </a:pPr>
            <a:r>
              <a:rPr lang="en-US" sz="2000" dirty="0">
                <a:latin typeface="Calisto MT" panose="02040603050505030304" pitchFamily="18" charset="0"/>
              </a:rPr>
              <a:t>The I bit is 0, so the instruction is recognized as a direct address instruction.</a:t>
            </a:r>
          </a:p>
          <a:p>
            <a:pPr algn="just">
              <a:lnSpc>
                <a:spcPct val="150000"/>
              </a:lnSpc>
              <a:buFont typeface="Wingdings" panose="05000000000000000000" pitchFamily="2" charset="2"/>
              <a:buChar char="Ø"/>
            </a:pPr>
            <a:r>
              <a:rPr lang="en-US" sz="2000" dirty="0">
                <a:latin typeface="Calisto MT" panose="02040603050505030304" pitchFamily="18" charset="0"/>
              </a:rPr>
              <a:t> The opcode specifies an ADD instruction, and the address part is the binary equivalent of 457.</a:t>
            </a:r>
          </a:p>
          <a:p>
            <a:pPr algn="just">
              <a:lnSpc>
                <a:spcPct val="150000"/>
              </a:lnSpc>
              <a:buFont typeface="Wingdings" panose="05000000000000000000" pitchFamily="2" charset="2"/>
              <a:buChar char="Ø"/>
            </a:pPr>
            <a:r>
              <a:rPr lang="en-US" sz="2000" dirty="0">
                <a:latin typeface="Calisto MT" panose="02040603050505030304" pitchFamily="18" charset="0"/>
              </a:rPr>
              <a:t>The control finds the operand in memory at address 457 and adds it to the content of  AC.</a:t>
            </a:r>
          </a:p>
          <a:p>
            <a:pPr algn="just">
              <a:lnSpc>
                <a:spcPct val="150000"/>
              </a:lnSpc>
              <a:buFont typeface="Wingdings" panose="05000000000000000000" pitchFamily="2" charset="2"/>
              <a:buChar char="Ø"/>
            </a:pPr>
            <a:r>
              <a:rPr lang="en-US" sz="2000" dirty="0">
                <a:latin typeface="Calisto MT" panose="02040603050505030304" pitchFamily="18" charset="0"/>
              </a:rPr>
              <a:t>The instruction in address 35 shown in above Fig. has a mode bit I = 1, recognized as an indirect address instruction.</a:t>
            </a:r>
          </a:p>
          <a:p>
            <a:pPr algn="just">
              <a:lnSpc>
                <a:spcPct val="150000"/>
              </a:lnSpc>
              <a:buFont typeface="Wingdings" panose="05000000000000000000" pitchFamily="2" charset="2"/>
              <a:buChar char="Ø"/>
            </a:pPr>
            <a:r>
              <a:rPr lang="en-US" sz="2000" dirty="0">
                <a:latin typeface="Calisto MT" panose="02040603050505030304" pitchFamily="18" charset="0"/>
              </a:rPr>
              <a:t>The address part is the binary equivalent of 300.</a:t>
            </a:r>
          </a:p>
          <a:p>
            <a:pPr algn="just">
              <a:lnSpc>
                <a:spcPct val="150000"/>
              </a:lnSpc>
              <a:buFont typeface="Wingdings" panose="05000000000000000000" pitchFamily="2" charset="2"/>
              <a:buChar char="Ø"/>
            </a:pPr>
            <a:r>
              <a:rPr lang="en-US" sz="2000" dirty="0">
                <a:latin typeface="Calisto MT" panose="02040603050505030304" pitchFamily="18" charset="0"/>
              </a:rPr>
              <a:t>The control goes to address 300 to find the address of the operand. </a:t>
            </a:r>
          </a:p>
          <a:p>
            <a:pPr algn="just">
              <a:lnSpc>
                <a:spcPct val="150000"/>
              </a:lnSpc>
              <a:buFont typeface="Wingdings" panose="05000000000000000000" pitchFamily="2" charset="2"/>
              <a:buChar char="Ø"/>
            </a:pPr>
            <a:r>
              <a:rPr lang="en-US" sz="2000" dirty="0">
                <a:latin typeface="Calisto MT" panose="02040603050505030304" pitchFamily="18" charset="0"/>
              </a:rPr>
              <a:t>The address of the operand, in this case, is 1350.  </a:t>
            </a:r>
          </a:p>
          <a:p>
            <a:pPr algn="just">
              <a:lnSpc>
                <a:spcPct val="150000"/>
              </a:lnSpc>
              <a:buFont typeface="Wingdings" panose="05000000000000000000" pitchFamily="2" charset="2"/>
              <a:buChar char="Ø"/>
            </a:pPr>
            <a:r>
              <a:rPr lang="en-US" sz="2000" dirty="0">
                <a:latin typeface="Calisto MT" panose="02040603050505030304" pitchFamily="18" charset="0"/>
              </a:rPr>
              <a:t>The operand found in address 1350 is then added to the content of AC</a:t>
            </a:r>
            <a:endParaRPr lang="en-IN" sz="2000" dirty="0">
              <a:latin typeface="Calisto MT" panose="02040603050505030304" pitchFamily="18" charset="0"/>
            </a:endParaRPr>
          </a:p>
        </p:txBody>
      </p:sp>
    </p:spTree>
    <p:extLst>
      <p:ext uri="{BB962C8B-B14F-4D97-AF65-F5344CB8AC3E}">
        <p14:creationId xmlns:p14="http://schemas.microsoft.com/office/powerpoint/2010/main" val="428061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6E11-1AC4-4ADA-B73C-C703FD6C5335}"/>
              </a:ext>
            </a:extLst>
          </p:cNvPr>
          <p:cNvSpPr>
            <a:spLocks noGrp="1"/>
          </p:cNvSpPr>
          <p:nvPr>
            <p:ph type="title"/>
          </p:nvPr>
        </p:nvSpPr>
        <p:spPr>
          <a:xfrm>
            <a:off x="838200" y="184869"/>
            <a:ext cx="10515600" cy="992335"/>
          </a:xfrm>
        </p:spPr>
        <p:txBody>
          <a:bodyPr>
            <a:normAutofit/>
          </a:bodyPr>
          <a:lstStyle/>
          <a:p>
            <a:pPr algn="ctr"/>
            <a:r>
              <a:rPr lang="en-IN" sz="3200" b="1" dirty="0">
                <a:latin typeface="Calisto MT" panose="02040603050505030304" pitchFamily="18" charset="0"/>
              </a:rPr>
              <a:t>Computer Registers</a:t>
            </a:r>
          </a:p>
        </p:txBody>
      </p:sp>
      <p:sp>
        <p:nvSpPr>
          <p:cNvPr id="3" name="Content Placeholder 2">
            <a:extLst>
              <a:ext uri="{FF2B5EF4-FFF2-40B4-BE49-F238E27FC236}">
                <a16:creationId xmlns:a16="http://schemas.microsoft.com/office/drawing/2014/main" id="{E7A487A6-E8AA-4C5B-958D-8144CE92A221}"/>
              </a:ext>
            </a:extLst>
          </p:cNvPr>
          <p:cNvSpPr>
            <a:spLocks noGrp="1"/>
          </p:cNvSpPr>
          <p:nvPr>
            <p:ph idx="1"/>
          </p:nvPr>
        </p:nvSpPr>
        <p:spPr>
          <a:xfrm>
            <a:off x="838200" y="1084082"/>
            <a:ext cx="10515600" cy="5326145"/>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Computer instructions are normally stored in consecutive memory locations and are executed sequentially one at a time. </a:t>
            </a:r>
          </a:p>
          <a:p>
            <a:pPr algn="just">
              <a:lnSpc>
                <a:spcPct val="150000"/>
              </a:lnSpc>
              <a:buFont typeface="Wingdings" panose="05000000000000000000" pitchFamily="2" charset="2"/>
              <a:buChar char="Ø"/>
            </a:pPr>
            <a:r>
              <a:rPr lang="en-US" sz="2000" dirty="0">
                <a:latin typeface="Calisto MT" panose="02040603050505030304" pitchFamily="18" charset="0"/>
              </a:rPr>
              <a:t>The control reads an instruction from a specific address in memory and executes it. </a:t>
            </a:r>
          </a:p>
          <a:p>
            <a:pPr algn="just">
              <a:lnSpc>
                <a:spcPct val="150000"/>
              </a:lnSpc>
              <a:buFont typeface="Wingdings" panose="05000000000000000000" pitchFamily="2" charset="2"/>
              <a:buChar char="Ø"/>
            </a:pPr>
            <a:r>
              <a:rPr lang="en-US" sz="2000" dirty="0">
                <a:latin typeface="Calisto MT" panose="02040603050505030304" pitchFamily="18" charset="0"/>
              </a:rPr>
              <a:t>It then continues by reading the next instruction in sequence and executing it, and so on.</a:t>
            </a:r>
          </a:p>
          <a:p>
            <a:pPr algn="just">
              <a:lnSpc>
                <a:spcPct val="150000"/>
              </a:lnSpc>
              <a:buFont typeface="Wingdings" panose="05000000000000000000" pitchFamily="2" charset="2"/>
              <a:buChar char="Ø"/>
            </a:pPr>
            <a:r>
              <a:rPr lang="en-US" sz="2000" dirty="0">
                <a:latin typeface="Calisto MT" panose="02040603050505030304" pitchFamily="18" charset="0"/>
              </a:rPr>
              <a:t>This type of instruction sequencing needs a counter to calculate the address of the next instruction after the execution of the current instruction is completed.</a:t>
            </a:r>
          </a:p>
          <a:p>
            <a:pPr algn="just">
              <a:lnSpc>
                <a:spcPct val="150000"/>
              </a:lnSpc>
              <a:buFont typeface="Wingdings" panose="05000000000000000000" pitchFamily="2" charset="2"/>
              <a:buChar char="Ø"/>
            </a:pPr>
            <a:r>
              <a:rPr lang="en-US" sz="2000" dirty="0">
                <a:latin typeface="Calisto MT" panose="02040603050505030304" pitchFamily="18" charset="0"/>
              </a:rPr>
              <a:t>It is necessary to provide a register in the control unit for storing the instruction code after it is read from memory. </a:t>
            </a:r>
          </a:p>
          <a:p>
            <a:pPr algn="just">
              <a:lnSpc>
                <a:spcPct val="150000"/>
              </a:lnSpc>
              <a:buFont typeface="Wingdings" panose="05000000000000000000" pitchFamily="2" charset="2"/>
              <a:buChar char="Ø"/>
            </a:pPr>
            <a:r>
              <a:rPr lang="en-US" sz="2000" dirty="0">
                <a:latin typeface="Calisto MT" panose="02040603050505030304" pitchFamily="18" charset="0"/>
              </a:rPr>
              <a:t>The computer needs processor registers for manipulating data and a register for holding a memory address</a:t>
            </a:r>
            <a:endParaRPr lang="en-IN" sz="2000" dirty="0">
              <a:latin typeface="Calisto MT" panose="02040603050505030304" pitchFamily="18" charset="0"/>
            </a:endParaRPr>
          </a:p>
        </p:txBody>
      </p:sp>
    </p:spTree>
    <p:extLst>
      <p:ext uri="{BB962C8B-B14F-4D97-AF65-F5344CB8AC3E}">
        <p14:creationId xmlns:p14="http://schemas.microsoft.com/office/powerpoint/2010/main" val="428803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30EECF41-B0CF-4A0F-8A63-2BD79628E480}"/>
              </a:ext>
            </a:extLst>
          </p:cNvPr>
          <p:cNvGraphicFramePr>
            <a:graphicFrameLocks noChangeAspect="1"/>
          </p:cNvGraphicFramePr>
          <p:nvPr>
            <p:extLst>
              <p:ext uri="{D42A27DB-BD31-4B8C-83A1-F6EECF244321}">
                <p14:modId xmlns:p14="http://schemas.microsoft.com/office/powerpoint/2010/main" val="544322160"/>
              </p:ext>
            </p:extLst>
          </p:nvPr>
        </p:nvGraphicFramePr>
        <p:xfrm>
          <a:off x="2017336" y="826501"/>
          <a:ext cx="7645138" cy="4957212"/>
        </p:xfrm>
        <a:graphic>
          <a:graphicData uri="http://schemas.openxmlformats.org/presentationml/2006/ole">
            <mc:AlternateContent xmlns:mc="http://schemas.openxmlformats.org/markup-compatibility/2006">
              <mc:Choice xmlns:v="urn:schemas-microsoft-com:vml" Requires="v">
                <p:oleObj spid="_x0000_s2049" name="Bitmap Image" r:id="rId3" imgW="5577840" imgH="2362320" progId="Paint.Picture">
                  <p:embed/>
                </p:oleObj>
              </mc:Choice>
              <mc:Fallback>
                <p:oleObj name="Bitmap Image" r:id="rId3" imgW="5577840" imgH="2362320" progId="Paint.Picture">
                  <p:embed/>
                  <p:pic>
                    <p:nvPicPr>
                      <p:cNvPr id="4" name="Object 3">
                        <a:extLst>
                          <a:ext uri="{FF2B5EF4-FFF2-40B4-BE49-F238E27FC236}">
                            <a16:creationId xmlns:a16="http://schemas.microsoft.com/office/drawing/2014/main" id="{30EECF41-B0CF-4A0F-8A63-2BD79628E480}"/>
                          </a:ext>
                        </a:extLst>
                      </p:cNvPr>
                      <p:cNvPicPr/>
                      <p:nvPr/>
                    </p:nvPicPr>
                    <p:blipFill>
                      <a:blip r:embed="rId4"/>
                      <a:stretch>
                        <a:fillRect/>
                      </a:stretch>
                    </p:blipFill>
                    <p:spPr>
                      <a:xfrm>
                        <a:off x="2017336" y="826501"/>
                        <a:ext cx="7645138" cy="4957212"/>
                      </a:xfrm>
                      <a:prstGeom prst="rect">
                        <a:avLst/>
                      </a:prstGeom>
                    </p:spPr>
                  </p:pic>
                </p:oleObj>
              </mc:Fallback>
            </mc:AlternateContent>
          </a:graphicData>
        </a:graphic>
      </p:graphicFrame>
    </p:spTree>
    <p:extLst>
      <p:ext uri="{BB962C8B-B14F-4D97-AF65-F5344CB8AC3E}">
        <p14:creationId xmlns:p14="http://schemas.microsoft.com/office/powerpoint/2010/main" val="199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3657717D-9926-4C85-978F-350B8DFE212C}"/>
              </a:ext>
            </a:extLst>
          </p:cNvPr>
          <p:cNvGraphicFramePr>
            <a:graphicFrameLocks noChangeAspect="1"/>
          </p:cNvGraphicFramePr>
          <p:nvPr>
            <p:extLst>
              <p:ext uri="{D42A27DB-BD31-4B8C-83A1-F6EECF244321}">
                <p14:modId xmlns:p14="http://schemas.microsoft.com/office/powerpoint/2010/main" val="1566944509"/>
              </p:ext>
            </p:extLst>
          </p:nvPr>
        </p:nvGraphicFramePr>
        <p:xfrm>
          <a:off x="2281287" y="1046908"/>
          <a:ext cx="7305773" cy="5050686"/>
        </p:xfrm>
        <a:graphic>
          <a:graphicData uri="http://schemas.openxmlformats.org/presentationml/2006/ole">
            <mc:AlternateContent xmlns:mc="http://schemas.openxmlformats.org/markup-compatibility/2006">
              <mc:Choice xmlns:v="urn:schemas-microsoft-com:vml" Requires="v">
                <p:oleObj spid="_x0000_s3073" name="Bitmap Image" r:id="rId3" imgW="5235120" imgH="3619440" progId="Paint.Picture">
                  <p:embed/>
                </p:oleObj>
              </mc:Choice>
              <mc:Fallback>
                <p:oleObj name="Bitmap Image" r:id="rId3" imgW="5235120" imgH="3619440" progId="Paint.Picture">
                  <p:embed/>
                  <p:pic>
                    <p:nvPicPr>
                      <p:cNvPr id="4" name="Object 3">
                        <a:extLst>
                          <a:ext uri="{FF2B5EF4-FFF2-40B4-BE49-F238E27FC236}">
                            <a16:creationId xmlns:a16="http://schemas.microsoft.com/office/drawing/2014/main" id="{3657717D-9926-4C85-978F-350B8DFE212C}"/>
                          </a:ext>
                        </a:extLst>
                      </p:cNvPr>
                      <p:cNvPicPr/>
                      <p:nvPr/>
                    </p:nvPicPr>
                    <p:blipFill>
                      <a:blip r:embed="rId4"/>
                      <a:stretch>
                        <a:fillRect/>
                      </a:stretch>
                    </p:blipFill>
                    <p:spPr>
                      <a:xfrm>
                        <a:off x="2281287" y="1046908"/>
                        <a:ext cx="7305773" cy="5050686"/>
                      </a:xfrm>
                      <a:prstGeom prst="rect">
                        <a:avLst/>
                      </a:prstGeom>
                    </p:spPr>
                  </p:pic>
                </p:oleObj>
              </mc:Fallback>
            </mc:AlternateContent>
          </a:graphicData>
        </a:graphic>
      </p:graphicFrame>
    </p:spTree>
    <p:extLst>
      <p:ext uri="{BB962C8B-B14F-4D97-AF65-F5344CB8AC3E}">
        <p14:creationId xmlns:p14="http://schemas.microsoft.com/office/powerpoint/2010/main" val="1467988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D1607-1028-4415-AA0A-35F219B6EB29}"/>
              </a:ext>
            </a:extLst>
          </p:cNvPr>
          <p:cNvSpPr>
            <a:spLocks noGrp="1"/>
          </p:cNvSpPr>
          <p:nvPr>
            <p:ph idx="1"/>
          </p:nvPr>
        </p:nvSpPr>
        <p:spPr>
          <a:xfrm>
            <a:off x="838200" y="499621"/>
            <a:ext cx="10515600" cy="6165130"/>
          </a:xfrm>
        </p:spPr>
        <p:txBody>
          <a:bodyPr>
            <a:normAutofit fontScale="92500"/>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data register (DR) holds the operand read from memory.</a:t>
            </a:r>
          </a:p>
          <a:p>
            <a:pPr algn="just">
              <a:lnSpc>
                <a:spcPct val="150000"/>
              </a:lnSpc>
              <a:buFont typeface="Wingdings" panose="05000000000000000000" pitchFamily="2" charset="2"/>
              <a:buChar char="Ø"/>
            </a:pPr>
            <a:r>
              <a:rPr lang="en-US" sz="2000" dirty="0">
                <a:latin typeface="Calisto MT" panose="02040603050505030304" pitchFamily="18" charset="0"/>
              </a:rPr>
              <a:t>The accumulator (AC) register is a general-purpose processing register.</a:t>
            </a:r>
          </a:p>
          <a:p>
            <a:pPr algn="just">
              <a:lnSpc>
                <a:spcPct val="150000"/>
              </a:lnSpc>
              <a:buFont typeface="Wingdings" panose="05000000000000000000" pitchFamily="2" charset="2"/>
              <a:buChar char="Ø"/>
            </a:pPr>
            <a:r>
              <a:rPr lang="en-US" sz="2000" dirty="0">
                <a:latin typeface="Calisto MT" panose="02040603050505030304" pitchFamily="18" charset="0"/>
              </a:rPr>
              <a:t>The instruction read from memory is placed in the instruction register (IR).</a:t>
            </a:r>
          </a:p>
          <a:p>
            <a:pPr algn="just">
              <a:lnSpc>
                <a:spcPct val="150000"/>
              </a:lnSpc>
              <a:buFont typeface="Wingdings" panose="05000000000000000000" pitchFamily="2" charset="2"/>
              <a:buChar char="Ø"/>
            </a:pPr>
            <a:r>
              <a:rPr lang="en-US" sz="2000" dirty="0">
                <a:latin typeface="Calisto MT" panose="02040603050505030304" pitchFamily="18" charset="0"/>
              </a:rPr>
              <a:t>The temporary register (TR) is used for holding temporary data during the processing.</a:t>
            </a:r>
          </a:p>
          <a:p>
            <a:pPr algn="just">
              <a:lnSpc>
                <a:spcPct val="150000"/>
              </a:lnSpc>
              <a:buFont typeface="Wingdings" panose="05000000000000000000" pitchFamily="2" charset="2"/>
              <a:buChar char="Ø"/>
            </a:pPr>
            <a:r>
              <a:rPr lang="en-US" sz="2000" dirty="0">
                <a:latin typeface="Calisto MT" panose="02040603050505030304" pitchFamily="18" charset="0"/>
              </a:rPr>
              <a:t>The memory address register (AR) has 12 bits.</a:t>
            </a:r>
          </a:p>
          <a:p>
            <a:pPr algn="just">
              <a:lnSpc>
                <a:spcPct val="150000"/>
              </a:lnSpc>
              <a:buFont typeface="Wingdings" panose="05000000000000000000" pitchFamily="2" charset="2"/>
              <a:buChar char="Ø"/>
            </a:pPr>
            <a:r>
              <a:rPr lang="en-US" sz="2000" dirty="0">
                <a:latin typeface="Calisto MT" panose="02040603050505030304" pitchFamily="18" charset="0"/>
              </a:rPr>
              <a:t>The program counter (PC) also has 12 bits and it holds the address of the next instruction to be read from memory after the current instruction is executed.</a:t>
            </a:r>
          </a:p>
          <a:p>
            <a:pPr algn="just">
              <a:lnSpc>
                <a:spcPct val="150000"/>
              </a:lnSpc>
              <a:buFont typeface="Wingdings" panose="05000000000000000000" pitchFamily="2" charset="2"/>
              <a:buChar char="Ø"/>
            </a:pPr>
            <a:r>
              <a:rPr lang="en-US" sz="2000" dirty="0">
                <a:latin typeface="Calisto MT" panose="02040603050505030304" pitchFamily="18" charset="0"/>
              </a:rPr>
              <a:t>Instruction words are read and executed in sequence unless a branch instruction is encountered. A branch instruction calls for a transfer to a nonconsecutive instruction in the program.</a:t>
            </a:r>
          </a:p>
          <a:p>
            <a:pPr algn="just">
              <a:lnSpc>
                <a:spcPct val="150000"/>
              </a:lnSpc>
              <a:buFont typeface="Wingdings" panose="05000000000000000000" pitchFamily="2" charset="2"/>
              <a:buChar char="Ø"/>
            </a:pPr>
            <a:r>
              <a:rPr lang="en-US" sz="2000" dirty="0">
                <a:latin typeface="Calisto MT" panose="02040603050505030304" pitchFamily="18" charset="0"/>
              </a:rPr>
              <a:t>Two registers are used for input and output. The input register (INPR) receives an 8-bit character from an input device. The output register (OUTR) holds an 8-bit character for an output device.</a:t>
            </a:r>
            <a:endParaRPr lang="en-IN" sz="2000" dirty="0">
              <a:latin typeface="Calisto MT" panose="02040603050505030304" pitchFamily="18" charset="0"/>
            </a:endParaRPr>
          </a:p>
        </p:txBody>
      </p:sp>
    </p:spTree>
    <p:extLst>
      <p:ext uri="{BB962C8B-B14F-4D97-AF65-F5344CB8AC3E}">
        <p14:creationId xmlns:p14="http://schemas.microsoft.com/office/powerpoint/2010/main" val="298387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7848-3EBD-499B-AE98-F832B172C1D1}"/>
              </a:ext>
            </a:extLst>
          </p:cNvPr>
          <p:cNvSpPr>
            <a:spLocks noGrp="1"/>
          </p:cNvSpPr>
          <p:nvPr>
            <p:ph type="title"/>
          </p:nvPr>
        </p:nvSpPr>
        <p:spPr>
          <a:xfrm>
            <a:off x="913614" y="175443"/>
            <a:ext cx="10515600" cy="1011188"/>
          </a:xfrm>
        </p:spPr>
        <p:txBody>
          <a:bodyPr>
            <a:normAutofit/>
          </a:bodyPr>
          <a:lstStyle/>
          <a:p>
            <a:pPr algn="ctr"/>
            <a:r>
              <a:rPr lang="en-IN" sz="3200" b="1" dirty="0">
                <a:latin typeface="Calisto MT" panose="02040603050505030304" pitchFamily="18" charset="0"/>
              </a:rPr>
              <a:t>Common Bus System</a:t>
            </a:r>
          </a:p>
        </p:txBody>
      </p:sp>
      <p:sp>
        <p:nvSpPr>
          <p:cNvPr id="3" name="Content Placeholder 2">
            <a:extLst>
              <a:ext uri="{FF2B5EF4-FFF2-40B4-BE49-F238E27FC236}">
                <a16:creationId xmlns:a16="http://schemas.microsoft.com/office/drawing/2014/main" id="{FA178A62-D88E-4DB5-B336-4BB0D42242CB}"/>
              </a:ext>
            </a:extLst>
          </p:cNvPr>
          <p:cNvSpPr>
            <a:spLocks noGrp="1"/>
          </p:cNvSpPr>
          <p:nvPr>
            <p:ph idx="1"/>
          </p:nvPr>
        </p:nvSpPr>
        <p:spPr>
          <a:xfrm>
            <a:off x="838200" y="1102936"/>
            <a:ext cx="10515600" cy="5074027"/>
          </a:xfrm>
        </p:spPr>
        <p:txBody>
          <a:bodyPr>
            <a:normAutofit/>
          </a:bodyPr>
          <a:lstStyle/>
          <a:p>
            <a:pPr algn="just">
              <a:lnSpc>
                <a:spcPct val="250000"/>
              </a:lnSpc>
              <a:buFont typeface="Wingdings" panose="05000000000000000000" pitchFamily="2" charset="2"/>
              <a:buChar char="Ø"/>
            </a:pPr>
            <a:r>
              <a:rPr lang="en-US" sz="2000" dirty="0">
                <a:latin typeface="Calisto MT" panose="02040603050505030304" pitchFamily="18" charset="0"/>
              </a:rPr>
              <a:t>The basic computer has eight registers, a memory unit, and a control unit.</a:t>
            </a:r>
          </a:p>
          <a:p>
            <a:pPr algn="just">
              <a:lnSpc>
                <a:spcPct val="250000"/>
              </a:lnSpc>
              <a:buFont typeface="Wingdings" panose="05000000000000000000" pitchFamily="2" charset="2"/>
              <a:buChar char="Ø"/>
            </a:pPr>
            <a:r>
              <a:rPr lang="en-US" sz="2000" dirty="0">
                <a:latin typeface="Calisto MT" panose="02040603050505030304" pitchFamily="18" charset="0"/>
              </a:rPr>
              <a:t>Paths must be provided to transfer information from one register to another and between memory and registers.</a:t>
            </a:r>
          </a:p>
          <a:p>
            <a:pPr algn="just">
              <a:lnSpc>
                <a:spcPct val="250000"/>
              </a:lnSpc>
              <a:buFont typeface="Wingdings" panose="05000000000000000000" pitchFamily="2" charset="2"/>
              <a:buChar char="Ø"/>
            </a:pPr>
            <a:r>
              <a:rPr lang="en-US" sz="2000" dirty="0">
                <a:latin typeface="Calisto MT" panose="02040603050505030304" pitchFamily="18" charset="0"/>
              </a:rPr>
              <a:t>A more efficient scheme for transferring information in a system with many registers is to use a common bus</a:t>
            </a:r>
            <a:endParaRPr lang="en-IN" sz="2000" dirty="0">
              <a:latin typeface="Calisto MT" panose="02040603050505030304" pitchFamily="18" charset="0"/>
            </a:endParaRPr>
          </a:p>
        </p:txBody>
      </p:sp>
    </p:spTree>
    <p:extLst>
      <p:ext uri="{BB962C8B-B14F-4D97-AF65-F5344CB8AC3E}">
        <p14:creationId xmlns:p14="http://schemas.microsoft.com/office/powerpoint/2010/main" val="234656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D040ED0E-C896-433E-AC78-AC9382126E82}"/>
              </a:ext>
            </a:extLst>
          </p:cNvPr>
          <p:cNvGraphicFramePr>
            <a:graphicFrameLocks noChangeAspect="1"/>
          </p:cNvGraphicFramePr>
          <p:nvPr>
            <p:extLst>
              <p:ext uri="{D42A27DB-BD31-4B8C-83A1-F6EECF244321}">
                <p14:modId xmlns:p14="http://schemas.microsoft.com/office/powerpoint/2010/main" val="2692531458"/>
              </p:ext>
            </p:extLst>
          </p:nvPr>
        </p:nvGraphicFramePr>
        <p:xfrm>
          <a:off x="2187019" y="303195"/>
          <a:ext cx="7975076" cy="6457332"/>
        </p:xfrm>
        <a:graphic>
          <a:graphicData uri="http://schemas.openxmlformats.org/presentationml/2006/ole">
            <mc:AlternateContent xmlns:mc="http://schemas.openxmlformats.org/markup-compatibility/2006">
              <mc:Choice xmlns:v="urn:schemas-microsoft-com:vml" Requires="v">
                <p:oleObj spid="_x0000_s4097" name="Bitmap Image" r:id="rId3" imgW="3916800" imgH="4419720" progId="Paint.Picture">
                  <p:embed/>
                </p:oleObj>
              </mc:Choice>
              <mc:Fallback>
                <p:oleObj name="Bitmap Image" r:id="rId3" imgW="3916800" imgH="4419720" progId="Paint.Picture">
                  <p:embed/>
                  <p:pic>
                    <p:nvPicPr>
                      <p:cNvPr id="4" name="Object 3">
                        <a:extLst>
                          <a:ext uri="{FF2B5EF4-FFF2-40B4-BE49-F238E27FC236}">
                            <a16:creationId xmlns:a16="http://schemas.microsoft.com/office/drawing/2014/main" id="{D040ED0E-C896-433E-AC78-AC9382126E82}"/>
                          </a:ext>
                        </a:extLst>
                      </p:cNvPr>
                      <p:cNvPicPr/>
                      <p:nvPr/>
                    </p:nvPicPr>
                    <p:blipFill>
                      <a:blip r:embed="rId4"/>
                      <a:stretch>
                        <a:fillRect/>
                      </a:stretch>
                    </p:blipFill>
                    <p:spPr>
                      <a:xfrm>
                        <a:off x="2187019" y="303195"/>
                        <a:ext cx="7975076" cy="6457332"/>
                      </a:xfrm>
                      <a:prstGeom prst="rect">
                        <a:avLst/>
                      </a:prstGeom>
                    </p:spPr>
                  </p:pic>
                </p:oleObj>
              </mc:Fallback>
            </mc:AlternateContent>
          </a:graphicData>
        </a:graphic>
      </p:graphicFrame>
    </p:spTree>
    <p:extLst>
      <p:ext uri="{BB962C8B-B14F-4D97-AF65-F5344CB8AC3E}">
        <p14:creationId xmlns:p14="http://schemas.microsoft.com/office/powerpoint/2010/main" val="350421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87">
            <a:extLst>
              <a:ext uri="{FF2B5EF4-FFF2-40B4-BE49-F238E27FC236}">
                <a16:creationId xmlns:a16="http://schemas.microsoft.com/office/drawing/2014/main" id="{532865FB-5C23-4B4D-A8C9-47B61D384B7B}"/>
              </a:ext>
            </a:extLst>
          </p:cNvPr>
          <p:cNvGrpSpPr>
            <a:grpSpLocks/>
          </p:cNvGrpSpPr>
          <p:nvPr/>
        </p:nvGrpSpPr>
        <p:grpSpPr bwMode="auto">
          <a:xfrm>
            <a:off x="1130578" y="831719"/>
            <a:ext cx="9323748" cy="5531374"/>
            <a:chOff x="249" y="708"/>
            <a:chExt cx="5307" cy="3146"/>
          </a:xfrm>
        </p:grpSpPr>
        <p:sp>
          <p:nvSpPr>
            <p:cNvPr id="5" name="Rectangle 153">
              <a:extLst>
                <a:ext uri="{FF2B5EF4-FFF2-40B4-BE49-F238E27FC236}">
                  <a16:creationId xmlns:a16="http://schemas.microsoft.com/office/drawing/2014/main" id="{20FB1AC2-0603-4215-A744-D110BF688435}"/>
                </a:ext>
              </a:extLst>
            </p:cNvPr>
            <p:cNvSpPr>
              <a:spLocks noChangeArrowheads="1"/>
            </p:cNvSpPr>
            <p:nvPr/>
          </p:nvSpPr>
          <p:spPr bwMode="auto">
            <a:xfrm>
              <a:off x="249" y="3475"/>
              <a:ext cx="5307"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6" name="Rectangle 154">
              <a:extLst>
                <a:ext uri="{FF2B5EF4-FFF2-40B4-BE49-F238E27FC236}">
                  <a16:creationId xmlns:a16="http://schemas.microsoft.com/office/drawing/2014/main" id="{A099C28F-E478-4A31-AAE2-2744A83ED2E7}"/>
                </a:ext>
              </a:extLst>
            </p:cNvPr>
            <p:cNvSpPr>
              <a:spLocks noChangeArrowheads="1"/>
            </p:cNvSpPr>
            <p:nvPr/>
          </p:nvSpPr>
          <p:spPr bwMode="auto">
            <a:xfrm>
              <a:off x="1020" y="2976"/>
              <a:ext cx="726"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7" name="Text Box 155">
              <a:extLst>
                <a:ext uri="{FF2B5EF4-FFF2-40B4-BE49-F238E27FC236}">
                  <a16:creationId xmlns:a16="http://schemas.microsoft.com/office/drawing/2014/main" id="{C761550F-4CB3-49EC-AD76-051EF1B78F1D}"/>
                </a:ext>
              </a:extLst>
            </p:cNvPr>
            <p:cNvSpPr txBox="1">
              <a:spLocks noChangeArrowheads="1"/>
            </p:cNvSpPr>
            <p:nvPr/>
          </p:nvSpPr>
          <p:spPr bwMode="auto">
            <a:xfrm>
              <a:off x="1189" y="2986"/>
              <a:ext cx="27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t>AR</a:t>
              </a:r>
            </a:p>
          </p:txBody>
        </p:sp>
        <p:sp>
          <p:nvSpPr>
            <p:cNvPr id="8" name="Rectangle 156">
              <a:extLst>
                <a:ext uri="{FF2B5EF4-FFF2-40B4-BE49-F238E27FC236}">
                  <a16:creationId xmlns:a16="http://schemas.microsoft.com/office/drawing/2014/main" id="{8D7F8298-6940-4D33-8F9C-7F53A082A0FA}"/>
                </a:ext>
              </a:extLst>
            </p:cNvPr>
            <p:cNvSpPr>
              <a:spLocks noChangeArrowheads="1"/>
            </p:cNvSpPr>
            <p:nvPr/>
          </p:nvSpPr>
          <p:spPr bwMode="auto">
            <a:xfrm>
              <a:off x="1564" y="2703"/>
              <a:ext cx="68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9" name="Text Box 157">
              <a:extLst>
                <a:ext uri="{FF2B5EF4-FFF2-40B4-BE49-F238E27FC236}">
                  <a16:creationId xmlns:a16="http://schemas.microsoft.com/office/drawing/2014/main" id="{548C891A-020D-485D-BF7A-6C3CBDD7F0EC}"/>
                </a:ext>
              </a:extLst>
            </p:cNvPr>
            <p:cNvSpPr txBox="1">
              <a:spLocks noChangeArrowheads="1"/>
            </p:cNvSpPr>
            <p:nvPr/>
          </p:nvSpPr>
          <p:spPr bwMode="auto">
            <a:xfrm>
              <a:off x="1733" y="2713"/>
              <a:ext cx="2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t>PC</a:t>
              </a:r>
            </a:p>
          </p:txBody>
        </p:sp>
        <p:sp>
          <p:nvSpPr>
            <p:cNvPr id="10" name="Rectangle 158">
              <a:extLst>
                <a:ext uri="{FF2B5EF4-FFF2-40B4-BE49-F238E27FC236}">
                  <a16:creationId xmlns:a16="http://schemas.microsoft.com/office/drawing/2014/main" id="{73719307-C6DB-4DBE-B5EF-C6890837ABBC}"/>
                </a:ext>
              </a:extLst>
            </p:cNvPr>
            <p:cNvSpPr>
              <a:spLocks noChangeArrowheads="1"/>
            </p:cNvSpPr>
            <p:nvPr/>
          </p:nvSpPr>
          <p:spPr bwMode="auto">
            <a:xfrm>
              <a:off x="2109" y="2431"/>
              <a:ext cx="816"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11" name="Text Box 159">
              <a:extLst>
                <a:ext uri="{FF2B5EF4-FFF2-40B4-BE49-F238E27FC236}">
                  <a16:creationId xmlns:a16="http://schemas.microsoft.com/office/drawing/2014/main" id="{8BC1A9DB-2333-483A-9976-429932C571F3}"/>
                </a:ext>
              </a:extLst>
            </p:cNvPr>
            <p:cNvSpPr txBox="1">
              <a:spLocks noChangeArrowheads="1"/>
            </p:cNvSpPr>
            <p:nvPr/>
          </p:nvSpPr>
          <p:spPr bwMode="auto">
            <a:xfrm>
              <a:off x="2426" y="2419"/>
              <a:ext cx="27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t>DR</a:t>
              </a:r>
            </a:p>
          </p:txBody>
        </p:sp>
        <p:sp>
          <p:nvSpPr>
            <p:cNvPr id="12" name="Line 160">
              <a:extLst>
                <a:ext uri="{FF2B5EF4-FFF2-40B4-BE49-F238E27FC236}">
                  <a16:creationId xmlns:a16="http://schemas.microsoft.com/office/drawing/2014/main" id="{188433D2-331D-4D84-9472-DC55BAD10578}"/>
                </a:ext>
              </a:extLst>
            </p:cNvPr>
            <p:cNvSpPr>
              <a:spLocks noChangeShapeType="1"/>
            </p:cNvSpPr>
            <p:nvPr/>
          </p:nvSpPr>
          <p:spPr bwMode="auto">
            <a:xfrm>
              <a:off x="1337" y="3157"/>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 name="Line 161">
              <a:extLst>
                <a:ext uri="{FF2B5EF4-FFF2-40B4-BE49-F238E27FC236}">
                  <a16:creationId xmlns:a16="http://schemas.microsoft.com/office/drawing/2014/main" id="{DB457659-314E-4899-B889-9EA87061B852}"/>
                </a:ext>
              </a:extLst>
            </p:cNvPr>
            <p:cNvSpPr>
              <a:spLocks noChangeShapeType="1"/>
            </p:cNvSpPr>
            <p:nvPr/>
          </p:nvSpPr>
          <p:spPr bwMode="auto">
            <a:xfrm>
              <a:off x="1882" y="2885"/>
              <a:ext cx="0" cy="59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4" name="Line 163">
              <a:extLst>
                <a:ext uri="{FF2B5EF4-FFF2-40B4-BE49-F238E27FC236}">
                  <a16:creationId xmlns:a16="http://schemas.microsoft.com/office/drawing/2014/main" id="{C3EEA94F-1FAB-418C-BD6C-AD79285C7970}"/>
                </a:ext>
              </a:extLst>
            </p:cNvPr>
            <p:cNvSpPr>
              <a:spLocks noChangeShapeType="1"/>
            </p:cNvSpPr>
            <p:nvPr/>
          </p:nvSpPr>
          <p:spPr bwMode="auto">
            <a:xfrm>
              <a:off x="1428" y="3157"/>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 name="Line 164">
              <a:extLst>
                <a:ext uri="{FF2B5EF4-FFF2-40B4-BE49-F238E27FC236}">
                  <a16:creationId xmlns:a16="http://schemas.microsoft.com/office/drawing/2014/main" id="{CA034150-7F23-442E-9106-119C48625E0A}"/>
                </a:ext>
              </a:extLst>
            </p:cNvPr>
            <p:cNvSpPr>
              <a:spLocks noChangeShapeType="1"/>
            </p:cNvSpPr>
            <p:nvPr/>
          </p:nvSpPr>
          <p:spPr bwMode="auto">
            <a:xfrm>
              <a:off x="1564" y="3157"/>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 name="Line 165">
              <a:extLst>
                <a:ext uri="{FF2B5EF4-FFF2-40B4-BE49-F238E27FC236}">
                  <a16:creationId xmlns:a16="http://schemas.microsoft.com/office/drawing/2014/main" id="{B41B25EF-9375-4536-B4B8-DE02519CF385}"/>
                </a:ext>
              </a:extLst>
            </p:cNvPr>
            <p:cNvSpPr>
              <a:spLocks noChangeShapeType="1"/>
            </p:cNvSpPr>
            <p:nvPr/>
          </p:nvSpPr>
          <p:spPr bwMode="auto">
            <a:xfrm>
              <a:off x="1700" y="3157"/>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7" name="Text Box 166">
              <a:extLst>
                <a:ext uri="{FF2B5EF4-FFF2-40B4-BE49-F238E27FC236}">
                  <a16:creationId xmlns:a16="http://schemas.microsoft.com/office/drawing/2014/main" id="{BE4D2726-F4F7-41EC-A897-65DBE9261CEE}"/>
                </a:ext>
              </a:extLst>
            </p:cNvPr>
            <p:cNvSpPr txBox="1">
              <a:spLocks noChangeArrowheads="1"/>
            </p:cNvSpPr>
            <p:nvPr/>
          </p:nvSpPr>
          <p:spPr bwMode="auto">
            <a:xfrm>
              <a:off x="1337" y="3231"/>
              <a:ext cx="17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L</a:t>
              </a:r>
            </a:p>
          </p:txBody>
        </p:sp>
        <p:sp>
          <p:nvSpPr>
            <p:cNvPr id="18" name="Text Box 167">
              <a:extLst>
                <a:ext uri="{FF2B5EF4-FFF2-40B4-BE49-F238E27FC236}">
                  <a16:creationId xmlns:a16="http://schemas.microsoft.com/office/drawing/2014/main" id="{9456223E-8864-4B99-AFC3-1B17B6590FC9}"/>
                </a:ext>
              </a:extLst>
            </p:cNvPr>
            <p:cNvSpPr txBox="1">
              <a:spLocks noChangeArrowheads="1"/>
            </p:cNvSpPr>
            <p:nvPr/>
          </p:nvSpPr>
          <p:spPr bwMode="auto">
            <a:xfrm>
              <a:off x="1474" y="3231"/>
              <a:ext cx="143"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I</a:t>
              </a:r>
            </a:p>
          </p:txBody>
        </p:sp>
        <p:sp>
          <p:nvSpPr>
            <p:cNvPr id="19" name="Text Box 168">
              <a:extLst>
                <a:ext uri="{FF2B5EF4-FFF2-40B4-BE49-F238E27FC236}">
                  <a16:creationId xmlns:a16="http://schemas.microsoft.com/office/drawing/2014/main" id="{6D45C4BA-A227-4884-9805-41A7124F39D3}"/>
                </a:ext>
              </a:extLst>
            </p:cNvPr>
            <p:cNvSpPr txBox="1">
              <a:spLocks noChangeArrowheads="1"/>
            </p:cNvSpPr>
            <p:nvPr/>
          </p:nvSpPr>
          <p:spPr bwMode="auto">
            <a:xfrm>
              <a:off x="1610" y="3231"/>
              <a:ext cx="18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C</a:t>
              </a:r>
            </a:p>
          </p:txBody>
        </p:sp>
        <p:sp>
          <p:nvSpPr>
            <p:cNvPr id="20" name="Line 169">
              <a:extLst>
                <a:ext uri="{FF2B5EF4-FFF2-40B4-BE49-F238E27FC236}">
                  <a16:creationId xmlns:a16="http://schemas.microsoft.com/office/drawing/2014/main" id="{92C113B0-D4AC-42B1-A426-D0A1F192E062}"/>
                </a:ext>
              </a:extLst>
            </p:cNvPr>
            <p:cNvSpPr>
              <a:spLocks noChangeShapeType="1"/>
            </p:cNvSpPr>
            <p:nvPr/>
          </p:nvSpPr>
          <p:spPr bwMode="auto">
            <a:xfrm>
              <a:off x="1610" y="2613"/>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 name="Line 170">
              <a:extLst>
                <a:ext uri="{FF2B5EF4-FFF2-40B4-BE49-F238E27FC236}">
                  <a16:creationId xmlns:a16="http://schemas.microsoft.com/office/drawing/2014/main" id="{551A988A-F7B4-4138-87B4-AE990071A13E}"/>
                </a:ext>
              </a:extLst>
            </p:cNvPr>
            <p:cNvSpPr>
              <a:spLocks noChangeShapeType="1"/>
            </p:cNvSpPr>
            <p:nvPr/>
          </p:nvSpPr>
          <p:spPr bwMode="auto">
            <a:xfrm>
              <a:off x="1746" y="2613"/>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 name="Line 171">
              <a:extLst>
                <a:ext uri="{FF2B5EF4-FFF2-40B4-BE49-F238E27FC236}">
                  <a16:creationId xmlns:a16="http://schemas.microsoft.com/office/drawing/2014/main" id="{21F87C51-42B8-4373-AF7B-CB611A1E211C}"/>
                </a:ext>
              </a:extLst>
            </p:cNvPr>
            <p:cNvSpPr>
              <a:spLocks noChangeShapeType="1"/>
            </p:cNvSpPr>
            <p:nvPr/>
          </p:nvSpPr>
          <p:spPr bwMode="auto">
            <a:xfrm>
              <a:off x="1882" y="2613"/>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 name="Text Box 172">
              <a:extLst>
                <a:ext uri="{FF2B5EF4-FFF2-40B4-BE49-F238E27FC236}">
                  <a16:creationId xmlns:a16="http://schemas.microsoft.com/office/drawing/2014/main" id="{358FD77A-BFEA-44DF-B277-0B24B403CB35}"/>
                </a:ext>
              </a:extLst>
            </p:cNvPr>
            <p:cNvSpPr txBox="1">
              <a:spLocks noChangeArrowheads="1"/>
            </p:cNvSpPr>
            <p:nvPr/>
          </p:nvSpPr>
          <p:spPr bwMode="auto">
            <a:xfrm>
              <a:off x="1518" y="2477"/>
              <a:ext cx="17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L</a:t>
              </a:r>
            </a:p>
          </p:txBody>
        </p:sp>
        <p:sp>
          <p:nvSpPr>
            <p:cNvPr id="24" name="Text Box 173">
              <a:extLst>
                <a:ext uri="{FF2B5EF4-FFF2-40B4-BE49-F238E27FC236}">
                  <a16:creationId xmlns:a16="http://schemas.microsoft.com/office/drawing/2014/main" id="{2718A403-2597-4EE8-A836-42E2868B0F6D}"/>
                </a:ext>
              </a:extLst>
            </p:cNvPr>
            <p:cNvSpPr txBox="1">
              <a:spLocks noChangeArrowheads="1"/>
            </p:cNvSpPr>
            <p:nvPr/>
          </p:nvSpPr>
          <p:spPr bwMode="auto">
            <a:xfrm>
              <a:off x="1655" y="2477"/>
              <a:ext cx="143"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I</a:t>
              </a:r>
            </a:p>
          </p:txBody>
        </p:sp>
        <p:sp>
          <p:nvSpPr>
            <p:cNvPr id="25" name="Text Box 174">
              <a:extLst>
                <a:ext uri="{FF2B5EF4-FFF2-40B4-BE49-F238E27FC236}">
                  <a16:creationId xmlns:a16="http://schemas.microsoft.com/office/drawing/2014/main" id="{4E307089-F8DF-4C39-BC6D-B981E7578FFA}"/>
                </a:ext>
              </a:extLst>
            </p:cNvPr>
            <p:cNvSpPr txBox="1">
              <a:spLocks noChangeArrowheads="1"/>
            </p:cNvSpPr>
            <p:nvPr/>
          </p:nvSpPr>
          <p:spPr bwMode="auto">
            <a:xfrm>
              <a:off x="1791" y="2477"/>
              <a:ext cx="18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C</a:t>
              </a:r>
            </a:p>
          </p:txBody>
        </p:sp>
        <p:sp>
          <p:nvSpPr>
            <p:cNvPr id="26" name="Line 175">
              <a:extLst>
                <a:ext uri="{FF2B5EF4-FFF2-40B4-BE49-F238E27FC236}">
                  <a16:creationId xmlns:a16="http://schemas.microsoft.com/office/drawing/2014/main" id="{D28B7659-191F-4176-91EF-5F42A21515D8}"/>
                </a:ext>
              </a:extLst>
            </p:cNvPr>
            <p:cNvSpPr>
              <a:spLocks noChangeShapeType="1"/>
            </p:cNvSpPr>
            <p:nvPr/>
          </p:nvSpPr>
          <p:spPr bwMode="auto">
            <a:xfrm>
              <a:off x="2517" y="2613"/>
              <a:ext cx="0" cy="8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7" name="Line 176">
              <a:extLst>
                <a:ext uri="{FF2B5EF4-FFF2-40B4-BE49-F238E27FC236}">
                  <a16:creationId xmlns:a16="http://schemas.microsoft.com/office/drawing/2014/main" id="{B575C923-2FCE-402B-A3FA-66CE90C13A34}"/>
                </a:ext>
              </a:extLst>
            </p:cNvPr>
            <p:cNvSpPr>
              <a:spLocks noChangeShapeType="1"/>
            </p:cNvSpPr>
            <p:nvPr/>
          </p:nvSpPr>
          <p:spPr bwMode="auto">
            <a:xfrm>
              <a:off x="2154" y="2341"/>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8" name="Line 177">
              <a:extLst>
                <a:ext uri="{FF2B5EF4-FFF2-40B4-BE49-F238E27FC236}">
                  <a16:creationId xmlns:a16="http://schemas.microsoft.com/office/drawing/2014/main" id="{3172CCBC-61A9-4D82-BDD3-F29362F991AB}"/>
                </a:ext>
              </a:extLst>
            </p:cNvPr>
            <p:cNvSpPr>
              <a:spLocks noChangeShapeType="1"/>
            </p:cNvSpPr>
            <p:nvPr/>
          </p:nvSpPr>
          <p:spPr bwMode="auto">
            <a:xfrm>
              <a:off x="2290" y="2341"/>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9" name="Line 178">
              <a:extLst>
                <a:ext uri="{FF2B5EF4-FFF2-40B4-BE49-F238E27FC236}">
                  <a16:creationId xmlns:a16="http://schemas.microsoft.com/office/drawing/2014/main" id="{E283AF31-00F8-4C2F-A739-08EE2A32AFFA}"/>
                </a:ext>
              </a:extLst>
            </p:cNvPr>
            <p:cNvSpPr>
              <a:spLocks noChangeShapeType="1"/>
            </p:cNvSpPr>
            <p:nvPr/>
          </p:nvSpPr>
          <p:spPr bwMode="auto">
            <a:xfrm>
              <a:off x="2426" y="2341"/>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0" name="Text Box 179">
              <a:extLst>
                <a:ext uri="{FF2B5EF4-FFF2-40B4-BE49-F238E27FC236}">
                  <a16:creationId xmlns:a16="http://schemas.microsoft.com/office/drawing/2014/main" id="{D592395D-440F-45AE-A97B-E8ED67590CF7}"/>
                </a:ext>
              </a:extLst>
            </p:cNvPr>
            <p:cNvSpPr txBox="1">
              <a:spLocks noChangeArrowheads="1"/>
            </p:cNvSpPr>
            <p:nvPr/>
          </p:nvSpPr>
          <p:spPr bwMode="auto">
            <a:xfrm>
              <a:off x="2062" y="2205"/>
              <a:ext cx="17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L</a:t>
              </a:r>
            </a:p>
          </p:txBody>
        </p:sp>
        <p:sp>
          <p:nvSpPr>
            <p:cNvPr id="31" name="Text Box 180">
              <a:extLst>
                <a:ext uri="{FF2B5EF4-FFF2-40B4-BE49-F238E27FC236}">
                  <a16:creationId xmlns:a16="http://schemas.microsoft.com/office/drawing/2014/main" id="{E51D3E3D-0ABE-4ADA-A897-59C9603D6B1B}"/>
                </a:ext>
              </a:extLst>
            </p:cNvPr>
            <p:cNvSpPr txBox="1">
              <a:spLocks noChangeArrowheads="1"/>
            </p:cNvSpPr>
            <p:nvPr/>
          </p:nvSpPr>
          <p:spPr bwMode="auto">
            <a:xfrm>
              <a:off x="2199" y="2205"/>
              <a:ext cx="143"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I</a:t>
              </a:r>
            </a:p>
          </p:txBody>
        </p:sp>
        <p:sp>
          <p:nvSpPr>
            <p:cNvPr id="32" name="Text Box 181">
              <a:extLst>
                <a:ext uri="{FF2B5EF4-FFF2-40B4-BE49-F238E27FC236}">
                  <a16:creationId xmlns:a16="http://schemas.microsoft.com/office/drawing/2014/main" id="{7350DFB0-2131-4742-B3D7-6557056AD71B}"/>
                </a:ext>
              </a:extLst>
            </p:cNvPr>
            <p:cNvSpPr txBox="1">
              <a:spLocks noChangeArrowheads="1"/>
            </p:cNvSpPr>
            <p:nvPr/>
          </p:nvSpPr>
          <p:spPr bwMode="auto">
            <a:xfrm>
              <a:off x="2335" y="2205"/>
              <a:ext cx="18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C</a:t>
              </a:r>
            </a:p>
          </p:txBody>
        </p:sp>
        <p:sp>
          <p:nvSpPr>
            <p:cNvPr id="33" name="Rectangle 182">
              <a:extLst>
                <a:ext uri="{FF2B5EF4-FFF2-40B4-BE49-F238E27FC236}">
                  <a16:creationId xmlns:a16="http://schemas.microsoft.com/office/drawing/2014/main" id="{866CD24E-332D-4EBA-B1B3-1B339A0B6311}"/>
                </a:ext>
              </a:extLst>
            </p:cNvPr>
            <p:cNvSpPr>
              <a:spLocks noChangeArrowheads="1"/>
            </p:cNvSpPr>
            <p:nvPr/>
          </p:nvSpPr>
          <p:spPr bwMode="auto">
            <a:xfrm>
              <a:off x="2647" y="1751"/>
              <a:ext cx="87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34" name="Text Box 183">
              <a:extLst>
                <a:ext uri="{FF2B5EF4-FFF2-40B4-BE49-F238E27FC236}">
                  <a16:creationId xmlns:a16="http://schemas.microsoft.com/office/drawing/2014/main" id="{B50F6798-39EA-45B9-A741-7B2ED1722BBE}"/>
                </a:ext>
              </a:extLst>
            </p:cNvPr>
            <p:cNvSpPr txBox="1">
              <a:spLocks noChangeArrowheads="1"/>
            </p:cNvSpPr>
            <p:nvPr/>
          </p:nvSpPr>
          <p:spPr bwMode="auto">
            <a:xfrm>
              <a:off x="2919" y="1751"/>
              <a:ext cx="27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t>AC</a:t>
              </a:r>
            </a:p>
          </p:txBody>
        </p:sp>
        <p:sp>
          <p:nvSpPr>
            <p:cNvPr id="35" name="Line 184">
              <a:extLst>
                <a:ext uri="{FF2B5EF4-FFF2-40B4-BE49-F238E27FC236}">
                  <a16:creationId xmlns:a16="http://schemas.microsoft.com/office/drawing/2014/main" id="{0381A615-486D-440B-B4EA-A72C9AE0B10E}"/>
                </a:ext>
              </a:extLst>
            </p:cNvPr>
            <p:cNvSpPr>
              <a:spLocks noChangeShapeType="1"/>
            </p:cNvSpPr>
            <p:nvPr/>
          </p:nvSpPr>
          <p:spPr bwMode="auto">
            <a:xfrm>
              <a:off x="2698" y="1937"/>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6" name="Line 185">
              <a:extLst>
                <a:ext uri="{FF2B5EF4-FFF2-40B4-BE49-F238E27FC236}">
                  <a16:creationId xmlns:a16="http://schemas.microsoft.com/office/drawing/2014/main" id="{E8E07E52-2431-41B9-A19C-5482E85BBE1F}"/>
                </a:ext>
              </a:extLst>
            </p:cNvPr>
            <p:cNvSpPr>
              <a:spLocks noChangeShapeType="1"/>
            </p:cNvSpPr>
            <p:nvPr/>
          </p:nvSpPr>
          <p:spPr bwMode="auto">
            <a:xfrm>
              <a:off x="2834" y="1937"/>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 name="Line 186">
              <a:extLst>
                <a:ext uri="{FF2B5EF4-FFF2-40B4-BE49-F238E27FC236}">
                  <a16:creationId xmlns:a16="http://schemas.microsoft.com/office/drawing/2014/main" id="{59F0C8D0-72EF-4BCE-BBB5-6E2E2B9A7594}"/>
                </a:ext>
              </a:extLst>
            </p:cNvPr>
            <p:cNvSpPr>
              <a:spLocks noChangeShapeType="1"/>
            </p:cNvSpPr>
            <p:nvPr/>
          </p:nvSpPr>
          <p:spPr bwMode="auto">
            <a:xfrm>
              <a:off x="2970" y="1937"/>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8" name="Text Box 187">
              <a:extLst>
                <a:ext uri="{FF2B5EF4-FFF2-40B4-BE49-F238E27FC236}">
                  <a16:creationId xmlns:a16="http://schemas.microsoft.com/office/drawing/2014/main" id="{01FD8352-DF41-4C09-8FC5-102F3C6131ED}"/>
                </a:ext>
              </a:extLst>
            </p:cNvPr>
            <p:cNvSpPr txBox="1">
              <a:spLocks noChangeArrowheads="1"/>
            </p:cNvSpPr>
            <p:nvPr/>
          </p:nvSpPr>
          <p:spPr bwMode="auto">
            <a:xfrm>
              <a:off x="2607" y="2011"/>
              <a:ext cx="17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L</a:t>
              </a:r>
            </a:p>
          </p:txBody>
        </p:sp>
        <p:sp>
          <p:nvSpPr>
            <p:cNvPr id="39" name="Text Box 188">
              <a:extLst>
                <a:ext uri="{FF2B5EF4-FFF2-40B4-BE49-F238E27FC236}">
                  <a16:creationId xmlns:a16="http://schemas.microsoft.com/office/drawing/2014/main" id="{CD620BDA-D33E-4525-A1AE-E6E6F0A3EEA5}"/>
                </a:ext>
              </a:extLst>
            </p:cNvPr>
            <p:cNvSpPr txBox="1">
              <a:spLocks noChangeArrowheads="1"/>
            </p:cNvSpPr>
            <p:nvPr/>
          </p:nvSpPr>
          <p:spPr bwMode="auto">
            <a:xfrm>
              <a:off x="2744" y="2011"/>
              <a:ext cx="143"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I</a:t>
              </a:r>
            </a:p>
          </p:txBody>
        </p:sp>
        <p:sp>
          <p:nvSpPr>
            <p:cNvPr id="40" name="Text Box 189">
              <a:extLst>
                <a:ext uri="{FF2B5EF4-FFF2-40B4-BE49-F238E27FC236}">
                  <a16:creationId xmlns:a16="http://schemas.microsoft.com/office/drawing/2014/main" id="{1DA36F88-E619-436C-A326-C529323EF875}"/>
                </a:ext>
              </a:extLst>
            </p:cNvPr>
            <p:cNvSpPr txBox="1">
              <a:spLocks noChangeArrowheads="1"/>
            </p:cNvSpPr>
            <p:nvPr/>
          </p:nvSpPr>
          <p:spPr bwMode="auto">
            <a:xfrm>
              <a:off x="2880" y="2011"/>
              <a:ext cx="18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C</a:t>
              </a:r>
            </a:p>
          </p:txBody>
        </p:sp>
        <p:sp>
          <p:nvSpPr>
            <p:cNvPr id="41" name="Line 190">
              <a:extLst>
                <a:ext uri="{FF2B5EF4-FFF2-40B4-BE49-F238E27FC236}">
                  <a16:creationId xmlns:a16="http://schemas.microsoft.com/office/drawing/2014/main" id="{7D2903DD-8317-4F35-85C3-0511511CBBF6}"/>
                </a:ext>
              </a:extLst>
            </p:cNvPr>
            <p:cNvSpPr>
              <a:spLocks noChangeShapeType="1"/>
            </p:cNvSpPr>
            <p:nvPr/>
          </p:nvSpPr>
          <p:spPr bwMode="auto">
            <a:xfrm>
              <a:off x="3106" y="1929"/>
              <a:ext cx="0" cy="15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nvGrpSpPr>
            <p:cNvPr id="42" name="Group 224">
              <a:extLst>
                <a:ext uri="{FF2B5EF4-FFF2-40B4-BE49-F238E27FC236}">
                  <a16:creationId xmlns:a16="http://schemas.microsoft.com/office/drawing/2014/main" id="{19DB5EA7-DB16-43B3-B0DA-8FF06F97E8F0}"/>
                </a:ext>
              </a:extLst>
            </p:cNvPr>
            <p:cNvGrpSpPr>
              <a:grpSpLocks/>
            </p:cNvGrpSpPr>
            <p:nvPr/>
          </p:nvGrpSpPr>
          <p:grpSpPr bwMode="auto">
            <a:xfrm>
              <a:off x="2744" y="1161"/>
              <a:ext cx="681" cy="317"/>
              <a:chOff x="521" y="981"/>
              <a:chExt cx="1089" cy="816"/>
            </a:xfrm>
          </p:grpSpPr>
          <p:sp>
            <p:nvSpPr>
              <p:cNvPr id="97" name="Line 217">
                <a:extLst>
                  <a:ext uri="{FF2B5EF4-FFF2-40B4-BE49-F238E27FC236}">
                    <a16:creationId xmlns:a16="http://schemas.microsoft.com/office/drawing/2014/main" id="{BECF51F1-26BF-45D7-9B9E-6ED6BFC75750}"/>
                  </a:ext>
                </a:extLst>
              </p:cNvPr>
              <p:cNvSpPr>
                <a:spLocks noChangeShapeType="1"/>
              </p:cNvSpPr>
              <p:nvPr/>
            </p:nvSpPr>
            <p:spPr bwMode="auto">
              <a:xfrm>
                <a:off x="521" y="981"/>
                <a:ext cx="2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98" name="Line 218">
                <a:extLst>
                  <a:ext uri="{FF2B5EF4-FFF2-40B4-BE49-F238E27FC236}">
                    <a16:creationId xmlns:a16="http://schemas.microsoft.com/office/drawing/2014/main" id="{2C484301-54EB-4F0E-85BD-830BD8ACD822}"/>
                  </a:ext>
                </a:extLst>
              </p:cNvPr>
              <p:cNvSpPr>
                <a:spLocks noChangeShapeType="1"/>
              </p:cNvSpPr>
              <p:nvPr/>
            </p:nvSpPr>
            <p:spPr bwMode="auto">
              <a:xfrm>
                <a:off x="793" y="981"/>
                <a:ext cx="273"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99" name="Line 219">
                <a:extLst>
                  <a:ext uri="{FF2B5EF4-FFF2-40B4-BE49-F238E27FC236}">
                    <a16:creationId xmlns:a16="http://schemas.microsoft.com/office/drawing/2014/main" id="{D2A7CD11-B659-4241-A2A3-03985D766E54}"/>
                  </a:ext>
                </a:extLst>
              </p:cNvPr>
              <p:cNvSpPr>
                <a:spLocks noChangeShapeType="1"/>
              </p:cNvSpPr>
              <p:nvPr/>
            </p:nvSpPr>
            <p:spPr bwMode="auto">
              <a:xfrm flipV="1">
                <a:off x="1066" y="981"/>
                <a:ext cx="272"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0" name="Line 220">
                <a:extLst>
                  <a:ext uri="{FF2B5EF4-FFF2-40B4-BE49-F238E27FC236}">
                    <a16:creationId xmlns:a16="http://schemas.microsoft.com/office/drawing/2014/main" id="{DB6671BA-6A1B-42B6-B435-12F826B2A568}"/>
                  </a:ext>
                </a:extLst>
              </p:cNvPr>
              <p:cNvSpPr>
                <a:spLocks noChangeShapeType="1"/>
              </p:cNvSpPr>
              <p:nvPr/>
            </p:nvSpPr>
            <p:spPr bwMode="auto">
              <a:xfrm>
                <a:off x="1338" y="981"/>
                <a:ext cx="2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1" name="Line 221">
                <a:extLst>
                  <a:ext uri="{FF2B5EF4-FFF2-40B4-BE49-F238E27FC236}">
                    <a16:creationId xmlns:a16="http://schemas.microsoft.com/office/drawing/2014/main" id="{6188A7E6-39A0-4D90-B799-63E8129445A7}"/>
                  </a:ext>
                </a:extLst>
              </p:cNvPr>
              <p:cNvSpPr>
                <a:spLocks noChangeShapeType="1"/>
              </p:cNvSpPr>
              <p:nvPr/>
            </p:nvSpPr>
            <p:spPr bwMode="auto">
              <a:xfrm>
                <a:off x="793" y="1797"/>
                <a:ext cx="54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2" name="Line 222">
                <a:extLst>
                  <a:ext uri="{FF2B5EF4-FFF2-40B4-BE49-F238E27FC236}">
                    <a16:creationId xmlns:a16="http://schemas.microsoft.com/office/drawing/2014/main" id="{15A5DA26-A8E8-497F-B0B6-C2857B33AD1F}"/>
                  </a:ext>
                </a:extLst>
              </p:cNvPr>
              <p:cNvSpPr>
                <a:spLocks noChangeShapeType="1"/>
              </p:cNvSpPr>
              <p:nvPr/>
            </p:nvSpPr>
            <p:spPr bwMode="auto">
              <a:xfrm>
                <a:off x="521" y="981"/>
                <a:ext cx="272" cy="81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3" name="Line 223">
                <a:extLst>
                  <a:ext uri="{FF2B5EF4-FFF2-40B4-BE49-F238E27FC236}">
                    <a16:creationId xmlns:a16="http://schemas.microsoft.com/office/drawing/2014/main" id="{F77D5BDE-B809-48FB-B806-5350E573259A}"/>
                  </a:ext>
                </a:extLst>
              </p:cNvPr>
              <p:cNvSpPr>
                <a:spLocks noChangeShapeType="1"/>
              </p:cNvSpPr>
              <p:nvPr/>
            </p:nvSpPr>
            <p:spPr bwMode="auto">
              <a:xfrm flipH="1">
                <a:off x="1338" y="981"/>
                <a:ext cx="272" cy="81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sp>
          <p:nvSpPr>
            <p:cNvPr id="43" name="Line 225">
              <a:extLst>
                <a:ext uri="{FF2B5EF4-FFF2-40B4-BE49-F238E27FC236}">
                  <a16:creationId xmlns:a16="http://schemas.microsoft.com/office/drawing/2014/main" id="{36BB2238-92A9-4737-BE5E-12844F870322}"/>
                </a:ext>
              </a:extLst>
            </p:cNvPr>
            <p:cNvSpPr>
              <a:spLocks noChangeShapeType="1"/>
            </p:cNvSpPr>
            <p:nvPr/>
          </p:nvSpPr>
          <p:spPr bwMode="auto">
            <a:xfrm>
              <a:off x="3106" y="1479"/>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4" name="Text Box 226">
              <a:extLst>
                <a:ext uri="{FF2B5EF4-FFF2-40B4-BE49-F238E27FC236}">
                  <a16:creationId xmlns:a16="http://schemas.microsoft.com/office/drawing/2014/main" id="{A2772164-EA82-404F-A4AE-EE1E54994B9C}"/>
                </a:ext>
              </a:extLst>
            </p:cNvPr>
            <p:cNvSpPr txBox="1">
              <a:spLocks noChangeArrowheads="1"/>
            </p:cNvSpPr>
            <p:nvPr/>
          </p:nvSpPr>
          <p:spPr bwMode="auto">
            <a:xfrm>
              <a:off x="2925" y="1252"/>
              <a:ext cx="34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t>ALU</a:t>
              </a:r>
            </a:p>
          </p:txBody>
        </p:sp>
        <p:sp>
          <p:nvSpPr>
            <p:cNvPr id="45" name="Line 227">
              <a:extLst>
                <a:ext uri="{FF2B5EF4-FFF2-40B4-BE49-F238E27FC236}">
                  <a16:creationId xmlns:a16="http://schemas.microsoft.com/office/drawing/2014/main" id="{02CAD7A1-DA00-44AA-8C27-FB6A0B93EC69}"/>
                </a:ext>
              </a:extLst>
            </p:cNvPr>
            <p:cNvSpPr>
              <a:spLocks noChangeShapeType="1"/>
            </p:cNvSpPr>
            <p:nvPr/>
          </p:nvSpPr>
          <p:spPr bwMode="auto">
            <a:xfrm flipV="1">
              <a:off x="2517" y="889"/>
              <a:ext cx="0" cy="1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6" name="Line 228">
              <a:extLst>
                <a:ext uri="{FF2B5EF4-FFF2-40B4-BE49-F238E27FC236}">
                  <a16:creationId xmlns:a16="http://schemas.microsoft.com/office/drawing/2014/main" id="{9DD55B0F-3444-423C-9AD0-A1C46267ACDD}"/>
                </a:ext>
              </a:extLst>
            </p:cNvPr>
            <p:cNvSpPr>
              <a:spLocks noChangeShapeType="1"/>
            </p:cNvSpPr>
            <p:nvPr/>
          </p:nvSpPr>
          <p:spPr bwMode="auto">
            <a:xfrm>
              <a:off x="2517" y="889"/>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7" name="Line 229">
              <a:extLst>
                <a:ext uri="{FF2B5EF4-FFF2-40B4-BE49-F238E27FC236}">
                  <a16:creationId xmlns:a16="http://schemas.microsoft.com/office/drawing/2014/main" id="{F9E3646D-978E-40CB-B0F2-3A599921AEB9}"/>
                </a:ext>
              </a:extLst>
            </p:cNvPr>
            <p:cNvSpPr>
              <a:spLocks noChangeShapeType="1"/>
            </p:cNvSpPr>
            <p:nvPr/>
          </p:nvSpPr>
          <p:spPr bwMode="auto">
            <a:xfrm>
              <a:off x="2834" y="889"/>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 name="Line 230">
              <a:extLst>
                <a:ext uri="{FF2B5EF4-FFF2-40B4-BE49-F238E27FC236}">
                  <a16:creationId xmlns:a16="http://schemas.microsoft.com/office/drawing/2014/main" id="{DED87953-7009-4FF9-83C0-E1EBFDC010AB}"/>
                </a:ext>
              </a:extLst>
            </p:cNvPr>
            <p:cNvSpPr>
              <a:spLocks noChangeShapeType="1"/>
            </p:cNvSpPr>
            <p:nvPr/>
          </p:nvSpPr>
          <p:spPr bwMode="auto">
            <a:xfrm>
              <a:off x="3106" y="2159"/>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9" name="Line 231">
              <a:extLst>
                <a:ext uri="{FF2B5EF4-FFF2-40B4-BE49-F238E27FC236}">
                  <a16:creationId xmlns:a16="http://schemas.microsoft.com/office/drawing/2014/main" id="{9D71E7DE-7E2C-47FD-A487-551F6AFBF9A9}"/>
                </a:ext>
              </a:extLst>
            </p:cNvPr>
            <p:cNvSpPr>
              <a:spLocks noChangeShapeType="1"/>
            </p:cNvSpPr>
            <p:nvPr/>
          </p:nvSpPr>
          <p:spPr bwMode="auto">
            <a:xfrm flipV="1">
              <a:off x="3696" y="889"/>
              <a:ext cx="0" cy="12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0" name="Line 232">
              <a:extLst>
                <a:ext uri="{FF2B5EF4-FFF2-40B4-BE49-F238E27FC236}">
                  <a16:creationId xmlns:a16="http://schemas.microsoft.com/office/drawing/2014/main" id="{DA8393BB-25F8-4F95-A78C-7A7E84A33360}"/>
                </a:ext>
              </a:extLst>
            </p:cNvPr>
            <p:cNvSpPr>
              <a:spLocks noChangeShapeType="1"/>
            </p:cNvSpPr>
            <p:nvPr/>
          </p:nvSpPr>
          <p:spPr bwMode="auto">
            <a:xfrm>
              <a:off x="3379" y="889"/>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1" name="Line 233">
              <a:extLst>
                <a:ext uri="{FF2B5EF4-FFF2-40B4-BE49-F238E27FC236}">
                  <a16:creationId xmlns:a16="http://schemas.microsoft.com/office/drawing/2014/main" id="{90124013-188C-48C2-8A64-041CC955533D}"/>
                </a:ext>
              </a:extLst>
            </p:cNvPr>
            <p:cNvSpPr>
              <a:spLocks noChangeShapeType="1"/>
            </p:cNvSpPr>
            <p:nvPr/>
          </p:nvSpPr>
          <p:spPr bwMode="auto">
            <a:xfrm>
              <a:off x="3379" y="889"/>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 name="Text Box 234">
              <a:extLst>
                <a:ext uri="{FF2B5EF4-FFF2-40B4-BE49-F238E27FC236}">
                  <a16:creationId xmlns:a16="http://schemas.microsoft.com/office/drawing/2014/main" id="{7177C3B6-6E31-4CDA-A764-7D7F84449C17}"/>
                </a:ext>
              </a:extLst>
            </p:cNvPr>
            <p:cNvSpPr txBox="1">
              <a:spLocks noChangeArrowheads="1"/>
            </p:cNvSpPr>
            <p:nvPr/>
          </p:nvSpPr>
          <p:spPr bwMode="auto">
            <a:xfrm>
              <a:off x="2562" y="1297"/>
              <a:ext cx="191"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t>E</a:t>
              </a:r>
            </a:p>
          </p:txBody>
        </p:sp>
        <p:sp>
          <p:nvSpPr>
            <p:cNvPr id="53" name="Rectangle 235">
              <a:extLst>
                <a:ext uri="{FF2B5EF4-FFF2-40B4-BE49-F238E27FC236}">
                  <a16:creationId xmlns:a16="http://schemas.microsoft.com/office/drawing/2014/main" id="{FA31DAF1-2014-42BC-A227-91E92E10B368}"/>
                </a:ext>
              </a:extLst>
            </p:cNvPr>
            <p:cNvSpPr>
              <a:spLocks noChangeArrowheads="1"/>
            </p:cNvSpPr>
            <p:nvPr/>
          </p:nvSpPr>
          <p:spPr bwMode="auto">
            <a:xfrm>
              <a:off x="2562" y="1297"/>
              <a:ext cx="182"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54" name="Line 236">
              <a:extLst>
                <a:ext uri="{FF2B5EF4-FFF2-40B4-BE49-F238E27FC236}">
                  <a16:creationId xmlns:a16="http://schemas.microsoft.com/office/drawing/2014/main" id="{D4AE7CAA-1A57-4C12-9DE7-69B03197FCD2}"/>
                </a:ext>
              </a:extLst>
            </p:cNvPr>
            <p:cNvSpPr>
              <a:spLocks noChangeShapeType="1"/>
            </p:cNvSpPr>
            <p:nvPr/>
          </p:nvSpPr>
          <p:spPr bwMode="auto">
            <a:xfrm flipH="1">
              <a:off x="2744" y="1388"/>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5" name="Rectangle 237">
              <a:extLst>
                <a:ext uri="{FF2B5EF4-FFF2-40B4-BE49-F238E27FC236}">
                  <a16:creationId xmlns:a16="http://schemas.microsoft.com/office/drawing/2014/main" id="{2E361949-F151-498B-A656-1AAAA6E0DC4C}"/>
                </a:ext>
              </a:extLst>
            </p:cNvPr>
            <p:cNvSpPr>
              <a:spLocks noChangeArrowheads="1"/>
            </p:cNvSpPr>
            <p:nvPr/>
          </p:nvSpPr>
          <p:spPr bwMode="auto">
            <a:xfrm>
              <a:off x="3379" y="2431"/>
              <a:ext cx="816"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56" name="Text Box 238">
              <a:extLst>
                <a:ext uri="{FF2B5EF4-FFF2-40B4-BE49-F238E27FC236}">
                  <a16:creationId xmlns:a16="http://schemas.microsoft.com/office/drawing/2014/main" id="{E09FCCE7-6DB8-4658-B7A9-DFF58970EC18}"/>
                </a:ext>
              </a:extLst>
            </p:cNvPr>
            <p:cNvSpPr txBox="1">
              <a:spLocks noChangeArrowheads="1"/>
            </p:cNvSpPr>
            <p:nvPr/>
          </p:nvSpPr>
          <p:spPr bwMode="auto">
            <a:xfrm>
              <a:off x="3696" y="2419"/>
              <a:ext cx="22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t>IR</a:t>
              </a:r>
            </a:p>
          </p:txBody>
        </p:sp>
        <p:sp>
          <p:nvSpPr>
            <p:cNvPr id="57" name="Line 239">
              <a:extLst>
                <a:ext uri="{FF2B5EF4-FFF2-40B4-BE49-F238E27FC236}">
                  <a16:creationId xmlns:a16="http://schemas.microsoft.com/office/drawing/2014/main" id="{0AAE86F3-8166-4D51-AF56-21C934B34847}"/>
                </a:ext>
              </a:extLst>
            </p:cNvPr>
            <p:cNvSpPr>
              <a:spLocks noChangeShapeType="1"/>
            </p:cNvSpPr>
            <p:nvPr/>
          </p:nvSpPr>
          <p:spPr bwMode="auto">
            <a:xfrm>
              <a:off x="3787" y="2613"/>
              <a:ext cx="0" cy="8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8" name="Line 240">
              <a:extLst>
                <a:ext uri="{FF2B5EF4-FFF2-40B4-BE49-F238E27FC236}">
                  <a16:creationId xmlns:a16="http://schemas.microsoft.com/office/drawing/2014/main" id="{2E2033CD-1E07-4291-96DF-C697A32D10D5}"/>
                </a:ext>
              </a:extLst>
            </p:cNvPr>
            <p:cNvSpPr>
              <a:spLocks noChangeShapeType="1"/>
            </p:cNvSpPr>
            <p:nvPr/>
          </p:nvSpPr>
          <p:spPr bwMode="auto">
            <a:xfrm>
              <a:off x="4106" y="2341"/>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9" name="Text Box 243">
              <a:extLst>
                <a:ext uri="{FF2B5EF4-FFF2-40B4-BE49-F238E27FC236}">
                  <a16:creationId xmlns:a16="http://schemas.microsoft.com/office/drawing/2014/main" id="{45E71A6E-8DE8-4B51-ABC5-958D7BE67AF5}"/>
                </a:ext>
              </a:extLst>
            </p:cNvPr>
            <p:cNvSpPr txBox="1">
              <a:spLocks noChangeArrowheads="1"/>
            </p:cNvSpPr>
            <p:nvPr/>
          </p:nvSpPr>
          <p:spPr bwMode="auto">
            <a:xfrm>
              <a:off x="4014" y="2205"/>
              <a:ext cx="17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L</a:t>
              </a:r>
            </a:p>
          </p:txBody>
        </p:sp>
        <p:sp>
          <p:nvSpPr>
            <p:cNvPr id="60" name="Rectangle 246">
              <a:extLst>
                <a:ext uri="{FF2B5EF4-FFF2-40B4-BE49-F238E27FC236}">
                  <a16:creationId xmlns:a16="http://schemas.microsoft.com/office/drawing/2014/main" id="{4B4BDD1D-75CF-4F89-89E9-297FEF2532CC}"/>
                </a:ext>
              </a:extLst>
            </p:cNvPr>
            <p:cNvSpPr>
              <a:spLocks noChangeArrowheads="1"/>
            </p:cNvSpPr>
            <p:nvPr/>
          </p:nvSpPr>
          <p:spPr bwMode="auto">
            <a:xfrm>
              <a:off x="4013" y="2703"/>
              <a:ext cx="680"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61" name="Text Box 247">
              <a:extLst>
                <a:ext uri="{FF2B5EF4-FFF2-40B4-BE49-F238E27FC236}">
                  <a16:creationId xmlns:a16="http://schemas.microsoft.com/office/drawing/2014/main" id="{5E4038C7-309B-40EB-B139-BF5F2686EF22}"/>
                </a:ext>
              </a:extLst>
            </p:cNvPr>
            <p:cNvSpPr txBox="1">
              <a:spLocks noChangeArrowheads="1"/>
            </p:cNvSpPr>
            <p:nvPr/>
          </p:nvSpPr>
          <p:spPr bwMode="auto">
            <a:xfrm>
              <a:off x="4195" y="2703"/>
              <a:ext cx="265"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t>TR</a:t>
              </a:r>
            </a:p>
          </p:txBody>
        </p:sp>
        <p:sp>
          <p:nvSpPr>
            <p:cNvPr id="62" name="Line 248">
              <a:extLst>
                <a:ext uri="{FF2B5EF4-FFF2-40B4-BE49-F238E27FC236}">
                  <a16:creationId xmlns:a16="http://schemas.microsoft.com/office/drawing/2014/main" id="{D40D1568-1849-4A28-9DFE-DCBE8D5AF252}"/>
                </a:ext>
              </a:extLst>
            </p:cNvPr>
            <p:cNvSpPr>
              <a:spLocks noChangeShapeType="1"/>
            </p:cNvSpPr>
            <p:nvPr/>
          </p:nvSpPr>
          <p:spPr bwMode="auto">
            <a:xfrm>
              <a:off x="4331" y="2885"/>
              <a:ext cx="0" cy="59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3" name="Line 249">
              <a:extLst>
                <a:ext uri="{FF2B5EF4-FFF2-40B4-BE49-F238E27FC236}">
                  <a16:creationId xmlns:a16="http://schemas.microsoft.com/office/drawing/2014/main" id="{0415B9D3-1B60-4F4A-BB57-3D0228EB335C}"/>
                </a:ext>
              </a:extLst>
            </p:cNvPr>
            <p:cNvSpPr>
              <a:spLocks noChangeShapeType="1"/>
            </p:cNvSpPr>
            <p:nvPr/>
          </p:nvSpPr>
          <p:spPr bwMode="auto">
            <a:xfrm>
              <a:off x="4377" y="2613"/>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4" name="Line 250">
              <a:extLst>
                <a:ext uri="{FF2B5EF4-FFF2-40B4-BE49-F238E27FC236}">
                  <a16:creationId xmlns:a16="http://schemas.microsoft.com/office/drawing/2014/main" id="{C8FDDCE5-4D09-4FCD-AEB6-1EB5392CFA9D}"/>
                </a:ext>
              </a:extLst>
            </p:cNvPr>
            <p:cNvSpPr>
              <a:spLocks noChangeShapeType="1"/>
            </p:cNvSpPr>
            <p:nvPr/>
          </p:nvSpPr>
          <p:spPr bwMode="auto">
            <a:xfrm>
              <a:off x="4513" y="2613"/>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5" name="Line 251">
              <a:extLst>
                <a:ext uri="{FF2B5EF4-FFF2-40B4-BE49-F238E27FC236}">
                  <a16:creationId xmlns:a16="http://schemas.microsoft.com/office/drawing/2014/main" id="{EA9C40F6-21F7-4758-A64E-839F08EE03B4}"/>
                </a:ext>
              </a:extLst>
            </p:cNvPr>
            <p:cNvSpPr>
              <a:spLocks noChangeShapeType="1"/>
            </p:cNvSpPr>
            <p:nvPr/>
          </p:nvSpPr>
          <p:spPr bwMode="auto">
            <a:xfrm>
              <a:off x="4649" y="2613"/>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6" name="Text Box 252">
              <a:extLst>
                <a:ext uri="{FF2B5EF4-FFF2-40B4-BE49-F238E27FC236}">
                  <a16:creationId xmlns:a16="http://schemas.microsoft.com/office/drawing/2014/main" id="{6B1DE1E1-5294-4FB2-81F3-51711EF59B6E}"/>
                </a:ext>
              </a:extLst>
            </p:cNvPr>
            <p:cNvSpPr txBox="1">
              <a:spLocks noChangeArrowheads="1"/>
            </p:cNvSpPr>
            <p:nvPr/>
          </p:nvSpPr>
          <p:spPr bwMode="auto">
            <a:xfrm>
              <a:off x="4285" y="2477"/>
              <a:ext cx="17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L</a:t>
              </a:r>
            </a:p>
          </p:txBody>
        </p:sp>
        <p:sp>
          <p:nvSpPr>
            <p:cNvPr id="67" name="Text Box 253">
              <a:extLst>
                <a:ext uri="{FF2B5EF4-FFF2-40B4-BE49-F238E27FC236}">
                  <a16:creationId xmlns:a16="http://schemas.microsoft.com/office/drawing/2014/main" id="{EA1137D8-5A21-4DA7-AA02-969F80EB1F71}"/>
                </a:ext>
              </a:extLst>
            </p:cNvPr>
            <p:cNvSpPr txBox="1">
              <a:spLocks noChangeArrowheads="1"/>
            </p:cNvSpPr>
            <p:nvPr/>
          </p:nvSpPr>
          <p:spPr bwMode="auto">
            <a:xfrm>
              <a:off x="4422" y="2477"/>
              <a:ext cx="143"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I</a:t>
              </a:r>
            </a:p>
          </p:txBody>
        </p:sp>
        <p:sp>
          <p:nvSpPr>
            <p:cNvPr id="68" name="Text Box 254">
              <a:extLst>
                <a:ext uri="{FF2B5EF4-FFF2-40B4-BE49-F238E27FC236}">
                  <a16:creationId xmlns:a16="http://schemas.microsoft.com/office/drawing/2014/main" id="{87AC0750-D6FA-4E1A-BB0E-543C9A3FAC74}"/>
                </a:ext>
              </a:extLst>
            </p:cNvPr>
            <p:cNvSpPr txBox="1">
              <a:spLocks noChangeArrowheads="1"/>
            </p:cNvSpPr>
            <p:nvPr/>
          </p:nvSpPr>
          <p:spPr bwMode="auto">
            <a:xfrm>
              <a:off x="4558" y="2477"/>
              <a:ext cx="18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C</a:t>
              </a:r>
            </a:p>
          </p:txBody>
        </p:sp>
        <p:sp>
          <p:nvSpPr>
            <p:cNvPr id="69" name="Rectangle 255">
              <a:extLst>
                <a:ext uri="{FF2B5EF4-FFF2-40B4-BE49-F238E27FC236}">
                  <a16:creationId xmlns:a16="http://schemas.microsoft.com/office/drawing/2014/main" id="{45EE31FD-08B8-4A11-BF86-F3D219D0A3DD}"/>
                </a:ext>
              </a:extLst>
            </p:cNvPr>
            <p:cNvSpPr>
              <a:spLocks noChangeArrowheads="1"/>
            </p:cNvSpPr>
            <p:nvPr/>
          </p:nvSpPr>
          <p:spPr bwMode="auto">
            <a:xfrm>
              <a:off x="4604" y="2976"/>
              <a:ext cx="49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70" name="Text Box 256">
              <a:extLst>
                <a:ext uri="{FF2B5EF4-FFF2-40B4-BE49-F238E27FC236}">
                  <a16:creationId xmlns:a16="http://schemas.microsoft.com/office/drawing/2014/main" id="{76074E2C-C068-4412-A4CF-4DDE02D7297F}"/>
                </a:ext>
              </a:extLst>
            </p:cNvPr>
            <p:cNvSpPr txBox="1">
              <a:spLocks noChangeArrowheads="1"/>
            </p:cNvSpPr>
            <p:nvPr/>
          </p:nvSpPr>
          <p:spPr bwMode="auto">
            <a:xfrm>
              <a:off x="4649" y="2976"/>
              <a:ext cx="433"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t>OUTR</a:t>
              </a:r>
            </a:p>
          </p:txBody>
        </p:sp>
        <p:sp>
          <p:nvSpPr>
            <p:cNvPr id="71" name="Line 261">
              <a:extLst>
                <a:ext uri="{FF2B5EF4-FFF2-40B4-BE49-F238E27FC236}">
                  <a16:creationId xmlns:a16="http://schemas.microsoft.com/office/drawing/2014/main" id="{64CAF83D-F6A9-43B9-9F89-7C9261DE62B2}"/>
                </a:ext>
              </a:extLst>
            </p:cNvPr>
            <p:cNvSpPr>
              <a:spLocks noChangeShapeType="1"/>
            </p:cNvSpPr>
            <p:nvPr/>
          </p:nvSpPr>
          <p:spPr bwMode="auto">
            <a:xfrm flipV="1">
              <a:off x="4875" y="3157"/>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2" name="Line 262">
              <a:extLst>
                <a:ext uri="{FF2B5EF4-FFF2-40B4-BE49-F238E27FC236}">
                  <a16:creationId xmlns:a16="http://schemas.microsoft.com/office/drawing/2014/main" id="{4026364D-E9CA-407D-A252-6283FA812DBA}"/>
                </a:ext>
              </a:extLst>
            </p:cNvPr>
            <p:cNvSpPr>
              <a:spLocks noChangeShapeType="1"/>
            </p:cNvSpPr>
            <p:nvPr/>
          </p:nvSpPr>
          <p:spPr bwMode="auto">
            <a:xfrm>
              <a:off x="5102" y="3066"/>
              <a:ext cx="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3" name="Text Box 263">
              <a:extLst>
                <a:ext uri="{FF2B5EF4-FFF2-40B4-BE49-F238E27FC236}">
                  <a16:creationId xmlns:a16="http://schemas.microsoft.com/office/drawing/2014/main" id="{264311FE-211F-4BA6-A58D-ACB56A8FB271}"/>
                </a:ext>
              </a:extLst>
            </p:cNvPr>
            <p:cNvSpPr txBox="1">
              <a:spLocks noChangeArrowheads="1"/>
            </p:cNvSpPr>
            <p:nvPr/>
          </p:nvSpPr>
          <p:spPr bwMode="auto">
            <a:xfrm>
              <a:off x="5148" y="2976"/>
              <a:ext cx="244"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LD</a:t>
              </a:r>
            </a:p>
          </p:txBody>
        </p:sp>
        <p:sp>
          <p:nvSpPr>
            <p:cNvPr id="74" name="Rectangle 264">
              <a:extLst>
                <a:ext uri="{FF2B5EF4-FFF2-40B4-BE49-F238E27FC236}">
                  <a16:creationId xmlns:a16="http://schemas.microsoft.com/office/drawing/2014/main" id="{C6ADA200-A600-4182-84D2-C8621A0EA914}"/>
                </a:ext>
              </a:extLst>
            </p:cNvPr>
            <p:cNvSpPr>
              <a:spLocks noChangeArrowheads="1"/>
            </p:cNvSpPr>
            <p:nvPr/>
          </p:nvSpPr>
          <p:spPr bwMode="auto">
            <a:xfrm>
              <a:off x="3878" y="889"/>
              <a:ext cx="498"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75" name="Text Box 265">
              <a:extLst>
                <a:ext uri="{FF2B5EF4-FFF2-40B4-BE49-F238E27FC236}">
                  <a16:creationId xmlns:a16="http://schemas.microsoft.com/office/drawing/2014/main" id="{72BA9E53-CCF6-4647-8E58-DC2D2EC67E5A}"/>
                </a:ext>
              </a:extLst>
            </p:cNvPr>
            <p:cNvSpPr txBox="1">
              <a:spLocks noChangeArrowheads="1"/>
            </p:cNvSpPr>
            <p:nvPr/>
          </p:nvSpPr>
          <p:spPr bwMode="auto">
            <a:xfrm>
              <a:off x="3923" y="889"/>
              <a:ext cx="38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400"/>
                <a:t>INPR</a:t>
              </a:r>
            </a:p>
          </p:txBody>
        </p:sp>
        <p:sp>
          <p:nvSpPr>
            <p:cNvPr id="76" name="Line 266">
              <a:extLst>
                <a:ext uri="{FF2B5EF4-FFF2-40B4-BE49-F238E27FC236}">
                  <a16:creationId xmlns:a16="http://schemas.microsoft.com/office/drawing/2014/main" id="{217DE19C-5245-4CF7-8C26-F37408D01B26}"/>
                </a:ext>
              </a:extLst>
            </p:cNvPr>
            <p:cNvSpPr>
              <a:spLocks noChangeShapeType="1"/>
            </p:cNvSpPr>
            <p:nvPr/>
          </p:nvSpPr>
          <p:spPr bwMode="auto">
            <a:xfrm>
              <a:off x="3288" y="708"/>
              <a:ext cx="0"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7" name="Line 267">
              <a:extLst>
                <a:ext uri="{FF2B5EF4-FFF2-40B4-BE49-F238E27FC236}">
                  <a16:creationId xmlns:a16="http://schemas.microsoft.com/office/drawing/2014/main" id="{88EFE5DE-F1EA-4C3B-A6D8-1C54C810C0B5}"/>
                </a:ext>
              </a:extLst>
            </p:cNvPr>
            <p:cNvSpPr>
              <a:spLocks noChangeShapeType="1"/>
            </p:cNvSpPr>
            <p:nvPr/>
          </p:nvSpPr>
          <p:spPr bwMode="auto">
            <a:xfrm>
              <a:off x="3288" y="708"/>
              <a:ext cx="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8" name="Line 268">
              <a:extLst>
                <a:ext uri="{FF2B5EF4-FFF2-40B4-BE49-F238E27FC236}">
                  <a16:creationId xmlns:a16="http://schemas.microsoft.com/office/drawing/2014/main" id="{BD17EE34-0FC3-45C7-978F-4980A7549826}"/>
                </a:ext>
              </a:extLst>
            </p:cNvPr>
            <p:cNvSpPr>
              <a:spLocks noChangeShapeType="1"/>
            </p:cNvSpPr>
            <p:nvPr/>
          </p:nvSpPr>
          <p:spPr bwMode="auto">
            <a:xfrm>
              <a:off x="4150" y="708"/>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9" name="Text Box 269">
              <a:extLst>
                <a:ext uri="{FF2B5EF4-FFF2-40B4-BE49-F238E27FC236}">
                  <a16:creationId xmlns:a16="http://schemas.microsoft.com/office/drawing/2014/main" id="{4D941DE1-FABA-49CF-AB64-569A0057FAB3}"/>
                </a:ext>
              </a:extLst>
            </p:cNvPr>
            <p:cNvSpPr txBox="1">
              <a:spLocks noChangeArrowheads="1"/>
            </p:cNvSpPr>
            <p:nvPr/>
          </p:nvSpPr>
          <p:spPr bwMode="auto">
            <a:xfrm>
              <a:off x="463" y="1047"/>
              <a:ext cx="541"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gn="ctr"/>
              <a:r>
                <a:rPr lang="en-US" altLang="ko-KR"/>
                <a:t>Memory</a:t>
              </a:r>
            </a:p>
            <a:p>
              <a:pPr algn="ctr"/>
              <a:r>
                <a:rPr lang="en-US" altLang="ko-KR"/>
                <a:t>4096 x 16</a:t>
              </a:r>
            </a:p>
          </p:txBody>
        </p:sp>
        <p:sp>
          <p:nvSpPr>
            <p:cNvPr id="80" name="Rectangle 270">
              <a:extLst>
                <a:ext uri="{FF2B5EF4-FFF2-40B4-BE49-F238E27FC236}">
                  <a16:creationId xmlns:a16="http://schemas.microsoft.com/office/drawing/2014/main" id="{E08A59A4-3E86-45E4-892D-5293B9B43621}"/>
                </a:ext>
              </a:extLst>
            </p:cNvPr>
            <p:cNvSpPr>
              <a:spLocks noChangeArrowheads="1"/>
            </p:cNvSpPr>
            <p:nvPr/>
          </p:nvSpPr>
          <p:spPr bwMode="auto">
            <a:xfrm>
              <a:off x="430" y="889"/>
              <a:ext cx="590" cy="7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endParaRPr lang="en-IN" altLang="en-US"/>
            </a:p>
          </p:txBody>
        </p:sp>
        <p:sp>
          <p:nvSpPr>
            <p:cNvPr id="81" name="Line 271">
              <a:extLst>
                <a:ext uri="{FF2B5EF4-FFF2-40B4-BE49-F238E27FC236}">
                  <a16:creationId xmlns:a16="http://schemas.microsoft.com/office/drawing/2014/main" id="{37E1C66F-9177-434E-A7A1-301A3134F521}"/>
                </a:ext>
              </a:extLst>
            </p:cNvPr>
            <p:cNvSpPr>
              <a:spLocks noChangeShapeType="1"/>
            </p:cNvSpPr>
            <p:nvPr/>
          </p:nvSpPr>
          <p:spPr bwMode="auto">
            <a:xfrm>
              <a:off x="702" y="1615"/>
              <a:ext cx="0" cy="186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2" name="Line 272">
              <a:extLst>
                <a:ext uri="{FF2B5EF4-FFF2-40B4-BE49-F238E27FC236}">
                  <a16:creationId xmlns:a16="http://schemas.microsoft.com/office/drawing/2014/main" id="{6FF4A5BD-B376-4D83-8F2B-F387BF82ECAA}"/>
                </a:ext>
              </a:extLst>
            </p:cNvPr>
            <p:cNvSpPr>
              <a:spLocks noChangeShapeType="1"/>
            </p:cNvSpPr>
            <p:nvPr/>
          </p:nvSpPr>
          <p:spPr bwMode="auto">
            <a:xfrm flipV="1">
              <a:off x="1337" y="1479"/>
              <a:ext cx="0" cy="14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 name="Line 273">
              <a:extLst>
                <a:ext uri="{FF2B5EF4-FFF2-40B4-BE49-F238E27FC236}">
                  <a16:creationId xmlns:a16="http://schemas.microsoft.com/office/drawing/2014/main" id="{0562656B-951D-42DE-9FCE-6AF46BE41344}"/>
                </a:ext>
              </a:extLst>
            </p:cNvPr>
            <p:cNvSpPr>
              <a:spLocks noChangeShapeType="1"/>
            </p:cNvSpPr>
            <p:nvPr/>
          </p:nvSpPr>
          <p:spPr bwMode="auto">
            <a:xfrm flipH="1">
              <a:off x="1020" y="1479"/>
              <a:ext cx="31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4" name="Text Box 274">
              <a:extLst>
                <a:ext uri="{FF2B5EF4-FFF2-40B4-BE49-F238E27FC236}">
                  <a16:creationId xmlns:a16="http://schemas.microsoft.com/office/drawing/2014/main" id="{A7AB445D-0BE3-4CDE-9393-2AADCAF5E799}"/>
                </a:ext>
              </a:extLst>
            </p:cNvPr>
            <p:cNvSpPr txBox="1">
              <a:spLocks noChangeArrowheads="1"/>
            </p:cNvSpPr>
            <p:nvPr/>
          </p:nvSpPr>
          <p:spPr bwMode="auto">
            <a:xfrm>
              <a:off x="1053" y="1319"/>
              <a:ext cx="499"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Address</a:t>
              </a:r>
            </a:p>
          </p:txBody>
        </p:sp>
        <p:sp>
          <p:nvSpPr>
            <p:cNvPr id="85" name="Line 275">
              <a:extLst>
                <a:ext uri="{FF2B5EF4-FFF2-40B4-BE49-F238E27FC236}">
                  <a16:creationId xmlns:a16="http://schemas.microsoft.com/office/drawing/2014/main" id="{F34B3F32-0E3A-4587-9826-CFF692CC17CA}"/>
                </a:ext>
              </a:extLst>
            </p:cNvPr>
            <p:cNvSpPr>
              <a:spLocks noChangeShapeType="1"/>
            </p:cNvSpPr>
            <p:nvPr/>
          </p:nvSpPr>
          <p:spPr bwMode="auto">
            <a:xfrm>
              <a:off x="1020" y="980"/>
              <a:ext cx="1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6" name="Line 276">
              <a:extLst>
                <a:ext uri="{FF2B5EF4-FFF2-40B4-BE49-F238E27FC236}">
                  <a16:creationId xmlns:a16="http://schemas.microsoft.com/office/drawing/2014/main" id="{886B144C-B224-4036-BEF9-C39182CAFE81}"/>
                </a:ext>
              </a:extLst>
            </p:cNvPr>
            <p:cNvSpPr>
              <a:spLocks noChangeShapeType="1"/>
            </p:cNvSpPr>
            <p:nvPr/>
          </p:nvSpPr>
          <p:spPr bwMode="auto">
            <a:xfrm>
              <a:off x="1020" y="1116"/>
              <a:ext cx="18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7" name="Text Box 277">
              <a:extLst>
                <a:ext uri="{FF2B5EF4-FFF2-40B4-BE49-F238E27FC236}">
                  <a16:creationId xmlns:a16="http://schemas.microsoft.com/office/drawing/2014/main" id="{5008FE1D-DA41-4F6E-A085-FD9C8C429C10}"/>
                </a:ext>
              </a:extLst>
            </p:cNvPr>
            <p:cNvSpPr txBox="1">
              <a:spLocks noChangeArrowheads="1"/>
            </p:cNvSpPr>
            <p:nvPr/>
          </p:nvSpPr>
          <p:spPr bwMode="auto">
            <a:xfrm>
              <a:off x="1156" y="844"/>
              <a:ext cx="35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Read</a:t>
              </a:r>
            </a:p>
          </p:txBody>
        </p:sp>
        <p:sp>
          <p:nvSpPr>
            <p:cNvPr id="88" name="Text Box 278">
              <a:extLst>
                <a:ext uri="{FF2B5EF4-FFF2-40B4-BE49-F238E27FC236}">
                  <a16:creationId xmlns:a16="http://schemas.microsoft.com/office/drawing/2014/main" id="{FF77146B-C9B9-467D-85FB-9E44BF536EBF}"/>
                </a:ext>
              </a:extLst>
            </p:cNvPr>
            <p:cNvSpPr txBox="1">
              <a:spLocks noChangeArrowheads="1"/>
            </p:cNvSpPr>
            <p:nvPr/>
          </p:nvSpPr>
          <p:spPr bwMode="auto">
            <a:xfrm>
              <a:off x="1156" y="1025"/>
              <a:ext cx="35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Write</a:t>
              </a:r>
            </a:p>
          </p:txBody>
        </p:sp>
        <p:sp>
          <p:nvSpPr>
            <p:cNvPr id="89" name="Text Box 279">
              <a:extLst>
                <a:ext uri="{FF2B5EF4-FFF2-40B4-BE49-F238E27FC236}">
                  <a16:creationId xmlns:a16="http://schemas.microsoft.com/office/drawing/2014/main" id="{8184BE79-3141-4F15-A39D-3F088856A27C}"/>
                </a:ext>
              </a:extLst>
            </p:cNvPr>
            <p:cNvSpPr txBox="1">
              <a:spLocks noChangeArrowheads="1"/>
            </p:cNvSpPr>
            <p:nvPr/>
          </p:nvSpPr>
          <p:spPr bwMode="auto">
            <a:xfrm>
              <a:off x="2154" y="3657"/>
              <a:ext cx="13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sz="1600"/>
                <a:t>16-bit Common Bus</a:t>
              </a:r>
            </a:p>
          </p:txBody>
        </p:sp>
        <p:sp>
          <p:nvSpPr>
            <p:cNvPr id="90" name="Text Box 280">
              <a:extLst>
                <a:ext uri="{FF2B5EF4-FFF2-40B4-BE49-F238E27FC236}">
                  <a16:creationId xmlns:a16="http://schemas.microsoft.com/office/drawing/2014/main" id="{7E9E2918-60AB-46A4-BC85-049DAFFF2739}"/>
                </a:ext>
              </a:extLst>
            </p:cNvPr>
            <p:cNvSpPr txBox="1">
              <a:spLocks noChangeArrowheads="1"/>
            </p:cNvSpPr>
            <p:nvPr/>
          </p:nvSpPr>
          <p:spPr bwMode="auto">
            <a:xfrm>
              <a:off x="612" y="3475"/>
              <a:ext cx="169"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7</a:t>
              </a:r>
            </a:p>
          </p:txBody>
        </p:sp>
        <p:sp>
          <p:nvSpPr>
            <p:cNvPr id="91" name="Text Box 281">
              <a:extLst>
                <a:ext uri="{FF2B5EF4-FFF2-40B4-BE49-F238E27FC236}">
                  <a16:creationId xmlns:a16="http://schemas.microsoft.com/office/drawing/2014/main" id="{8A56EFA5-54D1-44CF-8A56-0A75D78FDADC}"/>
                </a:ext>
              </a:extLst>
            </p:cNvPr>
            <p:cNvSpPr txBox="1">
              <a:spLocks noChangeArrowheads="1"/>
            </p:cNvSpPr>
            <p:nvPr/>
          </p:nvSpPr>
          <p:spPr bwMode="auto">
            <a:xfrm>
              <a:off x="1247" y="3475"/>
              <a:ext cx="169"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1</a:t>
              </a:r>
            </a:p>
          </p:txBody>
        </p:sp>
        <p:sp>
          <p:nvSpPr>
            <p:cNvPr id="92" name="Text Box 282">
              <a:extLst>
                <a:ext uri="{FF2B5EF4-FFF2-40B4-BE49-F238E27FC236}">
                  <a16:creationId xmlns:a16="http://schemas.microsoft.com/office/drawing/2014/main" id="{C4963AD4-949E-48BA-A16C-F780DBA4211E}"/>
                </a:ext>
              </a:extLst>
            </p:cNvPr>
            <p:cNvSpPr txBox="1">
              <a:spLocks noChangeArrowheads="1"/>
            </p:cNvSpPr>
            <p:nvPr/>
          </p:nvSpPr>
          <p:spPr bwMode="auto">
            <a:xfrm>
              <a:off x="1792" y="3475"/>
              <a:ext cx="169"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2</a:t>
              </a:r>
            </a:p>
          </p:txBody>
        </p:sp>
        <p:sp>
          <p:nvSpPr>
            <p:cNvPr id="93" name="Text Box 283">
              <a:extLst>
                <a:ext uri="{FF2B5EF4-FFF2-40B4-BE49-F238E27FC236}">
                  <a16:creationId xmlns:a16="http://schemas.microsoft.com/office/drawing/2014/main" id="{1FE908BA-C968-4A93-9541-432CE83CAC2F}"/>
                </a:ext>
              </a:extLst>
            </p:cNvPr>
            <p:cNvSpPr txBox="1">
              <a:spLocks noChangeArrowheads="1"/>
            </p:cNvSpPr>
            <p:nvPr/>
          </p:nvSpPr>
          <p:spPr bwMode="auto">
            <a:xfrm>
              <a:off x="2427" y="3475"/>
              <a:ext cx="169"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3</a:t>
              </a:r>
            </a:p>
          </p:txBody>
        </p:sp>
        <p:sp>
          <p:nvSpPr>
            <p:cNvPr id="94" name="Text Box 284">
              <a:extLst>
                <a:ext uri="{FF2B5EF4-FFF2-40B4-BE49-F238E27FC236}">
                  <a16:creationId xmlns:a16="http://schemas.microsoft.com/office/drawing/2014/main" id="{71DC2DBE-FD50-4100-8011-4C8878E4E9AA}"/>
                </a:ext>
              </a:extLst>
            </p:cNvPr>
            <p:cNvSpPr txBox="1">
              <a:spLocks noChangeArrowheads="1"/>
            </p:cNvSpPr>
            <p:nvPr/>
          </p:nvSpPr>
          <p:spPr bwMode="auto">
            <a:xfrm>
              <a:off x="3016" y="3475"/>
              <a:ext cx="169"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4</a:t>
              </a:r>
            </a:p>
          </p:txBody>
        </p:sp>
        <p:sp>
          <p:nvSpPr>
            <p:cNvPr id="95" name="Text Box 285">
              <a:extLst>
                <a:ext uri="{FF2B5EF4-FFF2-40B4-BE49-F238E27FC236}">
                  <a16:creationId xmlns:a16="http://schemas.microsoft.com/office/drawing/2014/main" id="{F23D8BA1-C85C-4621-AAFB-29F517BCDB00}"/>
                </a:ext>
              </a:extLst>
            </p:cNvPr>
            <p:cNvSpPr txBox="1">
              <a:spLocks noChangeArrowheads="1"/>
            </p:cNvSpPr>
            <p:nvPr/>
          </p:nvSpPr>
          <p:spPr bwMode="auto">
            <a:xfrm>
              <a:off x="3651" y="3475"/>
              <a:ext cx="169"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5</a:t>
              </a:r>
            </a:p>
          </p:txBody>
        </p:sp>
        <p:sp>
          <p:nvSpPr>
            <p:cNvPr id="96" name="Text Box 286">
              <a:extLst>
                <a:ext uri="{FF2B5EF4-FFF2-40B4-BE49-F238E27FC236}">
                  <a16:creationId xmlns:a16="http://schemas.microsoft.com/office/drawing/2014/main" id="{2DC15872-1853-40BA-8A54-44F5E7E4F84D}"/>
                </a:ext>
              </a:extLst>
            </p:cNvPr>
            <p:cNvSpPr txBox="1">
              <a:spLocks noChangeArrowheads="1"/>
            </p:cNvSpPr>
            <p:nvPr/>
          </p:nvSpPr>
          <p:spPr bwMode="auto">
            <a:xfrm>
              <a:off x="4241" y="3475"/>
              <a:ext cx="169"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defRPr kumimoji="1" sz="1200" b="1">
                  <a:solidFill>
                    <a:schemeClr val="tx1"/>
                  </a:solidFill>
                  <a:latin typeface="Arial" panose="020B0604020202020204" pitchFamily="34" charset="0"/>
                  <a:ea typeface="굴림" panose="020B0600000101010101" pitchFamily="34" charset="-127"/>
                </a:defRPr>
              </a:lvl1pPr>
              <a:lvl2pPr marL="742950" indent="-285750">
                <a:lnSpc>
                  <a:spcPct val="90000"/>
                </a:lnSpc>
                <a:defRPr kumimoji="1" sz="1200" b="1">
                  <a:solidFill>
                    <a:schemeClr val="tx1"/>
                  </a:solidFill>
                  <a:latin typeface="Arial" panose="020B0604020202020204" pitchFamily="34" charset="0"/>
                  <a:ea typeface="굴림" panose="020B0600000101010101" pitchFamily="34" charset="-127"/>
                </a:defRPr>
              </a:lvl2pPr>
              <a:lvl3pPr marL="1143000" indent="-228600">
                <a:lnSpc>
                  <a:spcPct val="90000"/>
                </a:lnSpc>
                <a:defRPr kumimoji="1" sz="1200" b="1">
                  <a:solidFill>
                    <a:schemeClr val="tx1"/>
                  </a:solidFill>
                  <a:latin typeface="Arial" panose="020B0604020202020204" pitchFamily="34" charset="0"/>
                  <a:ea typeface="굴림" panose="020B0600000101010101" pitchFamily="34" charset="-127"/>
                </a:defRPr>
              </a:lvl3pPr>
              <a:lvl4pPr marL="1600200" indent="-228600">
                <a:lnSpc>
                  <a:spcPct val="90000"/>
                </a:lnSpc>
                <a:defRPr kumimoji="1" sz="1200" b="1">
                  <a:solidFill>
                    <a:schemeClr val="tx1"/>
                  </a:solidFill>
                  <a:latin typeface="Arial" panose="020B0604020202020204" pitchFamily="34" charset="0"/>
                  <a:ea typeface="굴림" panose="020B0600000101010101" pitchFamily="34" charset="-127"/>
                </a:defRPr>
              </a:lvl4pPr>
              <a:lvl5pPr marL="2057400" indent="-228600">
                <a:lnSpc>
                  <a:spcPct val="90000"/>
                </a:lnSpc>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lnSpc>
                  <a:spcPct val="90000"/>
                </a:lnSpc>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r>
                <a:rPr lang="en-US" altLang="ko-KR"/>
                <a:t>6</a:t>
              </a:r>
            </a:p>
          </p:txBody>
        </p:sp>
      </p:grpSp>
    </p:spTree>
    <p:extLst>
      <p:ext uri="{BB962C8B-B14F-4D97-AF65-F5344CB8AC3E}">
        <p14:creationId xmlns:p14="http://schemas.microsoft.com/office/powerpoint/2010/main" val="426278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7470E-07F5-46BC-BB45-D36B376B3691}"/>
              </a:ext>
            </a:extLst>
          </p:cNvPr>
          <p:cNvSpPr>
            <a:spLocks noGrp="1"/>
          </p:cNvSpPr>
          <p:nvPr>
            <p:ph idx="1"/>
          </p:nvPr>
        </p:nvSpPr>
        <p:spPr>
          <a:xfrm>
            <a:off x="838200" y="263950"/>
            <a:ext cx="10515600" cy="6381947"/>
          </a:xfrm>
        </p:spPr>
        <p:txBody>
          <a:bodyPr>
            <a:no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basic computer has eight registers, a memory unit and a control unit. </a:t>
            </a:r>
          </a:p>
          <a:p>
            <a:pPr algn="just">
              <a:lnSpc>
                <a:spcPct val="150000"/>
              </a:lnSpc>
              <a:buFont typeface="Wingdings" panose="05000000000000000000" pitchFamily="2" charset="2"/>
              <a:buChar char="Ø"/>
            </a:pPr>
            <a:r>
              <a:rPr lang="en-US" sz="2000" dirty="0">
                <a:latin typeface="Calisto MT" panose="02040603050505030304" pitchFamily="18" charset="0"/>
              </a:rPr>
              <a:t>Paths must be provided to transfer information from one register to another and between memory and register</a:t>
            </a:r>
          </a:p>
          <a:p>
            <a:pPr algn="just">
              <a:lnSpc>
                <a:spcPct val="150000"/>
              </a:lnSpc>
              <a:buFont typeface="Wingdings" panose="05000000000000000000" pitchFamily="2" charset="2"/>
              <a:buChar char="Ø"/>
            </a:pPr>
            <a:r>
              <a:rPr lang="en-US" sz="2000" dirty="0">
                <a:latin typeface="Calisto MT" panose="02040603050505030304" pitchFamily="18" charset="0"/>
              </a:rPr>
              <a:t>An efficient scheme for transferring information in a system with many register is to use a common bus</a:t>
            </a:r>
          </a:p>
          <a:p>
            <a:pPr algn="just">
              <a:lnSpc>
                <a:spcPct val="150000"/>
              </a:lnSpc>
              <a:buFont typeface="Wingdings" panose="05000000000000000000" pitchFamily="2" charset="2"/>
              <a:buChar char="Ø"/>
            </a:pPr>
            <a:r>
              <a:rPr lang="en-US" sz="2000" dirty="0">
                <a:latin typeface="Calisto MT" panose="02040603050505030304" pitchFamily="18" charset="0"/>
              </a:rPr>
              <a:t>The connection of the registers and memory of the basic computer to a common bus system is shown</a:t>
            </a:r>
          </a:p>
          <a:p>
            <a:pPr algn="just">
              <a:lnSpc>
                <a:spcPct val="150000"/>
              </a:lnSpc>
              <a:buFont typeface="Wingdings" panose="05000000000000000000" pitchFamily="2" charset="2"/>
              <a:buChar char="Ø"/>
            </a:pPr>
            <a:r>
              <a:rPr lang="en-US" sz="2000" dirty="0">
                <a:latin typeface="Calisto MT" panose="02040603050505030304" pitchFamily="18" charset="0"/>
              </a:rPr>
              <a:t>The outputs </a:t>
            </a:r>
            <a:r>
              <a:rPr lang="en-US" sz="2000">
                <a:latin typeface="Calisto MT" panose="02040603050505030304" pitchFamily="18" charset="0"/>
              </a:rPr>
              <a:t>of registers </a:t>
            </a:r>
            <a:r>
              <a:rPr lang="en-US" sz="2000" dirty="0">
                <a:latin typeface="Calisto MT" panose="02040603050505030304" pitchFamily="18" charset="0"/>
              </a:rPr>
              <a:t>and memory are connected to the common bus. </a:t>
            </a:r>
          </a:p>
          <a:p>
            <a:pPr algn="just">
              <a:lnSpc>
                <a:spcPct val="150000"/>
              </a:lnSpc>
              <a:buFont typeface="Wingdings" panose="05000000000000000000" pitchFamily="2" charset="2"/>
              <a:buChar char="Ø"/>
            </a:pPr>
            <a:r>
              <a:rPr lang="en-US" sz="2000" dirty="0">
                <a:latin typeface="Calisto MT" panose="02040603050505030304" pitchFamily="18" charset="0"/>
              </a:rPr>
              <a:t>The specific output that is selected for the bus lines at any given time is determined from the binary value of the selection variables S2, S1, and S0.</a:t>
            </a:r>
          </a:p>
          <a:p>
            <a:pPr algn="just">
              <a:lnSpc>
                <a:spcPct val="150000"/>
              </a:lnSpc>
              <a:buFont typeface="Wingdings" panose="05000000000000000000" pitchFamily="2" charset="2"/>
              <a:buChar char="Ø"/>
            </a:pPr>
            <a:r>
              <a:rPr lang="en-US" sz="2000" dirty="0">
                <a:latin typeface="Calisto MT" panose="02040603050505030304" pitchFamily="18" charset="0"/>
              </a:rPr>
              <a:t>The number along each output shows the decimal equivalent of the required binary selection.</a:t>
            </a:r>
          </a:p>
        </p:txBody>
      </p:sp>
    </p:spTree>
    <p:extLst>
      <p:ext uri="{BB962C8B-B14F-4D97-AF65-F5344CB8AC3E}">
        <p14:creationId xmlns:p14="http://schemas.microsoft.com/office/powerpoint/2010/main" val="414906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67F5E-AE77-4914-B426-EADCE0D7B2A7}"/>
              </a:ext>
            </a:extLst>
          </p:cNvPr>
          <p:cNvSpPr>
            <a:spLocks noGrp="1"/>
          </p:cNvSpPr>
          <p:nvPr>
            <p:ph idx="1"/>
          </p:nvPr>
        </p:nvSpPr>
        <p:spPr>
          <a:xfrm>
            <a:off x="762786" y="801278"/>
            <a:ext cx="10515600" cy="3242821"/>
          </a:xfrm>
        </p:spPr>
        <p:txBody>
          <a:bodyPr>
            <a:normAutofit/>
          </a:bodyPr>
          <a:lstStyle/>
          <a:p>
            <a:pPr marL="0" indent="0" algn="just">
              <a:lnSpc>
                <a:spcPct val="150000"/>
              </a:lnSpc>
              <a:buNone/>
            </a:pPr>
            <a:r>
              <a:rPr lang="en-US" sz="2000" b="1" dirty="0">
                <a:latin typeface="Calisto MT" panose="02040603050505030304" pitchFamily="18" charset="0"/>
              </a:rPr>
              <a:t>Instruction Code :</a:t>
            </a:r>
          </a:p>
          <a:p>
            <a:pPr algn="just">
              <a:lnSpc>
                <a:spcPct val="150000"/>
              </a:lnSpc>
              <a:buFont typeface="Wingdings" panose="05000000000000000000" pitchFamily="2" charset="2"/>
              <a:buChar char="Ø"/>
            </a:pPr>
            <a:r>
              <a:rPr lang="en-US" sz="2000" dirty="0">
                <a:latin typeface="Calisto MT" panose="02040603050505030304" pitchFamily="18" charset="0"/>
              </a:rPr>
              <a:t>An instruction code is a group of bits that instruct the computer to perform a specific operation.</a:t>
            </a:r>
          </a:p>
          <a:p>
            <a:pPr algn="just">
              <a:lnSpc>
                <a:spcPct val="150000"/>
              </a:lnSpc>
              <a:buFont typeface="Wingdings" panose="05000000000000000000" pitchFamily="2" charset="2"/>
              <a:buChar char="Ø"/>
            </a:pPr>
            <a:r>
              <a:rPr lang="en-US" sz="2000" dirty="0">
                <a:latin typeface="Calisto MT" panose="02040603050505030304" pitchFamily="18" charset="0"/>
              </a:rPr>
              <a:t>It is usually divided into parts, each having its own particular interpretation. </a:t>
            </a:r>
          </a:p>
          <a:p>
            <a:pPr algn="just">
              <a:lnSpc>
                <a:spcPct val="150000"/>
              </a:lnSpc>
              <a:buFont typeface="Wingdings" panose="05000000000000000000" pitchFamily="2" charset="2"/>
              <a:buChar char="Ø"/>
            </a:pPr>
            <a:r>
              <a:rPr lang="en-US" sz="2000" dirty="0">
                <a:latin typeface="Calisto MT" panose="02040603050505030304" pitchFamily="18" charset="0"/>
              </a:rPr>
              <a:t>The most basic part of an instruction code is its operation part.</a:t>
            </a:r>
          </a:p>
        </p:txBody>
      </p:sp>
    </p:spTree>
    <p:extLst>
      <p:ext uri="{BB962C8B-B14F-4D97-AF65-F5344CB8AC3E}">
        <p14:creationId xmlns:p14="http://schemas.microsoft.com/office/powerpoint/2010/main" val="1240893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702D6-5B7F-4B32-BCD6-9E272AAD1553}"/>
              </a:ext>
            </a:extLst>
          </p:cNvPr>
          <p:cNvSpPr>
            <a:spLocks noGrp="1"/>
          </p:cNvSpPr>
          <p:nvPr>
            <p:ph idx="1"/>
          </p:nvPr>
        </p:nvSpPr>
        <p:spPr>
          <a:xfrm>
            <a:off x="838200" y="226243"/>
            <a:ext cx="10515600" cy="6325386"/>
          </a:xfrm>
        </p:spPr>
        <p:txBody>
          <a:bodyPr>
            <a:normAutofit fontScale="92500" lnSpcReduction="20000"/>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particular register whose LD (load) input is enabled receives the data from the bus during the next clock pulse transition. The memory receives the contents of the bus </a:t>
            </a:r>
          </a:p>
          <a:p>
            <a:pPr algn="just">
              <a:lnSpc>
                <a:spcPct val="150000"/>
              </a:lnSpc>
              <a:buFont typeface="Wingdings" panose="05000000000000000000" pitchFamily="2" charset="2"/>
              <a:buChar char="Ø"/>
            </a:pPr>
            <a:r>
              <a:rPr lang="en-US" sz="2000" dirty="0">
                <a:latin typeface="Calisto MT" panose="02040603050505030304" pitchFamily="18" charset="0"/>
              </a:rPr>
              <a:t>when its write input is activated. The memory places its 16-bit output onto the bus when the read input is activated and S2 S1 S0 = 1 1 1.</a:t>
            </a:r>
          </a:p>
          <a:p>
            <a:pPr algn="just">
              <a:lnSpc>
                <a:spcPct val="150000"/>
              </a:lnSpc>
              <a:buFont typeface="Wingdings" panose="05000000000000000000" pitchFamily="2" charset="2"/>
              <a:buChar char="Ø"/>
            </a:pPr>
            <a:r>
              <a:rPr lang="en-US" sz="2000" dirty="0">
                <a:latin typeface="Calisto MT" panose="02040603050505030304" pitchFamily="18" charset="0"/>
              </a:rPr>
              <a:t>Four registers, DR, AC, IR, and TR have 16 bits each.</a:t>
            </a:r>
          </a:p>
          <a:p>
            <a:pPr algn="just">
              <a:lnSpc>
                <a:spcPct val="150000"/>
              </a:lnSpc>
              <a:buFont typeface="Wingdings" panose="05000000000000000000" pitchFamily="2" charset="2"/>
              <a:buChar char="Ø"/>
            </a:pPr>
            <a:r>
              <a:rPr lang="en-US" sz="2000" dirty="0">
                <a:latin typeface="Calisto MT" panose="02040603050505030304" pitchFamily="18" charset="0"/>
              </a:rPr>
              <a:t>Two registers, AR and PC, have 12 bits each since they hold a memory address.</a:t>
            </a:r>
          </a:p>
          <a:p>
            <a:pPr algn="just">
              <a:lnSpc>
                <a:spcPct val="150000"/>
              </a:lnSpc>
              <a:buFont typeface="Wingdings" panose="05000000000000000000" pitchFamily="2" charset="2"/>
              <a:buChar char="Ø"/>
            </a:pPr>
            <a:r>
              <a:rPr lang="en-US" sz="2000" dirty="0">
                <a:latin typeface="Calisto MT" panose="02040603050505030304" pitchFamily="18" charset="0"/>
              </a:rPr>
              <a:t> When the contents of AR or PC are applied to the 16-bit common bus, the four most significant bits are set to 0’s. </a:t>
            </a:r>
          </a:p>
          <a:p>
            <a:pPr algn="just">
              <a:lnSpc>
                <a:spcPct val="150000"/>
              </a:lnSpc>
              <a:buFont typeface="Wingdings" panose="05000000000000000000" pitchFamily="2" charset="2"/>
              <a:buChar char="Ø"/>
            </a:pPr>
            <a:r>
              <a:rPr lang="en-US" sz="2000" dirty="0">
                <a:latin typeface="Calisto MT" panose="02040603050505030304" pitchFamily="18" charset="0"/>
              </a:rPr>
              <a:t>When AR and PC receive information from the bus, only the 12 least significant bits are transferred into the register.</a:t>
            </a:r>
          </a:p>
          <a:p>
            <a:pPr algn="just">
              <a:lnSpc>
                <a:spcPct val="150000"/>
              </a:lnSpc>
              <a:buFont typeface="Wingdings" panose="05000000000000000000" pitchFamily="2" charset="2"/>
              <a:buChar char="Ø"/>
            </a:pPr>
            <a:r>
              <a:rPr lang="en-US" sz="2000" dirty="0">
                <a:latin typeface="Calisto MT" panose="02040603050505030304" pitchFamily="18" charset="0"/>
              </a:rPr>
              <a:t>The input register INPR and the output register OUTR has 8 bits each and communicate with the eight least significant bits in the bus. </a:t>
            </a:r>
          </a:p>
          <a:p>
            <a:pPr algn="just">
              <a:lnSpc>
                <a:spcPct val="150000"/>
              </a:lnSpc>
              <a:buFont typeface="Wingdings" panose="05000000000000000000" pitchFamily="2" charset="2"/>
              <a:buChar char="Ø"/>
            </a:pPr>
            <a:r>
              <a:rPr lang="en-US" sz="2000" dirty="0">
                <a:latin typeface="Calisto MT" panose="02040603050505030304" pitchFamily="18" charset="0"/>
              </a:rPr>
              <a:t>INPR is connected to provide information  to the bus but OUTR can only receive information from the bus</a:t>
            </a:r>
            <a:endParaRPr lang="en-IN" sz="2000" dirty="0">
              <a:latin typeface="Calisto MT" panose="02040603050505030304" pitchFamily="18" charset="0"/>
            </a:endParaRPr>
          </a:p>
          <a:p>
            <a:endParaRPr lang="en-IN" sz="2000" dirty="0"/>
          </a:p>
        </p:txBody>
      </p:sp>
    </p:spTree>
    <p:extLst>
      <p:ext uri="{BB962C8B-B14F-4D97-AF65-F5344CB8AC3E}">
        <p14:creationId xmlns:p14="http://schemas.microsoft.com/office/powerpoint/2010/main" val="2629665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50552-1DBC-4850-B1E0-CEB7DE5C89B0}"/>
              </a:ext>
            </a:extLst>
          </p:cNvPr>
          <p:cNvSpPr>
            <a:spLocks noGrp="1"/>
          </p:cNvSpPr>
          <p:nvPr>
            <p:ph idx="1"/>
          </p:nvPr>
        </p:nvSpPr>
        <p:spPr>
          <a:xfrm>
            <a:off x="838200" y="261594"/>
            <a:ext cx="10515600" cy="6334812"/>
          </a:xfrm>
        </p:spPr>
        <p:txBody>
          <a:bodyPr>
            <a:noAutofit/>
          </a:bodyPr>
          <a:lstStyle/>
          <a:p>
            <a:pPr algn="just">
              <a:lnSpc>
                <a:spcPct val="150000"/>
              </a:lnSpc>
              <a:buFont typeface="Wingdings" panose="05000000000000000000" pitchFamily="2" charset="2"/>
              <a:buChar char="Ø"/>
            </a:pPr>
            <a:r>
              <a:rPr lang="en-US" sz="1900" dirty="0">
                <a:latin typeface="Calisto MT" panose="02040603050505030304" pitchFamily="18" charset="0"/>
              </a:rPr>
              <a:t>Five registers have three control inputs: LD (load), INR (increment), and CLR (clear). Two registers have only an LD input.</a:t>
            </a:r>
          </a:p>
          <a:p>
            <a:pPr algn="just">
              <a:lnSpc>
                <a:spcPct val="150000"/>
              </a:lnSpc>
              <a:buFont typeface="Wingdings" panose="05000000000000000000" pitchFamily="2" charset="2"/>
              <a:buChar char="Ø"/>
            </a:pPr>
            <a:r>
              <a:rPr lang="en-US" sz="1900" dirty="0">
                <a:latin typeface="Calisto MT" panose="02040603050505030304" pitchFamily="18" charset="0"/>
              </a:rPr>
              <a:t>AR must always be used to specify a memory address; therefore memory address is connected to AR.</a:t>
            </a:r>
          </a:p>
          <a:p>
            <a:pPr algn="just">
              <a:lnSpc>
                <a:spcPct val="150000"/>
              </a:lnSpc>
              <a:buFont typeface="Wingdings" panose="05000000000000000000" pitchFamily="2" charset="2"/>
              <a:buChar char="Ø"/>
            </a:pPr>
            <a:r>
              <a:rPr lang="en-US" sz="1900" dirty="0">
                <a:latin typeface="Calisto MT" panose="02040603050505030304" pitchFamily="18" charset="0"/>
              </a:rPr>
              <a:t>The 16 inputs of AC come from an adder and logic circuit. This circuit has three sets of inputs.</a:t>
            </a:r>
          </a:p>
          <a:p>
            <a:pPr marL="457200" lvl="1" indent="0" algn="just">
              <a:lnSpc>
                <a:spcPct val="150000"/>
              </a:lnSpc>
              <a:buNone/>
            </a:pPr>
            <a:r>
              <a:rPr lang="en-US" sz="1900" dirty="0">
                <a:latin typeface="Calisto MT" panose="02040603050505030304" pitchFamily="18" charset="0"/>
              </a:rPr>
              <a:t>1. Set of 16-bit inputs come from the outputs of AC.</a:t>
            </a:r>
          </a:p>
          <a:p>
            <a:pPr marL="457200" lvl="1" indent="0" algn="just">
              <a:lnSpc>
                <a:spcPct val="150000"/>
              </a:lnSpc>
              <a:buNone/>
            </a:pPr>
            <a:r>
              <a:rPr lang="en-US" sz="1900" dirty="0">
                <a:latin typeface="Calisto MT" panose="02040603050505030304" pitchFamily="18" charset="0"/>
              </a:rPr>
              <a:t>2. Set of 16-bits comes from the data register DR.</a:t>
            </a:r>
          </a:p>
          <a:p>
            <a:pPr marL="457200" lvl="1" indent="0" algn="just">
              <a:lnSpc>
                <a:spcPct val="150000"/>
              </a:lnSpc>
              <a:buNone/>
            </a:pPr>
            <a:r>
              <a:rPr lang="en-US" sz="1900" dirty="0">
                <a:latin typeface="Calisto MT" panose="02040603050505030304" pitchFamily="18" charset="0"/>
              </a:rPr>
              <a:t>3. Set of 8-bit inputs comes from the input register INPR.</a:t>
            </a:r>
          </a:p>
          <a:p>
            <a:pPr algn="just">
              <a:lnSpc>
                <a:spcPct val="150000"/>
              </a:lnSpc>
              <a:buFont typeface="Wingdings" panose="05000000000000000000" pitchFamily="2" charset="2"/>
              <a:buChar char="Ø"/>
            </a:pPr>
            <a:r>
              <a:rPr lang="en-US" sz="1900" dirty="0">
                <a:latin typeface="Calisto MT" panose="02040603050505030304" pitchFamily="18" charset="0"/>
              </a:rPr>
              <a:t>The result of an addition is transferred to AC and the end carry-out of the addition is transferred to flip-flop E (extended AC bit).</a:t>
            </a:r>
          </a:p>
          <a:p>
            <a:pPr algn="just">
              <a:lnSpc>
                <a:spcPct val="150000"/>
              </a:lnSpc>
              <a:buFont typeface="Wingdings" panose="05000000000000000000" pitchFamily="2" charset="2"/>
              <a:buChar char="Ø"/>
            </a:pPr>
            <a:r>
              <a:rPr lang="en-US" sz="1900" dirty="0">
                <a:latin typeface="Calisto MT" panose="02040603050505030304" pitchFamily="18" charset="0"/>
              </a:rPr>
              <a:t>The clock transition at the end of the cycle transfers the content of the bus into the designated destination register and the output of the adder and logic circuit into AC</a:t>
            </a:r>
            <a:endParaRPr lang="en-IN" sz="1900" dirty="0">
              <a:latin typeface="Calisto MT" panose="02040603050505030304" pitchFamily="18" charset="0"/>
            </a:endParaRPr>
          </a:p>
        </p:txBody>
      </p:sp>
    </p:spTree>
    <p:extLst>
      <p:ext uri="{BB962C8B-B14F-4D97-AF65-F5344CB8AC3E}">
        <p14:creationId xmlns:p14="http://schemas.microsoft.com/office/powerpoint/2010/main" val="24207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E1D6-7BAA-432A-82EC-0E05735DFAED}"/>
              </a:ext>
            </a:extLst>
          </p:cNvPr>
          <p:cNvSpPr>
            <a:spLocks noGrp="1"/>
          </p:cNvSpPr>
          <p:nvPr>
            <p:ph type="title"/>
          </p:nvPr>
        </p:nvSpPr>
        <p:spPr>
          <a:xfrm>
            <a:off x="838200" y="261431"/>
            <a:ext cx="10515600" cy="982908"/>
          </a:xfrm>
        </p:spPr>
        <p:txBody>
          <a:bodyPr>
            <a:normAutofit/>
          </a:bodyPr>
          <a:lstStyle/>
          <a:p>
            <a:pPr algn="ctr"/>
            <a:r>
              <a:rPr lang="en-IN" sz="3200" b="1" dirty="0">
                <a:latin typeface="Calisto MT" panose="02040603050505030304" pitchFamily="18" charset="0"/>
              </a:rPr>
              <a:t>Computer Instructions</a:t>
            </a:r>
          </a:p>
        </p:txBody>
      </p:sp>
      <p:sp>
        <p:nvSpPr>
          <p:cNvPr id="3" name="Content Placeholder 2">
            <a:extLst>
              <a:ext uri="{FF2B5EF4-FFF2-40B4-BE49-F238E27FC236}">
                <a16:creationId xmlns:a16="http://schemas.microsoft.com/office/drawing/2014/main" id="{39628552-71D0-471A-BE3A-6D24FDBBBBFD}"/>
              </a:ext>
            </a:extLst>
          </p:cNvPr>
          <p:cNvSpPr>
            <a:spLocks noGrp="1"/>
          </p:cNvSpPr>
          <p:nvPr>
            <p:ph idx="1"/>
          </p:nvPr>
        </p:nvSpPr>
        <p:spPr>
          <a:xfrm>
            <a:off x="838200" y="1055802"/>
            <a:ext cx="10515600" cy="5083454"/>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basic computer has three instruction code formats and Each format has 16 bits.</a:t>
            </a:r>
          </a:p>
          <a:p>
            <a:pPr algn="just">
              <a:lnSpc>
                <a:spcPct val="150000"/>
              </a:lnSpc>
              <a:buFont typeface="Wingdings" panose="05000000000000000000" pitchFamily="2" charset="2"/>
              <a:buChar char="Ø"/>
            </a:pPr>
            <a:r>
              <a:rPr lang="en-US" sz="2000" dirty="0">
                <a:latin typeface="Calisto MT" panose="02040603050505030304" pitchFamily="18" charset="0"/>
              </a:rPr>
              <a:t>The operation code (opcode) part of the instruction contains three bits and the meaning of the remaining 13 bits depends on the operation code encountered.</a:t>
            </a:r>
            <a:endParaRPr lang="en-IN" sz="2000" dirty="0">
              <a:latin typeface="Calisto MT" panose="02040603050505030304" pitchFamily="18" charset="0"/>
            </a:endParaRPr>
          </a:p>
        </p:txBody>
      </p:sp>
      <p:pic>
        <p:nvPicPr>
          <p:cNvPr id="7" name="Picture 6">
            <a:extLst>
              <a:ext uri="{FF2B5EF4-FFF2-40B4-BE49-F238E27FC236}">
                <a16:creationId xmlns:a16="http://schemas.microsoft.com/office/drawing/2014/main" id="{FE0998EB-E61D-4AE2-839B-306206C329B9}"/>
              </a:ext>
            </a:extLst>
          </p:cNvPr>
          <p:cNvPicPr>
            <a:picLocks noChangeAspect="1"/>
          </p:cNvPicPr>
          <p:nvPr/>
        </p:nvPicPr>
        <p:blipFill>
          <a:blip r:embed="rId2"/>
          <a:stretch>
            <a:fillRect/>
          </a:stretch>
        </p:blipFill>
        <p:spPr>
          <a:xfrm>
            <a:off x="2873533" y="2733772"/>
            <a:ext cx="6252542" cy="3619893"/>
          </a:xfrm>
          <a:prstGeom prst="rect">
            <a:avLst/>
          </a:prstGeom>
        </p:spPr>
      </p:pic>
    </p:spTree>
    <p:extLst>
      <p:ext uri="{BB962C8B-B14F-4D97-AF65-F5344CB8AC3E}">
        <p14:creationId xmlns:p14="http://schemas.microsoft.com/office/powerpoint/2010/main" val="2741156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0AF3F-F86A-4913-923D-2C48A43CFC69}"/>
              </a:ext>
            </a:extLst>
          </p:cNvPr>
          <p:cNvSpPr>
            <a:spLocks noGrp="1"/>
          </p:cNvSpPr>
          <p:nvPr>
            <p:ph idx="1"/>
          </p:nvPr>
        </p:nvSpPr>
        <p:spPr>
          <a:xfrm>
            <a:off x="725078" y="690513"/>
            <a:ext cx="10515600" cy="5476973"/>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A </a:t>
            </a:r>
            <a:r>
              <a:rPr lang="en-US" sz="2000" b="1" dirty="0">
                <a:latin typeface="Calisto MT" panose="02040603050505030304" pitchFamily="18" charset="0"/>
              </a:rPr>
              <a:t>memory-reference</a:t>
            </a:r>
            <a:r>
              <a:rPr lang="en-US" sz="2000" dirty="0">
                <a:latin typeface="Calisto MT" panose="02040603050505030304" pitchFamily="18" charset="0"/>
              </a:rPr>
              <a:t> instruction uses 12 bits to specify an address and one bit to specify the addressing mode I. I is equal to 0 for direct address and 1 for indirect address.</a:t>
            </a:r>
          </a:p>
          <a:p>
            <a:pPr algn="just">
              <a:lnSpc>
                <a:spcPct val="150000"/>
              </a:lnSpc>
              <a:buFont typeface="Wingdings" panose="05000000000000000000" pitchFamily="2" charset="2"/>
              <a:buChar char="Ø"/>
            </a:pPr>
            <a:r>
              <a:rPr lang="en-US" sz="2000" dirty="0">
                <a:latin typeface="Calisto MT" panose="02040603050505030304" pitchFamily="18" charset="0"/>
              </a:rPr>
              <a:t>The register reference instructions are recognized by the operation code 111 with a 0 in the leftmost bit (bit 15) of the instruction. </a:t>
            </a:r>
          </a:p>
          <a:p>
            <a:pPr algn="just">
              <a:lnSpc>
                <a:spcPct val="150000"/>
              </a:lnSpc>
              <a:buFont typeface="Wingdings" panose="05000000000000000000" pitchFamily="2" charset="2"/>
              <a:buChar char="Ø"/>
            </a:pPr>
            <a:r>
              <a:rPr lang="en-US" sz="2000" dirty="0">
                <a:latin typeface="Calisto MT" panose="02040603050505030304" pitchFamily="18" charset="0"/>
              </a:rPr>
              <a:t>A </a:t>
            </a:r>
            <a:r>
              <a:rPr lang="en-US" sz="2000" b="1" dirty="0">
                <a:latin typeface="Calisto MT" panose="02040603050505030304" pitchFamily="18" charset="0"/>
              </a:rPr>
              <a:t>register-reference</a:t>
            </a:r>
            <a:r>
              <a:rPr lang="en-US" sz="2000" dirty="0">
                <a:latin typeface="Calisto MT" panose="02040603050505030304" pitchFamily="18" charset="0"/>
              </a:rPr>
              <a:t> instruction specifies an operation on or a test of the AC register.</a:t>
            </a:r>
          </a:p>
          <a:p>
            <a:pPr algn="just">
              <a:lnSpc>
                <a:spcPct val="150000"/>
              </a:lnSpc>
              <a:buFont typeface="Wingdings" panose="05000000000000000000" pitchFamily="2" charset="2"/>
              <a:buChar char="Ø"/>
            </a:pPr>
            <a:r>
              <a:rPr lang="en-US" sz="2000" dirty="0">
                <a:latin typeface="Calisto MT" panose="02040603050505030304" pitchFamily="18" charset="0"/>
              </a:rPr>
              <a:t>An operand from memory is not needed and the other 12 bits are used to specify the operation or test to be executed.</a:t>
            </a:r>
          </a:p>
          <a:p>
            <a:pPr algn="just">
              <a:lnSpc>
                <a:spcPct val="150000"/>
              </a:lnSpc>
              <a:buFont typeface="Wingdings" panose="05000000000000000000" pitchFamily="2" charset="2"/>
              <a:buChar char="Ø"/>
            </a:pPr>
            <a:r>
              <a:rPr lang="en-US" sz="2000" dirty="0">
                <a:latin typeface="Calisto MT" panose="02040603050505030304" pitchFamily="18" charset="0"/>
              </a:rPr>
              <a:t>an </a:t>
            </a:r>
            <a:r>
              <a:rPr lang="en-US" sz="2000" b="1" dirty="0">
                <a:latin typeface="Calisto MT" panose="02040603050505030304" pitchFamily="18" charset="0"/>
              </a:rPr>
              <a:t>input-output instruction </a:t>
            </a:r>
            <a:r>
              <a:rPr lang="en-US" sz="2000" dirty="0">
                <a:latin typeface="Calisto MT" panose="02040603050505030304" pitchFamily="18" charset="0"/>
              </a:rPr>
              <a:t>does not need a reference to memory and is recognized by the operation code 111 with a 1 in the leftmost bit of the instruction. </a:t>
            </a:r>
          </a:p>
          <a:p>
            <a:pPr algn="just">
              <a:lnSpc>
                <a:spcPct val="150000"/>
              </a:lnSpc>
              <a:buFont typeface="Wingdings" panose="05000000000000000000" pitchFamily="2" charset="2"/>
              <a:buChar char="Ø"/>
            </a:pPr>
            <a:r>
              <a:rPr lang="en-US" sz="2000" dirty="0">
                <a:latin typeface="Calisto MT" panose="02040603050505030304" pitchFamily="18" charset="0"/>
              </a:rPr>
              <a:t>The remaining 12 bits are used to specify the type of input-output operation or test performed</a:t>
            </a:r>
            <a:endParaRPr lang="en-IN" sz="2000" dirty="0">
              <a:latin typeface="Calisto MT" panose="02040603050505030304" pitchFamily="18" charset="0"/>
            </a:endParaRPr>
          </a:p>
        </p:txBody>
      </p:sp>
    </p:spTree>
    <p:extLst>
      <p:ext uri="{BB962C8B-B14F-4D97-AF65-F5344CB8AC3E}">
        <p14:creationId xmlns:p14="http://schemas.microsoft.com/office/powerpoint/2010/main" val="3933401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8479A9-0B04-4E2A-9A63-ADEE74044A39}"/>
              </a:ext>
            </a:extLst>
          </p:cNvPr>
          <p:cNvPicPr>
            <a:picLocks noGrp="1" noChangeAspect="1"/>
          </p:cNvPicPr>
          <p:nvPr>
            <p:ph idx="1"/>
          </p:nvPr>
        </p:nvPicPr>
        <p:blipFill>
          <a:blip r:embed="rId2"/>
          <a:stretch>
            <a:fillRect/>
          </a:stretch>
        </p:blipFill>
        <p:spPr>
          <a:xfrm>
            <a:off x="2073897" y="335080"/>
            <a:ext cx="6834433" cy="6456464"/>
          </a:xfrm>
        </p:spPr>
      </p:pic>
    </p:spTree>
    <p:extLst>
      <p:ext uri="{BB962C8B-B14F-4D97-AF65-F5344CB8AC3E}">
        <p14:creationId xmlns:p14="http://schemas.microsoft.com/office/powerpoint/2010/main" val="281988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7A3C9-F55C-477C-9D00-DAFF07B13722}"/>
              </a:ext>
            </a:extLst>
          </p:cNvPr>
          <p:cNvSpPr>
            <a:spLocks noGrp="1"/>
          </p:cNvSpPr>
          <p:nvPr>
            <p:ph idx="1"/>
          </p:nvPr>
        </p:nvSpPr>
        <p:spPr>
          <a:xfrm>
            <a:off x="677944" y="263951"/>
            <a:ext cx="10515600" cy="6353665"/>
          </a:xfrm>
        </p:spPr>
        <p:txBody>
          <a:bodyPr>
            <a:normAutofit fontScale="92500" lnSpcReduction="10000"/>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hexadecimal code is equal to the equivalent hexadecimal number of the binary code used for the instruction. </a:t>
            </a:r>
          </a:p>
          <a:p>
            <a:pPr algn="just">
              <a:lnSpc>
                <a:spcPct val="150000"/>
              </a:lnSpc>
              <a:buFont typeface="Wingdings" panose="05000000000000000000" pitchFamily="2" charset="2"/>
              <a:buChar char="Ø"/>
            </a:pPr>
            <a:r>
              <a:rPr lang="en-US" sz="2000" dirty="0">
                <a:latin typeface="Calisto MT" panose="02040603050505030304" pitchFamily="18" charset="0"/>
              </a:rPr>
              <a:t>A memory-reference instruction has an address part of 12 bits. The address part is denoted by three x’s</a:t>
            </a:r>
          </a:p>
          <a:p>
            <a:pPr algn="just">
              <a:lnSpc>
                <a:spcPct val="150000"/>
              </a:lnSpc>
              <a:buFont typeface="Wingdings" panose="05000000000000000000" pitchFamily="2" charset="2"/>
              <a:buChar char="Ø"/>
            </a:pPr>
            <a:r>
              <a:rPr lang="en-US" sz="2000" dirty="0">
                <a:latin typeface="Calisto MT" panose="02040603050505030304" pitchFamily="18" charset="0"/>
              </a:rPr>
              <a:t>The last bit of the instruction is designated by the symbol I. When I = 0, the last four bits of instruction have a hexadecimal digit equivalent from 0 to 6 since the last bit is 0. </a:t>
            </a:r>
          </a:p>
          <a:p>
            <a:pPr algn="just">
              <a:lnSpc>
                <a:spcPct val="150000"/>
              </a:lnSpc>
              <a:buFont typeface="Wingdings" panose="05000000000000000000" pitchFamily="2" charset="2"/>
              <a:buChar char="Ø"/>
            </a:pPr>
            <a:r>
              <a:rPr lang="en-US" sz="2000" dirty="0">
                <a:latin typeface="Calisto MT" panose="02040603050505030304" pitchFamily="18" charset="0"/>
              </a:rPr>
              <a:t>When I = I, the hexadecimal digit equivalent of the last four bits of the instruction ranges from 8 to E.</a:t>
            </a:r>
          </a:p>
          <a:p>
            <a:pPr algn="just">
              <a:lnSpc>
                <a:spcPct val="150000"/>
              </a:lnSpc>
              <a:buFont typeface="Wingdings" panose="05000000000000000000" pitchFamily="2" charset="2"/>
              <a:buChar char="Ø"/>
            </a:pPr>
            <a:r>
              <a:rPr lang="en-US" sz="2000" dirty="0">
                <a:latin typeface="Calisto MT" panose="02040603050505030304" pitchFamily="18" charset="0"/>
              </a:rPr>
              <a:t>Register-reference instructions use 16 bits to specify an operation. The leftmost four bits are always 0111, which is equivalent to hexadecimal 7. </a:t>
            </a:r>
          </a:p>
          <a:p>
            <a:pPr algn="just">
              <a:lnSpc>
                <a:spcPct val="150000"/>
              </a:lnSpc>
              <a:buFont typeface="Wingdings" panose="05000000000000000000" pitchFamily="2" charset="2"/>
              <a:buChar char="Ø"/>
            </a:pPr>
            <a:r>
              <a:rPr lang="en-US" sz="2000" dirty="0">
                <a:latin typeface="Calisto MT" panose="02040603050505030304" pitchFamily="18" charset="0"/>
              </a:rPr>
              <a:t>The other three hexadecimal digits give the binary equivalent of the remaining 12 bits. </a:t>
            </a:r>
          </a:p>
          <a:p>
            <a:pPr algn="just">
              <a:lnSpc>
                <a:spcPct val="150000"/>
              </a:lnSpc>
              <a:buFont typeface="Wingdings" panose="05000000000000000000" pitchFamily="2" charset="2"/>
              <a:buChar char="Ø"/>
            </a:pPr>
            <a:r>
              <a:rPr lang="en-US" sz="2000" dirty="0">
                <a:latin typeface="Calisto MT" panose="02040603050505030304" pitchFamily="18" charset="0"/>
              </a:rPr>
              <a:t>The input-output instructions also use all 16 bits to specify an operation. The last four bits are always 1111, equivalent to hexadecimal F. </a:t>
            </a:r>
            <a:endParaRPr lang="en-IN" sz="2000" dirty="0">
              <a:latin typeface="Calisto MT" panose="02040603050505030304" pitchFamily="18" charset="0"/>
            </a:endParaRPr>
          </a:p>
        </p:txBody>
      </p:sp>
    </p:spTree>
    <p:extLst>
      <p:ext uri="{BB962C8B-B14F-4D97-AF65-F5344CB8AC3E}">
        <p14:creationId xmlns:p14="http://schemas.microsoft.com/office/powerpoint/2010/main" val="2262731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1FBB-4C52-497F-88DE-160D5A8B7E48}"/>
              </a:ext>
            </a:extLst>
          </p:cNvPr>
          <p:cNvSpPr>
            <a:spLocks noGrp="1"/>
          </p:cNvSpPr>
          <p:nvPr>
            <p:ph type="title"/>
          </p:nvPr>
        </p:nvSpPr>
        <p:spPr>
          <a:xfrm>
            <a:off x="838200" y="252004"/>
            <a:ext cx="10515600" cy="1058322"/>
          </a:xfrm>
        </p:spPr>
        <p:txBody>
          <a:bodyPr>
            <a:normAutofit/>
          </a:bodyPr>
          <a:lstStyle/>
          <a:p>
            <a:pPr algn="ctr"/>
            <a:r>
              <a:rPr lang="en-IN" sz="3200" b="1" dirty="0">
                <a:latin typeface="Calisto MT" panose="02040603050505030304" pitchFamily="18" charset="0"/>
              </a:rPr>
              <a:t>Instruction Set Completeness </a:t>
            </a:r>
          </a:p>
        </p:txBody>
      </p:sp>
      <p:sp>
        <p:nvSpPr>
          <p:cNvPr id="3" name="Content Placeholder 2">
            <a:extLst>
              <a:ext uri="{FF2B5EF4-FFF2-40B4-BE49-F238E27FC236}">
                <a16:creationId xmlns:a16="http://schemas.microsoft.com/office/drawing/2014/main" id="{4A5695D6-70BF-456B-B37D-49EE1184C369}"/>
              </a:ext>
            </a:extLst>
          </p:cNvPr>
          <p:cNvSpPr>
            <a:spLocks noGrp="1"/>
          </p:cNvSpPr>
          <p:nvPr>
            <p:ph idx="1"/>
          </p:nvPr>
        </p:nvSpPr>
        <p:spPr>
          <a:xfrm>
            <a:off x="838200" y="1310326"/>
            <a:ext cx="10515600" cy="4866637"/>
          </a:xfrm>
        </p:spPr>
        <p:txBody>
          <a:bodyPr>
            <a:normAutofit/>
          </a:bodyPr>
          <a:lstStyle/>
          <a:p>
            <a:pPr marL="0" indent="0" algn="just">
              <a:lnSpc>
                <a:spcPct val="200000"/>
              </a:lnSpc>
              <a:buNone/>
            </a:pPr>
            <a:r>
              <a:rPr lang="en-US" sz="2000" dirty="0">
                <a:latin typeface="Calisto MT" panose="02040603050505030304" pitchFamily="18" charset="0"/>
              </a:rPr>
              <a:t>The set of instructions are said to be complete if the computer includes a sufficient number of instructions in each of the following categories:</a:t>
            </a:r>
          </a:p>
          <a:p>
            <a:pPr algn="just">
              <a:lnSpc>
                <a:spcPct val="200000"/>
              </a:lnSpc>
              <a:buFont typeface="Wingdings" panose="05000000000000000000" pitchFamily="2" charset="2"/>
              <a:buChar char="Ø"/>
            </a:pPr>
            <a:r>
              <a:rPr lang="en-US" sz="2000" dirty="0">
                <a:latin typeface="Calisto MT" panose="02040603050505030304" pitchFamily="18" charset="0"/>
              </a:rPr>
              <a:t>Arithmetic, logic, and shift instructions</a:t>
            </a:r>
          </a:p>
          <a:p>
            <a:pPr algn="just">
              <a:lnSpc>
                <a:spcPct val="200000"/>
              </a:lnSpc>
              <a:buFont typeface="Wingdings" panose="05000000000000000000" pitchFamily="2" charset="2"/>
              <a:buChar char="Ø"/>
            </a:pPr>
            <a:r>
              <a:rPr lang="en-US" sz="2000" dirty="0">
                <a:latin typeface="Calisto MT" panose="02040603050505030304" pitchFamily="18" charset="0"/>
              </a:rPr>
              <a:t>Instructions for moving information to and from memory and processor registers </a:t>
            </a:r>
          </a:p>
          <a:p>
            <a:pPr algn="just">
              <a:lnSpc>
                <a:spcPct val="200000"/>
              </a:lnSpc>
              <a:buFont typeface="Wingdings" panose="05000000000000000000" pitchFamily="2" charset="2"/>
              <a:buChar char="Ø"/>
            </a:pPr>
            <a:r>
              <a:rPr lang="en-US" sz="2000" dirty="0">
                <a:latin typeface="Calisto MT" panose="02040603050505030304" pitchFamily="18" charset="0"/>
              </a:rPr>
              <a:t>Program control instructions together with instructions that check status conditions </a:t>
            </a:r>
          </a:p>
          <a:p>
            <a:pPr algn="just">
              <a:lnSpc>
                <a:spcPct val="200000"/>
              </a:lnSpc>
              <a:buFont typeface="Wingdings" panose="05000000000000000000" pitchFamily="2" charset="2"/>
              <a:buChar char="Ø"/>
            </a:pPr>
            <a:r>
              <a:rPr lang="en-US" sz="2000" dirty="0">
                <a:latin typeface="Calisto MT" panose="02040603050505030304" pitchFamily="18" charset="0"/>
              </a:rPr>
              <a:t>Input and output instructions</a:t>
            </a:r>
            <a:endParaRPr lang="en-IN" sz="2000" dirty="0">
              <a:latin typeface="Calisto MT" panose="02040603050505030304" pitchFamily="18" charset="0"/>
            </a:endParaRPr>
          </a:p>
        </p:txBody>
      </p:sp>
    </p:spTree>
    <p:extLst>
      <p:ext uri="{BB962C8B-B14F-4D97-AF65-F5344CB8AC3E}">
        <p14:creationId xmlns:p14="http://schemas.microsoft.com/office/powerpoint/2010/main" val="995937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AE48-349E-4CA7-B9B8-9DFFD1B7C686}"/>
              </a:ext>
            </a:extLst>
          </p:cNvPr>
          <p:cNvSpPr>
            <a:spLocks noGrp="1"/>
          </p:cNvSpPr>
          <p:nvPr>
            <p:ph type="title"/>
          </p:nvPr>
        </p:nvSpPr>
        <p:spPr>
          <a:xfrm>
            <a:off x="932468" y="147162"/>
            <a:ext cx="10515600" cy="1067749"/>
          </a:xfrm>
        </p:spPr>
        <p:txBody>
          <a:bodyPr>
            <a:normAutofit/>
          </a:bodyPr>
          <a:lstStyle/>
          <a:p>
            <a:pPr algn="ctr"/>
            <a:r>
              <a:rPr lang="en-IN" sz="3200" b="1" dirty="0">
                <a:latin typeface="Calisto MT" panose="02040603050505030304" pitchFamily="18" charset="0"/>
              </a:rPr>
              <a:t>Timing and Control</a:t>
            </a:r>
          </a:p>
        </p:txBody>
      </p:sp>
      <p:sp>
        <p:nvSpPr>
          <p:cNvPr id="3" name="Content Placeholder 2">
            <a:extLst>
              <a:ext uri="{FF2B5EF4-FFF2-40B4-BE49-F238E27FC236}">
                <a16:creationId xmlns:a16="http://schemas.microsoft.com/office/drawing/2014/main" id="{D5DA2032-C3E9-4222-9EDA-8F8900A80FEC}"/>
              </a:ext>
            </a:extLst>
          </p:cNvPr>
          <p:cNvSpPr>
            <a:spLocks noGrp="1"/>
          </p:cNvSpPr>
          <p:nvPr>
            <p:ph idx="1"/>
          </p:nvPr>
        </p:nvSpPr>
        <p:spPr>
          <a:xfrm>
            <a:off x="838200" y="1121790"/>
            <a:ext cx="10515600" cy="5055173"/>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timing for all registers in the basic computer is controlled by a master clock generator. </a:t>
            </a:r>
          </a:p>
          <a:p>
            <a:pPr algn="just">
              <a:lnSpc>
                <a:spcPct val="150000"/>
              </a:lnSpc>
              <a:buFont typeface="Wingdings" panose="05000000000000000000" pitchFamily="2" charset="2"/>
              <a:buChar char="Ø"/>
            </a:pPr>
            <a:r>
              <a:rPr lang="en-US" sz="2000" dirty="0">
                <a:latin typeface="Calisto MT" panose="02040603050505030304" pitchFamily="18" charset="0"/>
              </a:rPr>
              <a:t>The clock pulses are applied to all flip-flops and registers in the system.</a:t>
            </a:r>
          </a:p>
          <a:p>
            <a:pPr algn="just">
              <a:lnSpc>
                <a:spcPct val="150000"/>
              </a:lnSpc>
              <a:buFont typeface="Wingdings" panose="05000000000000000000" pitchFamily="2" charset="2"/>
              <a:buChar char="Ø"/>
            </a:pPr>
            <a:r>
              <a:rPr lang="en-US" sz="2000" dirty="0">
                <a:latin typeface="Calisto MT" panose="02040603050505030304" pitchFamily="18" charset="0"/>
              </a:rPr>
              <a:t>The clock pulses do not change the state of a register unless the register is enabled by </a:t>
            </a:r>
            <a:r>
              <a:rPr lang="en-IN" sz="2000" dirty="0">
                <a:latin typeface="Calisto MT" panose="02040603050505030304" pitchFamily="18" charset="0"/>
              </a:rPr>
              <a:t>a control signal.</a:t>
            </a:r>
          </a:p>
          <a:p>
            <a:pPr algn="just">
              <a:lnSpc>
                <a:spcPct val="150000"/>
              </a:lnSpc>
              <a:buFont typeface="Wingdings" panose="05000000000000000000" pitchFamily="2" charset="2"/>
              <a:buChar char="Ø"/>
            </a:pPr>
            <a:r>
              <a:rPr lang="en-US" sz="2000" dirty="0">
                <a:latin typeface="Calisto MT" panose="02040603050505030304" pitchFamily="18" charset="0"/>
              </a:rPr>
              <a:t>The control signals are generated in the control unit and provide control inputs for the multiplexers in the common bus, control inputs in processor registers, and micro operations for the accumulator</a:t>
            </a:r>
          </a:p>
          <a:p>
            <a:pPr algn="just">
              <a:lnSpc>
                <a:spcPct val="150000"/>
              </a:lnSpc>
              <a:buFont typeface="Wingdings" panose="05000000000000000000" pitchFamily="2" charset="2"/>
              <a:buChar char="Ø"/>
            </a:pPr>
            <a:r>
              <a:rPr lang="en-US" sz="2000" dirty="0">
                <a:latin typeface="Calisto MT" panose="02040603050505030304" pitchFamily="18" charset="0"/>
              </a:rPr>
              <a:t>There are two major types of control organization: hardwired control and microprogrammed control.</a:t>
            </a:r>
            <a:endParaRPr lang="en-IN" sz="2000" dirty="0">
              <a:latin typeface="Calisto MT" panose="02040603050505030304" pitchFamily="18" charset="0"/>
            </a:endParaRPr>
          </a:p>
        </p:txBody>
      </p:sp>
    </p:spTree>
    <p:extLst>
      <p:ext uri="{BB962C8B-B14F-4D97-AF65-F5344CB8AC3E}">
        <p14:creationId xmlns:p14="http://schemas.microsoft.com/office/powerpoint/2010/main" val="2269459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3D21E-3CB7-4074-B842-71A5BE55F6AF}"/>
              </a:ext>
            </a:extLst>
          </p:cNvPr>
          <p:cNvSpPr>
            <a:spLocks noGrp="1"/>
          </p:cNvSpPr>
          <p:nvPr>
            <p:ph idx="1"/>
          </p:nvPr>
        </p:nvSpPr>
        <p:spPr>
          <a:xfrm>
            <a:off x="838200" y="631597"/>
            <a:ext cx="10515600" cy="4826524"/>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hardwired organization, the control logic is implemented with gates, flip-flops, decoders, and other digital circuits.</a:t>
            </a:r>
          </a:p>
          <a:p>
            <a:pPr algn="just">
              <a:lnSpc>
                <a:spcPct val="150000"/>
              </a:lnSpc>
              <a:buFont typeface="Wingdings" panose="05000000000000000000" pitchFamily="2" charset="2"/>
              <a:buChar char="Ø"/>
            </a:pPr>
            <a:r>
              <a:rPr lang="en-US" sz="2000" dirty="0">
                <a:latin typeface="Calisto MT" panose="02040603050505030304" pitchFamily="18" charset="0"/>
              </a:rPr>
              <a:t>The advantage is that it can be optimized to produce a fast mode of operation</a:t>
            </a:r>
          </a:p>
          <a:p>
            <a:pPr algn="just">
              <a:lnSpc>
                <a:spcPct val="150000"/>
              </a:lnSpc>
              <a:buFont typeface="Wingdings" panose="05000000000000000000" pitchFamily="2" charset="2"/>
              <a:buChar char="Ø"/>
            </a:pPr>
            <a:r>
              <a:rPr lang="en-US" sz="2000" dirty="0">
                <a:latin typeface="Calisto MT" panose="02040603050505030304" pitchFamily="18" charset="0"/>
              </a:rPr>
              <a:t>In the microprogrammed organization, the control information is stored in the control memory. </a:t>
            </a:r>
          </a:p>
          <a:p>
            <a:pPr algn="just">
              <a:lnSpc>
                <a:spcPct val="150000"/>
              </a:lnSpc>
              <a:buFont typeface="Wingdings" panose="05000000000000000000" pitchFamily="2" charset="2"/>
              <a:buChar char="Ø"/>
            </a:pPr>
            <a:r>
              <a:rPr lang="en-US" sz="2000" dirty="0">
                <a:latin typeface="Calisto MT" panose="02040603050505030304" pitchFamily="18" charset="0"/>
              </a:rPr>
              <a:t>The control memory is programmed to initiate the required sequence of microoperations</a:t>
            </a:r>
          </a:p>
          <a:p>
            <a:pPr algn="just">
              <a:lnSpc>
                <a:spcPct val="150000"/>
              </a:lnSpc>
              <a:buFont typeface="Wingdings" panose="05000000000000000000" pitchFamily="2" charset="2"/>
              <a:buChar char="Ø"/>
            </a:pPr>
            <a:r>
              <a:rPr lang="en-US" sz="2000" dirty="0">
                <a:latin typeface="Calisto MT" panose="02040603050505030304" pitchFamily="18" charset="0"/>
              </a:rPr>
              <a:t>In the microprogrammed control, any required changes or modifications can be done by updating the microprogram in control memory. </a:t>
            </a:r>
          </a:p>
        </p:txBody>
      </p:sp>
    </p:spTree>
    <p:extLst>
      <p:ext uri="{BB962C8B-B14F-4D97-AF65-F5344CB8AC3E}">
        <p14:creationId xmlns:p14="http://schemas.microsoft.com/office/powerpoint/2010/main" val="1791805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3512AA-7D07-45BC-83DF-CF6997600DDB}"/>
              </a:ext>
            </a:extLst>
          </p:cNvPr>
          <p:cNvPicPr>
            <a:picLocks noChangeAspect="1"/>
          </p:cNvPicPr>
          <p:nvPr/>
        </p:nvPicPr>
        <p:blipFill>
          <a:blip r:embed="rId2"/>
          <a:stretch>
            <a:fillRect/>
          </a:stretch>
        </p:blipFill>
        <p:spPr>
          <a:xfrm>
            <a:off x="2104383" y="631596"/>
            <a:ext cx="8258983" cy="5788058"/>
          </a:xfrm>
          <a:prstGeom prst="rect">
            <a:avLst/>
          </a:prstGeom>
        </p:spPr>
      </p:pic>
    </p:spTree>
    <p:extLst>
      <p:ext uri="{BB962C8B-B14F-4D97-AF65-F5344CB8AC3E}">
        <p14:creationId xmlns:p14="http://schemas.microsoft.com/office/powerpoint/2010/main" val="416517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085304-240E-494A-85B5-F1922FCAAB81}"/>
                  </a:ext>
                </a:extLst>
              </p:cNvPr>
              <p:cNvSpPr>
                <a:spLocks noGrp="1"/>
              </p:cNvSpPr>
              <p:nvPr>
                <p:ph idx="1"/>
              </p:nvPr>
            </p:nvSpPr>
            <p:spPr>
              <a:xfrm>
                <a:off x="838200" y="320511"/>
                <a:ext cx="10515600" cy="6099143"/>
              </a:xfrm>
            </p:spPr>
            <p:txBody>
              <a:bodyPr>
                <a:noAutofit/>
              </a:bodyPr>
              <a:lstStyle/>
              <a:p>
                <a:pPr marL="0" indent="0" algn="just">
                  <a:lnSpc>
                    <a:spcPct val="150000"/>
                  </a:lnSpc>
                  <a:buNone/>
                </a:pPr>
                <a:r>
                  <a:rPr lang="en-US" sz="2000" b="1" dirty="0">
                    <a:latin typeface="Calisto MT" panose="02040603050505030304" pitchFamily="18" charset="0"/>
                  </a:rPr>
                  <a:t>Operation Code:</a:t>
                </a:r>
              </a:p>
              <a:p>
                <a:pPr algn="just">
                  <a:lnSpc>
                    <a:spcPct val="150000"/>
                  </a:lnSpc>
                  <a:buFont typeface="Wingdings" panose="05000000000000000000" pitchFamily="2" charset="2"/>
                  <a:buChar char="Ø"/>
                </a:pPr>
                <a:r>
                  <a:rPr lang="en-US" sz="2000" dirty="0">
                    <a:latin typeface="Calisto MT" panose="02040603050505030304" pitchFamily="18" charset="0"/>
                  </a:rPr>
                  <a:t> The operation code of an instruction is a group of bits that define such operations as add, subtract, multiply, shift, and complement. </a:t>
                </a:r>
              </a:p>
              <a:p>
                <a:pPr algn="just">
                  <a:lnSpc>
                    <a:spcPct val="150000"/>
                  </a:lnSpc>
                  <a:buFont typeface="Wingdings" panose="05000000000000000000" pitchFamily="2" charset="2"/>
                  <a:buChar char="Ø"/>
                </a:pPr>
                <a:r>
                  <a:rPr lang="en-US" sz="2000" dirty="0">
                    <a:latin typeface="Calisto MT" panose="02040603050505030304" pitchFamily="18" charset="0"/>
                  </a:rPr>
                  <a:t>The number of bits required for the operation code of an instruction depends on the total number of operations available in the computer. </a:t>
                </a:r>
              </a:p>
              <a:p>
                <a:pPr algn="just">
                  <a:lnSpc>
                    <a:spcPct val="150000"/>
                  </a:lnSpc>
                  <a:buFont typeface="Wingdings" panose="05000000000000000000" pitchFamily="2" charset="2"/>
                  <a:buChar char="Ø"/>
                </a:pPr>
                <a:r>
                  <a:rPr lang="en-US" sz="2000" dirty="0">
                    <a:latin typeface="Calisto MT" panose="02040603050505030304" pitchFamily="18" charset="0"/>
                  </a:rPr>
                  <a:t>The operation code must consist of at least n bits for a given </a:t>
                </a:r>
                <a14:m>
                  <m:oMath xmlns:m="http://schemas.openxmlformats.org/officeDocument/2006/math">
                    <m:sSup>
                      <m:sSupPr>
                        <m:ctrlPr>
                          <a:rPr lang="en-US" sz="2000" i="1" smtClean="0">
                            <a:latin typeface="Cambria Math" panose="02040503050406030204" pitchFamily="18" charset="0"/>
                          </a:rPr>
                        </m:ctrlPr>
                      </m:sSupPr>
                      <m:e>
                        <m:r>
                          <a:rPr lang="en-IN" sz="2000" b="0" i="1" smtClean="0">
                            <a:latin typeface="Cambria Math" panose="02040503050406030204" pitchFamily="18" charset="0"/>
                          </a:rPr>
                          <m:t>2</m:t>
                        </m:r>
                      </m:e>
                      <m:sup>
                        <m:r>
                          <a:rPr lang="en-IN" sz="2000" b="0" i="1" smtClean="0">
                            <a:latin typeface="Cambria Math" panose="02040503050406030204" pitchFamily="18" charset="0"/>
                          </a:rPr>
                          <m:t>𝑛</m:t>
                        </m:r>
                      </m:sup>
                    </m:sSup>
                  </m:oMath>
                </a14:m>
                <a:r>
                  <a:rPr lang="en-US" sz="2000" dirty="0">
                    <a:latin typeface="Calisto MT" panose="02040603050505030304" pitchFamily="18" charset="0"/>
                  </a:rPr>
                  <a:t> (or less) distinct operations. </a:t>
                </a:r>
              </a:p>
              <a:p>
                <a:pPr algn="just">
                  <a:lnSpc>
                    <a:spcPct val="150000"/>
                  </a:lnSpc>
                  <a:buFont typeface="Wingdings" panose="05000000000000000000" pitchFamily="2" charset="2"/>
                  <a:buChar char="Ø"/>
                </a:pPr>
                <a:r>
                  <a:rPr lang="en-US" sz="2000" dirty="0">
                    <a:latin typeface="Calisto MT" panose="02040603050505030304" pitchFamily="18" charset="0"/>
                  </a:rPr>
                  <a:t>we must recognize the relationship between a computer operation and a micro-operation.</a:t>
                </a:r>
              </a:p>
              <a:p>
                <a:pPr algn="just">
                  <a:lnSpc>
                    <a:spcPct val="150000"/>
                  </a:lnSpc>
                  <a:buFont typeface="Wingdings" panose="05000000000000000000" pitchFamily="2" charset="2"/>
                  <a:buChar char="Ø"/>
                </a:pPr>
                <a:r>
                  <a:rPr lang="en-US" sz="2000" dirty="0">
                    <a:latin typeface="Calisto MT" panose="02040603050505030304" pitchFamily="18" charset="0"/>
                  </a:rPr>
                  <a:t>An operation is part of an instruction stored in computer memory.</a:t>
                </a:r>
              </a:p>
              <a:p>
                <a:pPr algn="just">
                  <a:lnSpc>
                    <a:spcPct val="150000"/>
                  </a:lnSpc>
                  <a:buFont typeface="Wingdings" panose="05000000000000000000" pitchFamily="2" charset="2"/>
                  <a:buChar char="Ø"/>
                </a:pPr>
                <a:r>
                  <a:rPr lang="en-US" sz="2000" dirty="0">
                    <a:latin typeface="Calisto MT" panose="02040603050505030304" pitchFamily="18" charset="0"/>
                  </a:rPr>
                  <a:t>The control unit receives the instruction from memory and interprets the operation code bits.</a:t>
                </a:r>
              </a:p>
              <a:p>
                <a:pPr algn="just">
                  <a:lnSpc>
                    <a:spcPct val="150000"/>
                  </a:lnSpc>
                  <a:buFont typeface="Wingdings" panose="05000000000000000000" pitchFamily="2" charset="2"/>
                  <a:buChar char="Ø"/>
                </a:pPr>
                <a:r>
                  <a:rPr lang="en-US" sz="2000" dirty="0">
                    <a:latin typeface="Calisto MT" panose="02040603050505030304" pitchFamily="18" charset="0"/>
                  </a:rPr>
                  <a:t> It then issues a sequence of control signals to initiate microoperations in internal computer registers.</a:t>
                </a:r>
              </a:p>
              <a:p>
                <a:endParaRPr lang="en-IN" sz="2000" dirty="0">
                  <a:latin typeface="Calisto MT" panose="02040603050505030304" pitchFamily="18" charset="0"/>
                </a:endParaRPr>
              </a:p>
            </p:txBody>
          </p:sp>
        </mc:Choice>
        <mc:Fallback xmlns="">
          <p:sp>
            <p:nvSpPr>
              <p:cNvPr id="3" name="Content Placeholder 2">
                <a:extLst>
                  <a:ext uri="{FF2B5EF4-FFF2-40B4-BE49-F238E27FC236}">
                    <a16:creationId xmlns:a16="http://schemas.microsoft.com/office/drawing/2014/main" id="{67085304-240E-494A-85B5-F1922FCAAB81}"/>
                  </a:ext>
                </a:extLst>
              </p:cNvPr>
              <p:cNvSpPr>
                <a:spLocks noGrp="1" noRot="1" noChangeAspect="1" noMove="1" noResize="1" noEditPoints="1" noAdjustHandles="1" noChangeArrowheads="1" noChangeShapeType="1" noTextEdit="1"/>
              </p:cNvSpPr>
              <p:nvPr>
                <p:ph idx="1"/>
              </p:nvPr>
            </p:nvSpPr>
            <p:spPr>
              <a:xfrm>
                <a:off x="838200" y="320511"/>
                <a:ext cx="10515600" cy="6099143"/>
              </a:xfrm>
              <a:blipFill>
                <a:blip r:embed="rId2"/>
                <a:stretch>
                  <a:fillRect l="-638" r="-580"/>
                </a:stretch>
              </a:blipFill>
            </p:spPr>
            <p:txBody>
              <a:bodyPr/>
              <a:lstStyle/>
              <a:p>
                <a:r>
                  <a:rPr lang="en-IN">
                    <a:noFill/>
                  </a:rPr>
                  <a:t> </a:t>
                </a:r>
              </a:p>
            </p:txBody>
          </p:sp>
        </mc:Fallback>
      </mc:AlternateContent>
    </p:spTree>
    <p:extLst>
      <p:ext uri="{BB962C8B-B14F-4D97-AF65-F5344CB8AC3E}">
        <p14:creationId xmlns:p14="http://schemas.microsoft.com/office/powerpoint/2010/main" val="1416762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AF825-5DE9-41CA-97FE-78963D2FDE22}"/>
              </a:ext>
            </a:extLst>
          </p:cNvPr>
          <p:cNvSpPr>
            <a:spLocks noGrp="1"/>
          </p:cNvSpPr>
          <p:nvPr>
            <p:ph idx="1"/>
          </p:nvPr>
        </p:nvSpPr>
        <p:spPr>
          <a:xfrm>
            <a:off x="838200" y="311085"/>
            <a:ext cx="10515600" cy="6004874"/>
          </a:xfrm>
        </p:spPr>
        <p:txBody>
          <a:bodyPr>
            <a:no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Components of Control unit are</a:t>
            </a:r>
          </a:p>
          <a:p>
            <a:pPr marL="800100" lvl="1" indent="-342900" algn="just">
              <a:lnSpc>
                <a:spcPct val="150000"/>
              </a:lnSpc>
              <a:buFont typeface="+mj-lt"/>
              <a:buAutoNum type="arabicPeriod"/>
            </a:pPr>
            <a:r>
              <a:rPr lang="en-US" sz="2000" dirty="0">
                <a:latin typeface="Calisto MT" panose="02040603050505030304" pitchFamily="18" charset="0"/>
              </a:rPr>
              <a:t>Two decoders</a:t>
            </a:r>
          </a:p>
          <a:p>
            <a:pPr marL="800100" lvl="1" indent="-342900" algn="just">
              <a:lnSpc>
                <a:spcPct val="150000"/>
              </a:lnSpc>
              <a:buFont typeface="+mj-lt"/>
              <a:buAutoNum type="arabicPeriod"/>
            </a:pPr>
            <a:r>
              <a:rPr lang="en-US" sz="2000" dirty="0">
                <a:latin typeface="Calisto MT" panose="02040603050505030304" pitchFamily="18" charset="0"/>
              </a:rPr>
              <a:t>A sequence counter</a:t>
            </a:r>
          </a:p>
          <a:p>
            <a:pPr marL="800100" lvl="1" indent="-342900" algn="just">
              <a:lnSpc>
                <a:spcPct val="150000"/>
              </a:lnSpc>
              <a:buFont typeface="+mj-lt"/>
              <a:buAutoNum type="arabicPeriod"/>
            </a:pPr>
            <a:r>
              <a:rPr lang="en-US" sz="2000" dirty="0">
                <a:latin typeface="Calisto MT" panose="02040603050505030304" pitchFamily="18" charset="0"/>
              </a:rPr>
              <a:t>Control logic gates</a:t>
            </a:r>
          </a:p>
          <a:p>
            <a:pPr algn="just">
              <a:lnSpc>
                <a:spcPct val="150000"/>
              </a:lnSpc>
              <a:buFont typeface="Wingdings" panose="05000000000000000000" pitchFamily="2" charset="2"/>
              <a:buChar char="Ø"/>
            </a:pPr>
            <a:r>
              <a:rPr lang="en-US" sz="2000" dirty="0">
                <a:latin typeface="Calisto MT" panose="02040603050505030304" pitchFamily="18" charset="0"/>
              </a:rPr>
              <a:t>An instruction read from memory is placed in the instruction register (IR). </a:t>
            </a:r>
          </a:p>
          <a:p>
            <a:pPr algn="just">
              <a:lnSpc>
                <a:spcPct val="150000"/>
              </a:lnSpc>
              <a:buFont typeface="Wingdings" panose="05000000000000000000" pitchFamily="2" charset="2"/>
              <a:buChar char="Ø"/>
            </a:pPr>
            <a:r>
              <a:rPr lang="en-US" sz="2000" dirty="0">
                <a:latin typeface="Calisto MT" panose="02040603050505030304" pitchFamily="18" charset="0"/>
              </a:rPr>
              <a:t>In the control unit the IR is divided into three parts: I bit, the operation code (12-14)bit, and bits 0 through 11.</a:t>
            </a:r>
          </a:p>
          <a:p>
            <a:pPr algn="just">
              <a:lnSpc>
                <a:spcPct val="150000"/>
              </a:lnSpc>
              <a:buFont typeface="Wingdings" panose="05000000000000000000" pitchFamily="2" charset="2"/>
              <a:buChar char="Ø"/>
            </a:pPr>
            <a:r>
              <a:rPr lang="en-US" sz="2000" dirty="0">
                <a:latin typeface="Calisto MT" panose="02040603050505030304" pitchFamily="18" charset="0"/>
              </a:rPr>
              <a:t>The operation code in bits 12 through 14 are decoded with a 3 X 8 decoder.</a:t>
            </a:r>
          </a:p>
          <a:p>
            <a:pPr algn="just">
              <a:lnSpc>
                <a:spcPct val="150000"/>
              </a:lnSpc>
              <a:buFont typeface="Wingdings" panose="05000000000000000000" pitchFamily="2" charset="2"/>
              <a:buChar char="Ø"/>
            </a:pPr>
            <a:r>
              <a:rPr lang="en-US" sz="2000" dirty="0">
                <a:latin typeface="Calisto MT" panose="02040603050505030304" pitchFamily="18" charset="0"/>
              </a:rPr>
              <a:t>Bit-15 of the instruction is transferred to a flip-flop designated by the symbol I.</a:t>
            </a:r>
          </a:p>
          <a:p>
            <a:pPr algn="just">
              <a:lnSpc>
                <a:spcPct val="150000"/>
              </a:lnSpc>
              <a:buFont typeface="Wingdings" panose="05000000000000000000" pitchFamily="2" charset="2"/>
              <a:buChar char="Ø"/>
            </a:pPr>
            <a:r>
              <a:rPr lang="en-US" sz="2000" dirty="0">
                <a:latin typeface="Calisto MT" panose="02040603050505030304" pitchFamily="18" charset="0"/>
              </a:rPr>
              <a:t>The eight outputs of the decoder are designated by the symbols D0 through D7. </a:t>
            </a:r>
          </a:p>
          <a:p>
            <a:pPr algn="just">
              <a:lnSpc>
                <a:spcPct val="150000"/>
              </a:lnSpc>
              <a:buFont typeface="Wingdings" panose="05000000000000000000" pitchFamily="2" charset="2"/>
              <a:buChar char="Ø"/>
            </a:pPr>
            <a:r>
              <a:rPr lang="en-US" sz="2000" dirty="0">
                <a:latin typeface="Calisto MT" panose="02040603050505030304" pitchFamily="18" charset="0"/>
              </a:rPr>
              <a:t>Bits 0 through 11 are applied to the control logic gates. </a:t>
            </a:r>
          </a:p>
        </p:txBody>
      </p:sp>
    </p:spTree>
    <p:extLst>
      <p:ext uri="{BB962C8B-B14F-4D97-AF65-F5344CB8AC3E}">
        <p14:creationId xmlns:p14="http://schemas.microsoft.com/office/powerpoint/2010/main" val="238891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7DF4C-AEC9-47D4-9942-97461AD48809}"/>
              </a:ext>
            </a:extLst>
          </p:cNvPr>
          <p:cNvSpPr>
            <a:spLocks noGrp="1"/>
          </p:cNvSpPr>
          <p:nvPr>
            <p:ph idx="1"/>
          </p:nvPr>
        </p:nvSpPr>
        <p:spPr>
          <a:xfrm>
            <a:off x="838200" y="301658"/>
            <a:ext cx="10515600" cy="6183983"/>
          </a:xfrm>
        </p:spPr>
        <p:txBody>
          <a:bodyPr>
            <a:no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4‐bit sequence counter can count in binary from 0 through 15. </a:t>
            </a:r>
          </a:p>
          <a:p>
            <a:pPr algn="just">
              <a:lnSpc>
                <a:spcPct val="150000"/>
              </a:lnSpc>
              <a:buFont typeface="Wingdings" panose="05000000000000000000" pitchFamily="2" charset="2"/>
              <a:buChar char="Ø"/>
            </a:pPr>
            <a:r>
              <a:rPr lang="en-US" sz="2000" dirty="0">
                <a:latin typeface="Calisto MT" panose="02040603050505030304" pitchFamily="18" charset="0"/>
              </a:rPr>
              <a:t>The outputs of the counter are decoded into 16 timing signals T0  through T15.</a:t>
            </a:r>
          </a:p>
          <a:p>
            <a:pPr algn="just">
              <a:lnSpc>
                <a:spcPct val="150000"/>
              </a:lnSpc>
              <a:buFont typeface="Wingdings" panose="05000000000000000000" pitchFamily="2" charset="2"/>
              <a:buChar char="Ø"/>
            </a:pPr>
            <a:r>
              <a:rPr lang="en-US" sz="2000" dirty="0">
                <a:latin typeface="Calisto MT" panose="02040603050505030304" pitchFamily="18" charset="0"/>
              </a:rPr>
              <a:t>The sequence counter SC can be incremented or cleared synchronously. </a:t>
            </a:r>
          </a:p>
          <a:p>
            <a:pPr algn="just">
              <a:lnSpc>
                <a:spcPct val="150000"/>
              </a:lnSpc>
              <a:buFont typeface="Wingdings" panose="05000000000000000000" pitchFamily="2" charset="2"/>
              <a:buChar char="Ø"/>
            </a:pPr>
            <a:r>
              <a:rPr lang="en-US" sz="2000" dirty="0">
                <a:latin typeface="Calisto MT" panose="02040603050505030304" pitchFamily="18" charset="0"/>
              </a:rPr>
              <a:t>Most of the time, the counter is incremented to provide the sequence of timing signals out of 4 X 16 decoder. </a:t>
            </a:r>
          </a:p>
          <a:p>
            <a:pPr algn="just">
              <a:lnSpc>
                <a:spcPct val="150000"/>
              </a:lnSpc>
              <a:buFont typeface="Wingdings" panose="05000000000000000000" pitchFamily="2" charset="2"/>
              <a:buChar char="Ø"/>
            </a:pPr>
            <a:r>
              <a:rPr lang="en-US" sz="2000" dirty="0">
                <a:latin typeface="Calisto MT" panose="02040603050505030304" pitchFamily="18" charset="0"/>
              </a:rPr>
              <a:t>Once in a while, the counter is cleared to 0, causing the next timing signal to be T0.</a:t>
            </a:r>
          </a:p>
          <a:p>
            <a:pPr algn="just">
              <a:lnSpc>
                <a:spcPct val="150000"/>
              </a:lnSpc>
              <a:buFont typeface="Wingdings" panose="05000000000000000000" pitchFamily="2" charset="2"/>
              <a:buChar char="Ø"/>
            </a:pPr>
            <a:r>
              <a:rPr lang="en-US" sz="2000" dirty="0">
                <a:latin typeface="Calisto MT" panose="02040603050505030304" pitchFamily="18" charset="0"/>
              </a:rPr>
              <a:t>As an example, consider the case where SC is incremented to provide timing signals T0, T1, T2, T3 and T4 in sequence. </a:t>
            </a:r>
          </a:p>
          <a:p>
            <a:pPr algn="just">
              <a:lnSpc>
                <a:spcPct val="150000"/>
              </a:lnSpc>
              <a:buFont typeface="Wingdings" panose="05000000000000000000" pitchFamily="2" charset="2"/>
              <a:buChar char="Ø"/>
            </a:pPr>
            <a:r>
              <a:rPr lang="en-US" sz="2000" dirty="0">
                <a:latin typeface="Calisto MT" panose="02040603050505030304" pitchFamily="18" charset="0"/>
              </a:rPr>
              <a:t>At time T4, SC is cleared to 0 if decoder output D3 is active This is expressed symbolically by the statement</a:t>
            </a:r>
            <a:endParaRPr lang="en-IN" sz="2000" dirty="0">
              <a:latin typeface="Calisto MT" panose="02040603050505030304" pitchFamily="18" charset="0"/>
            </a:endParaRPr>
          </a:p>
          <a:p>
            <a:pPr marL="0" indent="0" algn="just">
              <a:lnSpc>
                <a:spcPct val="150000"/>
              </a:lnSpc>
              <a:buNone/>
            </a:pPr>
            <a:r>
              <a:rPr lang="en-IN" sz="2000" dirty="0">
                <a:latin typeface="Calisto MT" panose="02040603050505030304" pitchFamily="18" charset="0"/>
              </a:rPr>
              <a:t>				D3T4: SC ← 0</a:t>
            </a:r>
          </a:p>
        </p:txBody>
      </p:sp>
    </p:spTree>
    <p:extLst>
      <p:ext uri="{BB962C8B-B14F-4D97-AF65-F5344CB8AC3E}">
        <p14:creationId xmlns:p14="http://schemas.microsoft.com/office/powerpoint/2010/main" val="2195012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B5A3F-ADE9-46AB-B3AA-2F989749B9D9}"/>
              </a:ext>
            </a:extLst>
          </p:cNvPr>
          <p:cNvSpPr>
            <a:spLocks noGrp="1"/>
          </p:cNvSpPr>
          <p:nvPr>
            <p:ph idx="1"/>
          </p:nvPr>
        </p:nvSpPr>
        <p:spPr>
          <a:xfrm>
            <a:off x="838200" y="405353"/>
            <a:ext cx="10515600" cy="5771610"/>
          </a:xfrm>
        </p:spPr>
        <p:txBody>
          <a:bodyPr>
            <a:normAutofit/>
          </a:bodyPr>
          <a:lstStyle/>
          <a:p>
            <a:pPr marL="0" indent="0" algn="ctr">
              <a:buNone/>
            </a:pPr>
            <a:r>
              <a:rPr lang="en-IN" sz="3200" b="1" dirty="0">
                <a:latin typeface="Calisto MT" panose="02040603050505030304" pitchFamily="18" charset="0"/>
              </a:rPr>
              <a:t>Timing Diagram</a:t>
            </a:r>
          </a:p>
        </p:txBody>
      </p:sp>
      <p:pic>
        <p:nvPicPr>
          <p:cNvPr id="4" name="Picture 3">
            <a:extLst>
              <a:ext uri="{FF2B5EF4-FFF2-40B4-BE49-F238E27FC236}">
                <a16:creationId xmlns:a16="http://schemas.microsoft.com/office/drawing/2014/main" id="{369F5687-B1D6-4ED2-B07F-E0E185075E79}"/>
              </a:ext>
            </a:extLst>
          </p:cNvPr>
          <p:cNvPicPr>
            <a:picLocks noChangeAspect="1"/>
          </p:cNvPicPr>
          <p:nvPr/>
        </p:nvPicPr>
        <p:blipFill>
          <a:blip r:embed="rId2"/>
          <a:stretch>
            <a:fillRect/>
          </a:stretch>
        </p:blipFill>
        <p:spPr>
          <a:xfrm>
            <a:off x="2295991" y="1021918"/>
            <a:ext cx="7262788" cy="5663873"/>
          </a:xfrm>
          <a:prstGeom prst="rect">
            <a:avLst/>
          </a:prstGeom>
        </p:spPr>
      </p:pic>
    </p:spTree>
    <p:extLst>
      <p:ext uri="{BB962C8B-B14F-4D97-AF65-F5344CB8AC3E}">
        <p14:creationId xmlns:p14="http://schemas.microsoft.com/office/powerpoint/2010/main" val="163800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81A740-549A-4E3E-8E27-AA89D3682741}"/>
              </a:ext>
            </a:extLst>
          </p:cNvPr>
          <p:cNvSpPr>
            <a:spLocks noGrp="1"/>
          </p:cNvSpPr>
          <p:nvPr>
            <p:ph idx="1"/>
          </p:nvPr>
        </p:nvSpPr>
        <p:spPr>
          <a:xfrm>
            <a:off x="838200" y="292230"/>
            <a:ext cx="10515600" cy="6231118"/>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timing shows the time relationship of the control signals.</a:t>
            </a:r>
          </a:p>
          <a:p>
            <a:pPr algn="just">
              <a:lnSpc>
                <a:spcPct val="150000"/>
              </a:lnSpc>
              <a:buFont typeface="Wingdings" panose="05000000000000000000" pitchFamily="2" charset="2"/>
              <a:buChar char="Ø"/>
            </a:pPr>
            <a:r>
              <a:rPr lang="en-US" sz="2000" dirty="0">
                <a:latin typeface="Calisto MT" panose="02040603050505030304" pitchFamily="18" charset="0"/>
              </a:rPr>
              <a:t>The sequence counter SC responds to the positive transition of the clock.</a:t>
            </a:r>
          </a:p>
          <a:p>
            <a:pPr algn="just">
              <a:lnSpc>
                <a:spcPct val="150000"/>
              </a:lnSpc>
              <a:buFont typeface="Wingdings" panose="05000000000000000000" pitchFamily="2" charset="2"/>
              <a:buChar char="Ø"/>
            </a:pPr>
            <a:r>
              <a:rPr lang="en-US" sz="2000" dirty="0">
                <a:latin typeface="Calisto MT" panose="02040603050505030304" pitchFamily="18" charset="0"/>
              </a:rPr>
              <a:t>Initially, the CLR input of SC is active.</a:t>
            </a:r>
          </a:p>
          <a:p>
            <a:pPr algn="just">
              <a:lnSpc>
                <a:spcPct val="150000"/>
              </a:lnSpc>
              <a:buFont typeface="Wingdings" panose="05000000000000000000" pitchFamily="2" charset="2"/>
              <a:buChar char="Ø"/>
            </a:pPr>
            <a:r>
              <a:rPr lang="en-US" sz="2000" dirty="0">
                <a:latin typeface="Calisto MT" panose="02040603050505030304" pitchFamily="18" charset="0"/>
              </a:rPr>
              <a:t>The first positive transition of the clock clears SC to 0, which in turn activates the timing T0 out of the decoder. </a:t>
            </a:r>
          </a:p>
          <a:p>
            <a:pPr algn="just">
              <a:lnSpc>
                <a:spcPct val="150000"/>
              </a:lnSpc>
              <a:buFont typeface="Wingdings" panose="05000000000000000000" pitchFamily="2" charset="2"/>
              <a:buChar char="Ø"/>
            </a:pPr>
            <a:r>
              <a:rPr lang="en-US" sz="2000" dirty="0">
                <a:latin typeface="Calisto MT" panose="02040603050505030304" pitchFamily="18" charset="0"/>
              </a:rPr>
              <a:t>T0 is active during one clock cycle. </a:t>
            </a:r>
          </a:p>
          <a:p>
            <a:pPr algn="just">
              <a:lnSpc>
                <a:spcPct val="150000"/>
              </a:lnSpc>
              <a:buFont typeface="Wingdings" panose="05000000000000000000" pitchFamily="2" charset="2"/>
              <a:buChar char="Ø"/>
            </a:pPr>
            <a:r>
              <a:rPr lang="en-US" sz="2000" dirty="0">
                <a:latin typeface="Calisto MT" panose="02040603050505030304" pitchFamily="18" charset="0"/>
              </a:rPr>
              <a:t>The positive clock transition labeled T0 in the diagram will trigger only those registers whose control inputs are connected to timing signal T0</a:t>
            </a:r>
          </a:p>
          <a:p>
            <a:pPr algn="just">
              <a:lnSpc>
                <a:spcPct val="150000"/>
              </a:lnSpc>
              <a:buFont typeface="Wingdings" panose="05000000000000000000" pitchFamily="2" charset="2"/>
              <a:buChar char="Ø"/>
            </a:pPr>
            <a:r>
              <a:rPr lang="en-US" sz="2000" dirty="0">
                <a:latin typeface="Calisto MT" panose="02040603050505030304" pitchFamily="18" charset="0"/>
              </a:rPr>
              <a:t>SC is incremented with every positive clock transition unless its CLR input is active. </a:t>
            </a:r>
          </a:p>
          <a:p>
            <a:pPr algn="just">
              <a:lnSpc>
                <a:spcPct val="150000"/>
              </a:lnSpc>
              <a:buFont typeface="Wingdings" panose="05000000000000000000" pitchFamily="2" charset="2"/>
              <a:buChar char="Ø"/>
            </a:pPr>
            <a:r>
              <a:rPr lang="en-US" sz="2000" dirty="0">
                <a:latin typeface="Calisto MT" panose="02040603050505030304" pitchFamily="18" charset="0"/>
              </a:rPr>
              <a:t>This procedures the sequence of timing signals T0, T1, T2, T3 and T4, and so on. </a:t>
            </a:r>
          </a:p>
          <a:p>
            <a:pPr algn="just">
              <a:lnSpc>
                <a:spcPct val="150000"/>
              </a:lnSpc>
              <a:buFont typeface="Wingdings" panose="05000000000000000000" pitchFamily="2" charset="2"/>
              <a:buChar char="Ø"/>
            </a:pPr>
            <a:r>
              <a:rPr lang="en-US" sz="2000" dirty="0">
                <a:latin typeface="Calisto MT" panose="02040603050505030304" pitchFamily="18" charset="0"/>
              </a:rPr>
              <a:t>If SC is not cleared, the timing signals will continue with T5, T6, up to T15 and back to T0.</a:t>
            </a:r>
          </a:p>
          <a:p>
            <a:pPr algn="just">
              <a:lnSpc>
                <a:spcPct val="150000"/>
              </a:lnSpc>
              <a:buFont typeface="Wingdings" panose="05000000000000000000" pitchFamily="2" charset="2"/>
              <a:buChar char="Ø"/>
            </a:pPr>
            <a:endParaRPr lang="en-IN" sz="2000" dirty="0">
              <a:latin typeface="Calisto MT" panose="02040603050505030304" pitchFamily="18" charset="0"/>
            </a:endParaRPr>
          </a:p>
        </p:txBody>
      </p:sp>
    </p:spTree>
    <p:extLst>
      <p:ext uri="{BB962C8B-B14F-4D97-AF65-F5344CB8AC3E}">
        <p14:creationId xmlns:p14="http://schemas.microsoft.com/office/powerpoint/2010/main" val="2098663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95F1E-17A3-4C17-B242-5B17E94BE9FF}"/>
              </a:ext>
            </a:extLst>
          </p:cNvPr>
          <p:cNvSpPr>
            <a:spLocks noGrp="1"/>
          </p:cNvSpPr>
          <p:nvPr>
            <p:ph idx="1"/>
          </p:nvPr>
        </p:nvSpPr>
        <p:spPr>
          <a:xfrm>
            <a:off x="743932" y="895546"/>
            <a:ext cx="10515600" cy="4487159"/>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last three waveforms show how SC is cleared when D3T4 = 1.</a:t>
            </a:r>
          </a:p>
          <a:p>
            <a:pPr algn="just">
              <a:lnSpc>
                <a:spcPct val="150000"/>
              </a:lnSpc>
              <a:buFont typeface="Wingdings" panose="05000000000000000000" pitchFamily="2" charset="2"/>
              <a:buChar char="Ø"/>
            </a:pPr>
            <a:r>
              <a:rPr lang="en-US" sz="2000" dirty="0">
                <a:latin typeface="Calisto MT" panose="02040603050505030304" pitchFamily="18" charset="0"/>
              </a:rPr>
              <a:t>Output D3 from the operation decoder becomes active at the end of timing signal T2. </a:t>
            </a:r>
          </a:p>
          <a:p>
            <a:pPr algn="just">
              <a:lnSpc>
                <a:spcPct val="150000"/>
              </a:lnSpc>
              <a:buFont typeface="Wingdings" panose="05000000000000000000" pitchFamily="2" charset="2"/>
              <a:buChar char="Ø"/>
            </a:pPr>
            <a:r>
              <a:rPr lang="en-US" sz="2000" dirty="0">
                <a:latin typeface="Calisto MT" panose="02040603050505030304" pitchFamily="18" charset="0"/>
              </a:rPr>
              <a:t>When timing signal T4 becomes active, the output of the AND gate that implements the control function D3T4 becomes active.</a:t>
            </a:r>
          </a:p>
          <a:p>
            <a:pPr algn="just">
              <a:lnSpc>
                <a:spcPct val="150000"/>
              </a:lnSpc>
              <a:buFont typeface="Wingdings" panose="05000000000000000000" pitchFamily="2" charset="2"/>
              <a:buChar char="Ø"/>
            </a:pPr>
            <a:r>
              <a:rPr lang="en-US" sz="2000" dirty="0">
                <a:latin typeface="Calisto MT" panose="02040603050505030304" pitchFamily="18" charset="0"/>
              </a:rPr>
              <a:t>This signal is applied to the CLR input of SC. On the next positive clock transition, the counter is cleared to 0. </a:t>
            </a:r>
          </a:p>
          <a:p>
            <a:pPr algn="just">
              <a:lnSpc>
                <a:spcPct val="150000"/>
              </a:lnSpc>
              <a:buFont typeface="Wingdings" panose="05000000000000000000" pitchFamily="2" charset="2"/>
              <a:buChar char="Ø"/>
            </a:pPr>
            <a:r>
              <a:rPr lang="en-US" sz="2000" dirty="0">
                <a:latin typeface="Calisto MT" panose="02040603050505030304" pitchFamily="18" charset="0"/>
              </a:rPr>
              <a:t>This causes the timing signal T0 to become active instead of T5 that would have been active if SC were incremented instead of cleared.</a:t>
            </a:r>
          </a:p>
          <a:p>
            <a:pPr algn="just">
              <a:lnSpc>
                <a:spcPct val="150000"/>
              </a:lnSpc>
              <a:buFont typeface="Wingdings" panose="05000000000000000000" pitchFamily="2" charset="2"/>
              <a:buChar char="Ø"/>
            </a:pPr>
            <a:endParaRPr lang="en-IN" sz="2000" dirty="0">
              <a:latin typeface="Calisto MT" panose="02040603050505030304" pitchFamily="18" charset="0"/>
            </a:endParaRPr>
          </a:p>
        </p:txBody>
      </p:sp>
    </p:spTree>
    <p:extLst>
      <p:ext uri="{BB962C8B-B14F-4D97-AF65-F5344CB8AC3E}">
        <p14:creationId xmlns:p14="http://schemas.microsoft.com/office/powerpoint/2010/main" val="693918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9F7D-FB3F-4C76-89BF-297ECFB9EE2E}"/>
              </a:ext>
            </a:extLst>
          </p:cNvPr>
          <p:cNvSpPr>
            <a:spLocks noGrp="1"/>
          </p:cNvSpPr>
          <p:nvPr>
            <p:ph type="title"/>
          </p:nvPr>
        </p:nvSpPr>
        <p:spPr>
          <a:xfrm>
            <a:off x="838200" y="179109"/>
            <a:ext cx="10515600" cy="869786"/>
          </a:xfrm>
        </p:spPr>
        <p:txBody>
          <a:bodyPr>
            <a:normAutofit/>
          </a:bodyPr>
          <a:lstStyle/>
          <a:p>
            <a:pPr algn="ctr"/>
            <a:r>
              <a:rPr lang="en-IN" sz="3200" b="1" dirty="0">
                <a:latin typeface="Calisto MT" panose="02040603050505030304" pitchFamily="18" charset="0"/>
              </a:rPr>
              <a:t>Instruction Cycle </a:t>
            </a:r>
          </a:p>
        </p:txBody>
      </p:sp>
      <p:sp>
        <p:nvSpPr>
          <p:cNvPr id="3" name="Content Placeholder 2">
            <a:extLst>
              <a:ext uri="{FF2B5EF4-FFF2-40B4-BE49-F238E27FC236}">
                <a16:creationId xmlns:a16="http://schemas.microsoft.com/office/drawing/2014/main" id="{794776BF-C8CF-43D3-8C3E-B04ECEEC943A}"/>
              </a:ext>
            </a:extLst>
          </p:cNvPr>
          <p:cNvSpPr>
            <a:spLocks noGrp="1"/>
          </p:cNvSpPr>
          <p:nvPr>
            <p:ph idx="1"/>
          </p:nvPr>
        </p:nvSpPr>
        <p:spPr>
          <a:xfrm>
            <a:off x="838200" y="942680"/>
            <a:ext cx="10515600" cy="5234283"/>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A program residing in the memory unit of the computer consists of a sequence of instructions. </a:t>
            </a:r>
          </a:p>
          <a:p>
            <a:pPr algn="just">
              <a:lnSpc>
                <a:spcPct val="150000"/>
              </a:lnSpc>
              <a:buFont typeface="Wingdings" panose="05000000000000000000" pitchFamily="2" charset="2"/>
              <a:buChar char="Ø"/>
            </a:pPr>
            <a:r>
              <a:rPr lang="en-US" sz="2000" dirty="0">
                <a:latin typeface="Calisto MT" panose="02040603050505030304" pitchFamily="18" charset="0"/>
              </a:rPr>
              <a:t>The program is executed in the computer by going through a cycle for each instruction. </a:t>
            </a:r>
          </a:p>
          <a:p>
            <a:pPr algn="just">
              <a:lnSpc>
                <a:spcPct val="150000"/>
              </a:lnSpc>
              <a:buFont typeface="Wingdings" panose="05000000000000000000" pitchFamily="2" charset="2"/>
              <a:buChar char="Ø"/>
            </a:pPr>
            <a:r>
              <a:rPr lang="en-US" sz="2000" dirty="0">
                <a:latin typeface="Calisto MT" panose="02040603050505030304" pitchFamily="18" charset="0"/>
              </a:rPr>
              <a:t>Each instruction cycle in turn is subdivided into a sequence of </a:t>
            </a:r>
            <a:r>
              <a:rPr lang="en-US" sz="2000" dirty="0" err="1">
                <a:latin typeface="Calisto MT" panose="02040603050505030304" pitchFamily="18" charset="0"/>
              </a:rPr>
              <a:t>subcycles</a:t>
            </a:r>
            <a:r>
              <a:rPr lang="en-US" sz="2000" dirty="0">
                <a:latin typeface="Calisto MT" panose="02040603050505030304" pitchFamily="18" charset="0"/>
              </a:rPr>
              <a:t> or phases. </a:t>
            </a:r>
          </a:p>
          <a:p>
            <a:pPr algn="just">
              <a:lnSpc>
                <a:spcPct val="150000"/>
              </a:lnSpc>
              <a:buFont typeface="Wingdings" panose="05000000000000000000" pitchFamily="2" charset="2"/>
              <a:buChar char="Ø"/>
            </a:pPr>
            <a:r>
              <a:rPr lang="en-US" sz="2000" dirty="0">
                <a:latin typeface="Calisto MT" panose="02040603050505030304" pitchFamily="18" charset="0"/>
              </a:rPr>
              <a:t>Each instruction cycle consists of the following phases: </a:t>
            </a:r>
          </a:p>
          <a:p>
            <a:pPr marL="457200" lvl="1" indent="0" algn="just">
              <a:lnSpc>
                <a:spcPct val="150000"/>
              </a:lnSpc>
              <a:buNone/>
            </a:pPr>
            <a:r>
              <a:rPr lang="en-US" sz="2000" dirty="0">
                <a:latin typeface="Calisto MT" panose="02040603050505030304" pitchFamily="18" charset="0"/>
              </a:rPr>
              <a:t>1. Fetch instruction from memory. </a:t>
            </a:r>
          </a:p>
          <a:p>
            <a:pPr marL="457200" lvl="1" indent="0" algn="just">
              <a:lnSpc>
                <a:spcPct val="150000"/>
              </a:lnSpc>
              <a:buNone/>
            </a:pPr>
            <a:r>
              <a:rPr lang="en-US" sz="2000" dirty="0">
                <a:latin typeface="Calisto MT" panose="02040603050505030304" pitchFamily="18" charset="0"/>
              </a:rPr>
              <a:t>2. Decode the instruction. </a:t>
            </a:r>
          </a:p>
          <a:p>
            <a:pPr marL="457200" lvl="1" indent="0" algn="just">
              <a:lnSpc>
                <a:spcPct val="150000"/>
              </a:lnSpc>
              <a:buNone/>
            </a:pPr>
            <a:r>
              <a:rPr lang="en-US" sz="2000" dirty="0">
                <a:latin typeface="Calisto MT" panose="02040603050505030304" pitchFamily="18" charset="0"/>
              </a:rPr>
              <a:t>3. Read the effective address from memory if the instruction has an indirect address. </a:t>
            </a:r>
          </a:p>
          <a:p>
            <a:pPr marL="457200" lvl="1" indent="0" algn="just">
              <a:lnSpc>
                <a:spcPct val="150000"/>
              </a:lnSpc>
              <a:buNone/>
            </a:pPr>
            <a:r>
              <a:rPr lang="en-US" sz="2000" dirty="0">
                <a:latin typeface="Calisto MT" panose="02040603050505030304" pitchFamily="18" charset="0"/>
              </a:rPr>
              <a:t>4. Execute the instruction</a:t>
            </a:r>
            <a:r>
              <a:rPr lang="en-US" sz="1600" dirty="0">
                <a:latin typeface="Calisto MT" panose="02040603050505030304" pitchFamily="18" charset="0"/>
              </a:rPr>
              <a:t>.</a:t>
            </a:r>
            <a:endParaRPr lang="en-IN" sz="1600" dirty="0">
              <a:latin typeface="Calisto MT" panose="02040603050505030304" pitchFamily="18" charset="0"/>
            </a:endParaRPr>
          </a:p>
        </p:txBody>
      </p:sp>
    </p:spTree>
    <p:extLst>
      <p:ext uri="{BB962C8B-B14F-4D97-AF65-F5344CB8AC3E}">
        <p14:creationId xmlns:p14="http://schemas.microsoft.com/office/powerpoint/2010/main" val="340639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84165-9944-4821-8AFB-5DAEC7873442}"/>
              </a:ext>
            </a:extLst>
          </p:cNvPr>
          <p:cNvSpPr>
            <a:spLocks noGrp="1"/>
          </p:cNvSpPr>
          <p:nvPr>
            <p:ph idx="1"/>
          </p:nvPr>
        </p:nvSpPr>
        <p:spPr>
          <a:xfrm>
            <a:off x="838200" y="452487"/>
            <a:ext cx="10515600" cy="5724476"/>
          </a:xfrm>
        </p:spPr>
        <p:txBody>
          <a:bodyPr>
            <a:normAutofit/>
          </a:bodyPr>
          <a:lstStyle/>
          <a:p>
            <a:pPr marL="0" indent="0" algn="just">
              <a:lnSpc>
                <a:spcPct val="150000"/>
              </a:lnSpc>
              <a:buNone/>
            </a:pPr>
            <a:r>
              <a:rPr lang="en-IN" sz="2000" b="1" dirty="0">
                <a:latin typeface="Calisto MT" panose="02040603050505030304" pitchFamily="18" charset="0"/>
              </a:rPr>
              <a:t>Fetch and Decode:</a:t>
            </a:r>
          </a:p>
          <a:p>
            <a:pPr algn="just">
              <a:lnSpc>
                <a:spcPct val="150000"/>
              </a:lnSpc>
              <a:buFont typeface="Wingdings" panose="05000000000000000000" pitchFamily="2" charset="2"/>
              <a:buChar char="Ø"/>
            </a:pPr>
            <a:r>
              <a:rPr lang="en-US" sz="2000" dirty="0">
                <a:latin typeface="Calisto MT" panose="02040603050505030304" pitchFamily="18" charset="0"/>
              </a:rPr>
              <a:t>Initially, the program counter PC is loaded with the address of the first instruction in the program. </a:t>
            </a:r>
          </a:p>
          <a:p>
            <a:pPr algn="just">
              <a:lnSpc>
                <a:spcPct val="150000"/>
              </a:lnSpc>
              <a:buFont typeface="Wingdings" panose="05000000000000000000" pitchFamily="2" charset="2"/>
              <a:buChar char="Ø"/>
            </a:pPr>
            <a:r>
              <a:rPr lang="en-US" sz="2000" dirty="0">
                <a:latin typeface="Calisto MT" panose="02040603050505030304" pitchFamily="18" charset="0"/>
              </a:rPr>
              <a:t>The sequence counter SC is cleared to 0, providing a decoded timing signal To. </a:t>
            </a:r>
          </a:p>
          <a:p>
            <a:pPr algn="just">
              <a:lnSpc>
                <a:spcPct val="150000"/>
              </a:lnSpc>
              <a:buFont typeface="Wingdings" panose="05000000000000000000" pitchFamily="2" charset="2"/>
              <a:buChar char="Ø"/>
            </a:pPr>
            <a:r>
              <a:rPr lang="en-US" sz="2000" dirty="0">
                <a:latin typeface="Calisto MT" panose="02040603050505030304" pitchFamily="18" charset="0"/>
              </a:rPr>
              <a:t>After each clock pulse, SC is incremented by one, so that the timing signals go through a sequence T0, T1, T2, and so on.</a:t>
            </a:r>
          </a:p>
          <a:p>
            <a:pPr algn="just">
              <a:lnSpc>
                <a:spcPct val="150000"/>
              </a:lnSpc>
              <a:buFont typeface="Wingdings" panose="05000000000000000000" pitchFamily="2" charset="2"/>
              <a:buChar char="Ø"/>
            </a:pPr>
            <a:r>
              <a:rPr lang="en-US" sz="2000" dirty="0">
                <a:latin typeface="Calisto MT" panose="02040603050505030304" pitchFamily="18" charset="0"/>
              </a:rPr>
              <a:t>The micro operations for the fetch and decode phases are</a:t>
            </a:r>
          </a:p>
          <a:p>
            <a:pPr algn="just">
              <a:lnSpc>
                <a:spcPct val="150000"/>
              </a:lnSpc>
              <a:buFont typeface="Wingdings" panose="05000000000000000000" pitchFamily="2" charset="2"/>
              <a:buChar char="Ø"/>
            </a:pPr>
            <a:endParaRPr lang="en-IN" sz="2000" dirty="0">
              <a:latin typeface="Calisto MT" panose="02040603050505030304" pitchFamily="18" charset="0"/>
            </a:endParaRPr>
          </a:p>
        </p:txBody>
      </p:sp>
      <p:pic>
        <p:nvPicPr>
          <p:cNvPr id="5" name="Picture 4">
            <a:extLst>
              <a:ext uri="{FF2B5EF4-FFF2-40B4-BE49-F238E27FC236}">
                <a16:creationId xmlns:a16="http://schemas.microsoft.com/office/drawing/2014/main" id="{8B6AEEF2-AF3B-4A5E-A04A-865EEEFACFC7}"/>
              </a:ext>
            </a:extLst>
          </p:cNvPr>
          <p:cNvPicPr>
            <a:picLocks noChangeAspect="1"/>
          </p:cNvPicPr>
          <p:nvPr/>
        </p:nvPicPr>
        <p:blipFill>
          <a:blip r:embed="rId2"/>
          <a:stretch>
            <a:fillRect/>
          </a:stretch>
        </p:blipFill>
        <p:spPr>
          <a:xfrm>
            <a:off x="2588344" y="4590853"/>
            <a:ext cx="6744191" cy="1710581"/>
          </a:xfrm>
          <a:prstGeom prst="rect">
            <a:avLst/>
          </a:prstGeom>
        </p:spPr>
      </p:pic>
    </p:spTree>
    <p:extLst>
      <p:ext uri="{BB962C8B-B14F-4D97-AF65-F5344CB8AC3E}">
        <p14:creationId xmlns:p14="http://schemas.microsoft.com/office/powerpoint/2010/main" val="573790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503C9-D106-4B4F-91E5-5439EA2C1216}"/>
              </a:ext>
            </a:extLst>
          </p:cNvPr>
          <p:cNvSpPr>
            <a:spLocks noGrp="1"/>
          </p:cNvSpPr>
          <p:nvPr>
            <p:ph idx="1"/>
          </p:nvPr>
        </p:nvSpPr>
        <p:spPr>
          <a:xfrm>
            <a:off x="838200" y="593889"/>
            <a:ext cx="10515600" cy="5583074"/>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Only AR is connected to the address inputs of memory, it is necessary to transfer the address from PC to AR during the clock transition associated with timing signal T0</a:t>
            </a:r>
          </a:p>
          <a:p>
            <a:pPr algn="just">
              <a:lnSpc>
                <a:spcPct val="150000"/>
              </a:lnSpc>
              <a:buFont typeface="Wingdings" panose="05000000000000000000" pitchFamily="2" charset="2"/>
              <a:buChar char="Ø"/>
            </a:pPr>
            <a:r>
              <a:rPr lang="en-US" sz="2000" dirty="0">
                <a:latin typeface="Calisto MT" panose="02040603050505030304" pitchFamily="18" charset="0"/>
              </a:rPr>
              <a:t>The instruction read from memory is then placed in the instruction register IR with the clock transition associated with timing signal T1</a:t>
            </a:r>
          </a:p>
          <a:p>
            <a:pPr algn="just">
              <a:lnSpc>
                <a:spcPct val="150000"/>
              </a:lnSpc>
              <a:buFont typeface="Wingdings" panose="05000000000000000000" pitchFamily="2" charset="2"/>
              <a:buChar char="Ø"/>
            </a:pPr>
            <a:r>
              <a:rPr lang="en-US" sz="2000" dirty="0">
                <a:latin typeface="Calisto MT" panose="02040603050505030304" pitchFamily="18" charset="0"/>
              </a:rPr>
              <a:t>At the same time, PC is incremented by one to prepare it for the address of the next instruction in the program. </a:t>
            </a:r>
          </a:p>
          <a:p>
            <a:pPr algn="just">
              <a:lnSpc>
                <a:spcPct val="150000"/>
              </a:lnSpc>
              <a:buFont typeface="Wingdings" panose="05000000000000000000" pitchFamily="2" charset="2"/>
              <a:buChar char="Ø"/>
            </a:pPr>
            <a:r>
              <a:rPr lang="en-US" sz="2000" dirty="0">
                <a:latin typeface="Calisto MT" panose="02040603050505030304" pitchFamily="18" charset="0"/>
              </a:rPr>
              <a:t>At time T2, the operation code in IR is decoded, the mode bit is transferred to flip-flop I, and the address part of the instruction is transferred to AR</a:t>
            </a:r>
            <a:endParaRPr lang="en-IN" sz="2000" dirty="0">
              <a:latin typeface="Calisto MT" panose="02040603050505030304" pitchFamily="18" charset="0"/>
            </a:endParaRPr>
          </a:p>
        </p:txBody>
      </p:sp>
    </p:spTree>
    <p:extLst>
      <p:ext uri="{BB962C8B-B14F-4D97-AF65-F5344CB8AC3E}">
        <p14:creationId xmlns:p14="http://schemas.microsoft.com/office/powerpoint/2010/main" val="1721118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62229B-8B65-45EC-B535-9979A1860C2F}"/>
              </a:ext>
            </a:extLst>
          </p:cNvPr>
          <p:cNvPicPr>
            <a:picLocks noGrp="1" noChangeAspect="1"/>
          </p:cNvPicPr>
          <p:nvPr>
            <p:ph idx="1"/>
          </p:nvPr>
        </p:nvPicPr>
        <p:blipFill>
          <a:blip r:embed="rId2"/>
          <a:stretch>
            <a:fillRect/>
          </a:stretch>
        </p:blipFill>
        <p:spPr>
          <a:xfrm>
            <a:off x="329937" y="312518"/>
            <a:ext cx="6065287" cy="6295672"/>
          </a:xfrm>
        </p:spPr>
      </p:pic>
      <p:pic>
        <p:nvPicPr>
          <p:cNvPr id="8" name="Picture 7">
            <a:extLst>
              <a:ext uri="{FF2B5EF4-FFF2-40B4-BE49-F238E27FC236}">
                <a16:creationId xmlns:a16="http://schemas.microsoft.com/office/drawing/2014/main" id="{B733823A-9D76-4BA6-89C2-7593A3981780}"/>
              </a:ext>
            </a:extLst>
          </p:cNvPr>
          <p:cNvPicPr>
            <a:picLocks noChangeAspect="1"/>
          </p:cNvPicPr>
          <p:nvPr/>
        </p:nvPicPr>
        <p:blipFill>
          <a:blip r:embed="rId3"/>
          <a:stretch>
            <a:fillRect/>
          </a:stretch>
        </p:blipFill>
        <p:spPr>
          <a:xfrm>
            <a:off x="6508998" y="691662"/>
            <a:ext cx="5353064" cy="1269113"/>
          </a:xfrm>
          <a:prstGeom prst="rect">
            <a:avLst/>
          </a:prstGeom>
        </p:spPr>
      </p:pic>
    </p:spTree>
    <p:extLst>
      <p:ext uri="{BB962C8B-B14F-4D97-AF65-F5344CB8AC3E}">
        <p14:creationId xmlns:p14="http://schemas.microsoft.com/office/powerpoint/2010/main" val="3915038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632E4-0D40-4A3B-8D2E-69A92E047302}"/>
              </a:ext>
            </a:extLst>
          </p:cNvPr>
          <p:cNvSpPr>
            <a:spLocks noGrp="1"/>
          </p:cNvSpPr>
          <p:nvPr>
            <p:ph idx="1"/>
          </p:nvPr>
        </p:nvSpPr>
        <p:spPr>
          <a:xfrm>
            <a:off x="649663" y="238026"/>
            <a:ext cx="11039573" cy="6381947"/>
          </a:xfrm>
        </p:spPr>
        <p:txBody>
          <a:bodyPr>
            <a:no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To provide the data path for the transfer of PC to AR we must apply timing signal T0 to achieve the following connection: </a:t>
            </a:r>
          </a:p>
          <a:p>
            <a:pPr marL="457200" lvl="1" indent="0" algn="just">
              <a:lnSpc>
                <a:spcPct val="150000"/>
              </a:lnSpc>
              <a:buNone/>
            </a:pPr>
            <a:r>
              <a:rPr lang="en-US" sz="2000" dirty="0">
                <a:latin typeface="Calisto MT" panose="02040603050505030304" pitchFamily="18" charset="0"/>
              </a:rPr>
              <a:t>1. Place the content of PC onto the bus by making the bus selection inputs S2S1S0 equal to 010. </a:t>
            </a:r>
          </a:p>
          <a:p>
            <a:pPr marL="457200" lvl="1" indent="0" algn="just">
              <a:lnSpc>
                <a:spcPct val="150000"/>
              </a:lnSpc>
              <a:buNone/>
            </a:pPr>
            <a:r>
              <a:rPr lang="en-US" sz="2000" dirty="0">
                <a:latin typeface="Calisto MT" panose="02040603050505030304" pitchFamily="18" charset="0"/>
              </a:rPr>
              <a:t>2. Transfer the content of the bus to AR by enabling the LD input of AR . </a:t>
            </a:r>
          </a:p>
          <a:p>
            <a:pPr algn="just">
              <a:lnSpc>
                <a:spcPct val="150000"/>
              </a:lnSpc>
              <a:buFont typeface="Wingdings" panose="05000000000000000000" pitchFamily="2" charset="2"/>
              <a:buChar char="Ø"/>
            </a:pPr>
            <a:r>
              <a:rPr lang="en-US" sz="2000" dirty="0">
                <a:latin typeface="Calisto MT" panose="02040603050505030304" pitchFamily="18" charset="0"/>
              </a:rPr>
              <a:t>The next clock transition initiates the transfer from PC to AR since T0 = 1 In order to implement the second statement </a:t>
            </a:r>
          </a:p>
          <a:p>
            <a:pPr marL="0" indent="0" algn="just">
              <a:lnSpc>
                <a:spcPct val="150000"/>
              </a:lnSpc>
              <a:buNone/>
            </a:pPr>
            <a:r>
              <a:rPr lang="en-US" sz="2000" dirty="0">
                <a:latin typeface="Calisto MT" panose="02040603050505030304" pitchFamily="18" charset="0"/>
              </a:rPr>
              <a:t>		T1: IR </a:t>
            </a:r>
            <a:r>
              <a:rPr lang="en-US" sz="2000" dirty="0">
                <a:latin typeface="Calisto MT" panose="02040603050505030304" pitchFamily="18" charset="0"/>
                <a:sym typeface="Wingdings" panose="05000000000000000000" pitchFamily="2" charset="2"/>
              </a:rPr>
              <a:t> </a:t>
            </a:r>
            <a:r>
              <a:rPr lang="en-US" sz="2000" dirty="0">
                <a:latin typeface="Calisto MT" panose="02040603050505030304" pitchFamily="18" charset="0"/>
              </a:rPr>
              <a:t>M[AR], PC </a:t>
            </a:r>
            <a:r>
              <a:rPr lang="en-US" sz="2000" dirty="0">
                <a:latin typeface="Calisto MT" panose="02040603050505030304" pitchFamily="18" charset="0"/>
                <a:sym typeface="Wingdings" panose="05000000000000000000" pitchFamily="2" charset="2"/>
              </a:rPr>
              <a:t></a:t>
            </a:r>
            <a:r>
              <a:rPr lang="en-US" sz="2000" dirty="0">
                <a:latin typeface="Calisto MT" panose="02040603050505030304" pitchFamily="18" charset="0"/>
              </a:rPr>
              <a:t> PC + 1 </a:t>
            </a:r>
          </a:p>
          <a:p>
            <a:pPr marL="0" indent="0" algn="just">
              <a:lnSpc>
                <a:spcPct val="150000"/>
              </a:lnSpc>
              <a:buNone/>
            </a:pPr>
            <a:r>
              <a:rPr lang="en-US" sz="2000" dirty="0">
                <a:latin typeface="Calisto MT" panose="02040603050505030304" pitchFamily="18" charset="0"/>
              </a:rPr>
              <a:t>it is necessary to use timing signal T1 to provide the following connections in the bus system.</a:t>
            </a:r>
          </a:p>
          <a:p>
            <a:pPr lvl="1" algn="just">
              <a:lnSpc>
                <a:spcPct val="150000"/>
              </a:lnSpc>
              <a:buFont typeface="Wingdings" panose="05000000000000000000" pitchFamily="2" charset="2"/>
              <a:buChar char="Ø"/>
            </a:pPr>
            <a:r>
              <a:rPr lang="en-US" sz="2000" dirty="0">
                <a:latin typeface="Calisto MT" panose="02040603050505030304" pitchFamily="18" charset="0"/>
              </a:rPr>
              <a:t> Enable the read input of memory. </a:t>
            </a:r>
          </a:p>
          <a:p>
            <a:pPr lvl="1" algn="just">
              <a:lnSpc>
                <a:spcPct val="150000"/>
              </a:lnSpc>
              <a:buFont typeface="Wingdings" panose="05000000000000000000" pitchFamily="2" charset="2"/>
              <a:buChar char="Ø"/>
            </a:pPr>
            <a:r>
              <a:rPr lang="en-US" sz="2000" dirty="0">
                <a:latin typeface="Calisto MT" panose="02040603050505030304" pitchFamily="18" charset="0"/>
              </a:rPr>
              <a:t>Place the content of memory onto the bus by making S2S1S0 = 111. </a:t>
            </a:r>
          </a:p>
          <a:p>
            <a:pPr lvl="1" algn="just">
              <a:lnSpc>
                <a:spcPct val="150000"/>
              </a:lnSpc>
              <a:buFont typeface="Wingdings" panose="05000000000000000000" pitchFamily="2" charset="2"/>
              <a:buChar char="Ø"/>
            </a:pPr>
            <a:r>
              <a:rPr lang="en-US" sz="2000" dirty="0">
                <a:latin typeface="Calisto MT" panose="02040603050505030304" pitchFamily="18" charset="0"/>
              </a:rPr>
              <a:t>Transfer the content of the bus to IR by enabling the LD input of IR. </a:t>
            </a:r>
          </a:p>
          <a:p>
            <a:pPr lvl="1" algn="just">
              <a:lnSpc>
                <a:spcPct val="150000"/>
              </a:lnSpc>
              <a:buFont typeface="Wingdings" panose="05000000000000000000" pitchFamily="2" charset="2"/>
              <a:buChar char="Ø"/>
            </a:pPr>
            <a:r>
              <a:rPr lang="en-US" sz="2000" dirty="0">
                <a:latin typeface="Calisto MT" panose="02040603050505030304" pitchFamily="18" charset="0"/>
              </a:rPr>
              <a:t>Increment PC by enabling the INR input of PC. </a:t>
            </a:r>
            <a:endParaRPr lang="en-IN" sz="2000" dirty="0">
              <a:latin typeface="Calisto MT" panose="02040603050505030304" pitchFamily="18" charset="0"/>
            </a:endParaRPr>
          </a:p>
        </p:txBody>
      </p:sp>
    </p:spTree>
    <p:extLst>
      <p:ext uri="{BB962C8B-B14F-4D97-AF65-F5344CB8AC3E}">
        <p14:creationId xmlns:p14="http://schemas.microsoft.com/office/powerpoint/2010/main" val="392208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9926F-D4F1-46DE-9FC7-E00383AD2E79}"/>
              </a:ext>
            </a:extLst>
          </p:cNvPr>
          <p:cNvSpPr>
            <a:spLocks noGrp="1"/>
          </p:cNvSpPr>
          <p:nvPr>
            <p:ph idx="1"/>
          </p:nvPr>
        </p:nvSpPr>
        <p:spPr>
          <a:xfrm>
            <a:off x="838200" y="744719"/>
            <a:ext cx="10515600" cy="4110086"/>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operation part of an instruction code specifies the operation to be performed. </a:t>
            </a:r>
          </a:p>
          <a:p>
            <a:pPr algn="just">
              <a:lnSpc>
                <a:spcPct val="150000"/>
              </a:lnSpc>
              <a:buFont typeface="Wingdings" panose="05000000000000000000" pitchFamily="2" charset="2"/>
              <a:buChar char="Ø"/>
            </a:pPr>
            <a:r>
              <a:rPr lang="en-US" sz="2000" dirty="0">
                <a:latin typeface="Calisto MT" panose="02040603050505030304" pitchFamily="18" charset="0"/>
              </a:rPr>
              <a:t>This operation must be performed on some data stored in processor registers or in memory.</a:t>
            </a:r>
          </a:p>
          <a:p>
            <a:pPr algn="just">
              <a:lnSpc>
                <a:spcPct val="150000"/>
              </a:lnSpc>
              <a:buFont typeface="Wingdings" panose="05000000000000000000" pitchFamily="2" charset="2"/>
              <a:buChar char="Ø"/>
            </a:pPr>
            <a:r>
              <a:rPr lang="en-US" sz="2000" dirty="0">
                <a:latin typeface="Calisto MT" panose="02040603050505030304" pitchFamily="18" charset="0"/>
              </a:rPr>
              <a:t> An instruction code must therefore specify not only the operation but also the registers or the memory words where the operands are to be found, </a:t>
            </a:r>
          </a:p>
          <a:p>
            <a:pPr algn="just">
              <a:lnSpc>
                <a:spcPct val="150000"/>
              </a:lnSpc>
              <a:buFont typeface="Wingdings" panose="05000000000000000000" pitchFamily="2" charset="2"/>
              <a:buChar char="Ø"/>
            </a:pPr>
            <a:r>
              <a:rPr lang="en-US" sz="2000" dirty="0">
                <a:latin typeface="Calisto MT" panose="02040603050505030304" pitchFamily="18" charset="0"/>
              </a:rPr>
              <a:t>as well as the register or memory word where the result is to be stored. </a:t>
            </a:r>
          </a:p>
          <a:p>
            <a:pPr algn="just">
              <a:lnSpc>
                <a:spcPct val="150000"/>
              </a:lnSpc>
              <a:buFont typeface="Wingdings" panose="05000000000000000000" pitchFamily="2" charset="2"/>
              <a:buChar char="Ø"/>
            </a:pPr>
            <a:r>
              <a:rPr lang="en-US" sz="2000" dirty="0">
                <a:latin typeface="Calisto MT" panose="02040603050505030304" pitchFamily="18" charset="0"/>
              </a:rPr>
              <a:t>Memory words can be specified in instruction codes by their address.</a:t>
            </a:r>
            <a:endParaRPr lang="en-IN" sz="2000" dirty="0">
              <a:latin typeface="Calisto MT" panose="02040603050505030304" pitchFamily="18" charset="0"/>
            </a:endParaRPr>
          </a:p>
        </p:txBody>
      </p:sp>
    </p:spTree>
    <p:extLst>
      <p:ext uri="{BB962C8B-B14F-4D97-AF65-F5344CB8AC3E}">
        <p14:creationId xmlns:p14="http://schemas.microsoft.com/office/powerpoint/2010/main" val="3119694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B45010-C860-48A1-889A-86ACD8CFEAF6}"/>
              </a:ext>
            </a:extLst>
          </p:cNvPr>
          <p:cNvSpPr>
            <a:spLocks noGrp="1"/>
          </p:cNvSpPr>
          <p:nvPr>
            <p:ph idx="1"/>
          </p:nvPr>
        </p:nvSpPr>
        <p:spPr>
          <a:xfrm>
            <a:off x="734506" y="585615"/>
            <a:ext cx="10515600" cy="5686769"/>
          </a:xfrm>
        </p:spPr>
        <p:txBody>
          <a:bodyPr>
            <a:normAutofit/>
          </a:bodyPr>
          <a:lstStyle/>
          <a:p>
            <a:pPr marL="0" indent="0">
              <a:buNone/>
            </a:pPr>
            <a:r>
              <a:rPr lang="en-US" sz="2000" b="1" dirty="0">
                <a:latin typeface="Calisto MT" panose="02040603050505030304" pitchFamily="18" charset="0"/>
              </a:rPr>
              <a:t>Determine the Type of Instruction:</a:t>
            </a:r>
          </a:p>
          <a:p>
            <a:pPr marL="0" indent="0">
              <a:buNone/>
            </a:pPr>
            <a:endParaRPr lang="en-IN" sz="2000" b="1" dirty="0">
              <a:latin typeface="Calisto MT" panose="02040603050505030304" pitchFamily="18" charset="0"/>
            </a:endParaRPr>
          </a:p>
        </p:txBody>
      </p:sp>
      <p:pic>
        <p:nvPicPr>
          <p:cNvPr id="5" name="Picture 4">
            <a:extLst>
              <a:ext uri="{FF2B5EF4-FFF2-40B4-BE49-F238E27FC236}">
                <a16:creationId xmlns:a16="http://schemas.microsoft.com/office/drawing/2014/main" id="{AF96236E-11F9-4377-86E1-39832A88D1B1}"/>
              </a:ext>
            </a:extLst>
          </p:cNvPr>
          <p:cNvPicPr>
            <a:picLocks noChangeAspect="1"/>
          </p:cNvPicPr>
          <p:nvPr/>
        </p:nvPicPr>
        <p:blipFill>
          <a:blip r:embed="rId2"/>
          <a:stretch>
            <a:fillRect/>
          </a:stretch>
        </p:blipFill>
        <p:spPr>
          <a:xfrm>
            <a:off x="2558286" y="1169258"/>
            <a:ext cx="7009919" cy="5487357"/>
          </a:xfrm>
          <a:prstGeom prst="rect">
            <a:avLst/>
          </a:prstGeom>
        </p:spPr>
      </p:pic>
    </p:spTree>
    <p:extLst>
      <p:ext uri="{BB962C8B-B14F-4D97-AF65-F5344CB8AC3E}">
        <p14:creationId xmlns:p14="http://schemas.microsoft.com/office/powerpoint/2010/main" val="136980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A6572-75F6-4147-8F19-ACF37CD864F0}"/>
              </a:ext>
            </a:extLst>
          </p:cNvPr>
          <p:cNvSpPr>
            <a:spLocks noGrp="1"/>
          </p:cNvSpPr>
          <p:nvPr>
            <p:ph idx="1"/>
          </p:nvPr>
        </p:nvSpPr>
        <p:spPr>
          <a:xfrm>
            <a:off x="838200" y="448926"/>
            <a:ext cx="10515600" cy="5960147"/>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flowchart presents an initial configuration for the instruction cycle and shows how the controller determines the instruction type after the decoding. </a:t>
            </a:r>
          </a:p>
          <a:p>
            <a:pPr algn="just">
              <a:lnSpc>
                <a:spcPct val="150000"/>
              </a:lnSpc>
              <a:buFont typeface="Wingdings" panose="05000000000000000000" pitchFamily="2" charset="2"/>
              <a:buChar char="Ø"/>
            </a:pPr>
            <a:r>
              <a:rPr lang="en-US" sz="2000" dirty="0">
                <a:latin typeface="Calisto MT" panose="02040603050505030304" pitchFamily="18" charset="0"/>
              </a:rPr>
              <a:t>If D7 = 1, the instruction must be register-reference or input-output type. If D7 = 0, the operation code must be one of the other seven values 110, specifying a memory reference instruction.</a:t>
            </a:r>
          </a:p>
          <a:p>
            <a:pPr algn="just">
              <a:lnSpc>
                <a:spcPct val="150000"/>
              </a:lnSpc>
              <a:buFont typeface="Wingdings" panose="05000000000000000000" pitchFamily="2" charset="2"/>
              <a:buChar char="Ø"/>
            </a:pPr>
            <a:r>
              <a:rPr lang="en-US" sz="2000" dirty="0">
                <a:latin typeface="Calisto MT" panose="02040603050505030304" pitchFamily="18" charset="0"/>
              </a:rPr>
              <a:t> Control then inspects the value of the first bit of the instruction, which is now available in flip-flop I. </a:t>
            </a:r>
          </a:p>
          <a:p>
            <a:pPr algn="just">
              <a:lnSpc>
                <a:spcPct val="150000"/>
              </a:lnSpc>
              <a:buFont typeface="Wingdings" panose="05000000000000000000" pitchFamily="2" charset="2"/>
              <a:buChar char="Ø"/>
            </a:pPr>
            <a:r>
              <a:rPr lang="en-US" sz="2000" dirty="0">
                <a:latin typeface="Calisto MT" panose="02040603050505030304" pitchFamily="18" charset="0"/>
              </a:rPr>
              <a:t> If D7 = 0 and I = 1, we have a memory-reference instruction with an indirect address. It is then necessary to read the effective address from memory.</a:t>
            </a:r>
          </a:p>
          <a:p>
            <a:pPr algn="just">
              <a:lnSpc>
                <a:spcPct val="150000"/>
              </a:lnSpc>
              <a:buFont typeface="Wingdings" panose="05000000000000000000" pitchFamily="2" charset="2"/>
              <a:buChar char="Ø"/>
            </a:pPr>
            <a:r>
              <a:rPr lang="en-US" sz="2000" dirty="0">
                <a:latin typeface="Calisto MT" panose="02040603050505030304" pitchFamily="18" charset="0"/>
              </a:rPr>
              <a:t> The three instruction types are subdivided into four separate paths.</a:t>
            </a:r>
          </a:p>
          <a:p>
            <a:pPr algn="just">
              <a:lnSpc>
                <a:spcPct val="150000"/>
              </a:lnSpc>
              <a:buFont typeface="Wingdings" panose="05000000000000000000" pitchFamily="2" charset="2"/>
              <a:buChar char="Ø"/>
            </a:pPr>
            <a:r>
              <a:rPr lang="en-US" sz="2000" dirty="0">
                <a:latin typeface="Calisto MT" panose="02040603050505030304" pitchFamily="18" charset="0"/>
              </a:rPr>
              <a:t>The selected operation is activated with the clock transition associated with timing signal T3.</a:t>
            </a:r>
            <a:endParaRPr lang="en-IN" sz="2000" dirty="0">
              <a:latin typeface="Calisto MT" panose="02040603050505030304" pitchFamily="18" charset="0"/>
            </a:endParaRPr>
          </a:p>
        </p:txBody>
      </p:sp>
    </p:spTree>
    <p:extLst>
      <p:ext uri="{BB962C8B-B14F-4D97-AF65-F5344CB8AC3E}">
        <p14:creationId xmlns:p14="http://schemas.microsoft.com/office/powerpoint/2010/main" val="730236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1A90A-3D3E-4558-A967-7731B7E6D85C}"/>
              </a:ext>
            </a:extLst>
          </p:cNvPr>
          <p:cNvSpPr>
            <a:spLocks noGrp="1"/>
          </p:cNvSpPr>
          <p:nvPr>
            <p:ph idx="1"/>
          </p:nvPr>
        </p:nvSpPr>
        <p:spPr>
          <a:xfrm>
            <a:off x="838200" y="245096"/>
            <a:ext cx="10515600" cy="6278251"/>
          </a:xfrm>
        </p:spPr>
        <p:txBody>
          <a:bodyPr>
            <a:normAutofit/>
          </a:bodyPr>
          <a:lstStyle/>
          <a:p>
            <a:pPr algn="just">
              <a:lnSpc>
                <a:spcPct val="150000"/>
              </a:lnSpc>
              <a:buFont typeface="Wingdings" panose="05000000000000000000" pitchFamily="2" charset="2"/>
              <a:buChar char="Ø"/>
            </a:pPr>
            <a:endParaRPr lang="en-IN" sz="2000" dirty="0">
              <a:latin typeface="Calisto MT" panose="02040603050505030304" pitchFamily="18" charset="0"/>
            </a:endParaRPr>
          </a:p>
          <a:p>
            <a:pPr algn="just">
              <a:lnSpc>
                <a:spcPct val="150000"/>
              </a:lnSpc>
              <a:buFont typeface="Wingdings" panose="05000000000000000000" pitchFamily="2" charset="2"/>
              <a:buChar char="Ø"/>
            </a:pPr>
            <a:endParaRPr lang="en-IN" sz="2000" dirty="0">
              <a:latin typeface="Calisto MT" panose="02040603050505030304" pitchFamily="18" charset="0"/>
            </a:endParaRPr>
          </a:p>
          <a:p>
            <a:pPr algn="just">
              <a:lnSpc>
                <a:spcPct val="150000"/>
              </a:lnSpc>
              <a:buFont typeface="Wingdings" panose="05000000000000000000" pitchFamily="2" charset="2"/>
              <a:buChar char="Ø"/>
            </a:pPr>
            <a:endParaRPr lang="en-US" sz="2000" dirty="0">
              <a:latin typeface="Calisto MT" panose="02040603050505030304" pitchFamily="18" charset="0"/>
            </a:endParaRPr>
          </a:p>
          <a:p>
            <a:pPr algn="just">
              <a:lnSpc>
                <a:spcPct val="150000"/>
              </a:lnSpc>
              <a:buFont typeface="Wingdings" panose="05000000000000000000" pitchFamily="2" charset="2"/>
              <a:buChar char="Ø"/>
            </a:pPr>
            <a:r>
              <a:rPr lang="en-US" sz="2000" dirty="0">
                <a:latin typeface="Calisto MT" panose="02040603050505030304" pitchFamily="18" charset="0"/>
              </a:rPr>
              <a:t>When a memory-reference instruction with I = 0 is encountered, it is not necessary to do anything since the effective address is already in AR.</a:t>
            </a:r>
          </a:p>
          <a:p>
            <a:pPr algn="just">
              <a:lnSpc>
                <a:spcPct val="150000"/>
              </a:lnSpc>
              <a:buFont typeface="Wingdings" panose="05000000000000000000" pitchFamily="2" charset="2"/>
              <a:buChar char="Ø"/>
            </a:pPr>
            <a:r>
              <a:rPr lang="en-US" sz="2000" dirty="0">
                <a:latin typeface="Calisto MT" panose="02040603050505030304" pitchFamily="18" charset="0"/>
              </a:rPr>
              <a:t>However, the sequence counter SC must be incremented when D’7 I T3 = 1 so that the execution of the memory-reference instruction can be continued with timing variable T4.</a:t>
            </a:r>
          </a:p>
          <a:p>
            <a:pPr algn="just">
              <a:lnSpc>
                <a:spcPct val="150000"/>
              </a:lnSpc>
              <a:buFont typeface="Wingdings" panose="05000000000000000000" pitchFamily="2" charset="2"/>
              <a:buChar char="Ø"/>
            </a:pPr>
            <a:r>
              <a:rPr lang="en-US" sz="2000" dirty="0">
                <a:latin typeface="Calisto MT" panose="02040603050505030304" pitchFamily="18" charset="0"/>
              </a:rPr>
              <a:t>A register-reference or input-output instruction can be executed with the clock associated with timing signal T3. </a:t>
            </a:r>
          </a:p>
          <a:p>
            <a:pPr algn="just">
              <a:lnSpc>
                <a:spcPct val="150000"/>
              </a:lnSpc>
              <a:buFont typeface="Wingdings" panose="05000000000000000000" pitchFamily="2" charset="2"/>
              <a:buChar char="Ø"/>
            </a:pPr>
            <a:r>
              <a:rPr lang="en-US" sz="2000" dirty="0">
                <a:latin typeface="Calisto MT" panose="02040603050505030304" pitchFamily="18" charset="0"/>
              </a:rPr>
              <a:t>After the instruction is executed, SC is cleared to 0, and control returns to the fetch phase with T0 =1. SC is either incremented or cleared to 0 with every positive clock transition</a:t>
            </a:r>
            <a:endParaRPr lang="en-IN" sz="2000" dirty="0">
              <a:latin typeface="Calisto MT" panose="02040603050505030304" pitchFamily="18" charset="0"/>
            </a:endParaRPr>
          </a:p>
        </p:txBody>
      </p:sp>
      <p:pic>
        <p:nvPicPr>
          <p:cNvPr id="5" name="Picture 4">
            <a:extLst>
              <a:ext uri="{FF2B5EF4-FFF2-40B4-BE49-F238E27FC236}">
                <a16:creationId xmlns:a16="http://schemas.microsoft.com/office/drawing/2014/main" id="{0722797B-5D15-4B63-B355-2A56EBD758E6}"/>
              </a:ext>
            </a:extLst>
          </p:cNvPr>
          <p:cNvPicPr>
            <a:picLocks noChangeAspect="1"/>
          </p:cNvPicPr>
          <p:nvPr/>
        </p:nvPicPr>
        <p:blipFill>
          <a:blip r:embed="rId2"/>
          <a:stretch>
            <a:fillRect/>
          </a:stretch>
        </p:blipFill>
        <p:spPr>
          <a:xfrm>
            <a:off x="3279746" y="245096"/>
            <a:ext cx="5349704" cy="1611984"/>
          </a:xfrm>
          <a:prstGeom prst="rect">
            <a:avLst/>
          </a:prstGeom>
        </p:spPr>
      </p:pic>
    </p:spTree>
    <p:extLst>
      <p:ext uri="{BB962C8B-B14F-4D97-AF65-F5344CB8AC3E}">
        <p14:creationId xmlns:p14="http://schemas.microsoft.com/office/powerpoint/2010/main" val="3203867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24BC-8108-44E2-91CD-B95B3B906BB1}"/>
              </a:ext>
            </a:extLst>
          </p:cNvPr>
          <p:cNvSpPr>
            <a:spLocks noGrp="1"/>
          </p:cNvSpPr>
          <p:nvPr>
            <p:ph type="title"/>
          </p:nvPr>
        </p:nvSpPr>
        <p:spPr>
          <a:xfrm>
            <a:off x="838200" y="142449"/>
            <a:ext cx="10515600" cy="1077176"/>
          </a:xfrm>
        </p:spPr>
        <p:txBody>
          <a:bodyPr>
            <a:normAutofit/>
          </a:bodyPr>
          <a:lstStyle/>
          <a:p>
            <a:pPr algn="ctr"/>
            <a:r>
              <a:rPr lang="en-IN" sz="3200" b="1" dirty="0">
                <a:latin typeface="Calisto MT" panose="02040603050505030304" pitchFamily="18" charset="0"/>
              </a:rPr>
              <a:t>Register-Reference Instructions </a:t>
            </a:r>
          </a:p>
        </p:txBody>
      </p:sp>
      <p:sp>
        <p:nvSpPr>
          <p:cNvPr id="3" name="Content Placeholder 2">
            <a:extLst>
              <a:ext uri="{FF2B5EF4-FFF2-40B4-BE49-F238E27FC236}">
                <a16:creationId xmlns:a16="http://schemas.microsoft.com/office/drawing/2014/main" id="{A36B3293-B3A8-413E-9BFB-6C311CC0C7AF}"/>
              </a:ext>
            </a:extLst>
          </p:cNvPr>
          <p:cNvSpPr>
            <a:spLocks noGrp="1"/>
          </p:cNvSpPr>
          <p:nvPr>
            <p:ph idx="1"/>
          </p:nvPr>
        </p:nvSpPr>
        <p:spPr>
          <a:xfrm>
            <a:off x="838200" y="1150070"/>
            <a:ext cx="10515600" cy="5026893"/>
          </a:xfrm>
        </p:spPr>
        <p:txBody>
          <a:bodyPr>
            <a:normAutofit/>
          </a:bodyPr>
          <a:lstStyle/>
          <a:p>
            <a:pPr algn="just">
              <a:lnSpc>
                <a:spcPct val="200000"/>
              </a:lnSpc>
              <a:buFont typeface="Wingdings" panose="05000000000000000000" pitchFamily="2" charset="2"/>
              <a:buChar char="Ø"/>
            </a:pPr>
            <a:r>
              <a:rPr lang="en-US" sz="2000" dirty="0">
                <a:latin typeface="Calisto MT" panose="02040603050505030304" pitchFamily="18" charset="0"/>
              </a:rPr>
              <a:t>Register-reference instructions are recognized by the control when D7 = 1 and I = 0. </a:t>
            </a:r>
          </a:p>
          <a:p>
            <a:pPr algn="just">
              <a:lnSpc>
                <a:spcPct val="200000"/>
              </a:lnSpc>
              <a:buFont typeface="Wingdings" panose="05000000000000000000" pitchFamily="2" charset="2"/>
              <a:buChar char="Ø"/>
            </a:pPr>
            <a:r>
              <a:rPr lang="en-US" sz="2000" dirty="0">
                <a:latin typeface="Calisto MT" panose="02040603050505030304" pitchFamily="18" charset="0"/>
              </a:rPr>
              <a:t>These instructions use bits 0 through 11 of the instruction code to specify one of the 12 instructions. </a:t>
            </a:r>
          </a:p>
          <a:p>
            <a:pPr algn="just">
              <a:lnSpc>
                <a:spcPct val="200000"/>
              </a:lnSpc>
              <a:buFont typeface="Wingdings" panose="05000000000000000000" pitchFamily="2" charset="2"/>
              <a:buChar char="Ø"/>
            </a:pPr>
            <a:r>
              <a:rPr lang="en-US" sz="2000" dirty="0">
                <a:latin typeface="Calisto MT" panose="02040603050505030304" pitchFamily="18" charset="0"/>
              </a:rPr>
              <a:t>These 12 bits are available in IR(0-11). </a:t>
            </a:r>
          </a:p>
          <a:p>
            <a:pPr algn="just">
              <a:lnSpc>
                <a:spcPct val="200000"/>
              </a:lnSpc>
              <a:buFont typeface="Wingdings" panose="05000000000000000000" pitchFamily="2" charset="2"/>
              <a:buChar char="Ø"/>
            </a:pPr>
            <a:r>
              <a:rPr lang="en-US" sz="2000" dirty="0">
                <a:latin typeface="Calisto MT" panose="02040603050505030304" pitchFamily="18" charset="0"/>
              </a:rPr>
              <a:t>They were also transferred to AR during time T2.</a:t>
            </a:r>
          </a:p>
          <a:p>
            <a:pPr algn="just">
              <a:lnSpc>
                <a:spcPct val="200000"/>
              </a:lnSpc>
              <a:buFont typeface="Wingdings" panose="05000000000000000000" pitchFamily="2" charset="2"/>
              <a:buChar char="Ø"/>
            </a:pPr>
            <a:r>
              <a:rPr lang="en-US" sz="2000" dirty="0">
                <a:latin typeface="Calisto MT" panose="02040603050505030304" pitchFamily="18" charset="0"/>
              </a:rPr>
              <a:t>These instructions are executed with the clock transition associated with timing variable T3</a:t>
            </a:r>
          </a:p>
          <a:p>
            <a:pPr algn="just">
              <a:lnSpc>
                <a:spcPct val="200000"/>
              </a:lnSpc>
              <a:buFont typeface="Wingdings" panose="05000000000000000000" pitchFamily="2" charset="2"/>
              <a:buChar char="Ø"/>
            </a:pPr>
            <a:r>
              <a:rPr lang="en-US" sz="2000" dirty="0">
                <a:latin typeface="Calisto MT" panose="02040603050505030304" pitchFamily="18" charset="0"/>
              </a:rPr>
              <a:t> Each control function needs the Boolean relation D7I'T3</a:t>
            </a:r>
            <a:endParaRPr lang="en-IN" sz="2000" dirty="0">
              <a:latin typeface="Calisto MT" panose="02040603050505030304" pitchFamily="18" charset="0"/>
            </a:endParaRPr>
          </a:p>
        </p:txBody>
      </p:sp>
    </p:spTree>
    <p:extLst>
      <p:ext uri="{BB962C8B-B14F-4D97-AF65-F5344CB8AC3E}">
        <p14:creationId xmlns:p14="http://schemas.microsoft.com/office/powerpoint/2010/main" val="1174815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A2E7F6-2551-492C-94B6-A73A4D2FC17E}"/>
              </a:ext>
            </a:extLst>
          </p:cNvPr>
          <p:cNvPicPr>
            <a:picLocks noChangeAspect="1"/>
          </p:cNvPicPr>
          <p:nvPr/>
        </p:nvPicPr>
        <p:blipFill>
          <a:blip r:embed="rId2"/>
          <a:stretch>
            <a:fillRect/>
          </a:stretch>
        </p:blipFill>
        <p:spPr>
          <a:xfrm>
            <a:off x="1478325" y="1051369"/>
            <a:ext cx="9235350" cy="5170322"/>
          </a:xfrm>
          <a:prstGeom prst="rect">
            <a:avLst/>
          </a:prstGeom>
        </p:spPr>
      </p:pic>
    </p:spTree>
    <p:extLst>
      <p:ext uri="{BB962C8B-B14F-4D97-AF65-F5344CB8AC3E}">
        <p14:creationId xmlns:p14="http://schemas.microsoft.com/office/powerpoint/2010/main" val="2947218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8FF8-9509-4C14-BD17-B8A52D07645F}"/>
              </a:ext>
            </a:extLst>
          </p:cNvPr>
          <p:cNvSpPr>
            <a:spLocks noGrp="1"/>
          </p:cNvSpPr>
          <p:nvPr>
            <p:ph type="title"/>
          </p:nvPr>
        </p:nvSpPr>
        <p:spPr>
          <a:xfrm>
            <a:off x="838200" y="189583"/>
            <a:ext cx="10515600" cy="982908"/>
          </a:xfrm>
        </p:spPr>
        <p:txBody>
          <a:bodyPr>
            <a:normAutofit/>
          </a:bodyPr>
          <a:lstStyle/>
          <a:p>
            <a:pPr algn="ctr"/>
            <a:r>
              <a:rPr lang="en-IN" sz="3200" b="1" dirty="0">
                <a:latin typeface="Calisto MT" panose="02040603050505030304" pitchFamily="18" charset="0"/>
              </a:rPr>
              <a:t>Memory-Reference Instructions </a:t>
            </a:r>
          </a:p>
        </p:txBody>
      </p:sp>
      <p:pic>
        <p:nvPicPr>
          <p:cNvPr id="5" name="Content Placeholder 4">
            <a:extLst>
              <a:ext uri="{FF2B5EF4-FFF2-40B4-BE49-F238E27FC236}">
                <a16:creationId xmlns:a16="http://schemas.microsoft.com/office/drawing/2014/main" id="{5C071E33-8519-4416-A5CD-6652D36D1127}"/>
              </a:ext>
            </a:extLst>
          </p:cNvPr>
          <p:cNvPicPr>
            <a:picLocks noGrp="1" noChangeAspect="1"/>
          </p:cNvPicPr>
          <p:nvPr>
            <p:ph idx="1"/>
          </p:nvPr>
        </p:nvPicPr>
        <p:blipFill>
          <a:blip r:embed="rId2"/>
          <a:stretch>
            <a:fillRect/>
          </a:stretch>
        </p:blipFill>
        <p:spPr>
          <a:xfrm>
            <a:off x="2063436" y="2630079"/>
            <a:ext cx="7603824" cy="3733014"/>
          </a:xfrm>
        </p:spPr>
      </p:pic>
      <p:sp>
        <p:nvSpPr>
          <p:cNvPr id="7" name="TextBox 6">
            <a:extLst>
              <a:ext uri="{FF2B5EF4-FFF2-40B4-BE49-F238E27FC236}">
                <a16:creationId xmlns:a16="http://schemas.microsoft.com/office/drawing/2014/main" id="{717D6B47-ADC0-42E6-9ABF-200D3EC3D743}"/>
              </a:ext>
            </a:extLst>
          </p:cNvPr>
          <p:cNvSpPr txBox="1"/>
          <p:nvPr/>
        </p:nvSpPr>
        <p:spPr>
          <a:xfrm>
            <a:off x="1108434" y="964685"/>
            <a:ext cx="10245365" cy="1423082"/>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Calisto MT" panose="02040603050505030304" pitchFamily="18" charset="0"/>
              </a:rPr>
              <a:t>The effective address of the instruction is in the address register AR and was placed there during timing signal T2 when I = 0, or during timing signal T3 when I = 1. </a:t>
            </a:r>
          </a:p>
          <a:p>
            <a:pPr marL="342900" indent="-342900" algn="just">
              <a:lnSpc>
                <a:spcPct val="150000"/>
              </a:lnSpc>
              <a:buFont typeface="Wingdings" panose="05000000000000000000" pitchFamily="2" charset="2"/>
              <a:buChar char="Ø"/>
            </a:pPr>
            <a:r>
              <a:rPr lang="en-US" sz="2000" dirty="0">
                <a:latin typeface="Calisto MT" panose="02040603050505030304" pitchFamily="18" charset="0"/>
              </a:rPr>
              <a:t>The execution of the memory-reference instructions starts with timing signal T4</a:t>
            </a:r>
            <a:endParaRPr lang="en-IN" sz="2000" dirty="0">
              <a:latin typeface="Calisto MT" panose="02040603050505030304" pitchFamily="18" charset="0"/>
            </a:endParaRPr>
          </a:p>
        </p:txBody>
      </p:sp>
    </p:spTree>
    <p:extLst>
      <p:ext uri="{BB962C8B-B14F-4D97-AF65-F5344CB8AC3E}">
        <p14:creationId xmlns:p14="http://schemas.microsoft.com/office/powerpoint/2010/main" val="1156992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6C1D3-B09C-4F9B-B1A8-78C7F58CD775}"/>
              </a:ext>
            </a:extLst>
          </p:cNvPr>
          <p:cNvSpPr>
            <a:spLocks noGrp="1"/>
          </p:cNvSpPr>
          <p:nvPr>
            <p:ph idx="1"/>
          </p:nvPr>
        </p:nvSpPr>
        <p:spPr>
          <a:xfrm>
            <a:off x="838200" y="122548"/>
            <a:ext cx="10515600" cy="6466787"/>
          </a:xfrm>
        </p:spPr>
        <p:txBody>
          <a:bodyPr>
            <a:noAutofit/>
          </a:bodyPr>
          <a:lstStyle/>
          <a:p>
            <a:pPr>
              <a:buFont typeface="Wingdings" panose="05000000000000000000" pitchFamily="2" charset="2"/>
              <a:buChar char="Ø"/>
            </a:pPr>
            <a:endParaRPr lang="en-IN" sz="2000" b="1" dirty="0">
              <a:latin typeface="Calisto MT" panose="02040603050505030304" pitchFamily="18" charset="0"/>
            </a:endParaRPr>
          </a:p>
          <a:p>
            <a:pPr>
              <a:buFont typeface="Wingdings" panose="05000000000000000000" pitchFamily="2" charset="2"/>
              <a:buChar char="Ø"/>
            </a:pPr>
            <a:r>
              <a:rPr lang="en-IN" sz="2000" b="1" dirty="0">
                <a:latin typeface="Calisto MT" panose="02040603050505030304" pitchFamily="18" charset="0"/>
              </a:rPr>
              <a:t>AND to AC: </a:t>
            </a:r>
          </a:p>
          <a:p>
            <a:pPr>
              <a:buFont typeface="Wingdings" panose="05000000000000000000" pitchFamily="2" charset="2"/>
              <a:buChar char="Ø"/>
            </a:pPr>
            <a:endParaRPr lang="en-IN" sz="2000" b="1" dirty="0">
              <a:latin typeface="Calisto MT" panose="02040603050505030304" pitchFamily="18" charset="0"/>
            </a:endParaRPr>
          </a:p>
          <a:p>
            <a:pPr>
              <a:buFont typeface="Wingdings" panose="05000000000000000000" pitchFamily="2" charset="2"/>
              <a:buChar char="Ø"/>
            </a:pPr>
            <a:endParaRPr lang="en-IN" sz="2000" b="1" dirty="0">
              <a:latin typeface="Calisto MT" panose="02040603050505030304" pitchFamily="18" charset="0"/>
            </a:endParaRPr>
          </a:p>
          <a:p>
            <a:pPr>
              <a:buFont typeface="Wingdings" panose="05000000000000000000" pitchFamily="2" charset="2"/>
              <a:buChar char="Ø"/>
            </a:pPr>
            <a:r>
              <a:rPr lang="en-IN" sz="2000" b="1" dirty="0">
                <a:latin typeface="Calisto MT" panose="02040603050505030304" pitchFamily="18" charset="0"/>
              </a:rPr>
              <a:t>ADD to AC:</a:t>
            </a:r>
          </a:p>
          <a:p>
            <a:pPr>
              <a:buFont typeface="Wingdings" panose="05000000000000000000" pitchFamily="2" charset="2"/>
              <a:buChar char="Ø"/>
            </a:pPr>
            <a:endParaRPr lang="en-IN" sz="2000" b="1" dirty="0">
              <a:latin typeface="Calisto MT" panose="02040603050505030304" pitchFamily="18" charset="0"/>
            </a:endParaRPr>
          </a:p>
          <a:p>
            <a:pPr>
              <a:buFont typeface="Wingdings" panose="05000000000000000000" pitchFamily="2" charset="2"/>
              <a:buChar char="Ø"/>
            </a:pPr>
            <a:endParaRPr lang="en-IN" sz="2000" b="1" dirty="0">
              <a:latin typeface="Calisto MT" panose="02040603050505030304" pitchFamily="18" charset="0"/>
            </a:endParaRPr>
          </a:p>
          <a:p>
            <a:pPr>
              <a:buFont typeface="Wingdings" panose="05000000000000000000" pitchFamily="2" charset="2"/>
              <a:buChar char="Ø"/>
            </a:pPr>
            <a:endParaRPr lang="en-IN" sz="2000" b="1" dirty="0">
              <a:latin typeface="Calisto MT" panose="02040603050505030304" pitchFamily="18" charset="0"/>
            </a:endParaRPr>
          </a:p>
          <a:p>
            <a:pPr>
              <a:buFont typeface="Wingdings" panose="05000000000000000000" pitchFamily="2" charset="2"/>
              <a:buChar char="Ø"/>
            </a:pPr>
            <a:r>
              <a:rPr lang="en-IN" sz="2000" b="1" dirty="0">
                <a:latin typeface="Calisto MT" panose="02040603050505030304" pitchFamily="18" charset="0"/>
              </a:rPr>
              <a:t>LDA: Load to AC:</a:t>
            </a:r>
          </a:p>
          <a:p>
            <a:pPr>
              <a:buFont typeface="Wingdings" panose="05000000000000000000" pitchFamily="2" charset="2"/>
              <a:buChar char="Ø"/>
            </a:pPr>
            <a:endParaRPr lang="en-IN" sz="2000" b="1" dirty="0">
              <a:latin typeface="Calisto MT" panose="02040603050505030304" pitchFamily="18" charset="0"/>
            </a:endParaRPr>
          </a:p>
          <a:p>
            <a:pPr>
              <a:buFont typeface="Wingdings" panose="05000000000000000000" pitchFamily="2" charset="2"/>
              <a:buChar char="Ø"/>
            </a:pPr>
            <a:endParaRPr lang="en-US" sz="2000" b="1" dirty="0">
              <a:latin typeface="Calisto MT" panose="02040603050505030304" pitchFamily="18" charset="0"/>
            </a:endParaRPr>
          </a:p>
          <a:p>
            <a:pPr>
              <a:buFont typeface="Wingdings" panose="05000000000000000000" pitchFamily="2" charset="2"/>
              <a:buChar char="Ø"/>
            </a:pPr>
            <a:r>
              <a:rPr lang="en-US" sz="2000" b="1" dirty="0">
                <a:latin typeface="Calisto MT" panose="02040603050505030304" pitchFamily="18" charset="0"/>
              </a:rPr>
              <a:t>STA: Store AC:</a:t>
            </a:r>
          </a:p>
          <a:p>
            <a:pPr>
              <a:buFont typeface="Wingdings" panose="05000000000000000000" pitchFamily="2" charset="2"/>
              <a:buChar char="Ø"/>
            </a:pPr>
            <a:endParaRPr lang="en-US" sz="2000" b="1" dirty="0">
              <a:latin typeface="Calisto MT" panose="02040603050505030304" pitchFamily="18" charset="0"/>
            </a:endParaRPr>
          </a:p>
          <a:p>
            <a:pPr>
              <a:buFont typeface="Wingdings" panose="05000000000000000000" pitchFamily="2" charset="2"/>
              <a:buChar char="Ø"/>
            </a:pPr>
            <a:endParaRPr lang="en-US" sz="2000" b="1" dirty="0">
              <a:latin typeface="Calisto MT" panose="02040603050505030304" pitchFamily="18" charset="0"/>
            </a:endParaRPr>
          </a:p>
          <a:p>
            <a:pPr>
              <a:buFont typeface="Wingdings" panose="05000000000000000000" pitchFamily="2" charset="2"/>
              <a:buChar char="Ø"/>
            </a:pPr>
            <a:r>
              <a:rPr lang="en-US" sz="2000" b="1" dirty="0">
                <a:latin typeface="Calisto MT" panose="02040603050505030304" pitchFamily="18" charset="0"/>
              </a:rPr>
              <a:t>BUN: Branch Unconditionally:  </a:t>
            </a:r>
            <a:endParaRPr lang="en-IN" sz="2000" b="1" dirty="0">
              <a:latin typeface="Calisto MT" panose="02040603050505030304" pitchFamily="18" charset="0"/>
            </a:endParaRPr>
          </a:p>
        </p:txBody>
      </p:sp>
      <p:pic>
        <p:nvPicPr>
          <p:cNvPr id="5" name="Picture 4">
            <a:extLst>
              <a:ext uri="{FF2B5EF4-FFF2-40B4-BE49-F238E27FC236}">
                <a16:creationId xmlns:a16="http://schemas.microsoft.com/office/drawing/2014/main" id="{DBA529B1-6010-46E0-9DEA-F4FFF9C7F10D}"/>
              </a:ext>
            </a:extLst>
          </p:cNvPr>
          <p:cNvPicPr>
            <a:picLocks noChangeAspect="1"/>
          </p:cNvPicPr>
          <p:nvPr/>
        </p:nvPicPr>
        <p:blipFill>
          <a:blip r:embed="rId2"/>
          <a:stretch>
            <a:fillRect/>
          </a:stretch>
        </p:blipFill>
        <p:spPr>
          <a:xfrm>
            <a:off x="2583176" y="524960"/>
            <a:ext cx="3670079" cy="638716"/>
          </a:xfrm>
          <a:prstGeom prst="rect">
            <a:avLst/>
          </a:prstGeom>
        </p:spPr>
      </p:pic>
      <p:pic>
        <p:nvPicPr>
          <p:cNvPr id="7" name="Picture 6">
            <a:extLst>
              <a:ext uri="{FF2B5EF4-FFF2-40B4-BE49-F238E27FC236}">
                <a16:creationId xmlns:a16="http://schemas.microsoft.com/office/drawing/2014/main" id="{385649C4-FD27-4587-81CB-2C7B213C169B}"/>
              </a:ext>
            </a:extLst>
          </p:cNvPr>
          <p:cNvPicPr>
            <a:picLocks noChangeAspect="1"/>
          </p:cNvPicPr>
          <p:nvPr/>
        </p:nvPicPr>
        <p:blipFill>
          <a:blip r:embed="rId3"/>
          <a:stretch>
            <a:fillRect/>
          </a:stretch>
        </p:blipFill>
        <p:spPr>
          <a:xfrm>
            <a:off x="2793592" y="1711032"/>
            <a:ext cx="5691433" cy="777712"/>
          </a:xfrm>
          <a:prstGeom prst="rect">
            <a:avLst/>
          </a:prstGeom>
        </p:spPr>
      </p:pic>
      <p:pic>
        <p:nvPicPr>
          <p:cNvPr id="9" name="Picture 8">
            <a:extLst>
              <a:ext uri="{FF2B5EF4-FFF2-40B4-BE49-F238E27FC236}">
                <a16:creationId xmlns:a16="http://schemas.microsoft.com/office/drawing/2014/main" id="{67D76D6E-C184-46D4-9E10-5B0F4BBBE60D}"/>
              </a:ext>
            </a:extLst>
          </p:cNvPr>
          <p:cNvPicPr>
            <a:picLocks noChangeAspect="1"/>
          </p:cNvPicPr>
          <p:nvPr/>
        </p:nvPicPr>
        <p:blipFill>
          <a:blip r:embed="rId4"/>
          <a:stretch>
            <a:fillRect/>
          </a:stretch>
        </p:blipFill>
        <p:spPr>
          <a:xfrm>
            <a:off x="3660591" y="3228710"/>
            <a:ext cx="3335266" cy="758938"/>
          </a:xfrm>
          <a:prstGeom prst="rect">
            <a:avLst/>
          </a:prstGeom>
        </p:spPr>
      </p:pic>
      <p:pic>
        <p:nvPicPr>
          <p:cNvPr id="10" name="Picture 9">
            <a:extLst>
              <a:ext uri="{FF2B5EF4-FFF2-40B4-BE49-F238E27FC236}">
                <a16:creationId xmlns:a16="http://schemas.microsoft.com/office/drawing/2014/main" id="{60EE5069-9236-4E96-BC02-F95F722DCE4E}"/>
              </a:ext>
            </a:extLst>
          </p:cNvPr>
          <p:cNvPicPr>
            <a:picLocks noChangeAspect="1"/>
          </p:cNvPicPr>
          <p:nvPr/>
        </p:nvPicPr>
        <p:blipFill>
          <a:blip r:embed="rId5"/>
          <a:stretch>
            <a:fillRect/>
          </a:stretch>
        </p:blipFill>
        <p:spPr>
          <a:xfrm>
            <a:off x="3092223" y="4513668"/>
            <a:ext cx="4306682" cy="547065"/>
          </a:xfrm>
          <a:prstGeom prst="rect">
            <a:avLst/>
          </a:prstGeom>
        </p:spPr>
      </p:pic>
      <p:pic>
        <p:nvPicPr>
          <p:cNvPr id="11" name="Picture 10">
            <a:extLst>
              <a:ext uri="{FF2B5EF4-FFF2-40B4-BE49-F238E27FC236}">
                <a16:creationId xmlns:a16="http://schemas.microsoft.com/office/drawing/2014/main" id="{C17FFDD2-09F3-4936-AF4B-14F962A76A78}"/>
              </a:ext>
            </a:extLst>
          </p:cNvPr>
          <p:cNvPicPr>
            <a:picLocks noChangeAspect="1"/>
          </p:cNvPicPr>
          <p:nvPr/>
        </p:nvPicPr>
        <p:blipFill>
          <a:blip r:embed="rId6"/>
          <a:stretch>
            <a:fillRect/>
          </a:stretch>
        </p:blipFill>
        <p:spPr>
          <a:xfrm>
            <a:off x="4616766" y="5852804"/>
            <a:ext cx="3643340" cy="480236"/>
          </a:xfrm>
          <a:prstGeom prst="rect">
            <a:avLst/>
          </a:prstGeom>
        </p:spPr>
      </p:pic>
    </p:spTree>
    <p:extLst>
      <p:ext uri="{BB962C8B-B14F-4D97-AF65-F5344CB8AC3E}">
        <p14:creationId xmlns:p14="http://schemas.microsoft.com/office/powerpoint/2010/main" val="2855720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F97408-82C2-4C4D-9D9F-13782CFC632D}"/>
              </a:ext>
            </a:extLst>
          </p:cNvPr>
          <p:cNvSpPr>
            <a:spLocks noGrp="1"/>
          </p:cNvSpPr>
          <p:nvPr>
            <p:ph idx="1"/>
          </p:nvPr>
        </p:nvSpPr>
        <p:spPr>
          <a:xfrm>
            <a:off x="838200" y="707010"/>
            <a:ext cx="10515600" cy="5854046"/>
          </a:xfrm>
        </p:spPr>
        <p:txBody>
          <a:bodyPr>
            <a:normAutofit/>
          </a:bodyPr>
          <a:lstStyle/>
          <a:p>
            <a:pPr marL="0" indent="0" algn="just">
              <a:lnSpc>
                <a:spcPct val="150000"/>
              </a:lnSpc>
              <a:buNone/>
            </a:pPr>
            <a:r>
              <a:rPr lang="en-US" sz="2000" b="1" dirty="0">
                <a:latin typeface="Calisto MT" panose="02040603050505030304" pitchFamily="18" charset="0"/>
              </a:rPr>
              <a:t>BSA: Branch and Save Return Address:</a:t>
            </a:r>
          </a:p>
          <a:p>
            <a:pPr algn="just">
              <a:lnSpc>
                <a:spcPct val="150000"/>
              </a:lnSpc>
              <a:buFont typeface="Wingdings" panose="05000000000000000000" pitchFamily="2" charset="2"/>
              <a:buChar char="Ø"/>
            </a:pPr>
            <a:endParaRPr lang="en-US" sz="2000" b="1" dirty="0">
              <a:latin typeface="Calisto MT" panose="02040603050505030304" pitchFamily="18" charset="0"/>
            </a:endParaRPr>
          </a:p>
          <a:p>
            <a:pPr algn="just">
              <a:lnSpc>
                <a:spcPct val="150000"/>
              </a:lnSpc>
              <a:buFont typeface="Wingdings" panose="05000000000000000000" pitchFamily="2" charset="2"/>
              <a:buChar char="Ø"/>
            </a:pPr>
            <a:r>
              <a:rPr lang="en-US" sz="2000" dirty="0">
                <a:latin typeface="Calisto MT" panose="02040603050505030304" pitchFamily="18" charset="0"/>
              </a:rPr>
              <a:t>It is not possible to perform the operation of the BSA instruction in one clock cycle when we use the bus system of the basic computer. </a:t>
            </a:r>
          </a:p>
          <a:p>
            <a:pPr algn="just">
              <a:lnSpc>
                <a:spcPct val="150000"/>
              </a:lnSpc>
              <a:buFont typeface="Wingdings" panose="05000000000000000000" pitchFamily="2" charset="2"/>
              <a:buChar char="Ø"/>
            </a:pPr>
            <a:r>
              <a:rPr lang="en-US" sz="2000" dirty="0">
                <a:latin typeface="Calisto MT" panose="02040603050505030304" pitchFamily="18" charset="0"/>
              </a:rPr>
              <a:t>To use the memory and the bus properly, the BSA instruction must be executed With a sequence of two microoperations: </a:t>
            </a:r>
            <a:r>
              <a:rPr lang="en-US" sz="2000" b="1" dirty="0">
                <a:latin typeface="Calisto MT" panose="02040603050505030304" pitchFamily="18" charset="0"/>
              </a:rPr>
              <a:t> </a:t>
            </a:r>
          </a:p>
          <a:p>
            <a:pPr marL="0" indent="0" algn="just">
              <a:lnSpc>
                <a:spcPct val="150000"/>
              </a:lnSpc>
              <a:buNone/>
            </a:pPr>
            <a:endParaRPr lang="en-US" sz="2000" b="1" dirty="0">
              <a:latin typeface="Calisto MT" panose="02040603050505030304" pitchFamily="18" charset="0"/>
            </a:endParaRPr>
          </a:p>
          <a:p>
            <a:pPr marL="0" indent="0" algn="just">
              <a:lnSpc>
                <a:spcPct val="150000"/>
              </a:lnSpc>
              <a:buNone/>
            </a:pPr>
            <a:r>
              <a:rPr lang="en-US" sz="2000" b="1" dirty="0">
                <a:latin typeface="Calisto MT" panose="02040603050505030304" pitchFamily="18" charset="0"/>
              </a:rPr>
              <a:t>ISZ: Increment and Skip if Zero:</a:t>
            </a:r>
          </a:p>
          <a:p>
            <a:pPr algn="just">
              <a:lnSpc>
                <a:spcPct val="150000"/>
              </a:lnSpc>
              <a:buFont typeface="Wingdings" panose="05000000000000000000" pitchFamily="2" charset="2"/>
              <a:buChar char="Ø"/>
            </a:pPr>
            <a:endParaRPr lang="en-US" sz="2000" b="1" dirty="0">
              <a:latin typeface="Calisto MT" panose="02040603050505030304" pitchFamily="18" charset="0"/>
            </a:endParaRPr>
          </a:p>
          <a:p>
            <a:pPr algn="just">
              <a:lnSpc>
                <a:spcPct val="150000"/>
              </a:lnSpc>
              <a:buFont typeface="Wingdings" panose="05000000000000000000" pitchFamily="2" charset="2"/>
              <a:buChar char="Ø"/>
            </a:pPr>
            <a:endParaRPr lang="en-IN" sz="2000" dirty="0">
              <a:latin typeface="Calisto MT" panose="02040603050505030304" pitchFamily="18" charset="0"/>
            </a:endParaRPr>
          </a:p>
        </p:txBody>
      </p:sp>
      <p:pic>
        <p:nvPicPr>
          <p:cNvPr id="10" name="Picture 9">
            <a:extLst>
              <a:ext uri="{FF2B5EF4-FFF2-40B4-BE49-F238E27FC236}">
                <a16:creationId xmlns:a16="http://schemas.microsoft.com/office/drawing/2014/main" id="{63AF66D2-7192-44F3-AFB8-A3AD16FB5054}"/>
              </a:ext>
            </a:extLst>
          </p:cNvPr>
          <p:cNvPicPr>
            <a:picLocks noChangeAspect="1"/>
          </p:cNvPicPr>
          <p:nvPr/>
        </p:nvPicPr>
        <p:blipFill>
          <a:blip r:embed="rId2"/>
          <a:stretch>
            <a:fillRect/>
          </a:stretch>
        </p:blipFill>
        <p:spPr>
          <a:xfrm>
            <a:off x="4166713" y="1247109"/>
            <a:ext cx="4023545" cy="459143"/>
          </a:xfrm>
          <a:prstGeom prst="rect">
            <a:avLst/>
          </a:prstGeom>
        </p:spPr>
      </p:pic>
      <p:pic>
        <p:nvPicPr>
          <p:cNvPr id="12" name="Picture 11">
            <a:extLst>
              <a:ext uri="{FF2B5EF4-FFF2-40B4-BE49-F238E27FC236}">
                <a16:creationId xmlns:a16="http://schemas.microsoft.com/office/drawing/2014/main" id="{EB7B8295-783F-4B8F-9D70-3B660A7F7106}"/>
              </a:ext>
            </a:extLst>
          </p:cNvPr>
          <p:cNvPicPr>
            <a:picLocks noChangeAspect="1"/>
          </p:cNvPicPr>
          <p:nvPr/>
        </p:nvPicPr>
        <p:blipFill>
          <a:blip r:embed="rId3"/>
          <a:stretch>
            <a:fillRect/>
          </a:stretch>
        </p:blipFill>
        <p:spPr>
          <a:xfrm>
            <a:off x="5813330" y="3435137"/>
            <a:ext cx="4402867" cy="691083"/>
          </a:xfrm>
          <a:prstGeom prst="rect">
            <a:avLst/>
          </a:prstGeom>
        </p:spPr>
      </p:pic>
      <p:pic>
        <p:nvPicPr>
          <p:cNvPr id="14" name="Picture 13">
            <a:extLst>
              <a:ext uri="{FF2B5EF4-FFF2-40B4-BE49-F238E27FC236}">
                <a16:creationId xmlns:a16="http://schemas.microsoft.com/office/drawing/2014/main" id="{65C4E80F-6C10-42C2-B729-A1C8821E291D}"/>
              </a:ext>
            </a:extLst>
          </p:cNvPr>
          <p:cNvPicPr>
            <a:picLocks noChangeAspect="1"/>
          </p:cNvPicPr>
          <p:nvPr/>
        </p:nvPicPr>
        <p:blipFill>
          <a:blip r:embed="rId4"/>
          <a:stretch>
            <a:fillRect/>
          </a:stretch>
        </p:blipFill>
        <p:spPr>
          <a:xfrm>
            <a:off x="2361422" y="5184133"/>
            <a:ext cx="6975943" cy="1112971"/>
          </a:xfrm>
          <a:prstGeom prst="rect">
            <a:avLst/>
          </a:prstGeom>
        </p:spPr>
      </p:pic>
    </p:spTree>
    <p:extLst>
      <p:ext uri="{BB962C8B-B14F-4D97-AF65-F5344CB8AC3E}">
        <p14:creationId xmlns:p14="http://schemas.microsoft.com/office/powerpoint/2010/main" val="2538415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6DA6B6-DA9D-48AD-B735-667EC2358DBF}"/>
              </a:ext>
            </a:extLst>
          </p:cNvPr>
          <p:cNvPicPr>
            <a:picLocks noChangeAspect="1"/>
          </p:cNvPicPr>
          <p:nvPr/>
        </p:nvPicPr>
        <p:blipFill>
          <a:blip r:embed="rId2"/>
          <a:stretch>
            <a:fillRect/>
          </a:stretch>
        </p:blipFill>
        <p:spPr>
          <a:xfrm>
            <a:off x="2743200" y="119095"/>
            <a:ext cx="5608948" cy="6619810"/>
          </a:xfrm>
          <a:prstGeom prst="rect">
            <a:avLst/>
          </a:prstGeom>
        </p:spPr>
      </p:pic>
    </p:spTree>
    <p:extLst>
      <p:ext uri="{BB962C8B-B14F-4D97-AF65-F5344CB8AC3E}">
        <p14:creationId xmlns:p14="http://schemas.microsoft.com/office/powerpoint/2010/main" val="2141795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C20F-63C4-43C4-842B-0B4D620267E6}"/>
              </a:ext>
            </a:extLst>
          </p:cNvPr>
          <p:cNvSpPr>
            <a:spLocks noGrp="1"/>
          </p:cNvSpPr>
          <p:nvPr>
            <p:ph type="title"/>
          </p:nvPr>
        </p:nvSpPr>
        <p:spPr>
          <a:xfrm>
            <a:off x="838200" y="214297"/>
            <a:ext cx="10515600" cy="1143164"/>
          </a:xfrm>
        </p:spPr>
        <p:txBody>
          <a:bodyPr>
            <a:normAutofit/>
          </a:bodyPr>
          <a:lstStyle/>
          <a:p>
            <a:pPr algn="ctr"/>
            <a:r>
              <a:rPr lang="en-IN" sz="3200" b="1" dirty="0">
                <a:latin typeface="Calisto MT" panose="02040603050505030304" pitchFamily="18" charset="0"/>
              </a:rPr>
              <a:t>Input-Output and Interrupt </a:t>
            </a:r>
          </a:p>
        </p:txBody>
      </p:sp>
      <p:sp>
        <p:nvSpPr>
          <p:cNvPr id="3" name="Content Placeholder 2">
            <a:extLst>
              <a:ext uri="{FF2B5EF4-FFF2-40B4-BE49-F238E27FC236}">
                <a16:creationId xmlns:a16="http://schemas.microsoft.com/office/drawing/2014/main" id="{AF4D54CE-1D5D-46B2-BA76-DB78E003EDEF}"/>
              </a:ext>
            </a:extLst>
          </p:cNvPr>
          <p:cNvSpPr>
            <a:spLocks noGrp="1"/>
          </p:cNvSpPr>
          <p:nvPr>
            <p:ph idx="1"/>
          </p:nvPr>
        </p:nvSpPr>
        <p:spPr>
          <a:xfrm>
            <a:off x="838200" y="1093509"/>
            <a:ext cx="10515600" cy="5083454"/>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Instructions and data stored in memory must come from some input device. </a:t>
            </a:r>
          </a:p>
          <a:p>
            <a:pPr algn="just">
              <a:lnSpc>
                <a:spcPct val="150000"/>
              </a:lnSpc>
              <a:buFont typeface="Wingdings" panose="05000000000000000000" pitchFamily="2" charset="2"/>
              <a:buChar char="Ø"/>
            </a:pPr>
            <a:r>
              <a:rPr lang="en-US" sz="2000" dirty="0">
                <a:latin typeface="Calisto MT" panose="02040603050505030304" pitchFamily="18" charset="0"/>
              </a:rPr>
              <a:t>Computational results must be transmitted to the user through some output device.</a:t>
            </a:r>
            <a:endParaRPr lang="en-IN" sz="2000" dirty="0">
              <a:latin typeface="Calisto MT" panose="02040603050505030304" pitchFamily="18" charset="0"/>
            </a:endParaRPr>
          </a:p>
        </p:txBody>
      </p:sp>
      <p:pic>
        <p:nvPicPr>
          <p:cNvPr id="7" name="Picture 6">
            <a:extLst>
              <a:ext uri="{FF2B5EF4-FFF2-40B4-BE49-F238E27FC236}">
                <a16:creationId xmlns:a16="http://schemas.microsoft.com/office/drawing/2014/main" id="{80F7C8D9-3722-4FC8-AC56-66FE0730567E}"/>
              </a:ext>
            </a:extLst>
          </p:cNvPr>
          <p:cNvPicPr>
            <a:picLocks noChangeAspect="1"/>
          </p:cNvPicPr>
          <p:nvPr/>
        </p:nvPicPr>
        <p:blipFill>
          <a:blip r:embed="rId2"/>
          <a:stretch>
            <a:fillRect/>
          </a:stretch>
        </p:blipFill>
        <p:spPr>
          <a:xfrm>
            <a:off x="2782796" y="2671750"/>
            <a:ext cx="5550500" cy="4050183"/>
          </a:xfrm>
          <a:prstGeom prst="rect">
            <a:avLst/>
          </a:prstGeom>
        </p:spPr>
      </p:pic>
    </p:spTree>
    <p:extLst>
      <p:ext uri="{BB962C8B-B14F-4D97-AF65-F5344CB8AC3E}">
        <p14:creationId xmlns:p14="http://schemas.microsoft.com/office/powerpoint/2010/main" val="85682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8DB9BD-F405-444B-93BE-8413A6D07F83}"/>
              </a:ext>
            </a:extLst>
          </p:cNvPr>
          <p:cNvSpPr>
            <a:spLocks noGrp="1"/>
          </p:cNvSpPr>
          <p:nvPr>
            <p:ph type="title"/>
          </p:nvPr>
        </p:nvSpPr>
        <p:spPr>
          <a:xfrm>
            <a:off x="838200" y="186016"/>
            <a:ext cx="10515600" cy="1143164"/>
          </a:xfrm>
        </p:spPr>
        <p:txBody>
          <a:bodyPr>
            <a:normAutofit/>
          </a:bodyPr>
          <a:lstStyle/>
          <a:p>
            <a:pPr algn="ctr"/>
            <a:r>
              <a:rPr lang="en-IN" sz="3200" b="1" dirty="0">
                <a:latin typeface="Calisto MT" panose="02040603050505030304" pitchFamily="18" charset="0"/>
              </a:rPr>
              <a:t>Stored Program Organization</a:t>
            </a:r>
          </a:p>
        </p:txBody>
      </p:sp>
      <p:sp>
        <p:nvSpPr>
          <p:cNvPr id="5" name="Content Placeholder 4">
            <a:extLst>
              <a:ext uri="{FF2B5EF4-FFF2-40B4-BE49-F238E27FC236}">
                <a16:creationId xmlns:a16="http://schemas.microsoft.com/office/drawing/2014/main" id="{066D2610-B512-4A0A-871B-84FE00192FA4}"/>
              </a:ext>
            </a:extLst>
          </p:cNvPr>
          <p:cNvSpPr>
            <a:spLocks noGrp="1"/>
          </p:cNvSpPr>
          <p:nvPr>
            <p:ph idx="1"/>
          </p:nvPr>
        </p:nvSpPr>
        <p:spPr>
          <a:xfrm>
            <a:off x="838200" y="1225485"/>
            <a:ext cx="10515600" cy="4951478"/>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simplest way to organize a computer is to have one processor register and an instruction code format with two parts.</a:t>
            </a:r>
          </a:p>
          <a:p>
            <a:pPr algn="just">
              <a:lnSpc>
                <a:spcPct val="150000"/>
              </a:lnSpc>
              <a:buFont typeface="Wingdings" panose="05000000000000000000" pitchFamily="2" charset="2"/>
              <a:buChar char="Ø"/>
            </a:pPr>
            <a:r>
              <a:rPr lang="en-US" sz="2000" dirty="0">
                <a:latin typeface="Calisto MT" panose="02040603050505030304" pitchFamily="18" charset="0"/>
              </a:rPr>
              <a:t>The first part specifies the operation to be performed and the second specifies an address.</a:t>
            </a:r>
          </a:p>
          <a:p>
            <a:pPr algn="just">
              <a:lnSpc>
                <a:spcPct val="150000"/>
              </a:lnSpc>
              <a:buFont typeface="Wingdings" panose="05000000000000000000" pitchFamily="2" charset="2"/>
              <a:buChar char="Ø"/>
            </a:pPr>
            <a:r>
              <a:rPr lang="en-US" sz="2000" dirty="0">
                <a:latin typeface="Calisto MT" panose="02040603050505030304" pitchFamily="18" charset="0"/>
              </a:rPr>
              <a:t>The memory address tells the control where to find an operand in memory.</a:t>
            </a:r>
          </a:p>
          <a:p>
            <a:pPr algn="just">
              <a:lnSpc>
                <a:spcPct val="150000"/>
              </a:lnSpc>
              <a:buFont typeface="Wingdings" panose="05000000000000000000" pitchFamily="2" charset="2"/>
              <a:buChar char="Ø"/>
            </a:pPr>
            <a:r>
              <a:rPr lang="en-US" sz="2000" dirty="0">
                <a:latin typeface="Calisto MT" panose="02040603050505030304" pitchFamily="18" charset="0"/>
              </a:rPr>
              <a:t>This operand is read from memory and used as the data to be operated on together with the data stored in the processor register.</a:t>
            </a:r>
          </a:p>
          <a:p>
            <a:pPr algn="just">
              <a:lnSpc>
                <a:spcPct val="150000"/>
              </a:lnSpc>
              <a:buFont typeface="Wingdings" panose="05000000000000000000" pitchFamily="2" charset="2"/>
              <a:buChar char="Ø"/>
            </a:pPr>
            <a:endParaRPr lang="en-IN" sz="2000" dirty="0">
              <a:latin typeface="Calisto MT" panose="02040603050505030304" pitchFamily="18" charset="0"/>
            </a:endParaRPr>
          </a:p>
        </p:txBody>
      </p:sp>
    </p:spTree>
    <p:extLst>
      <p:ext uri="{BB962C8B-B14F-4D97-AF65-F5344CB8AC3E}">
        <p14:creationId xmlns:p14="http://schemas.microsoft.com/office/powerpoint/2010/main" val="8124018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051FEA-77DA-4ABF-ACFC-255242D38D7A}"/>
              </a:ext>
            </a:extLst>
          </p:cNvPr>
          <p:cNvSpPr>
            <a:spLocks noGrp="1"/>
          </p:cNvSpPr>
          <p:nvPr>
            <p:ph idx="1"/>
          </p:nvPr>
        </p:nvSpPr>
        <p:spPr>
          <a:xfrm>
            <a:off x="838200" y="763571"/>
            <a:ext cx="10515600" cy="5099901"/>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terminal sends and receives serial information. Each quantity of information has eight bits of an alphanumeric code.</a:t>
            </a:r>
          </a:p>
          <a:p>
            <a:pPr algn="just">
              <a:lnSpc>
                <a:spcPct val="150000"/>
              </a:lnSpc>
              <a:buFont typeface="Wingdings" panose="05000000000000000000" pitchFamily="2" charset="2"/>
              <a:buChar char="Ø"/>
            </a:pPr>
            <a:r>
              <a:rPr lang="en-US" sz="2000" dirty="0">
                <a:latin typeface="Calisto MT" panose="02040603050505030304" pitchFamily="18" charset="0"/>
              </a:rPr>
              <a:t> The serial information from the keyboard is shifted into the input register INPR. </a:t>
            </a:r>
          </a:p>
          <a:p>
            <a:pPr algn="just">
              <a:lnSpc>
                <a:spcPct val="150000"/>
              </a:lnSpc>
              <a:buFont typeface="Wingdings" panose="05000000000000000000" pitchFamily="2" charset="2"/>
              <a:buChar char="Ø"/>
            </a:pPr>
            <a:r>
              <a:rPr lang="en-US" sz="2000" dirty="0">
                <a:latin typeface="Calisto MT" panose="02040603050505030304" pitchFamily="18" charset="0"/>
              </a:rPr>
              <a:t>The serial information for the printer is stored in the output register OUTR. </a:t>
            </a:r>
          </a:p>
          <a:p>
            <a:pPr algn="just">
              <a:lnSpc>
                <a:spcPct val="150000"/>
              </a:lnSpc>
              <a:buFont typeface="Wingdings" panose="05000000000000000000" pitchFamily="2" charset="2"/>
              <a:buChar char="Ø"/>
            </a:pPr>
            <a:r>
              <a:rPr lang="en-US" sz="2000" dirty="0">
                <a:latin typeface="Calisto MT" panose="02040603050505030304" pitchFamily="18" charset="0"/>
              </a:rPr>
              <a:t>These two registers communicate with a communication interface serially and with the AC in parallel.</a:t>
            </a:r>
          </a:p>
          <a:p>
            <a:pPr algn="just">
              <a:lnSpc>
                <a:spcPct val="150000"/>
              </a:lnSpc>
              <a:buFont typeface="Wingdings" panose="05000000000000000000" pitchFamily="2" charset="2"/>
              <a:buChar char="Ø"/>
            </a:pPr>
            <a:r>
              <a:rPr lang="en-US" sz="2000" dirty="0">
                <a:latin typeface="Calisto MT" panose="02040603050505030304" pitchFamily="18" charset="0"/>
              </a:rPr>
              <a:t>The transmitter interface receives serial information from the keyboard and transmits it to INPR. </a:t>
            </a:r>
          </a:p>
          <a:p>
            <a:pPr algn="just">
              <a:lnSpc>
                <a:spcPct val="150000"/>
              </a:lnSpc>
              <a:buFont typeface="Wingdings" panose="05000000000000000000" pitchFamily="2" charset="2"/>
              <a:buChar char="Ø"/>
            </a:pPr>
            <a:r>
              <a:rPr lang="en-US" sz="2000" dirty="0">
                <a:latin typeface="Calisto MT" panose="02040603050505030304" pitchFamily="18" charset="0"/>
              </a:rPr>
              <a:t>The receiver interface receives information from OUTR and sends it to the printer serially</a:t>
            </a:r>
            <a:endParaRPr lang="en-IN" sz="2000" dirty="0">
              <a:latin typeface="Calisto MT" panose="02040603050505030304" pitchFamily="18" charset="0"/>
            </a:endParaRPr>
          </a:p>
        </p:txBody>
      </p:sp>
    </p:spTree>
    <p:extLst>
      <p:ext uri="{BB962C8B-B14F-4D97-AF65-F5344CB8AC3E}">
        <p14:creationId xmlns:p14="http://schemas.microsoft.com/office/powerpoint/2010/main" val="287899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23CA7-CBD1-470E-8FA9-6A53F8C7045D}"/>
              </a:ext>
            </a:extLst>
          </p:cNvPr>
          <p:cNvSpPr>
            <a:spLocks noGrp="1"/>
          </p:cNvSpPr>
          <p:nvPr>
            <p:ph idx="1"/>
          </p:nvPr>
        </p:nvSpPr>
        <p:spPr>
          <a:xfrm>
            <a:off x="838200" y="452488"/>
            <a:ext cx="10515600" cy="5724476"/>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input register INPR consists of eight bits and holds alphanumeric input information. </a:t>
            </a:r>
          </a:p>
          <a:p>
            <a:pPr algn="just">
              <a:lnSpc>
                <a:spcPct val="150000"/>
              </a:lnSpc>
              <a:buFont typeface="Wingdings" panose="05000000000000000000" pitchFamily="2" charset="2"/>
              <a:buChar char="Ø"/>
            </a:pPr>
            <a:r>
              <a:rPr lang="en-US" sz="2000" dirty="0">
                <a:latin typeface="Calisto MT" panose="02040603050505030304" pitchFamily="18" charset="0"/>
              </a:rPr>
              <a:t>The 1-bit input flag FGI is a control flip-flop. </a:t>
            </a:r>
          </a:p>
          <a:p>
            <a:pPr algn="just">
              <a:lnSpc>
                <a:spcPct val="150000"/>
              </a:lnSpc>
              <a:buFont typeface="Wingdings" panose="05000000000000000000" pitchFamily="2" charset="2"/>
              <a:buChar char="Ø"/>
            </a:pPr>
            <a:r>
              <a:rPr lang="en-US" sz="2000" dirty="0">
                <a:latin typeface="Calisto MT" panose="02040603050505030304" pitchFamily="18" charset="0"/>
              </a:rPr>
              <a:t>The flag bit is set to 1 when new information is available in the input device and is cleared to 0 when the information is accepted by the computer.</a:t>
            </a:r>
          </a:p>
          <a:p>
            <a:pPr algn="just">
              <a:lnSpc>
                <a:spcPct val="150000"/>
              </a:lnSpc>
              <a:buFont typeface="Wingdings" panose="05000000000000000000" pitchFamily="2" charset="2"/>
              <a:buChar char="Ø"/>
            </a:pPr>
            <a:r>
              <a:rPr lang="en-US" sz="2000" dirty="0">
                <a:latin typeface="Calisto MT" panose="02040603050505030304" pitchFamily="18" charset="0"/>
              </a:rPr>
              <a:t>The output register OUTR works similarly but the direction of information flow is reversed. Initially, the output flag FGO is set to 1.</a:t>
            </a:r>
          </a:p>
          <a:p>
            <a:pPr algn="just">
              <a:lnSpc>
                <a:spcPct val="150000"/>
              </a:lnSpc>
              <a:buFont typeface="Wingdings" panose="05000000000000000000" pitchFamily="2" charset="2"/>
              <a:buChar char="Ø"/>
            </a:pPr>
            <a:r>
              <a:rPr lang="en-US" sz="2000" dirty="0">
                <a:latin typeface="Calisto MT" panose="02040603050505030304" pitchFamily="18" charset="0"/>
              </a:rPr>
              <a:t> The computer checks the flag bit; if it is 1, the information from AC is transferred in parallel to OUTR, and FGO is cleared to 0.</a:t>
            </a:r>
          </a:p>
          <a:p>
            <a:pPr algn="just">
              <a:lnSpc>
                <a:spcPct val="150000"/>
              </a:lnSpc>
              <a:buFont typeface="Wingdings" panose="05000000000000000000" pitchFamily="2" charset="2"/>
              <a:buChar char="Ø"/>
            </a:pPr>
            <a:r>
              <a:rPr lang="en-US" sz="2000" dirty="0">
                <a:latin typeface="Calisto MT" panose="02040603050505030304" pitchFamily="18" charset="0"/>
              </a:rPr>
              <a:t>The output device accepts the coded information, prints the corresponding character, and when the operation is completed, it sets FGO to 1.</a:t>
            </a:r>
            <a:endParaRPr lang="en-IN" sz="2000" dirty="0">
              <a:latin typeface="Calisto MT" panose="02040603050505030304" pitchFamily="18" charset="0"/>
            </a:endParaRPr>
          </a:p>
        </p:txBody>
      </p:sp>
    </p:spTree>
    <p:extLst>
      <p:ext uri="{BB962C8B-B14F-4D97-AF65-F5344CB8AC3E}">
        <p14:creationId xmlns:p14="http://schemas.microsoft.com/office/powerpoint/2010/main" val="539283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DD4B-C858-419C-80DA-D034762F7C50}"/>
              </a:ext>
            </a:extLst>
          </p:cNvPr>
          <p:cNvSpPr>
            <a:spLocks noGrp="1"/>
          </p:cNvSpPr>
          <p:nvPr>
            <p:ph type="title"/>
          </p:nvPr>
        </p:nvSpPr>
        <p:spPr>
          <a:xfrm>
            <a:off x="838200" y="203723"/>
            <a:ext cx="10515600" cy="954628"/>
          </a:xfrm>
        </p:spPr>
        <p:txBody>
          <a:bodyPr>
            <a:normAutofit/>
          </a:bodyPr>
          <a:lstStyle/>
          <a:p>
            <a:pPr algn="ctr"/>
            <a:r>
              <a:rPr lang="en-IN" sz="3200" b="1" dirty="0">
                <a:latin typeface="Calisto MT" panose="02040603050505030304" pitchFamily="18" charset="0"/>
              </a:rPr>
              <a:t>Input-Output Instructions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E06E0D-8BD8-497B-9931-4B10921ED56D}"/>
                  </a:ext>
                </a:extLst>
              </p:cNvPr>
              <p:cNvSpPr>
                <a:spLocks noGrp="1"/>
              </p:cNvSpPr>
              <p:nvPr>
                <p:ph idx="1"/>
              </p:nvPr>
            </p:nvSpPr>
            <p:spPr>
              <a:xfrm>
                <a:off x="838200" y="1384594"/>
                <a:ext cx="10756769" cy="4280915"/>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Input and output instructions are needed for transferring information to and from the AC register, for checking the flag bits, and for controlling the interrupt facility. </a:t>
                </a:r>
              </a:p>
              <a:p>
                <a:pPr algn="just">
                  <a:lnSpc>
                    <a:spcPct val="150000"/>
                  </a:lnSpc>
                  <a:buFont typeface="Wingdings" panose="05000000000000000000" pitchFamily="2" charset="2"/>
                  <a:buChar char="Ø"/>
                </a:pPr>
                <a:r>
                  <a:rPr lang="en-US" sz="2000" dirty="0">
                    <a:latin typeface="Calisto MT" panose="02040603050505030304" pitchFamily="18" charset="0"/>
                  </a:rPr>
                  <a:t>Input-output instructions have an operation code 1111 and are recognized by the control when D7 = 1 and I = 1. </a:t>
                </a:r>
              </a:p>
              <a:p>
                <a:pPr algn="just">
                  <a:lnSpc>
                    <a:spcPct val="150000"/>
                  </a:lnSpc>
                  <a:buFont typeface="Wingdings" panose="05000000000000000000" pitchFamily="2" charset="2"/>
                  <a:buChar char="Ø"/>
                </a:pPr>
                <a:r>
                  <a:rPr lang="en-US" sz="2000" dirty="0">
                    <a:latin typeface="Calisto MT" panose="02040603050505030304" pitchFamily="18" charset="0"/>
                  </a:rPr>
                  <a:t>The remaining bits of the instruction specifies the particular operation</a:t>
                </a:r>
              </a:p>
              <a:p>
                <a:pPr algn="just">
                  <a:lnSpc>
                    <a:spcPct val="150000"/>
                  </a:lnSpc>
                  <a:buFont typeface="Wingdings" panose="05000000000000000000" pitchFamily="2" charset="2"/>
                  <a:buChar char="Ø"/>
                </a:pPr>
                <a:r>
                  <a:rPr lang="en-US" sz="2000" dirty="0">
                    <a:latin typeface="Calisto MT" panose="02040603050505030304" pitchFamily="18" charset="0"/>
                  </a:rPr>
                  <a:t>These instructions are executed with the clock transition associated with timing signal </a:t>
                </a:r>
                <a14:m>
                  <m:oMath xmlns:m="http://schemas.openxmlformats.org/officeDocument/2006/math">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𝑇</m:t>
                        </m:r>
                      </m:e>
                      <m:sub>
                        <m:r>
                          <a:rPr lang="en-IN" sz="2000" b="0" i="1" smtClean="0">
                            <a:latin typeface="Cambria Math" panose="02040503050406030204" pitchFamily="18" charset="0"/>
                          </a:rPr>
                          <m:t>3</m:t>
                        </m:r>
                      </m:sub>
                    </m:sSub>
                  </m:oMath>
                </a14:m>
                <a:r>
                  <a:rPr lang="en-US" sz="2000" dirty="0">
                    <a:latin typeface="Calisto MT" panose="02040603050505030304" pitchFamily="18" charset="0"/>
                  </a:rPr>
                  <a:t> Each control function needs a Boolean relation D7IT3, </a:t>
                </a:r>
                <a:endParaRPr lang="en-IN" sz="2000" dirty="0">
                  <a:latin typeface="Calisto MT" panose="02040603050505030304" pitchFamily="18" charset="0"/>
                </a:endParaRPr>
              </a:p>
            </p:txBody>
          </p:sp>
        </mc:Choice>
        <mc:Fallback xmlns="">
          <p:sp>
            <p:nvSpPr>
              <p:cNvPr id="3" name="Content Placeholder 2">
                <a:extLst>
                  <a:ext uri="{FF2B5EF4-FFF2-40B4-BE49-F238E27FC236}">
                    <a16:creationId xmlns:a16="http://schemas.microsoft.com/office/drawing/2014/main" id="{1FE06E0D-8BD8-497B-9931-4B10921ED56D}"/>
                  </a:ext>
                </a:extLst>
              </p:cNvPr>
              <p:cNvSpPr>
                <a:spLocks noGrp="1" noRot="1" noChangeAspect="1" noMove="1" noResize="1" noEditPoints="1" noAdjustHandles="1" noChangeArrowheads="1" noChangeShapeType="1" noTextEdit="1"/>
              </p:cNvSpPr>
              <p:nvPr>
                <p:ph idx="1"/>
              </p:nvPr>
            </p:nvSpPr>
            <p:spPr>
              <a:xfrm>
                <a:off x="838200" y="1384594"/>
                <a:ext cx="10756769" cy="4280915"/>
              </a:xfrm>
              <a:blipFill>
                <a:blip r:embed="rId2"/>
                <a:stretch>
                  <a:fillRect l="-510" r="-567"/>
                </a:stretch>
              </a:blipFill>
            </p:spPr>
            <p:txBody>
              <a:bodyPr/>
              <a:lstStyle/>
              <a:p>
                <a:r>
                  <a:rPr lang="en-IN">
                    <a:noFill/>
                  </a:rPr>
                  <a:t> </a:t>
                </a:r>
              </a:p>
            </p:txBody>
          </p:sp>
        </mc:Fallback>
      </mc:AlternateContent>
    </p:spTree>
    <p:extLst>
      <p:ext uri="{BB962C8B-B14F-4D97-AF65-F5344CB8AC3E}">
        <p14:creationId xmlns:p14="http://schemas.microsoft.com/office/powerpoint/2010/main" val="9120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18AC4A-5FF4-400C-AD94-839F0F6234B9}"/>
              </a:ext>
            </a:extLst>
          </p:cNvPr>
          <p:cNvPicPr>
            <a:picLocks noChangeAspect="1"/>
          </p:cNvPicPr>
          <p:nvPr/>
        </p:nvPicPr>
        <p:blipFill>
          <a:blip r:embed="rId2"/>
          <a:stretch>
            <a:fillRect/>
          </a:stretch>
        </p:blipFill>
        <p:spPr>
          <a:xfrm>
            <a:off x="696352" y="1338607"/>
            <a:ext cx="10426371" cy="4034672"/>
          </a:xfrm>
          <a:prstGeom prst="rect">
            <a:avLst/>
          </a:prstGeom>
        </p:spPr>
      </p:pic>
    </p:spTree>
    <p:extLst>
      <p:ext uri="{BB962C8B-B14F-4D97-AF65-F5344CB8AC3E}">
        <p14:creationId xmlns:p14="http://schemas.microsoft.com/office/powerpoint/2010/main" val="2380855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3A26-BA33-4448-A39B-3B5F40C05852}"/>
              </a:ext>
            </a:extLst>
          </p:cNvPr>
          <p:cNvSpPr>
            <a:spLocks noGrp="1"/>
          </p:cNvSpPr>
          <p:nvPr>
            <p:ph type="title"/>
          </p:nvPr>
        </p:nvSpPr>
        <p:spPr>
          <a:xfrm>
            <a:off x="838200" y="166016"/>
            <a:ext cx="10515600" cy="908640"/>
          </a:xfrm>
        </p:spPr>
        <p:txBody>
          <a:bodyPr>
            <a:normAutofit/>
          </a:bodyPr>
          <a:lstStyle/>
          <a:p>
            <a:pPr algn="ctr"/>
            <a:r>
              <a:rPr lang="en-IN" sz="3200" b="1" dirty="0">
                <a:latin typeface="Calisto MT" panose="02040603050505030304" pitchFamily="18" charset="0"/>
              </a:rPr>
              <a:t>Program Interrupt</a:t>
            </a:r>
          </a:p>
        </p:txBody>
      </p:sp>
      <p:sp>
        <p:nvSpPr>
          <p:cNvPr id="3" name="Content Placeholder 2">
            <a:extLst>
              <a:ext uri="{FF2B5EF4-FFF2-40B4-BE49-F238E27FC236}">
                <a16:creationId xmlns:a16="http://schemas.microsoft.com/office/drawing/2014/main" id="{9252B6C2-136A-4AC0-80BA-E5301472A820}"/>
              </a:ext>
            </a:extLst>
          </p:cNvPr>
          <p:cNvSpPr>
            <a:spLocks noGrp="1"/>
          </p:cNvSpPr>
          <p:nvPr>
            <p:ph idx="1"/>
          </p:nvPr>
        </p:nvSpPr>
        <p:spPr>
          <a:xfrm>
            <a:off x="838200" y="829559"/>
            <a:ext cx="10515600" cy="5769203"/>
          </a:xfrm>
        </p:spPr>
        <p:txBody>
          <a:bodyPr>
            <a:normAutofit lnSpcReduction="10000"/>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programmed controlled procedure is to let the external device inform the computer when it is ready for the transfer. </a:t>
            </a:r>
          </a:p>
          <a:p>
            <a:pPr algn="just">
              <a:lnSpc>
                <a:spcPct val="150000"/>
              </a:lnSpc>
              <a:buFont typeface="Wingdings" panose="05000000000000000000" pitchFamily="2" charset="2"/>
              <a:buChar char="Ø"/>
            </a:pPr>
            <a:r>
              <a:rPr lang="en-US" sz="2000" dirty="0">
                <a:latin typeface="Calisto MT" panose="02040603050505030304" pitchFamily="18" charset="0"/>
              </a:rPr>
              <a:t>While the computer is running a program, it does not check the flags.</a:t>
            </a:r>
          </a:p>
          <a:p>
            <a:pPr algn="just">
              <a:lnSpc>
                <a:spcPct val="150000"/>
              </a:lnSpc>
              <a:buFont typeface="Wingdings" panose="05000000000000000000" pitchFamily="2" charset="2"/>
              <a:buChar char="Ø"/>
            </a:pPr>
            <a:r>
              <a:rPr lang="en-US" sz="2000" dirty="0">
                <a:latin typeface="Calisto MT" panose="02040603050505030304" pitchFamily="18" charset="0"/>
              </a:rPr>
              <a:t> However, when a flag is set, the computer is momentarily interrupted from proceeding with the current program and is informed of the fact that a flag has been set. </a:t>
            </a:r>
          </a:p>
          <a:p>
            <a:pPr algn="just">
              <a:lnSpc>
                <a:spcPct val="150000"/>
              </a:lnSpc>
              <a:buFont typeface="Wingdings" panose="05000000000000000000" pitchFamily="2" charset="2"/>
              <a:buChar char="Ø"/>
            </a:pPr>
            <a:r>
              <a:rPr lang="en-US" sz="2000" dirty="0">
                <a:latin typeface="Calisto MT" panose="02040603050505030304" pitchFamily="18" charset="0"/>
              </a:rPr>
              <a:t>The computer deviates momentarily from what it is doing to take care of the input or output transfer. </a:t>
            </a:r>
          </a:p>
          <a:p>
            <a:pPr algn="just">
              <a:lnSpc>
                <a:spcPct val="150000"/>
              </a:lnSpc>
              <a:buFont typeface="Wingdings" panose="05000000000000000000" pitchFamily="2" charset="2"/>
              <a:buChar char="Ø"/>
            </a:pPr>
            <a:r>
              <a:rPr lang="en-US" sz="2000" dirty="0">
                <a:latin typeface="Calisto MT" panose="02040603050505030304" pitchFamily="18" charset="0"/>
              </a:rPr>
              <a:t>It then returns to the current program to continue what it was doing before the interrupt.</a:t>
            </a:r>
          </a:p>
          <a:p>
            <a:pPr algn="just">
              <a:lnSpc>
                <a:spcPct val="150000"/>
              </a:lnSpc>
              <a:buFont typeface="Wingdings" panose="05000000000000000000" pitchFamily="2" charset="2"/>
              <a:buChar char="Ø"/>
            </a:pPr>
            <a:r>
              <a:rPr lang="en-US" sz="2000" dirty="0">
                <a:latin typeface="Calisto MT" panose="02040603050505030304" pitchFamily="18" charset="0"/>
              </a:rPr>
              <a:t>The interrupt enable flip-flop IEN can be set and cleared with two instructions. </a:t>
            </a:r>
          </a:p>
          <a:p>
            <a:pPr algn="just">
              <a:lnSpc>
                <a:spcPct val="150000"/>
              </a:lnSpc>
              <a:buFont typeface="Wingdings" panose="05000000000000000000" pitchFamily="2" charset="2"/>
              <a:buChar char="Ø"/>
            </a:pPr>
            <a:r>
              <a:rPr lang="en-US" sz="2000" dirty="0">
                <a:latin typeface="Calisto MT" panose="02040603050505030304" pitchFamily="18" charset="0"/>
              </a:rPr>
              <a:t>When IEN is cleared to 0, the flags cannot interrupt the computer. </a:t>
            </a:r>
          </a:p>
          <a:p>
            <a:pPr algn="just">
              <a:lnSpc>
                <a:spcPct val="150000"/>
              </a:lnSpc>
              <a:buFont typeface="Wingdings" panose="05000000000000000000" pitchFamily="2" charset="2"/>
              <a:buChar char="Ø"/>
            </a:pPr>
            <a:r>
              <a:rPr lang="en-US" sz="2000" dirty="0">
                <a:latin typeface="Calisto MT" panose="02040603050505030304" pitchFamily="18" charset="0"/>
              </a:rPr>
              <a:t>When IEN is set to 1 (with the ION instruction), the computer can be interrupted</a:t>
            </a:r>
            <a:endParaRPr lang="en-IN" sz="2000" dirty="0">
              <a:latin typeface="Calisto MT" panose="02040603050505030304" pitchFamily="18" charset="0"/>
            </a:endParaRPr>
          </a:p>
        </p:txBody>
      </p:sp>
    </p:spTree>
    <p:extLst>
      <p:ext uri="{BB962C8B-B14F-4D97-AF65-F5344CB8AC3E}">
        <p14:creationId xmlns:p14="http://schemas.microsoft.com/office/powerpoint/2010/main" val="1395189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2E28FF-4653-45DE-B75C-06CBC0933F78}"/>
              </a:ext>
            </a:extLst>
          </p:cNvPr>
          <p:cNvPicPr>
            <a:picLocks noChangeAspect="1"/>
          </p:cNvPicPr>
          <p:nvPr/>
        </p:nvPicPr>
        <p:blipFill>
          <a:blip r:embed="rId2"/>
          <a:stretch>
            <a:fillRect/>
          </a:stretch>
        </p:blipFill>
        <p:spPr>
          <a:xfrm>
            <a:off x="2941163" y="303648"/>
            <a:ext cx="6306531" cy="6247592"/>
          </a:xfrm>
          <a:prstGeom prst="rect">
            <a:avLst/>
          </a:prstGeom>
        </p:spPr>
      </p:pic>
    </p:spTree>
    <p:extLst>
      <p:ext uri="{BB962C8B-B14F-4D97-AF65-F5344CB8AC3E}">
        <p14:creationId xmlns:p14="http://schemas.microsoft.com/office/powerpoint/2010/main" val="3294364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1A9C7-FE90-4670-82EE-FF9F5E3F2B9E}"/>
              </a:ext>
            </a:extLst>
          </p:cNvPr>
          <p:cNvSpPr>
            <a:spLocks noGrp="1"/>
          </p:cNvSpPr>
          <p:nvPr>
            <p:ph idx="1"/>
          </p:nvPr>
        </p:nvSpPr>
        <p:spPr>
          <a:xfrm>
            <a:off x="838200" y="226243"/>
            <a:ext cx="10515600" cy="6447934"/>
          </a:xfrm>
        </p:spPr>
        <p:txBody>
          <a:bodyPr>
            <a:normAutofit lnSpcReduction="10000"/>
          </a:bodyPr>
          <a:lstStyle/>
          <a:p>
            <a:pPr>
              <a:lnSpc>
                <a:spcPct val="150000"/>
              </a:lnSpc>
              <a:buFont typeface="Wingdings" panose="05000000000000000000" pitchFamily="2" charset="2"/>
              <a:buChar char="Ø"/>
            </a:pPr>
            <a:r>
              <a:rPr lang="en-US" sz="2000" dirty="0">
                <a:latin typeface="Calisto MT" panose="02040603050505030304" pitchFamily="18" charset="0"/>
              </a:rPr>
              <a:t>An interrupt flip-flop R is included in the computer. </a:t>
            </a:r>
          </a:p>
          <a:p>
            <a:pPr>
              <a:lnSpc>
                <a:spcPct val="150000"/>
              </a:lnSpc>
              <a:buFont typeface="Wingdings" panose="05000000000000000000" pitchFamily="2" charset="2"/>
              <a:buChar char="Ø"/>
            </a:pPr>
            <a:r>
              <a:rPr lang="en-US" sz="2000" dirty="0">
                <a:latin typeface="Calisto MT" panose="02040603050505030304" pitchFamily="18" charset="0"/>
              </a:rPr>
              <a:t>When R  0, the computer goes through an instruction cycle. </a:t>
            </a:r>
          </a:p>
          <a:p>
            <a:pPr>
              <a:lnSpc>
                <a:spcPct val="150000"/>
              </a:lnSpc>
              <a:buFont typeface="Wingdings" panose="05000000000000000000" pitchFamily="2" charset="2"/>
              <a:buChar char="Ø"/>
            </a:pPr>
            <a:r>
              <a:rPr lang="en-US" sz="2000" dirty="0">
                <a:latin typeface="Calisto MT" panose="02040603050505030304" pitchFamily="18" charset="0"/>
              </a:rPr>
              <a:t>During the execute phase of the instruction cycle IEN is checked by the control. </a:t>
            </a:r>
          </a:p>
          <a:p>
            <a:pPr>
              <a:lnSpc>
                <a:spcPct val="150000"/>
              </a:lnSpc>
              <a:buFont typeface="Wingdings" panose="05000000000000000000" pitchFamily="2" charset="2"/>
              <a:buChar char="Ø"/>
            </a:pPr>
            <a:r>
              <a:rPr lang="en-US" sz="2000" dirty="0">
                <a:latin typeface="Calisto MT" panose="02040603050505030304" pitchFamily="18" charset="0"/>
              </a:rPr>
              <a:t>If it is 0, it indicates that the programmer does not want to use the interrupt, so control continues with the next instruction cycle. </a:t>
            </a:r>
          </a:p>
          <a:p>
            <a:pPr>
              <a:lnSpc>
                <a:spcPct val="150000"/>
              </a:lnSpc>
              <a:buFont typeface="Wingdings" panose="05000000000000000000" pitchFamily="2" charset="2"/>
              <a:buChar char="Ø"/>
            </a:pPr>
            <a:r>
              <a:rPr lang="en-US" sz="2000" dirty="0">
                <a:latin typeface="Calisto MT" panose="02040603050505030304" pitchFamily="18" charset="0"/>
              </a:rPr>
              <a:t>If IEN is 1, control checks the flag bits. </a:t>
            </a:r>
          </a:p>
          <a:p>
            <a:pPr>
              <a:lnSpc>
                <a:spcPct val="150000"/>
              </a:lnSpc>
              <a:buFont typeface="Wingdings" panose="05000000000000000000" pitchFamily="2" charset="2"/>
              <a:buChar char="Ø"/>
            </a:pPr>
            <a:r>
              <a:rPr lang="en-US" sz="2000" dirty="0">
                <a:latin typeface="Calisto MT" panose="02040603050505030304" pitchFamily="18" charset="0"/>
              </a:rPr>
              <a:t>If both flags are 0, it indicates that neither the input nor the output registers are ready for the transfer of information. </a:t>
            </a:r>
          </a:p>
          <a:p>
            <a:pPr>
              <a:lnSpc>
                <a:spcPct val="150000"/>
              </a:lnSpc>
              <a:buFont typeface="Wingdings" panose="05000000000000000000" pitchFamily="2" charset="2"/>
              <a:buChar char="Ø"/>
            </a:pPr>
            <a:r>
              <a:rPr lang="en-US" sz="2000" dirty="0">
                <a:latin typeface="Calisto MT" panose="02040603050505030304" pitchFamily="18" charset="0"/>
              </a:rPr>
              <a:t>In this case, control continues with the next instruction cycle. </a:t>
            </a:r>
          </a:p>
          <a:p>
            <a:pPr>
              <a:lnSpc>
                <a:spcPct val="150000"/>
              </a:lnSpc>
              <a:buFont typeface="Wingdings" panose="05000000000000000000" pitchFamily="2" charset="2"/>
              <a:buChar char="Ø"/>
            </a:pPr>
            <a:r>
              <a:rPr lang="en-US" sz="2000" dirty="0">
                <a:latin typeface="Calisto MT" panose="02040603050505030304" pitchFamily="18" charset="0"/>
              </a:rPr>
              <a:t>If either flag is set to 1 while IEN  1, flip-flop R is set to 1. </a:t>
            </a:r>
          </a:p>
          <a:p>
            <a:pPr>
              <a:lnSpc>
                <a:spcPct val="150000"/>
              </a:lnSpc>
              <a:buFont typeface="Wingdings" panose="05000000000000000000" pitchFamily="2" charset="2"/>
              <a:buChar char="Ø"/>
            </a:pPr>
            <a:r>
              <a:rPr lang="en-US" sz="2000" dirty="0">
                <a:latin typeface="Calisto MT" panose="02040603050505030304" pitchFamily="18" charset="0"/>
              </a:rPr>
              <a:t>At the end of the execute phase, control checks the value of R, and if it is equal to 1, it goes to an interrupt cycle instead of an instruction cycle.</a:t>
            </a:r>
            <a:endParaRPr lang="en-IN" sz="2000" dirty="0">
              <a:latin typeface="Calisto MT" panose="02040603050505030304" pitchFamily="18" charset="0"/>
            </a:endParaRPr>
          </a:p>
        </p:txBody>
      </p:sp>
    </p:spTree>
    <p:extLst>
      <p:ext uri="{BB962C8B-B14F-4D97-AF65-F5344CB8AC3E}">
        <p14:creationId xmlns:p14="http://schemas.microsoft.com/office/powerpoint/2010/main" val="2630909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9AE150-963B-4F2F-B3F3-A9176628458C}"/>
              </a:ext>
            </a:extLst>
          </p:cNvPr>
          <p:cNvPicPr>
            <a:picLocks noGrp="1" noChangeAspect="1"/>
          </p:cNvPicPr>
          <p:nvPr>
            <p:ph idx="1"/>
          </p:nvPr>
        </p:nvPicPr>
        <p:blipFill>
          <a:blip r:embed="rId2"/>
          <a:stretch>
            <a:fillRect/>
          </a:stretch>
        </p:blipFill>
        <p:spPr>
          <a:xfrm>
            <a:off x="2529563" y="1253765"/>
            <a:ext cx="6216369" cy="4741683"/>
          </a:xfrm>
        </p:spPr>
      </p:pic>
    </p:spTree>
    <p:extLst>
      <p:ext uri="{BB962C8B-B14F-4D97-AF65-F5344CB8AC3E}">
        <p14:creationId xmlns:p14="http://schemas.microsoft.com/office/powerpoint/2010/main" val="1095120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B106-0058-42FC-AD6A-2C453B691B00}"/>
              </a:ext>
            </a:extLst>
          </p:cNvPr>
          <p:cNvSpPr>
            <a:spLocks noGrp="1"/>
          </p:cNvSpPr>
          <p:nvPr>
            <p:ph type="title"/>
          </p:nvPr>
        </p:nvSpPr>
        <p:spPr>
          <a:xfrm>
            <a:off x="838200" y="157736"/>
            <a:ext cx="10515600" cy="803798"/>
          </a:xfrm>
        </p:spPr>
        <p:txBody>
          <a:bodyPr>
            <a:normAutofit/>
          </a:bodyPr>
          <a:lstStyle/>
          <a:p>
            <a:pPr algn="ctr"/>
            <a:r>
              <a:rPr lang="en-IN" sz="3200" b="1" dirty="0">
                <a:latin typeface="Calisto MT" panose="02040603050505030304" pitchFamily="18" charset="0"/>
              </a:rPr>
              <a:t>Complete Computer Description</a:t>
            </a:r>
          </a:p>
        </p:txBody>
      </p:sp>
      <p:pic>
        <p:nvPicPr>
          <p:cNvPr id="5" name="Content Placeholder 4">
            <a:extLst>
              <a:ext uri="{FF2B5EF4-FFF2-40B4-BE49-F238E27FC236}">
                <a16:creationId xmlns:a16="http://schemas.microsoft.com/office/drawing/2014/main" id="{472C9A2B-736F-4194-9619-2DA0B521751D}"/>
              </a:ext>
            </a:extLst>
          </p:cNvPr>
          <p:cNvPicPr>
            <a:picLocks noGrp="1" noChangeAspect="1"/>
          </p:cNvPicPr>
          <p:nvPr>
            <p:ph idx="1"/>
          </p:nvPr>
        </p:nvPicPr>
        <p:blipFill>
          <a:blip r:embed="rId2"/>
          <a:stretch>
            <a:fillRect/>
          </a:stretch>
        </p:blipFill>
        <p:spPr>
          <a:xfrm>
            <a:off x="1979630" y="763571"/>
            <a:ext cx="8917756" cy="5862764"/>
          </a:xfrm>
        </p:spPr>
      </p:pic>
    </p:spTree>
    <p:extLst>
      <p:ext uri="{BB962C8B-B14F-4D97-AF65-F5344CB8AC3E}">
        <p14:creationId xmlns:p14="http://schemas.microsoft.com/office/powerpoint/2010/main" val="3069724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5CF9C8-C897-4DFB-B838-E6E1F3F32DD4}"/>
              </a:ext>
            </a:extLst>
          </p:cNvPr>
          <p:cNvPicPr>
            <a:picLocks noGrp="1" noChangeAspect="1"/>
          </p:cNvPicPr>
          <p:nvPr>
            <p:ph idx="1"/>
          </p:nvPr>
        </p:nvPicPr>
        <p:blipFill>
          <a:blip r:embed="rId2"/>
          <a:stretch>
            <a:fillRect/>
          </a:stretch>
        </p:blipFill>
        <p:spPr>
          <a:xfrm>
            <a:off x="2375554" y="598924"/>
            <a:ext cx="6796726" cy="5660151"/>
          </a:xfrm>
        </p:spPr>
      </p:pic>
    </p:spTree>
    <p:extLst>
      <p:ext uri="{BB962C8B-B14F-4D97-AF65-F5344CB8AC3E}">
        <p14:creationId xmlns:p14="http://schemas.microsoft.com/office/powerpoint/2010/main" val="138077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B1E549BA-0B12-4F32-AF31-1F33A46E3C37}"/>
              </a:ext>
            </a:extLst>
          </p:cNvPr>
          <p:cNvGraphicFramePr>
            <a:graphicFrameLocks noChangeAspect="1"/>
          </p:cNvGraphicFramePr>
          <p:nvPr>
            <p:extLst>
              <p:ext uri="{D42A27DB-BD31-4B8C-83A1-F6EECF244321}">
                <p14:modId xmlns:p14="http://schemas.microsoft.com/office/powerpoint/2010/main" val="3190257732"/>
              </p:ext>
            </p:extLst>
          </p:nvPr>
        </p:nvGraphicFramePr>
        <p:xfrm>
          <a:off x="1923067" y="776570"/>
          <a:ext cx="7484882" cy="5840715"/>
        </p:xfrm>
        <a:graphic>
          <a:graphicData uri="http://schemas.openxmlformats.org/presentationml/2006/ole">
            <mc:AlternateContent xmlns:mc="http://schemas.openxmlformats.org/markup-compatibility/2006">
              <mc:Choice xmlns:v="urn:schemas-microsoft-com:vml" Requires="v">
                <p:oleObj spid="_x0000_s1025" name="Bitmap Image" r:id="rId3" imgW="5775840" imgH="4099680" progId="Paint.Picture">
                  <p:embed/>
                </p:oleObj>
              </mc:Choice>
              <mc:Fallback>
                <p:oleObj name="Bitmap Image" r:id="rId3" imgW="5775840" imgH="4099680" progId="Paint.Picture">
                  <p:embed/>
                  <p:pic>
                    <p:nvPicPr>
                      <p:cNvPr id="4" name="Object 3">
                        <a:extLst>
                          <a:ext uri="{FF2B5EF4-FFF2-40B4-BE49-F238E27FC236}">
                            <a16:creationId xmlns:a16="http://schemas.microsoft.com/office/drawing/2014/main" id="{B1E549BA-0B12-4F32-AF31-1F33A46E3C37}"/>
                          </a:ext>
                        </a:extLst>
                      </p:cNvPr>
                      <p:cNvPicPr/>
                      <p:nvPr/>
                    </p:nvPicPr>
                    <p:blipFill>
                      <a:blip r:embed="rId4"/>
                      <a:stretch>
                        <a:fillRect/>
                      </a:stretch>
                    </p:blipFill>
                    <p:spPr>
                      <a:xfrm>
                        <a:off x="1923067" y="776570"/>
                        <a:ext cx="7484882" cy="5840715"/>
                      </a:xfrm>
                      <a:prstGeom prst="rect">
                        <a:avLst/>
                      </a:prstGeom>
                    </p:spPr>
                  </p:pic>
                </p:oleObj>
              </mc:Fallback>
            </mc:AlternateContent>
          </a:graphicData>
        </a:graphic>
      </p:graphicFrame>
    </p:spTree>
    <p:extLst>
      <p:ext uri="{BB962C8B-B14F-4D97-AF65-F5344CB8AC3E}">
        <p14:creationId xmlns:p14="http://schemas.microsoft.com/office/powerpoint/2010/main" val="31344216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A89247-4A6B-4316-A316-DF44DB65774B}"/>
              </a:ext>
            </a:extLst>
          </p:cNvPr>
          <p:cNvPicPr>
            <a:picLocks noChangeAspect="1"/>
          </p:cNvPicPr>
          <p:nvPr/>
        </p:nvPicPr>
        <p:blipFill>
          <a:blip r:embed="rId2"/>
          <a:stretch>
            <a:fillRect/>
          </a:stretch>
        </p:blipFill>
        <p:spPr>
          <a:xfrm>
            <a:off x="2262433" y="264498"/>
            <a:ext cx="7582149" cy="6258849"/>
          </a:xfrm>
          <a:prstGeom prst="rect">
            <a:avLst/>
          </a:prstGeom>
        </p:spPr>
      </p:pic>
    </p:spTree>
    <p:extLst>
      <p:ext uri="{BB962C8B-B14F-4D97-AF65-F5344CB8AC3E}">
        <p14:creationId xmlns:p14="http://schemas.microsoft.com/office/powerpoint/2010/main" val="30887468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F8D8-93AC-4006-9ABE-A77EFA65E569}"/>
              </a:ext>
            </a:extLst>
          </p:cNvPr>
          <p:cNvSpPr>
            <a:spLocks noGrp="1"/>
          </p:cNvSpPr>
          <p:nvPr>
            <p:ph type="title"/>
          </p:nvPr>
        </p:nvSpPr>
        <p:spPr>
          <a:xfrm>
            <a:off x="923041" y="72895"/>
            <a:ext cx="10515600" cy="869786"/>
          </a:xfrm>
        </p:spPr>
        <p:txBody>
          <a:bodyPr>
            <a:normAutofit/>
          </a:bodyPr>
          <a:lstStyle/>
          <a:p>
            <a:pPr algn="ctr"/>
            <a:r>
              <a:rPr lang="en-IN" sz="3200" b="1" dirty="0">
                <a:latin typeface="Calisto MT" panose="02040603050505030304" pitchFamily="18" charset="0"/>
              </a:rPr>
              <a:t>Design of Basic Computer</a:t>
            </a:r>
          </a:p>
        </p:txBody>
      </p:sp>
      <p:sp>
        <p:nvSpPr>
          <p:cNvPr id="3" name="Content Placeholder 2">
            <a:extLst>
              <a:ext uri="{FF2B5EF4-FFF2-40B4-BE49-F238E27FC236}">
                <a16:creationId xmlns:a16="http://schemas.microsoft.com/office/drawing/2014/main" id="{ECA1B0DA-DE70-40C3-95E5-5298C841B475}"/>
              </a:ext>
            </a:extLst>
          </p:cNvPr>
          <p:cNvSpPr>
            <a:spLocks noGrp="1"/>
          </p:cNvSpPr>
          <p:nvPr>
            <p:ph idx="1"/>
          </p:nvPr>
        </p:nvSpPr>
        <p:spPr>
          <a:xfrm>
            <a:off x="838200" y="1178351"/>
            <a:ext cx="10515600" cy="4998612"/>
          </a:xfrm>
        </p:spPr>
        <p:txBody>
          <a:bodyPr>
            <a:normAutofit/>
          </a:bodyPr>
          <a:lstStyle/>
          <a:p>
            <a:pPr marL="0" indent="0" algn="just">
              <a:lnSpc>
                <a:spcPct val="150000"/>
              </a:lnSpc>
              <a:buNone/>
            </a:pPr>
            <a:r>
              <a:rPr lang="en-US" sz="2000" dirty="0">
                <a:latin typeface="Calisto MT" panose="02040603050505030304" pitchFamily="18" charset="0"/>
              </a:rPr>
              <a:t>The basic computer consists of the following hardware components: </a:t>
            </a:r>
          </a:p>
          <a:p>
            <a:pPr marL="0" indent="0" algn="just">
              <a:lnSpc>
                <a:spcPct val="150000"/>
              </a:lnSpc>
              <a:buNone/>
            </a:pPr>
            <a:r>
              <a:rPr lang="en-US" sz="2000" dirty="0">
                <a:latin typeface="Calisto MT" panose="02040603050505030304" pitchFamily="18" charset="0"/>
              </a:rPr>
              <a:t>1. A memory unit with 4096 words of 16 bits each </a:t>
            </a:r>
          </a:p>
          <a:p>
            <a:pPr marL="0" indent="0" algn="just">
              <a:lnSpc>
                <a:spcPct val="150000"/>
              </a:lnSpc>
              <a:buNone/>
            </a:pPr>
            <a:r>
              <a:rPr lang="en-US" sz="2000" dirty="0">
                <a:latin typeface="Calisto MT" panose="02040603050505030304" pitchFamily="18" charset="0"/>
              </a:rPr>
              <a:t>2. Nine registers: AR, PC, DR, AC, IR, TR, OUTR, INPR, and SC </a:t>
            </a:r>
          </a:p>
          <a:p>
            <a:pPr marL="0" indent="0" algn="just">
              <a:lnSpc>
                <a:spcPct val="150000"/>
              </a:lnSpc>
              <a:buNone/>
            </a:pPr>
            <a:r>
              <a:rPr lang="en-US" sz="2000" dirty="0">
                <a:latin typeface="Calisto MT" panose="02040603050505030304" pitchFamily="18" charset="0"/>
              </a:rPr>
              <a:t>3. Seven flip-flops: I, S, E, R, IEN, FGI, and FGO </a:t>
            </a:r>
          </a:p>
          <a:p>
            <a:pPr marL="0" indent="0" algn="just">
              <a:lnSpc>
                <a:spcPct val="150000"/>
              </a:lnSpc>
              <a:buNone/>
            </a:pPr>
            <a:r>
              <a:rPr lang="en-US" sz="2000" dirty="0">
                <a:latin typeface="Calisto MT" panose="02040603050505030304" pitchFamily="18" charset="0"/>
              </a:rPr>
              <a:t>4. Two decoders: a 3 X 8 operation decoder and a 4  X 16 timing decoder </a:t>
            </a:r>
          </a:p>
          <a:p>
            <a:pPr marL="0" indent="0" algn="just">
              <a:lnSpc>
                <a:spcPct val="150000"/>
              </a:lnSpc>
              <a:buNone/>
            </a:pPr>
            <a:r>
              <a:rPr lang="en-US" sz="2000" dirty="0">
                <a:latin typeface="Calisto MT" panose="02040603050505030304" pitchFamily="18" charset="0"/>
              </a:rPr>
              <a:t>5. A 16-bit common bus </a:t>
            </a:r>
          </a:p>
          <a:p>
            <a:pPr marL="0" indent="0" algn="just">
              <a:lnSpc>
                <a:spcPct val="150000"/>
              </a:lnSpc>
              <a:buNone/>
            </a:pPr>
            <a:r>
              <a:rPr lang="en-US" sz="2000" dirty="0">
                <a:latin typeface="Calisto MT" panose="02040603050505030304" pitchFamily="18" charset="0"/>
              </a:rPr>
              <a:t>6. Control logic gates </a:t>
            </a:r>
          </a:p>
          <a:p>
            <a:pPr marL="0" indent="0" algn="just">
              <a:lnSpc>
                <a:spcPct val="150000"/>
              </a:lnSpc>
              <a:buNone/>
            </a:pPr>
            <a:r>
              <a:rPr lang="en-US" sz="2000" dirty="0">
                <a:latin typeface="Calisto MT" panose="02040603050505030304" pitchFamily="18" charset="0"/>
              </a:rPr>
              <a:t>7. Adder and logic circuit connected to the input of AC</a:t>
            </a:r>
            <a:endParaRPr lang="en-IN" sz="2000" dirty="0">
              <a:latin typeface="Calisto MT" panose="02040603050505030304" pitchFamily="18" charset="0"/>
            </a:endParaRPr>
          </a:p>
        </p:txBody>
      </p:sp>
    </p:spTree>
    <p:extLst>
      <p:ext uri="{BB962C8B-B14F-4D97-AF65-F5344CB8AC3E}">
        <p14:creationId xmlns:p14="http://schemas.microsoft.com/office/powerpoint/2010/main" val="9114292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9E9F7C-DE0C-455E-B643-6A34DF526DDB}"/>
              </a:ext>
            </a:extLst>
          </p:cNvPr>
          <p:cNvSpPr>
            <a:spLocks noGrp="1"/>
          </p:cNvSpPr>
          <p:nvPr>
            <p:ph idx="1"/>
          </p:nvPr>
        </p:nvSpPr>
        <p:spPr>
          <a:xfrm>
            <a:off x="838200" y="593889"/>
            <a:ext cx="10515600" cy="5583074"/>
          </a:xfrm>
        </p:spPr>
        <p:txBody>
          <a:bodyPr>
            <a:normAutofit/>
          </a:bodyPr>
          <a:lstStyle/>
          <a:p>
            <a:pPr marL="0" indent="0">
              <a:buNone/>
            </a:pPr>
            <a:r>
              <a:rPr lang="en-US" sz="2000" dirty="0">
                <a:latin typeface="Calisto MT" panose="02040603050505030304" pitchFamily="18" charset="0"/>
              </a:rPr>
              <a:t>The functional block diagram of the hypothetic BASIC computer is as shown below:</a:t>
            </a:r>
            <a:endParaRPr lang="en-IN" sz="2000" dirty="0">
              <a:latin typeface="Calisto MT" panose="02040603050505030304" pitchFamily="18" charset="0"/>
            </a:endParaRPr>
          </a:p>
        </p:txBody>
      </p:sp>
      <p:pic>
        <p:nvPicPr>
          <p:cNvPr id="5" name="Picture 4">
            <a:extLst>
              <a:ext uri="{FF2B5EF4-FFF2-40B4-BE49-F238E27FC236}">
                <a16:creationId xmlns:a16="http://schemas.microsoft.com/office/drawing/2014/main" id="{7634EEE1-F889-4644-9D1C-70EDAEF6A4D1}"/>
              </a:ext>
            </a:extLst>
          </p:cNvPr>
          <p:cNvPicPr>
            <a:picLocks noChangeAspect="1"/>
          </p:cNvPicPr>
          <p:nvPr/>
        </p:nvPicPr>
        <p:blipFill>
          <a:blip r:embed="rId2"/>
          <a:stretch>
            <a:fillRect/>
          </a:stretch>
        </p:blipFill>
        <p:spPr>
          <a:xfrm>
            <a:off x="1640963" y="1527142"/>
            <a:ext cx="8678211" cy="3704733"/>
          </a:xfrm>
          <a:prstGeom prst="rect">
            <a:avLst/>
          </a:prstGeom>
        </p:spPr>
      </p:pic>
    </p:spTree>
    <p:extLst>
      <p:ext uri="{BB962C8B-B14F-4D97-AF65-F5344CB8AC3E}">
        <p14:creationId xmlns:p14="http://schemas.microsoft.com/office/powerpoint/2010/main" val="3691526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795DB-707C-475A-BBF1-9CE58F9F959D}"/>
              </a:ext>
            </a:extLst>
          </p:cNvPr>
          <p:cNvSpPr>
            <a:spLocks noGrp="1"/>
          </p:cNvSpPr>
          <p:nvPr>
            <p:ph idx="1"/>
          </p:nvPr>
        </p:nvSpPr>
        <p:spPr>
          <a:xfrm>
            <a:off x="838200" y="150829"/>
            <a:ext cx="10515600" cy="6495068"/>
          </a:xfrm>
        </p:spPr>
        <p:txBody>
          <a:bodyPr>
            <a:normAutofit lnSpcReduction="10000"/>
          </a:bodyPr>
          <a:lstStyle/>
          <a:p>
            <a:pPr marL="0" indent="0" algn="just">
              <a:lnSpc>
                <a:spcPct val="150000"/>
              </a:lnSpc>
              <a:buNone/>
            </a:pPr>
            <a:r>
              <a:rPr lang="en-IN" sz="2000" b="1" dirty="0">
                <a:latin typeface="Calisto MT" panose="02040603050505030304" pitchFamily="18" charset="0"/>
              </a:rPr>
              <a:t>Control Logic Gates:</a:t>
            </a:r>
          </a:p>
          <a:p>
            <a:pPr algn="just">
              <a:lnSpc>
                <a:spcPct val="150000"/>
              </a:lnSpc>
              <a:buFont typeface="Wingdings" panose="05000000000000000000" pitchFamily="2" charset="2"/>
              <a:buChar char="Ø"/>
            </a:pPr>
            <a:r>
              <a:rPr lang="en-US" sz="2000" dirty="0">
                <a:latin typeface="Calisto MT" panose="02040603050505030304" pitchFamily="18" charset="0"/>
              </a:rPr>
              <a:t>The inputs to this circuit come from the two decoders, the I flip-flop, and bits 0 through 11 of IR. </a:t>
            </a:r>
          </a:p>
          <a:p>
            <a:pPr algn="just">
              <a:lnSpc>
                <a:spcPct val="150000"/>
              </a:lnSpc>
              <a:buFont typeface="Wingdings" panose="05000000000000000000" pitchFamily="2" charset="2"/>
              <a:buChar char="Ø"/>
            </a:pPr>
            <a:r>
              <a:rPr lang="en-US" sz="2000" dirty="0">
                <a:latin typeface="Calisto MT" panose="02040603050505030304" pitchFamily="18" charset="0"/>
              </a:rPr>
              <a:t>The other inputs to the control logic are: AC bits 0 through 15 to check if AC= 0 and to detect the sign bit in AC(15); DR bits 0 through 15 to check if DR= 0; and the values of the seven flip-flops. </a:t>
            </a:r>
          </a:p>
          <a:p>
            <a:pPr marL="0" indent="0" algn="just">
              <a:lnSpc>
                <a:spcPct val="150000"/>
              </a:lnSpc>
              <a:buNone/>
            </a:pPr>
            <a:r>
              <a:rPr lang="en-US" sz="2000" b="1" dirty="0">
                <a:latin typeface="Calisto MT" panose="02040603050505030304" pitchFamily="18" charset="0"/>
              </a:rPr>
              <a:t>The outputs of the control logic circuit are: </a:t>
            </a:r>
          </a:p>
          <a:p>
            <a:pPr marL="0" indent="0" algn="just">
              <a:lnSpc>
                <a:spcPct val="150000"/>
              </a:lnSpc>
              <a:buNone/>
            </a:pPr>
            <a:r>
              <a:rPr lang="en-US" sz="2000" dirty="0">
                <a:latin typeface="Calisto MT" panose="02040603050505030304" pitchFamily="18" charset="0"/>
              </a:rPr>
              <a:t>1. Signals to control the inputs of the nine registers </a:t>
            </a:r>
          </a:p>
          <a:p>
            <a:pPr marL="0" indent="0" algn="just">
              <a:lnSpc>
                <a:spcPct val="150000"/>
              </a:lnSpc>
              <a:buNone/>
            </a:pPr>
            <a:r>
              <a:rPr lang="en-US" sz="2000" dirty="0">
                <a:latin typeface="Calisto MT" panose="02040603050505030304" pitchFamily="18" charset="0"/>
              </a:rPr>
              <a:t>2. Signals to control the read and write inputs of memory </a:t>
            </a:r>
          </a:p>
          <a:p>
            <a:pPr marL="0" indent="0" algn="just">
              <a:lnSpc>
                <a:spcPct val="150000"/>
              </a:lnSpc>
              <a:buNone/>
            </a:pPr>
            <a:r>
              <a:rPr lang="en-US" sz="2000" dirty="0">
                <a:latin typeface="Calisto MT" panose="02040603050505030304" pitchFamily="18" charset="0"/>
              </a:rPr>
              <a:t>3. Signals to set, clear, or complement the flip-flops </a:t>
            </a:r>
          </a:p>
          <a:p>
            <a:pPr marL="0" indent="0" algn="just">
              <a:lnSpc>
                <a:spcPct val="150000"/>
              </a:lnSpc>
              <a:buNone/>
            </a:pPr>
            <a:r>
              <a:rPr lang="en-US" sz="2000" dirty="0">
                <a:latin typeface="Calisto MT" panose="02040603050505030304" pitchFamily="18" charset="0"/>
              </a:rPr>
              <a:t>4. Signals for S2, S1, and S0 to select a register for the bus </a:t>
            </a:r>
          </a:p>
          <a:p>
            <a:pPr marL="0" indent="0" algn="just">
              <a:lnSpc>
                <a:spcPct val="150000"/>
              </a:lnSpc>
              <a:buNone/>
            </a:pPr>
            <a:r>
              <a:rPr lang="en-US" sz="2000" dirty="0">
                <a:latin typeface="Calisto MT" panose="02040603050505030304" pitchFamily="18" charset="0"/>
              </a:rPr>
              <a:t>5. Signals to control the AC adder and logic circuit</a:t>
            </a:r>
            <a:endParaRPr lang="en-IN" sz="2000" dirty="0">
              <a:latin typeface="Calisto MT" panose="02040603050505030304" pitchFamily="18" charset="0"/>
            </a:endParaRPr>
          </a:p>
        </p:txBody>
      </p:sp>
    </p:spTree>
    <p:extLst>
      <p:ext uri="{BB962C8B-B14F-4D97-AF65-F5344CB8AC3E}">
        <p14:creationId xmlns:p14="http://schemas.microsoft.com/office/powerpoint/2010/main" val="24392045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60610-9CC3-45A0-B864-546815A3D0B6}"/>
              </a:ext>
            </a:extLst>
          </p:cNvPr>
          <p:cNvSpPr>
            <a:spLocks noGrp="1"/>
          </p:cNvSpPr>
          <p:nvPr>
            <p:ph idx="1"/>
          </p:nvPr>
        </p:nvSpPr>
        <p:spPr>
          <a:xfrm>
            <a:off x="838200" y="320511"/>
            <a:ext cx="10515600" cy="5856452"/>
          </a:xfrm>
        </p:spPr>
        <p:txBody>
          <a:bodyPr>
            <a:normAutofit/>
          </a:bodyPr>
          <a:lstStyle/>
          <a:p>
            <a:pPr marL="0" indent="0" algn="just">
              <a:lnSpc>
                <a:spcPct val="150000"/>
              </a:lnSpc>
              <a:buNone/>
            </a:pPr>
            <a:r>
              <a:rPr lang="en-US" sz="2000" b="1" dirty="0">
                <a:latin typeface="Calisto MT" panose="02040603050505030304" pitchFamily="18" charset="0"/>
              </a:rPr>
              <a:t>Control of Registers and Memory:</a:t>
            </a:r>
          </a:p>
          <a:p>
            <a:pPr algn="just">
              <a:lnSpc>
                <a:spcPct val="150000"/>
              </a:lnSpc>
              <a:buFont typeface="Wingdings" panose="05000000000000000000" pitchFamily="2" charset="2"/>
              <a:buChar char="Ø"/>
            </a:pPr>
            <a:r>
              <a:rPr lang="en-US" sz="2000" dirty="0">
                <a:latin typeface="Calisto MT" panose="02040603050505030304" pitchFamily="18" charset="0"/>
              </a:rPr>
              <a:t>The control inputs of the registers are LD (load), INR (increment), and CLR (clear). </a:t>
            </a:r>
          </a:p>
          <a:p>
            <a:pPr algn="just">
              <a:lnSpc>
                <a:spcPct val="150000"/>
              </a:lnSpc>
              <a:buFont typeface="Wingdings" panose="05000000000000000000" pitchFamily="2" charset="2"/>
              <a:buChar char="Ø"/>
            </a:pPr>
            <a:r>
              <a:rPr lang="en-US" sz="2000" dirty="0">
                <a:latin typeface="Calisto MT" panose="02040603050505030304" pitchFamily="18" charset="0"/>
              </a:rPr>
              <a:t>Suppose that we want to derive the gate structure associated with the control inputs of AR. </a:t>
            </a:r>
          </a:p>
          <a:p>
            <a:pPr algn="just">
              <a:lnSpc>
                <a:spcPct val="150000"/>
              </a:lnSpc>
              <a:buFont typeface="Wingdings" panose="05000000000000000000" pitchFamily="2" charset="2"/>
              <a:buChar char="Ø"/>
            </a:pPr>
            <a:r>
              <a:rPr lang="en-US" sz="2000" dirty="0">
                <a:latin typeface="Calisto MT" panose="02040603050505030304" pitchFamily="18" charset="0"/>
              </a:rPr>
              <a:t>We scan Table 5.6 to find all the statements that change the content of AR:</a:t>
            </a:r>
          </a:p>
          <a:p>
            <a:pPr algn="just">
              <a:lnSpc>
                <a:spcPct val="150000"/>
              </a:lnSpc>
              <a:buFont typeface="Wingdings" panose="05000000000000000000" pitchFamily="2" charset="2"/>
              <a:buChar char="Ø"/>
            </a:pPr>
            <a:endParaRPr lang="en-IN" sz="2000" dirty="0">
              <a:latin typeface="Calisto MT" panose="02040603050505030304" pitchFamily="18" charset="0"/>
            </a:endParaRPr>
          </a:p>
        </p:txBody>
      </p:sp>
      <p:pic>
        <p:nvPicPr>
          <p:cNvPr id="5" name="Picture 4">
            <a:extLst>
              <a:ext uri="{FF2B5EF4-FFF2-40B4-BE49-F238E27FC236}">
                <a16:creationId xmlns:a16="http://schemas.microsoft.com/office/drawing/2014/main" id="{576FB815-756A-4120-AEDD-431451300544}"/>
              </a:ext>
            </a:extLst>
          </p:cNvPr>
          <p:cNvPicPr>
            <a:picLocks noChangeAspect="1"/>
          </p:cNvPicPr>
          <p:nvPr/>
        </p:nvPicPr>
        <p:blipFill>
          <a:blip r:embed="rId2"/>
          <a:stretch>
            <a:fillRect/>
          </a:stretch>
        </p:blipFill>
        <p:spPr>
          <a:xfrm>
            <a:off x="4323308" y="3513841"/>
            <a:ext cx="3133293" cy="1793467"/>
          </a:xfrm>
          <a:prstGeom prst="rect">
            <a:avLst/>
          </a:prstGeom>
        </p:spPr>
      </p:pic>
    </p:spTree>
    <p:extLst>
      <p:ext uri="{BB962C8B-B14F-4D97-AF65-F5344CB8AC3E}">
        <p14:creationId xmlns:p14="http://schemas.microsoft.com/office/powerpoint/2010/main" val="19997187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C5B3A-0F75-45F8-9C01-E34AFF45DC97}"/>
              </a:ext>
            </a:extLst>
          </p:cNvPr>
          <p:cNvSpPr>
            <a:spLocks noGrp="1"/>
          </p:cNvSpPr>
          <p:nvPr>
            <p:ph idx="1"/>
          </p:nvPr>
        </p:nvSpPr>
        <p:spPr>
          <a:xfrm>
            <a:off x="838200" y="452487"/>
            <a:ext cx="10515600" cy="5724476"/>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first three statements specify transfer of information from a register or memory to AR. </a:t>
            </a:r>
          </a:p>
          <a:p>
            <a:pPr algn="just">
              <a:lnSpc>
                <a:spcPct val="150000"/>
              </a:lnSpc>
              <a:buFont typeface="Wingdings" panose="05000000000000000000" pitchFamily="2" charset="2"/>
              <a:buChar char="Ø"/>
            </a:pPr>
            <a:r>
              <a:rPr lang="en-US" sz="2000" dirty="0">
                <a:latin typeface="Calisto MT" panose="02040603050505030304" pitchFamily="18" charset="0"/>
              </a:rPr>
              <a:t>The content of the source register or memory is placed on the bus and the content of the bus is transferred into AR by enabling its LD control input. </a:t>
            </a:r>
          </a:p>
          <a:p>
            <a:pPr algn="just">
              <a:lnSpc>
                <a:spcPct val="150000"/>
              </a:lnSpc>
              <a:buFont typeface="Wingdings" panose="05000000000000000000" pitchFamily="2" charset="2"/>
              <a:buChar char="Ø"/>
            </a:pPr>
            <a:r>
              <a:rPr lang="en-US" sz="2000" dirty="0">
                <a:latin typeface="Calisto MT" panose="02040603050505030304" pitchFamily="18" charset="0"/>
              </a:rPr>
              <a:t>The fourth statement clears AR to 0. </a:t>
            </a:r>
          </a:p>
          <a:p>
            <a:pPr algn="just">
              <a:lnSpc>
                <a:spcPct val="150000"/>
              </a:lnSpc>
              <a:buFont typeface="Wingdings" panose="05000000000000000000" pitchFamily="2" charset="2"/>
              <a:buChar char="Ø"/>
            </a:pPr>
            <a:r>
              <a:rPr lang="en-US" sz="2000" dirty="0">
                <a:latin typeface="Calisto MT" panose="02040603050505030304" pitchFamily="18" charset="0"/>
              </a:rPr>
              <a:t>The last statement increments AR by 1. </a:t>
            </a:r>
          </a:p>
          <a:p>
            <a:pPr algn="just">
              <a:lnSpc>
                <a:spcPct val="150000"/>
              </a:lnSpc>
              <a:buFont typeface="Wingdings" panose="05000000000000000000" pitchFamily="2" charset="2"/>
              <a:buChar char="Ø"/>
            </a:pPr>
            <a:r>
              <a:rPr lang="en-US" sz="2000" dirty="0">
                <a:latin typeface="Calisto MT" panose="02040603050505030304" pitchFamily="18" charset="0"/>
              </a:rPr>
              <a:t>The control functions can be combined into three Boolean expressions as follows:</a:t>
            </a:r>
            <a:endParaRPr lang="en-IN" sz="2000" dirty="0">
              <a:latin typeface="Calisto MT" panose="02040603050505030304" pitchFamily="18" charset="0"/>
            </a:endParaRPr>
          </a:p>
        </p:txBody>
      </p:sp>
      <p:pic>
        <p:nvPicPr>
          <p:cNvPr id="5" name="Picture 4">
            <a:extLst>
              <a:ext uri="{FF2B5EF4-FFF2-40B4-BE49-F238E27FC236}">
                <a16:creationId xmlns:a16="http://schemas.microsoft.com/office/drawing/2014/main" id="{8AA9C82D-F3AB-496D-8617-EBBD129F8002}"/>
              </a:ext>
            </a:extLst>
          </p:cNvPr>
          <p:cNvPicPr>
            <a:picLocks noChangeAspect="1"/>
          </p:cNvPicPr>
          <p:nvPr/>
        </p:nvPicPr>
        <p:blipFill>
          <a:blip r:embed="rId2"/>
          <a:stretch>
            <a:fillRect/>
          </a:stretch>
        </p:blipFill>
        <p:spPr>
          <a:xfrm>
            <a:off x="3352263" y="4185502"/>
            <a:ext cx="5706731" cy="1389138"/>
          </a:xfrm>
          <a:prstGeom prst="rect">
            <a:avLst/>
          </a:prstGeom>
        </p:spPr>
      </p:pic>
    </p:spTree>
    <p:extLst>
      <p:ext uri="{BB962C8B-B14F-4D97-AF65-F5344CB8AC3E}">
        <p14:creationId xmlns:p14="http://schemas.microsoft.com/office/powerpoint/2010/main" val="23543529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049A91-DE5B-4B78-8DA6-5EF84D1677E8}"/>
              </a:ext>
            </a:extLst>
          </p:cNvPr>
          <p:cNvPicPr>
            <a:picLocks noChangeAspect="1"/>
          </p:cNvPicPr>
          <p:nvPr/>
        </p:nvPicPr>
        <p:blipFill>
          <a:blip r:embed="rId2"/>
          <a:stretch>
            <a:fillRect/>
          </a:stretch>
        </p:blipFill>
        <p:spPr>
          <a:xfrm>
            <a:off x="2165399" y="1231231"/>
            <a:ext cx="8064401" cy="4688801"/>
          </a:xfrm>
          <a:prstGeom prst="rect">
            <a:avLst/>
          </a:prstGeom>
        </p:spPr>
      </p:pic>
      <p:pic>
        <p:nvPicPr>
          <p:cNvPr id="3" name="Picture 2">
            <a:extLst>
              <a:ext uri="{FF2B5EF4-FFF2-40B4-BE49-F238E27FC236}">
                <a16:creationId xmlns:a16="http://schemas.microsoft.com/office/drawing/2014/main" id="{26017C43-8BFF-403D-94BD-FFFCAA230802}"/>
              </a:ext>
            </a:extLst>
          </p:cNvPr>
          <p:cNvPicPr>
            <a:picLocks noChangeAspect="1"/>
          </p:cNvPicPr>
          <p:nvPr/>
        </p:nvPicPr>
        <p:blipFill>
          <a:blip r:embed="rId3"/>
          <a:stretch>
            <a:fillRect/>
          </a:stretch>
        </p:blipFill>
        <p:spPr>
          <a:xfrm>
            <a:off x="-2083337" y="710782"/>
            <a:ext cx="5706731" cy="1389138"/>
          </a:xfrm>
          <a:prstGeom prst="rect">
            <a:avLst/>
          </a:prstGeom>
        </p:spPr>
      </p:pic>
    </p:spTree>
    <p:extLst>
      <p:ext uri="{BB962C8B-B14F-4D97-AF65-F5344CB8AC3E}">
        <p14:creationId xmlns:p14="http://schemas.microsoft.com/office/powerpoint/2010/main" val="24623036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34A5B-C69C-4873-8246-E87693C9D314}"/>
              </a:ext>
            </a:extLst>
          </p:cNvPr>
          <p:cNvSpPr>
            <a:spLocks noGrp="1"/>
          </p:cNvSpPr>
          <p:nvPr>
            <p:ph idx="1"/>
          </p:nvPr>
        </p:nvSpPr>
        <p:spPr>
          <a:xfrm>
            <a:off x="838200" y="424206"/>
            <a:ext cx="10515600" cy="5938887"/>
          </a:xfrm>
        </p:spPr>
        <p:txBody>
          <a:bodyPr>
            <a:normAutofit/>
          </a:bodyPr>
          <a:lstStyle/>
          <a:p>
            <a:pPr marL="0" indent="0" algn="just">
              <a:lnSpc>
                <a:spcPct val="150000"/>
              </a:lnSpc>
              <a:buNone/>
            </a:pPr>
            <a:r>
              <a:rPr lang="en-IN" sz="2000" b="1" dirty="0">
                <a:latin typeface="Calisto MT" panose="02040603050505030304" pitchFamily="18" charset="0"/>
              </a:rPr>
              <a:t>Control of Single Flip-flops:</a:t>
            </a:r>
          </a:p>
          <a:p>
            <a:pPr algn="just">
              <a:lnSpc>
                <a:spcPct val="150000"/>
              </a:lnSpc>
              <a:buFont typeface="Wingdings" panose="05000000000000000000" pitchFamily="2" charset="2"/>
              <a:buChar char="Ø"/>
            </a:pPr>
            <a:r>
              <a:rPr lang="en-US" sz="2000" dirty="0">
                <a:latin typeface="Calisto MT" panose="02040603050505030304" pitchFamily="18" charset="0"/>
              </a:rPr>
              <a:t>The control gates for the seven flip-flops can be determined in a similar manner.</a:t>
            </a:r>
          </a:p>
          <a:p>
            <a:pPr algn="just">
              <a:lnSpc>
                <a:spcPct val="150000"/>
              </a:lnSpc>
              <a:buFont typeface="Wingdings" panose="05000000000000000000" pitchFamily="2" charset="2"/>
              <a:buChar char="Ø"/>
            </a:pPr>
            <a:r>
              <a:rPr lang="en-US" sz="2000" dirty="0">
                <a:latin typeface="Calisto MT" panose="02040603050505030304" pitchFamily="18" charset="0"/>
              </a:rPr>
              <a:t>For example, Table 5.6 , shows that IEN may change as a result of the two instructions ION and IOF.</a:t>
            </a:r>
          </a:p>
          <a:p>
            <a:pPr algn="just">
              <a:lnSpc>
                <a:spcPct val="150000"/>
              </a:lnSpc>
              <a:buFont typeface="Wingdings" panose="05000000000000000000" pitchFamily="2" charset="2"/>
              <a:buChar char="Ø"/>
            </a:pPr>
            <a:endParaRPr lang="en-US" sz="2000" dirty="0">
              <a:latin typeface="Calisto MT" panose="02040603050505030304" pitchFamily="18" charset="0"/>
            </a:endParaRPr>
          </a:p>
          <a:p>
            <a:pPr algn="just">
              <a:lnSpc>
                <a:spcPct val="150000"/>
              </a:lnSpc>
              <a:buFont typeface="Wingdings" panose="05000000000000000000" pitchFamily="2" charset="2"/>
              <a:buChar char="Ø"/>
            </a:pPr>
            <a:endParaRPr lang="en-US" sz="2000" dirty="0">
              <a:latin typeface="Calisto MT" panose="02040603050505030304" pitchFamily="18" charset="0"/>
            </a:endParaRPr>
          </a:p>
          <a:p>
            <a:pPr algn="just">
              <a:lnSpc>
                <a:spcPct val="150000"/>
              </a:lnSpc>
              <a:buFont typeface="Wingdings" panose="05000000000000000000" pitchFamily="2" charset="2"/>
              <a:buChar char="Ø"/>
            </a:pPr>
            <a:r>
              <a:rPr lang="en-US" sz="2000" dirty="0">
                <a:latin typeface="Calisto MT" panose="02040603050505030304" pitchFamily="18" charset="0"/>
              </a:rPr>
              <a:t>where p = D7IT3 and B7 and B6 are bits 7 and 6 of IR, respectively. Moreover, at the end of the interrupt cycle IEN is cleared to 0.</a:t>
            </a:r>
          </a:p>
          <a:p>
            <a:pPr algn="just">
              <a:lnSpc>
                <a:spcPct val="150000"/>
              </a:lnSpc>
              <a:buFont typeface="Wingdings" panose="05000000000000000000" pitchFamily="2" charset="2"/>
              <a:buChar char="Ø"/>
            </a:pPr>
            <a:endParaRPr lang="en-US" sz="2000" dirty="0">
              <a:latin typeface="Calisto MT" panose="02040603050505030304" pitchFamily="18" charset="0"/>
            </a:endParaRPr>
          </a:p>
          <a:p>
            <a:pPr algn="just">
              <a:lnSpc>
                <a:spcPct val="150000"/>
              </a:lnSpc>
              <a:buFont typeface="Wingdings" panose="05000000000000000000" pitchFamily="2" charset="2"/>
              <a:buChar char="Ø"/>
            </a:pPr>
            <a:endParaRPr lang="en-IN" sz="2000" dirty="0">
              <a:latin typeface="Calisto MT" panose="02040603050505030304" pitchFamily="18" charset="0"/>
            </a:endParaRPr>
          </a:p>
        </p:txBody>
      </p:sp>
      <p:pic>
        <p:nvPicPr>
          <p:cNvPr id="5" name="Picture 4">
            <a:extLst>
              <a:ext uri="{FF2B5EF4-FFF2-40B4-BE49-F238E27FC236}">
                <a16:creationId xmlns:a16="http://schemas.microsoft.com/office/drawing/2014/main" id="{9A7F7413-3761-47BF-A502-DCBABF2A9DFA}"/>
              </a:ext>
            </a:extLst>
          </p:cNvPr>
          <p:cNvPicPr>
            <a:picLocks noChangeAspect="1"/>
          </p:cNvPicPr>
          <p:nvPr/>
        </p:nvPicPr>
        <p:blipFill>
          <a:blip r:embed="rId2"/>
          <a:stretch>
            <a:fillRect/>
          </a:stretch>
        </p:blipFill>
        <p:spPr>
          <a:xfrm>
            <a:off x="4140149" y="2371872"/>
            <a:ext cx="2799644" cy="1057127"/>
          </a:xfrm>
          <a:prstGeom prst="rect">
            <a:avLst/>
          </a:prstGeom>
        </p:spPr>
      </p:pic>
      <p:pic>
        <p:nvPicPr>
          <p:cNvPr id="7" name="Picture 6">
            <a:extLst>
              <a:ext uri="{FF2B5EF4-FFF2-40B4-BE49-F238E27FC236}">
                <a16:creationId xmlns:a16="http://schemas.microsoft.com/office/drawing/2014/main" id="{852B590E-6766-43F7-B911-B3F59DC922DE}"/>
              </a:ext>
            </a:extLst>
          </p:cNvPr>
          <p:cNvPicPr>
            <a:picLocks noChangeAspect="1"/>
          </p:cNvPicPr>
          <p:nvPr/>
        </p:nvPicPr>
        <p:blipFill>
          <a:blip r:embed="rId3"/>
          <a:stretch>
            <a:fillRect/>
          </a:stretch>
        </p:blipFill>
        <p:spPr>
          <a:xfrm>
            <a:off x="4140149" y="5093146"/>
            <a:ext cx="2657989" cy="567038"/>
          </a:xfrm>
          <a:prstGeom prst="rect">
            <a:avLst/>
          </a:prstGeom>
        </p:spPr>
      </p:pic>
    </p:spTree>
    <p:extLst>
      <p:ext uri="{BB962C8B-B14F-4D97-AF65-F5344CB8AC3E}">
        <p14:creationId xmlns:p14="http://schemas.microsoft.com/office/powerpoint/2010/main" val="14917531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6A285-7267-4522-A926-11D66B5060B1}"/>
              </a:ext>
            </a:extLst>
          </p:cNvPr>
          <p:cNvSpPr>
            <a:spLocks noGrp="1"/>
          </p:cNvSpPr>
          <p:nvPr>
            <p:ph idx="1"/>
          </p:nvPr>
        </p:nvSpPr>
        <p:spPr>
          <a:xfrm>
            <a:off x="838200" y="518474"/>
            <a:ext cx="10515600" cy="5658489"/>
          </a:xfrm>
        </p:spPr>
        <p:txBody>
          <a:bodyPr>
            <a:normAutofit/>
          </a:bodyPr>
          <a:lstStyle/>
          <a:p>
            <a:pPr marL="0" indent="0" algn="just">
              <a:buNone/>
            </a:pPr>
            <a:r>
              <a:rPr lang="en-IN" sz="2000" b="1" dirty="0">
                <a:latin typeface="Calisto MT" panose="02040603050505030304" pitchFamily="18" charset="0"/>
              </a:rPr>
              <a:t>Control of Common Bus:</a:t>
            </a:r>
          </a:p>
          <a:p>
            <a:pPr marL="0" indent="0" algn="just">
              <a:buNone/>
            </a:pPr>
            <a:r>
              <a:rPr lang="en-US" sz="2000" dirty="0">
                <a:latin typeface="Calisto MT" panose="02040603050505030304" pitchFamily="18" charset="0"/>
              </a:rPr>
              <a:t>The 16-bit common bus is controlled by the selection inputs S 2, S1, and S0</a:t>
            </a:r>
          </a:p>
          <a:p>
            <a:pPr algn="just"/>
            <a:endParaRPr lang="en-IN" sz="2000" dirty="0">
              <a:latin typeface="Calisto MT" panose="02040603050505030304" pitchFamily="18" charset="0"/>
            </a:endParaRPr>
          </a:p>
        </p:txBody>
      </p:sp>
      <p:pic>
        <p:nvPicPr>
          <p:cNvPr id="5" name="Picture 4">
            <a:extLst>
              <a:ext uri="{FF2B5EF4-FFF2-40B4-BE49-F238E27FC236}">
                <a16:creationId xmlns:a16="http://schemas.microsoft.com/office/drawing/2014/main" id="{614B704E-BD4A-4F1F-AA61-B4B32BCD35C7}"/>
              </a:ext>
            </a:extLst>
          </p:cNvPr>
          <p:cNvPicPr>
            <a:picLocks noChangeAspect="1"/>
          </p:cNvPicPr>
          <p:nvPr/>
        </p:nvPicPr>
        <p:blipFill>
          <a:blip r:embed="rId2"/>
          <a:stretch>
            <a:fillRect/>
          </a:stretch>
        </p:blipFill>
        <p:spPr>
          <a:xfrm>
            <a:off x="2331394" y="1884849"/>
            <a:ext cx="7529212" cy="3635055"/>
          </a:xfrm>
          <a:prstGeom prst="rect">
            <a:avLst/>
          </a:prstGeom>
        </p:spPr>
      </p:pic>
      <p:pic>
        <p:nvPicPr>
          <p:cNvPr id="4" name="Picture 3">
            <a:extLst>
              <a:ext uri="{FF2B5EF4-FFF2-40B4-BE49-F238E27FC236}">
                <a16:creationId xmlns:a16="http://schemas.microsoft.com/office/drawing/2014/main" id="{14A6C660-7DF8-41C5-9EFC-AD109018D30A}"/>
              </a:ext>
            </a:extLst>
          </p:cNvPr>
          <p:cNvPicPr>
            <a:picLocks noChangeAspect="1"/>
          </p:cNvPicPr>
          <p:nvPr/>
        </p:nvPicPr>
        <p:blipFill>
          <a:blip r:embed="rId3"/>
          <a:stretch>
            <a:fillRect/>
          </a:stretch>
        </p:blipFill>
        <p:spPr>
          <a:xfrm>
            <a:off x="625065" y="1462726"/>
            <a:ext cx="3412657" cy="1467559"/>
          </a:xfrm>
          <a:prstGeom prst="rect">
            <a:avLst/>
          </a:prstGeom>
        </p:spPr>
      </p:pic>
    </p:spTree>
    <p:extLst>
      <p:ext uri="{BB962C8B-B14F-4D97-AF65-F5344CB8AC3E}">
        <p14:creationId xmlns:p14="http://schemas.microsoft.com/office/powerpoint/2010/main" val="34787572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373F17-98F6-4D78-B1BD-AA8093A6E500}"/>
              </a:ext>
            </a:extLst>
          </p:cNvPr>
          <p:cNvSpPr>
            <a:spLocks noGrp="1"/>
          </p:cNvSpPr>
          <p:nvPr>
            <p:ph idx="1"/>
          </p:nvPr>
        </p:nvSpPr>
        <p:spPr>
          <a:xfrm>
            <a:off x="838200" y="443060"/>
            <a:ext cx="10515600" cy="5733903"/>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Above table, specifies the binary numbers for S2S1S0 that select each register. </a:t>
            </a:r>
          </a:p>
          <a:p>
            <a:pPr algn="just">
              <a:lnSpc>
                <a:spcPct val="150000"/>
              </a:lnSpc>
              <a:buFont typeface="Wingdings" panose="05000000000000000000" pitchFamily="2" charset="2"/>
              <a:buChar char="Ø"/>
            </a:pPr>
            <a:r>
              <a:rPr lang="en-US" sz="2000" dirty="0">
                <a:latin typeface="Calisto MT" panose="02040603050505030304" pitchFamily="18" charset="0"/>
              </a:rPr>
              <a:t>Each binary number is associated with a Boolean variable x1 through x7, corresponding to the gate structure that must be active in order to select the register or memory for the bus. </a:t>
            </a:r>
          </a:p>
          <a:p>
            <a:pPr algn="just">
              <a:lnSpc>
                <a:spcPct val="150000"/>
              </a:lnSpc>
              <a:buFont typeface="Wingdings" panose="05000000000000000000" pitchFamily="2" charset="2"/>
              <a:buChar char="Ø"/>
            </a:pPr>
            <a:r>
              <a:rPr lang="en-US" sz="2000" dirty="0">
                <a:latin typeface="Calisto MT" panose="02040603050505030304" pitchFamily="18" charset="0"/>
              </a:rPr>
              <a:t>For example, when x1 = 1, the value of S2S1S0 must be 001 and the output of AR will be </a:t>
            </a:r>
            <a:r>
              <a:rPr lang="en-IN" sz="2000" dirty="0">
                <a:latin typeface="Calisto MT" panose="02040603050505030304" pitchFamily="18" charset="0"/>
              </a:rPr>
              <a:t>selected for the bus.</a:t>
            </a:r>
          </a:p>
          <a:p>
            <a:pPr algn="just">
              <a:lnSpc>
                <a:spcPct val="150000"/>
              </a:lnSpc>
              <a:buFont typeface="Wingdings" panose="05000000000000000000" pitchFamily="2" charset="2"/>
              <a:buChar char="Ø"/>
            </a:pPr>
            <a:r>
              <a:rPr lang="en-US" sz="2000" dirty="0">
                <a:latin typeface="Calisto MT" panose="02040603050505030304" pitchFamily="18" charset="0"/>
              </a:rPr>
              <a:t>The Boolean functions for the encoder are</a:t>
            </a:r>
            <a:endParaRPr lang="en-IN" sz="2000" dirty="0">
              <a:latin typeface="Calisto MT" panose="02040603050505030304" pitchFamily="18" charset="0"/>
            </a:endParaRPr>
          </a:p>
        </p:txBody>
      </p:sp>
      <p:pic>
        <p:nvPicPr>
          <p:cNvPr id="5" name="Picture 4">
            <a:extLst>
              <a:ext uri="{FF2B5EF4-FFF2-40B4-BE49-F238E27FC236}">
                <a16:creationId xmlns:a16="http://schemas.microsoft.com/office/drawing/2014/main" id="{E0B1E03C-8116-423D-BCC3-529800ED76FB}"/>
              </a:ext>
            </a:extLst>
          </p:cNvPr>
          <p:cNvPicPr>
            <a:picLocks noChangeAspect="1"/>
          </p:cNvPicPr>
          <p:nvPr/>
        </p:nvPicPr>
        <p:blipFill>
          <a:blip r:embed="rId2"/>
          <a:stretch>
            <a:fillRect/>
          </a:stretch>
        </p:blipFill>
        <p:spPr>
          <a:xfrm>
            <a:off x="4214548" y="4053526"/>
            <a:ext cx="3412657" cy="1467559"/>
          </a:xfrm>
          <a:prstGeom prst="rect">
            <a:avLst/>
          </a:prstGeom>
        </p:spPr>
      </p:pic>
    </p:spTree>
    <p:extLst>
      <p:ext uri="{BB962C8B-B14F-4D97-AF65-F5344CB8AC3E}">
        <p14:creationId xmlns:p14="http://schemas.microsoft.com/office/powerpoint/2010/main" val="241081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A21FCA-2F79-498E-BCCD-D3A30398F296}"/>
                  </a:ext>
                </a:extLst>
              </p:cNvPr>
              <p:cNvSpPr>
                <a:spLocks noGrp="1"/>
              </p:cNvSpPr>
              <p:nvPr>
                <p:ph idx="1"/>
              </p:nvPr>
            </p:nvSpPr>
            <p:spPr>
              <a:xfrm>
                <a:off x="687371" y="742360"/>
                <a:ext cx="10515600" cy="5373279"/>
              </a:xfrm>
            </p:spPr>
            <p:txBody>
              <a:bodyPr>
                <a:noAutofit/>
              </a:bodyPr>
              <a:lstStyle/>
              <a:p>
                <a:pPr>
                  <a:lnSpc>
                    <a:spcPct val="150000"/>
                  </a:lnSpc>
                  <a:buFont typeface="Wingdings" panose="05000000000000000000" pitchFamily="2" charset="2"/>
                  <a:buChar char="Ø"/>
                </a:pPr>
                <a:r>
                  <a:rPr lang="en-US" sz="2000" dirty="0">
                    <a:latin typeface="Calisto MT" panose="02040603050505030304" pitchFamily="18" charset="0"/>
                  </a:rPr>
                  <a:t>Instructions are stored in one section of memory and data in another.</a:t>
                </a:r>
              </a:p>
              <a:p>
                <a:pPr>
                  <a:lnSpc>
                    <a:spcPct val="150000"/>
                  </a:lnSpc>
                  <a:buFont typeface="Wingdings" panose="05000000000000000000" pitchFamily="2" charset="2"/>
                  <a:buChar char="Ø"/>
                </a:pPr>
                <a:r>
                  <a:rPr lang="en-US" sz="2000" dirty="0">
                    <a:latin typeface="Calisto MT" panose="02040603050505030304" pitchFamily="18" charset="0"/>
                  </a:rPr>
                  <a:t> For a memory unit with 4096 words, we need 12 bits to specify an address since </a:t>
                </a:r>
                <a14:m>
                  <m:oMath xmlns:m="http://schemas.openxmlformats.org/officeDocument/2006/math">
                    <m:sSup>
                      <m:sSupPr>
                        <m:ctrlPr>
                          <a:rPr lang="en-US" sz="2000" i="1" smtClean="0">
                            <a:latin typeface="Cambria Math" panose="02040503050406030204" pitchFamily="18" charset="0"/>
                          </a:rPr>
                        </m:ctrlPr>
                      </m:sSupPr>
                      <m:e>
                        <m:r>
                          <a:rPr lang="en-IN" sz="2000" b="0" i="1" smtClean="0">
                            <a:latin typeface="Cambria Math" panose="02040503050406030204" pitchFamily="18" charset="0"/>
                          </a:rPr>
                          <m:t>2</m:t>
                        </m:r>
                      </m:e>
                      <m:sup>
                        <m:r>
                          <a:rPr lang="en-IN" sz="2000" b="0" i="1" smtClean="0">
                            <a:latin typeface="Cambria Math" panose="02040503050406030204" pitchFamily="18" charset="0"/>
                          </a:rPr>
                          <m:t>12</m:t>
                        </m:r>
                      </m:sup>
                    </m:sSup>
                  </m:oMath>
                </a14:m>
                <a:r>
                  <a:rPr lang="en-US" sz="2000" dirty="0">
                    <a:latin typeface="Calisto MT" panose="02040603050505030304" pitchFamily="18" charset="0"/>
                  </a:rPr>
                  <a:t> =4096.</a:t>
                </a:r>
              </a:p>
              <a:p>
                <a:pPr>
                  <a:lnSpc>
                    <a:spcPct val="150000"/>
                  </a:lnSpc>
                  <a:buFont typeface="Wingdings" panose="05000000000000000000" pitchFamily="2" charset="2"/>
                  <a:buChar char="Ø"/>
                </a:pPr>
                <a:r>
                  <a:rPr lang="en-US" sz="2000" dirty="0">
                    <a:latin typeface="Calisto MT" panose="02040603050505030304" pitchFamily="18" charset="0"/>
                  </a:rPr>
                  <a:t>If we store each instruction code in one 16-bit memory word, we have available four bits for operation code (abbreviated opcode) to specify one out of 16 possible operations, and 12 bits to specify the address of an operand.</a:t>
                </a:r>
              </a:p>
              <a:p>
                <a:pPr>
                  <a:lnSpc>
                    <a:spcPct val="150000"/>
                  </a:lnSpc>
                  <a:buFont typeface="Wingdings" panose="05000000000000000000" pitchFamily="2" charset="2"/>
                  <a:buChar char="Ø"/>
                </a:pPr>
                <a:r>
                  <a:rPr lang="en-US" sz="2000" dirty="0">
                    <a:latin typeface="Calisto MT" panose="02040603050505030304" pitchFamily="18" charset="0"/>
                  </a:rPr>
                  <a:t>The control reads a 16-bit instruction from the program portion of memory.</a:t>
                </a:r>
              </a:p>
              <a:p>
                <a:pPr>
                  <a:lnSpc>
                    <a:spcPct val="150000"/>
                  </a:lnSpc>
                  <a:buFont typeface="Wingdings" panose="05000000000000000000" pitchFamily="2" charset="2"/>
                  <a:buChar char="Ø"/>
                </a:pPr>
                <a:r>
                  <a:rPr lang="en-US" sz="2000" dirty="0">
                    <a:latin typeface="Calisto MT" panose="02040603050505030304" pitchFamily="18" charset="0"/>
                  </a:rPr>
                  <a:t>It uses the 12-bit address part of the instruction to read a 16-bit operand from the data portion of memory.</a:t>
                </a:r>
              </a:p>
              <a:p>
                <a:pPr>
                  <a:lnSpc>
                    <a:spcPct val="150000"/>
                  </a:lnSpc>
                  <a:buFont typeface="Wingdings" panose="05000000000000000000" pitchFamily="2" charset="2"/>
                  <a:buChar char="Ø"/>
                </a:pPr>
                <a:r>
                  <a:rPr lang="en-US" sz="2000" dirty="0">
                    <a:latin typeface="Calisto MT" panose="02040603050505030304" pitchFamily="18" charset="0"/>
                  </a:rPr>
                  <a:t>It then executes the operation specified by the operation code.</a:t>
                </a:r>
              </a:p>
            </p:txBody>
          </p:sp>
        </mc:Choice>
        <mc:Fallback xmlns="">
          <p:sp>
            <p:nvSpPr>
              <p:cNvPr id="3" name="Content Placeholder 2">
                <a:extLst>
                  <a:ext uri="{FF2B5EF4-FFF2-40B4-BE49-F238E27FC236}">
                    <a16:creationId xmlns:a16="http://schemas.microsoft.com/office/drawing/2014/main" id="{D1A21FCA-2F79-498E-BCCD-D3A30398F296}"/>
                  </a:ext>
                </a:extLst>
              </p:cNvPr>
              <p:cNvSpPr>
                <a:spLocks noGrp="1" noRot="1" noChangeAspect="1" noMove="1" noResize="1" noEditPoints="1" noAdjustHandles="1" noChangeArrowheads="1" noChangeShapeType="1" noTextEdit="1"/>
              </p:cNvSpPr>
              <p:nvPr>
                <p:ph idx="1"/>
              </p:nvPr>
            </p:nvSpPr>
            <p:spPr>
              <a:xfrm>
                <a:off x="687371" y="742360"/>
                <a:ext cx="10515600" cy="5373279"/>
              </a:xfrm>
              <a:blipFill>
                <a:blip r:embed="rId2"/>
                <a:stretch>
                  <a:fillRect l="-522" r="-696"/>
                </a:stretch>
              </a:blipFill>
            </p:spPr>
            <p:txBody>
              <a:bodyPr/>
              <a:lstStyle/>
              <a:p>
                <a:r>
                  <a:rPr lang="en-IN">
                    <a:noFill/>
                  </a:rPr>
                  <a:t> </a:t>
                </a:r>
              </a:p>
            </p:txBody>
          </p:sp>
        </mc:Fallback>
      </mc:AlternateContent>
    </p:spTree>
    <p:extLst>
      <p:ext uri="{BB962C8B-B14F-4D97-AF65-F5344CB8AC3E}">
        <p14:creationId xmlns:p14="http://schemas.microsoft.com/office/powerpoint/2010/main" val="2769099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FA42B6-AF4C-4D5B-8F31-A752E13B87E1}"/>
              </a:ext>
            </a:extLst>
          </p:cNvPr>
          <p:cNvSpPr txBox="1"/>
          <p:nvPr/>
        </p:nvSpPr>
        <p:spPr>
          <a:xfrm>
            <a:off x="954464" y="760196"/>
            <a:ext cx="10301140" cy="188474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dirty="0">
                <a:latin typeface="Calisto MT" panose="02040603050505030304" pitchFamily="18" charset="0"/>
              </a:rPr>
              <a:t>To determine the logic for each encoder input, it is necessary to find the control functions that place the corresponding register onto the bus. </a:t>
            </a:r>
          </a:p>
          <a:p>
            <a:pPr marL="342900" indent="-342900">
              <a:lnSpc>
                <a:spcPct val="150000"/>
              </a:lnSpc>
              <a:buFont typeface="Wingdings" panose="05000000000000000000" pitchFamily="2" charset="2"/>
              <a:buChar char="Ø"/>
            </a:pPr>
            <a:r>
              <a:rPr lang="en-US" sz="2000" dirty="0">
                <a:latin typeface="Calisto MT" panose="02040603050505030304" pitchFamily="18" charset="0"/>
              </a:rPr>
              <a:t>For example, to find the logic that makes x1 = 1, we scan all register transfer statements in Table,  and extract those statements that have AR as a source.</a:t>
            </a:r>
            <a:endParaRPr lang="en-IN" sz="2000" dirty="0">
              <a:latin typeface="Calisto MT" panose="02040603050505030304" pitchFamily="18" charset="0"/>
            </a:endParaRPr>
          </a:p>
        </p:txBody>
      </p:sp>
      <p:pic>
        <p:nvPicPr>
          <p:cNvPr id="7" name="Picture 6">
            <a:extLst>
              <a:ext uri="{FF2B5EF4-FFF2-40B4-BE49-F238E27FC236}">
                <a16:creationId xmlns:a16="http://schemas.microsoft.com/office/drawing/2014/main" id="{4B6BA968-EC6C-446D-A695-B39421FDF92A}"/>
              </a:ext>
            </a:extLst>
          </p:cNvPr>
          <p:cNvPicPr>
            <a:picLocks noChangeAspect="1"/>
          </p:cNvPicPr>
          <p:nvPr/>
        </p:nvPicPr>
        <p:blipFill>
          <a:blip r:embed="rId2"/>
          <a:stretch>
            <a:fillRect/>
          </a:stretch>
        </p:blipFill>
        <p:spPr>
          <a:xfrm>
            <a:off x="2056187" y="3327662"/>
            <a:ext cx="7477452" cy="2394408"/>
          </a:xfrm>
          <a:prstGeom prst="rect">
            <a:avLst/>
          </a:prstGeom>
        </p:spPr>
      </p:pic>
    </p:spTree>
    <p:extLst>
      <p:ext uri="{BB962C8B-B14F-4D97-AF65-F5344CB8AC3E}">
        <p14:creationId xmlns:p14="http://schemas.microsoft.com/office/powerpoint/2010/main" val="39063334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F8ED-2E6A-43BF-8030-972653F92743}"/>
              </a:ext>
            </a:extLst>
          </p:cNvPr>
          <p:cNvSpPr>
            <a:spLocks noGrp="1"/>
          </p:cNvSpPr>
          <p:nvPr>
            <p:ph type="title"/>
          </p:nvPr>
        </p:nvSpPr>
        <p:spPr>
          <a:xfrm>
            <a:off x="838200" y="194296"/>
            <a:ext cx="10515600" cy="973481"/>
          </a:xfrm>
        </p:spPr>
        <p:txBody>
          <a:bodyPr>
            <a:normAutofit/>
          </a:bodyPr>
          <a:lstStyle/>
          <a:p>
            <a:pPr algn="ctr"/>
            <a:r>
              <a:rPr lang="en-IN" sz="3200" b="1" dirty="0">
                <a:latin typeface="Calisto MT" panose="02040603050505030304" pitchFamily="18" charset="0"/>
              </a:rPr>
              <a:t>Design of Accumulator Logic</a:t>
            </a:r>
          </a:p>
        </p:txBody>
      </p:sp>
      <p:sp>
        <p:nvSpPr>
          <p:cNvPr id="3" name="Content Placeholder 2">
            <a:extLst>
              <a:ext uri="{FF2B5EF4-FFF2-40B4-BE49-F238E27FC236}">
                <a16:creationId xmlns:a16="http://schemas.microsoft.com/office/drawing/2014/main" id="{7C5C926E-CD97-4CD8-BC5D-2CD0791E6B58}"/>
              </a:ext>
            </a:extLst>
          </p:cNvPr>
          <p:cNvSpPr>
            <a:spLocks noGrp="1"/>
          </p:cNvSpPr>
          <p:nvPr>
            <p:ph idx="1"/>
          </p:nvPr>
        </p:nvSpPr>
        <p:spPr>
          <a:xfrm>
            <a:off x="838200" y="1065228"/>
            <a:ext cx="10515600" cy="5448693"/>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circuits associated with the AC register are:</a:t>
            </a:r>
          </a:p>
          <a:p>
            <a:pPr algn="just">
              <a:lnSpc>
                <a:spcPct val="150000"/>
              </a:lnSpc>
              <a:buFont typeface="Wingdings" panose="05000000000000000000" pitchFamily="2" charset="2"/>
              <a:buChar char="Ø"/>
            </a:pPr>
            <a:r>
              <a:rPr lang="en-US" sz="2000" dirty="0">
                <a:latin typeface="Calisto MT" panose="02040603050505030304" pitchFamily="18" charset="0"/>
              </a:rPr>
              <a:t>The adder and logic circuit has three sets of inputs. </a:t>
            </a:r>
          </a:p>
          <a:p>
            <a:pPr algn="just">
              <a:lnSpc>
                <a:spcPct val="150000"/>
              </a:lnSpc>
              <a:buFont typeface="Wingdings" panose="05000000000000000000" pitchFamily="2" charset="2"/>
              <a:buChar char="Ø"/>
            </a:pPr>
            <a:r>
              <a:rPr lang="en-US" sz="2000" dirty="0">
                <a:latin typeface="Calisto MT" panose="02040603050505030304" pitchFamily="18" charset="0"/>
              </a:rPr>
              <a:t>One set of 16 inputs comes from the outputs of AC. Another set of 16 inputs comes from the data register DR. A third set of eight inputs comes from the input register INPR. </a:t>
            </a:r>
          </a:p>
          <a:p>
            <a:pPr algn="just">
              <a:lnSpc>
                <a:spcPct val="150000"/>
              </a:lnSpc>
              <a:buFont typeface="Wingdings" panose="05000000000000000000" pitchFamily="2" charset="2"/>
              <a:buChar char="Ø"/>
            </a:pPr>
            <a:r>
              <a:rPr lang="en-US" sz="2000" dirty="0">
                <a:latin typeface="Calisto MT" panose="02040603050505030304" pitchFamily="18" charset="0"/>
              </a:rPr>
              <a:t>The outputs of the adder and logic circuit provide the data inputs for the register. </a:t>
            </a:r>
          </a:p>
          <a:p>
            <a:pPr algn="just">
              <a:lnSpc>
                <a:spcPct val="150000"/>
              </a:lnSpc>
              <a:buFont typeface="Wingdings" panose="05000000000000000000" pitchFamily="2" charset="2"/>
              <a:buChar char="Ø"/>
            </a:pPr>
            <a:r>
              <a:rPr lang="en-US" sz="2000" dirty="0">
                <a:latin typeface="Calisto MT" panose="02040603050505030304" pitchFamily="18" charset="0"/>
              </a:rPr>
              <a:t>In order to design the logic associated with AC, it is necessary to go over the register transfer statements in Table 5-6 and extract all the statements that change the content of AC.</a:t>
            </a:r>
            <a:endParaRPr lang="en-IN" sz="2000" dirty="0">
              <a:latin typeface="Calisto MT" panose="02040603050505030304" pitchFamily="18" charset="0"/>
            </a:endParaRPr>
          </a:p>
        </p:txBody>
      </p:sp>
      <p:pic>
        <p:nvPicPr>
          <p:cNvPr id="5" name="Picture 4">
            <a:extLst>
              <a:ext uri="{FF2B5EF4-FFF2-40B4-BE49-F238E27FC236}">
                <a16:creationId xmlns:a16="http://schemas.microsoft.com/office/drawing/2014/main" id="{F69A6829-26F8-4E8F-8E39-3A27E2ECE30D}"/>
              </a:ext>
            </a:extLst>
          </p:cNvPr>
          <p:cNvPicPr>
            <a:picLocks noChangeAspect="1"/>
          </p:cNvPicPr>
          <p:nvPr/>
        </p:nvPicPr>
        <p:blipFill>
          <a:blip r:embed="rId2"/>
          <a:stretch>
            <a:fillRect/>
          </a:stretch>
        </p:blipFill>
        <p:spPr>
          <a:xfrm>
            <a:off x="2771142" y="5236464"/>
            <a:ext cx="5989839" cy="1112616"/>
          </a:xfrm>
          <a:prstGeom prst="rect">
            <a:avLst/>
          </a:prstGeom>
        </p:spPr>
      </p:pic>
    </p:spTree>
    <p:extLst>
      <p:ext uri="{BB962C8B-B14F-4D97-AF65-F5344CB8AC3E}">
        <p14:creationId xmlns:p14="http://schemas.microsoft.com/office/powerpoint/2010/main" val="1574251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4CA1CB-5FF9-42CF-97CD-A20B8951A394}"/>
              </a:ext>
            </a:extLst>
          </p:cNvPr>
          <p:cNvPicPr>
            <a:picLocks noChangeAspect="1"/>
          </p:cNvPicPr>
          <p:nvPr/>
        </p:nvPicPr>
        <p:blipFill>
          <a:blip r:embed="rId2"/>
          <a:stretch>
            <a:fillRect/>
          </a:stretch>
        </p:blipFill>
        <p:spPr>
          <a:xfrm>
            <a:off x="1989056" y="705223"/>
            <a:ext cx="8317797" cy="5516467"/>
          </a:xfrm>
          <a:prstGeom prst="rect">
            <a:avLst/>
          </a:prstGeom>
        </p:spPr>
      </p:pic>
    </p:spTree>
    <p:extLst>
      <p:ext uri="{BB962C8B-B14F-4D97-AF65-F5344CB8AC3E}">
        <p14:creationId xmlns:p14="http://schemas.microsoft.com/office/powerpoint/2010/main" val="25043855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B83BFA-3632-48E7-903C-E50D06A7EA2F}"/>
              </a:ext>
            </a:extLst>
          </p:cNvPr>
          <p:cNvPicPr>
            <a:picLocks noGrp="1" noChangeAspect="1"/>
          </p:cNvPicPr>
          <p:nvPr>
            <p:ph idx="1"/>
          </p:nvPr>
        </p:nvPicPr>
        <p:blipFill>
          <a:blip r:embed="rId2"/>
          <a:stretch>
            <a:fillRect/>
          </a:stretch>
        </p:blipFill>
        <p:spPr>
          <a:xfrm>
            <a:off x="2242052" y="719870"/>
            <a:ext cx="6848499" cy="1787660"/>
          </a:xfrm>
        </p:spPr>
      </p:pic>
    </p:spTree>
    <p:extLst>
      <p:ext uri="{BB962C8B-B14F-4D97-AF65-F5344CB8AC3E}">
        <p14:creationId xmlns:p14="http://schemas.microsoft.com/office/powerpoint/2010/main" val="2282531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9A6A37-535E-41D8-BD82-042D3BED9F60}"/>
              </a:ext>
            </a:extLst>
          </p:cNvPr>
          <p:cNvPicPr>
            <a:picLocks noChangeAspect="1"/>
          </p:cNvPicPr>
          <p:nvPr/>
        </p:nvPicPr>
        <p:blipFill>
          <a:blip r:embed="rId2"/>
          <a:stretch>
            <a:fillRect/>
          </a:stretch>
        </p:blipFill>
        <p:spPr>
          <a:xfrm>
            <a:off x="5407021" y="323186"/>
            <a:ext cx="6094428" cy="6211628"/>
          </a:xfrm>
          <a:prstGeom prst="rect">
            <a:avLst/>
          </a:prstGeom>
        </p:spPr>
      </p:pic>
      <p:sp>
        <p:nvSpPr>
          <p:cNvPr id="9" name="TextBox 8">
            <a:extLst>
              <a:ext uri="{FF2B5EF4-FFF2-40B4-BE49-F238E27FC236}">
                <a16:creationId xmlns:a16="http://schemas.microsoft.com/office/drawing/2014/main" id="{7595C229-6F06-4601-BF95-237DD629CB08}"/>
              </a:ext>
            </a:extLst>
          </p:cNvPr>
          <p:cNvSpPr txBox="1"/>
          <p:nvPr/>
        </p:nvSpPr>
        <p:spPr>
          <a:xfrm>
            <a:off x="605673" y="484636"/>
            <a:ext cx="6094428" cy="400110"/>
          </a:xfrm>
          <a:prstGeom prst="rect">
            <a:avLst/>
          </a:prstGeom>
          <a:noFill/>
        </p:spPr>
        <p:txBody>
          <a:bodyPr wrap="square">
            <a:spAutoFit/>
          </a:bodyPr>
          <a:lstStyle/>
          <a:p>
            <a:r>
              <a:rPr lang="en-IN" sz="2000" b="1" dirty="0">
                <a:latin typeface="Calisto MT" panose="02040603050505030304" pitchFamily="18" charset="0"/>
              </a:rPr>
              <a:t>Control of AC Register:</a:t>
            </a:r>
          </a:p>
        </p:txBody>
      </p:sp>
      <p:pic>
        <p:nvPicPr>
          <p:cNvPr id="4" name="Content Placeholder 4">
            <a:extLst>
              <a:ext uri="{FF2B5EF4-FFF2-40B4-BE49-F238E27FC236}">
                <a16:creationId xmlns:a16="http://schemas.microsoft.com/office/drawing/2014/main" id="{6E8DDEC9-9CE5-4DAE-A8DC-56E7D0BED824}"/>
              </a:ext>
            </a:extLst>
          </p:cNvPr>
          <p:cNvPicPr>
            <a:picLocks noGrp="1" noChangeAspect="1"/>
          </p:cNvPicPr>
          <p:nvPr>
            <p:ph idx="1"/>
          </p:nvPr>
        </p:nvPicPr>
        <p:blipFill>
          <a:blip r:embed="rId3"/>
          <a:stretch>
            <a:fillRect/>
          </a:stretch>
        </p:blipFill>
        <p:spPr>
          <a:xfrm>
            <a:off x="-717282" y="3364548"/>
            <a:ext cx="6013474" cy="1787660"/>
          </a:xfrm>
        </p:spPr>
      </p:pic>
      <p:pic>
        <p:nvPicPr>
          <p:cNvPr id="6" name="Picture 5">
            <a:extLst>
              <a:ext uri="{FF2B5EF4-FFF2-40B4-BE49-F238E27FC236}">
                <a16:creationId xmlns:a16="http://schemas.microsoft.com/office/drawing/2014/main" id="{7381B81A-63CE-41C5-A5A9-1CAE32BB6D04}"/>
              </a:ext>
            </a:extLst>
          </p:cNvPr>
          <p:cNvPicPr>
            <a:picLocks noChangeAspect="1"/>
          </p:cNvPicPr>
          <p:nvPr/>
        </p:nvPicPr>
        <p:blipFill>
          <a:blip r:embed="rId4"/>
          <a:stretch>
            <a:fillRect/>
          </a:stretch>
        </p:blipFill>
        <p:spPr>
          <a:xfrm>
            <a:off x="-509837" y="1149484"/>
            <a:ext cx="5989839" cy="1112616"/>
          </a:xfrm>
          <a:prstGeom prst="rect">
            <a:avLst/>
          </a:prstGeom>
        </p:spPr>
      </p:pic>
    </p:spTree>
    <p:extLst>
      <p:ext uri="{BB962C8B-B14F-4D97-AF65-F5344CB8AC3E}">
        <p14:creationId xmlns:p14="http://schemas.microsoft.com/office/powerpoint/2010/main" val="7473092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CB460B-8E3F-46A5-9157-2059CBF6BDAA}"/>
              </a:ext>
            </a:extLst>
          </p:cNvPr>
          <p:cNvPicPr>
            <a:picLocks noGrp="1" noChangeAspect="1"/>
          </p:cNvPicPr>
          <p:nvPr>
            <p:ph idx="1"/>
          </p:nvPr>
        </p:nvPicPr>
        <p:blipFill>
          <a:blip r:embed="rId2"/>
          <a:stretch>
            <a:fillRect/>
          </a:stretch>
        </p:blipFill>
        <p:spPr>
          <a:xfrm>
            <a:off x="2187018" y="432385"/>
            <a:ext cx="7306953" cy="5817586"/>
          </a:xfrm>
        </p:spPr>
      </p:pic>
    </p:spTree>
    <p:extLst>
      <p:ext uri="{BB962C8B-B14F-4D97-AF65-F5344CB8AC3E}">
        <p14:creationId xmlns:p14="http://schemas.microsoft.com/office/powerpoint/2010/main" val="155298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DADB8-4761-4BB3-A80D-0B9C5594EE41}"/>
              </a:ext>
            </a:extLst>
          </p:cNvPr>
          <p:cNvSpPr>
            <a:spLocks noGrp="1"/>
          </p:cNvSpPr>
          <p:nvPr>
            <p:ph idx="1"/>
          </p:nvPr>
        </p:nvSpPr>
        <p:spPr>
          <a:xfrm>
            <a:off x="838200" y="593889"/>
            <a:ext cx="10515600" cy="5583074"/>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Computers that have a single-processor register usually assign to it the name </a:t>
            </a:r>
            <a:r>
              <a:rPr lang="en-US" sz="2000" b="1" dirty="0">
                <a:latin typeface="Calisto MT" panose="02040603050505030304" pitchFamily="18" charset="0"/>
              </a:rPr>
              <a:t>Accumulator</a:t>
            </a:r>
            <a:r>
              <a:rPr lang="en-US" sz="2000" dirty="0">
                <a:latin typeface="Calisto MT" panose="02040603050505030304" pitchFamily="18" charset="0"/>
              </a:rPr>
              <a:t> and label it </a:t>
            </a:r>
            <a:r>
              <a:rPr lang="en-US" sz="2000" b="1" dirty="0">
                <a:latin typeface="Calisto MT" panose="02040603050505030304" pitchFamily="18" charset="0"/>
              </a:rPr>
              <a:t>AC.</a:t>
            </a:r>
          </a:p>
          <a:p>
            <a:pPr algn="just">
              <a:lnSpc>
                <a:spcPct val="150000"/>
              </a:lnSpc>
              <a:buFont typeface="Wingdings" panose="05000000000000000000" pitchFamily="2" charset="2"/>
              <a:buChar char="Ø"/>
            </a:pPr>
            <a:r>
              <a:rPr lang="en-US" sz="2000" dirty="0">
                <a:latin typeface="Calisto MT" panose="02040603050505030304" pitchFamily="18" charset="0"/>
              </a:rPr>
              <a:t>If an operation in an instruction code does not need an operand from memory, the rest of the bits in the instruction can be used for other purposes.</a:t>
            </a:r>
          </a:p>
          <a:p>
            <a:pPr algn="just">
              <a:lnSpc>
                <a:spcPct val="150000"/>
              </a:lnSpc>
              <a:buFont typeface="Wingdings" panose="05000000000000000000" pitchFamily="2" charset="2"/>
              <a:buChar char="Ø"/>
            </a:pPr>
            <a:r>
              <a:rPr lang="en-US" sz="2000" dirty="0">
                <a:latin typeface="Calisto MT" panose="02040603050505030304" pitchFamily="18" charset="0"/>
              </a:rPr>
              <a:t>For example, operations such as clear AC, complement AC, and increment AC operate on data stored in the AC register. </a:t>
            </a:r>
          </a:p>
          <a:p>
            <a:pPr algn="just">
              <a:lnSpc>
                <a:spcPct val="150000"/>
              </a:lnSpc>
              <a:buFont typeface="Wingdings" panose="05000000000000000000" pitchFamily="2" charset="2"/>
              <a:buChar char="Ø"/>
            </a:pPr>
            <a:r>
              <a:rPr lang="en-US" sz="2000" dirty="0">
                <a:latin typeface="Calisto MT" panose="02040603050505030304" pitchFamily="18" charset="0"/>
              </a:rPr>
              <a:t>They do not need an operand from memory. </a:t>
            </a:r>
          </a:p>
          <a:p>
            <a:pPr algn="just">
              <a:lnSpc>
                <a:spcPct val="150000"/>
              </a:lnSpc>
              <a:buFont typeface="Wingdings" panose="05000000000000000000" pitchFamily="2" charset="2"/>
              <a:buChar char="Ø"/>
            </a:pPr>
            <a:r>
              <a:rPr lang="en-US" sz="2000" dirty="0">
                <a:latin typeface="Calisto MT" panose="02040603050505030304" pitchFamily="18" charset="0"/>
              </a:rPr>
              <a:t>For these types of operations, the second part of the instruction code (bits 0 through 11) is not needed for specifying a memory address and can be used to specify other operations for the computer.</a:t>
            </a:r>
            <a:endParaRPr lang="en-IN" sz="2000" dirty="0"/>
          </a:p>
        </p:txBody>
      </p:sp>
    </p:spTree>
    <p:extLst>
      <p:ext uri="{BB962C8B-B14F-4D97-AF65-F5344CB8AC3E}">
        <p14:creationId xmlns:p14="http://schemas.microsoft.com/office/powerpoint/2010/main" val="209997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6DA1-B728-4629-B905-61F2A7949819}"/>
              </a:ext>
            </a:extLst>
          </p:cNvPr>
          <p:cNvSpPr>
            <a:spLocks noGrp="1"/>
          </p:cNvSpPr>
          <p:nvPr>
            <p:ph type="title"/>
          </p:nvPr>
        </p:nvSpPr>
        <p:spPr>
          <a:xfrm>
            <a:off x="838200" y="233150"/>
            <a:ext cx="10515600" cy="1030042"/>
          </a:xfrm>
        </p:spPr>
        <p:txBody>
          <a:bodyPr>
            <a:normAutofit/>
          </a:bodyPr>
          <a:lstStyle/>
          <a:p>
            <a:pPr algn="ctr"/>
            <a:r>
              <a:rPr lang="en-IN" sz="3200" b="1" dirty="0">
                <a:latin typeface="Calisto MT" panose="02040603050505030304" pitchFamily="18" charset="0"/>
              </a:rPr>
              <a:t>Direct and Indirect addressing</a:t>
            </a:r>
          </a:p>
        </p:txBody>
      </p:sp>
      <p:sp>
        <p:nvSpPr>
          <p:cNvPr id="3" name="Content Placeholder 2">
            <a:extLst>
              <a:ext uri="{FF2B5EF4-FFF2-40B4-BE49-F238E27FC236}">
                <a16:creationId xmlns:a16="http://schemas.microsoft.com/office/drawing/2014/main" id="{2A56B99B-FC34-4C29-B1B3-368A55480667}"/>
              </a:ext>
            </a:extLst>
          </p:cNvPr>
          <p:cNvSpPr>
            <a:spLocks noGrp="1"/>
          </p:cNvSpPr>
          <p:nvPr>
            <p:ph idx="1"/>
          </p:nvPr>
        </p:nvSpPr>
        <p:spPr>
          <a:xfrm>
            <a:off x="838200" y="1084082"/>
            <a:ext cx="10515600" cy="5092881"/>
          </a:xfrm>
        </p:spPr>
        <p:txBody>
          <a:bodyPr>
            <a:normAutofit/>
          </a:bodyPr>
          <a:lstStyle/>
          <a:p>
            <a:pPr algn="just">
              <a:lnSpc>
                <a:spcPct val="150000"/>
              </a:lnSpc>
              <a:buFont typeface="Wingdings" panose="05000000000000000000" pitchFamily="2" charset="2"/>
              <a:buChar char="Ø"/>
            </a:pPr>
            <a:r>
              <a:rPr lang="en-US" sz="2000" dirty="0">
                <a:latin typeface="Calisto MT" panose="02040603050505030304" pitchFamily="18" charset="0"/>
              </a:rPr>
              <a:t>The second part of an instruction format specifies the address of an operand, the instruction is said to have a </a:t>
            </a:r>
            <a:r>
              <a:rPr lang="en-US" sz="2000" b="1" dirty="0">
                <a:latin typeface="Calisto MT" panose="02040603050505030304" pitchFamily="18" charset="0"/>
              </a:rPr>
              <a:t>direct address</a:t>
            </a:r>
            <a:r>
              <a:rPr lang="en-US" sz="2000" dirty="0">
                <a:latin typeface="Calisto MT" panose="02040603050505030304" pitchFamily="18" charset="0"/>
              </a:rPr>
              <a:t>.</a:t>
            </a:r>
          </a:p>
          <a:p>
            <a:pPr algn="just">
              <a:lnSpc>
                <a:spcPct val="150000"/>
              </a:lnSpc>
              <a:buFont typeface="Wingdings" panose="05000000000000000000" pitchFamily="2" charset="2"/>
              <a:buChar char="Ø"/>
            </a:pPr>
            <a:r>
              <a:rPr lang="en-US" sz="2000" dirty="0">
                <a:latin typeface="Calisto MT" panose="02040603050505030304" pitchFamily="18" charset="0"/>
              </a:rPr>
              <a:t>In </a:t>
            </a:r>
            <a:r>
              <a:rPr lang="en-US" sz="2000" b="1" dirty="0">
                <a:latin typeface="Calisto MT" panose="02040603050505030304" pitchFamily="18" charset="0"/>
              </a:rPr>
              <a:t>Indirect address</a:t>
            </a:r>
            <a:r>
              <a:rPr lang="en-US" sz="2000" dirty="0">
                <a:latin typeface="Calisto MT" panose="02040603050505030304" pitchFamily="18" charset="0"/>
              </a:rPr>
              <a:t>, the bits in the second part of the instruction designate an address of a memory word in which the address of the operand is found.</a:t>
            </a:r>
          </a:p>
          <a:p>
            <a:pPr algn="just">
              <a:lnSpc>
                <a:spcPct val="150000"/>
              </a:lnSpc>
              <a:buFont typeface="Wingdings" panose="05000000000000000000" pitchFamily="2" charset="2"/>
              <a:buChar char="Ø"/>
            </a:pPr>
            <a:r>
              <a:rPr lang="en-US" sz="2000" dirty="0">
                <a:latin typeface="Calisto MT" panose="02040603050505030304" pitchFamily="18" charset="0"/>
              </a:rPr>
              <a:t>One bit of the instruction code can be used to distinguish between a direct and an indirect address.</a:t>
            </a:r>
          </a:p>
          <a:p>
            <a:pPr algn="just">
              <a:lnSpc>
                <a:spcPct val="150000"/>
              </a:lnSpc>
              <a:buFont typeface="Wingdings" panose="05000000000000000000" pitchFamily="2" charset="2"/>
              <a:buChar char="Ø"/>
            </a:pPr>
            <a:r>
              <a:rPr lang="en-US" sz="2000" dirty="0">
                <a:latin typeface="Calisto MT" panose="02040603050505030304" pitchFamily="18" charset="0"/>
              </a:rPr>
              <a:t>It consists of a 3-bit operation code, a 12-bit address, and an indirect address </a:t>
            </a:r>
            <a:r>
              <a:rPr lang="en-US" sz="2000" b="1" dirty="0">
                <a:latin typeface="Calisto MT" panose="02040603050505030304" pitchFamily="18" charset="0"/>
              </a:rPr>
              <a:t>mode bit</a:t>
            </a:r>
            <a:r>
              <a:rPr lang="en-US" sz="2000" dirty="0">
                <a:latin typeface="Calisto MT" panose="02040603050505030304" pitchFamily="18" charset="0"/>
              </a:rPr>
              <a:t> designated by I.</a:t>
            </a:r>
          </a:p>
          <a:p>
            <a:pPr algn="just">
              <a:lnSpc>
                <a:spcPct val="150000"/>
              </a:lnSpc>
              <a:buFont typeface="Wingdings" panose="05000000000000000000" pitchFamily="2" charset="2"/>
              <a:buChar char="Ø"/>
            </a:pPr>
            <a:r>
              <a:rPr lang="en-US" sz="2000" dirty="0">
                <a:latin typeface="Calisto MT" panose="02040603050505030304" pitchFamily="18" charset="0"/>
              </a:rPr>
              <a:t>The mode bit is 0 for a direct address and 1 for an indirect address.</a:t>
            </a:r>
            <a:endParaRPr lang="en-IN" sz="2000" dirty="0">
              <a:latin typeface="Calisto MT" panose="02040603050505030304" pitchFamily="18" charset="0"/>
            </a:endParaRPr>
          </a:p>
        </p:txBody>
      </p:sp>
    </p:spTree>
    <p:extLst>
      <p:ext uri="{BB962C8B-B14F-4D97-AF65-F5344CB8AC3E}">
        <p14:creationId xmlns:p14="http://schemas.microsoft.com/office/powerpoint/2010/main" val="404226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5148</TotalTime>
  <Words>5267</Words>
  <Application>Microsoft Office PowerPoint</Application>
  <PresentationFormat>Widescreen</PresentationFormat>
  <Paragraphs>380</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PowerPoint Presentation</vt:lpstr>
      <vt:lpstr>PowerPoint Presentation</vt:lpstr>
      <vt:lpstr>PowerPoint Presentation</vt:lpstr>
      <vt:lpstr>PowerPoint Presentation</vt:lpstr>
      <vt:lpstr>Stored Program Organization</vt:lpstr>
      <vt:lpstr>PowerPoint Presentation</vt:lpstr>
      <vt:lpstr>PowerPoint Presentation</vt:lpstr>
      <vt:lpstr>PowerPoint Presentation</vt:lpstr>
      <vt:lpstr>Direct and Indirect addressing</vt:lpstr>
      <vt:lpstr>PowerPoint Presentation</vt:lpstr>
      <vt:lpstr>PowerPoint Presentation</vt:lpstr>
      <vt:lpstr>Computer Registers</vt:lpstr>
      <vt:lpstr>PowerPoint Presentation</vt:lpstr>
      <vt:lpstr>PowerPoint Presentation</vt:lpstr>
      <vt:lpstr>PowerPoint Presentation</vt:lpstr>
      <vt:lpstr>Common Bus System</vt:lpstr>
      <vt:lpstr>PowerPoint Presentation</vt:lpstr>
      <vt:lpstr>PowerPoint Presentation</vt:lpstr>
      <vt:lpstr>PowerPoint Presentation</vt:lpstr>
      <vt:lpstr>PowerPoint Presentation</vt:lpstr>
      <vt:lpstr>PowerPoint Presentation</vt:lpstr>
      <vt:lpstr>Computer Instructions</vt:lpstr>
      <vt:lpstr>PowerPoint Presentation</vt:lpstr>
      <vt:lpstr>PowerPoint Presentation</vt:lpstr>
      <vt:lpstr>PowerPoint Presentation</vt:lpstr>
      <vt:lpstr>Instruction Set Completeness </vt:lpstr>
      <vt:lpstr>Timing and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Cycle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Register-Reference Instructions </vt:lpstr>
      <vt:lpstr>PowerPoint Presentation</vt:lpstr>
      <vt:lpstr>Memory-Reference Instructions </vt:lpstr>
      <vt:lpstr>PowerPoint Presentation</vt:lpstr>
      <vt:lpstr>PowerPoint Presentation</vt:lpstr>
      <vt:lpstr>PowerPoint Presentation</vt:lpstr>
      <vt:lpstr>Input-Output and Interrupt </vt:lpstr>
      <vt:lpstr>PowerPoint Presentation</vt:lpstr>
      <vt:lpstr>PowerPoint Presentation</vt:lpstr>
      <vt:lpstr>Input-Output Instructions </vt:lpstr>
      <vt:lpstr>PowerPoint Presentation</vt:lpstr>
      <vt:lpstr>Program Interrupt</vt:lpstr>
      <vt:lpstr>PowerPoint Presentation</vt:lpstr>
      <vt:lpstr>PowerPoint Presentation</vt:lpstr>
      <vt:lpstr>PowerPoint Presentation</vt:lpstr>
      <vt:lpstr>Complete Computer Description</vt:lpstr>
      <vt:lpstr>PowerPoint Presentation</vt:lpstr>
      <vt:lpstr>PowerPoint Presentation</vt:lpstr>
      <vt:lpstr>Design of Basic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of Accumulator Logic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Yannam</dc:creator>
  <cp:lastModifiedBy>Pavan teja k</cp:lastModifiedBy>
  <cp:revision>156</cp:revision>
  <dcterms:created xsi:type="dcterms:W3CDTF">2022-02-10T05:00:47Z</dcterms:created>
  <dcterms:modified xsi:type="dcterms:W3CDTF">2022-05-30T04:12:44Z</dcterms:modified>
</cp:coreProperties>
</file>