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Impact" panose="020B0806030902050204" pitchFamily="34" charset="0"/>
      <p:regular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etam Mandal" initials="" lastIdx="4" clrIdx="0"/>
  <p:cmAuthor id="1" name="Yash Patel" initials="" lastIdx="4" clrIdx="1"/>
  <p:cmAuthor id="2" name="Deepi Singh"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0-05T23:15:33.354" idx="2">
    <p:pos x="196" y="725"/>
    <p:text>simulation, not emulation, right?</p:text>
  </p:cm>
  <p:cm authorId="1" dt="2021-10-05T23:15:59.207" idx="1">
    <p:pos x="196" y="725"/>
    <p:text>I think it should be emulate as we are mimicking the controller</p:text>
  </p:cm>
  <p:cm authorId="1" dt="2021-10-05T23:16:17.961" idx="2">
    <p:pos x="196" y="725"/>
    <p:text>emulating the controller in a digital setting</p:text>
  </p:cm>
  <p:cm authorId="1" dt="2021-10-05T23:17:20.163" idx="3">
    <p:pos x="196" y="825"/>
    <p:text>cool</p:text>
  </p:cm>
  <p:cm authorId="1" dt="2021-10-05T23:18:21.351" idx="4">
    <p:pos x="196" y="825"/>
    <p:text>dude go ahead with it... I don't mean to fish for error😅 but just don't wanna break to flow and let you finish</p:text>
  </p:cm>
  <p:cm authorId="0" dt="2021-10-05T23:20:53.936" idx="1">
    <p:pos x="196" y="725"/>
    <p:text>(we’re just dealing with a single controller in the project. We’ll just add it can be upscaled such? Also, our use case in project is limited to a bad transfer function(vin/vout) detection, we don’t worry about other possible signals as well, though the prospect can again be upscaled in future to cover).</p:text>
  </p:cm>
  <p:cm authorId="0" dt="2021-10-05T23:20:53.936" idx="3">
    <p:pos x="196" y="725"/>
    <p:text>it's cool, highlight anything you think might need a discussion or editing, we can later sort it out. i'll try to figure out the decision part</p:text>
  </p:cm>
  <p:cm authorId="0" dt="2021-10-06T03:03:14.813" idx="4">
    <p:pos x="196" y="825"/>
    <p:text>man i'll just keep it highlighted, i think simulation is because we're dealing with real inputs and outputs? i'm not too sure.</p:text>
  </p:cm>
  <p:cm authorId="2" dt="2021-10-06T03:03:14.813" idx="1">
    <p:pos x="196" y="825"/>
    <p:text>@reetam cool man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5de67f9e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5de67f9e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5de67f9e0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5de67f9e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61a22a6ba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conventional EV system takes ideal conditions where there is no infringement at play. Most of the vehicles are now coupled with sensors for component failure/system of components failure as an add-on feature. The controller (conventional system) actuates the system with the data that is fed from cloud/serial bus for further implementation of the logic and the system would proceed normally. This mode does not take into account malfunctioning due to a breach or attack which really poses a threat on a large scale given the growth in this sector.</a:t>
            </a:r>
            <a:endParaRPr/>
          </a:p>
          <a:p>
            <a:pPr marL="0" lvl="0" indent="0" algn="l" rtl="0">
              <a:spcBef>
                <a:spcPts val="0"/>
              </a:spcBef>
              <a:spcAft>
                <a:spcPts val="0"/>
              </a:spcAft>
              <a:buNone/>
            </a:pPr>
            <a:endParaRPr/>
          </a:p>
          <a:p>
            <a:pPr marL="0" lvl="0" indent="0" algn="l" rtl="0">
              <a:spcBef>
                <a:spcPts val="0"/>
              </a:spcBef>
              <a:spcAft>
                <a:spcPts val="0"/>
              </a:spcAft>
              <a:buNone/>
            </a:pPr>
            <a:r>
              <a:rPr lang="en"/>
              <a:t> The model we propose uses the idea of having a digital twin which would emulate the entire system and be able to simulate every process as if it were in an ideal case scenario. Digital twinning is relatively a new field when it comes to real time analysis which is lacking in simulations. Given the amount of data and refinement, digital twinning can help in reduction of tampering, errors and many more issues in better light as compared to standard simulations. </a:t>
            </a:r>
            <a:endParaRPr/>
          </a:p>
          <a:p>
            <a:pPr marL="0" lvl="0" indent="0" algn="l" rtl="0">
              <a:spcBef>
                <a:spcPts val="0"/>
              </a:spcBef>
              <a:spcAft>
                <a:spcPts val="0"/>
              </a:spcAft>
              <a:buNone/>
            </a:pPr>
            <a:endParaRPr/>
          </a:p>
          <a:p>
            <a:pPr marL="0" lvl="0" indent="0" algn="l" rtl="0">
              <a:spcBef>
                <a:spcPts val="0"/>
              </a:spcBef>
              <a:spcAft>
                <a:spcPts val="0"/>
              </a:spcAft>
              <a:buNone/>
            </a:pPr>
            <a:r>
              <a:rPr lang="en"/>
              <a:t>Here as you can see we’ve got a cloud server where our data is hosted and using various protocols it is interpreted by the Hardware in Loop simulation of an EV. That data is interpreted and depending on the user demand there is a Vout and Iout values fed into the controller; essentially being the first window for an attack. The controller identifies with the server the reference values which is where there is another window for an attack. Lastly the controller would have a set duty cycle for operation of the motor which would be based on the incorrect values fed into the controller as a consequence of the infringement. Our implementation of the Digital twin Cyber physical system coupled with Runge Kutta optimization and bound check which would ascertain the real time ideal prediction of the system and classify the zone that has been compromised by the cyber attack. Depending on the need the cost analysis would correct the duty cycle of the motor hence rendering the attack void.</a:t>
            </a:r>
            <a:endParaRPr/>
          </a:p>
        </p:txBody>
      </p:sp>
      <p:sp>
        <p:nvSpPr>
          <p:cNvPr id="146" name="Google Shape;146;gf61a22a6ba_1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1c3bedb5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1c3bedb5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5de67f9e0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5de67f9e0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5de67f9e0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5de67f9e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1c3bedb5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1c3bedb5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1c3bedb5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1c3bedb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5de67f9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5de67f9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1c3bedb5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1c3bedb5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the g</a:t>
            </a:r>
            <a:r>
              <a:rPr lang="en" b="1"/>
              <a:t>rowing penetration </a:t>
            </a:r>
            <a:r>
              <a:rPr lang="en"/>
              <a:t>in the </a:t>
            </a:r>
            <a:r>
              <a:rPr lang="en" b="1" i="1"/>
              <a:t>Internet-of-Things (IoT)-</a:t>
            </a:r>
            <a:r>
              <a:rPr lang="en" i="1"/>
              <a:t>enabled</a:t>
            </a:r>
            <a:r>
              <a:rPr lang="en" b="1" i="1"/>
              <a:t> applications</a:t>
            </a:r>
            <a:r>
              <a:rPr lang="en" b="1"/>
              <a:t>, Power Electronics Systems </a:t>
            </a:r>
            <a:r>
              <a:rPr lang="en"/>
              <a:t>including </a:t>
            </a:r>
            <a:r>
              <a:rPr lang="en" b="1">
                <a:solidFill>
                  <a:schemeClr val="dk1"/>
                </a:solidFill>
              </a:rPr>
              <a:t>electric vehicles (EVs)</a:t>
            </a:r>
            <a:r>
              <a:rPr lang="en">
                <a:solidFill>
                  <a:schemeClr val="dk1"/>
                </a:solidFill>
              </a:rPr>
              <a:t>, </a:t>
            </a:r>
            <a:r>
              <a:rPr lang="en"/>
              <a:t> are becoming </a:t>
            </a:r>
            <a:r>
              <a:rPr lang="en" b="1" i="1" u="sng">
                <a:solidFill>
                  <a:schemeClr val="dk1"/>
                </a:solidFill>
              </a:rPr>
              <a:t>increasingly </a:t>
            </a:r>
            <a:r>
              <a:rPr lang="en" b="1" i="1" u="sng"/>
              <a:t>vulnerable</a:t>
            </a:r>
            <a:r>
              <a:rPr lang="en" i="1" u="sng"/>
              <a:t> to </a:t>
            </a:r>
            <a:r>
              <a:rPr lang="en" b="1" i="1" u="sng"/>
              <a:t>cyber–physical threats</a:t>
            </a:r>
            <a:r>
              <a:rPr lang="en"/>
              <a:t>. </a:t>
            </a:r>
            <a:r>
              <a:rPr lang="en">
                <a:solidFill>
                  <a:schemeClr val="dk1"/>
                </a:solidFill>
              </a:rPr>
              <a:t>With </a:t>
            </a:r>
            <a:r>
              <a:rPr lang="en" b="1">
                <a:solidFill>
                  <a:schemeClr val="dk1"/>
                </a:solidFill>
              </a:rPr>
              <a:t>increasing connectivity</a:t>
            </a:r>
            <a:r>
              <a:rPr lang="en">
                <a:solidFill>
                  <a:schemeClr val="dk1"/>
                </a:solidFill>
              </a:rPr>
              <a:t> due to vehicle-to-everything (V2X) and the number of electronic control units, network-connected EVs are facing </a:t>
            </a:r>
            <a:r>
              <a:rPr lang="en" b="1" i="1">
                <a:solidFill>
                  <a:schemeClr val="dk1"/>
                </a:solidFill>
              </a:rPr>
              <a:t>greater cyber–physical security challenges</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Compared to traditional combustion engine vehicles, EVs have a </a:t>
            </a:r>
            <a:r>
              <a:rPr lang="en" i="1" u="sng">
                <a:solidFill>
                  <a:schemeClr val="dk1"/>
                </a:solidFill>
              </a:rPr>
              <a:t>variety of onboard electronic equipment</a:t>
            </a:r>
            <a:r>
              <a:rPr lang="en" b="1" i="1">
                <a:solidFill>
                  <a:schemeClr val="dk1"/>
                </a:solidFill>
              </a:rPr>
              <a:t>.</a:t>
            </a:r>
            <a:endParaRPr b="1" i="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 Meanwhile,as  the power electronics community is</a:t>
            </a:r>
            <a:r>
              <a:rPr lang="en" b="1" i="1"/>
              <a:t> </a:t>
            </a:r>
            <a:r>
              <a:rPr lang="en" i="1" u="sng"/>
              <a:t>still catching up in </a:t>
            </a:r>
            <a:r>
              <a:rPr lang="en" i="1" u="sng">
                <a:solidFill>
                  <a:schemeClr val="dk1"/>
                </a:solidFill>
              </a:rPr>
              <a:t>cybersecurity awareness</a:t>
            </a:r>
            <a:r>
              <a:rPr lang="en" u="sng">
                <a:solidFill>
                  <a:schemeClr val="dk1"/>
                </a:solidFill>
              </a:rPr>
              <a:t> </a:t>
            </a:r>
            <a:r>
              <a:rPr lang="en"/>
              <a:t>, it becomes more urgent to develop </a:t>
            </a:r>
            <a:r>
              <a:rPr lang="en" i="1" u="sng"/>
              <a:t>monitoring and diagnosis strategies</a:t>
            </a:r>
            <a:r>
              <a:rPr lang="en"/>
              <a:t> for network-connected power electronics systems. </a:t>
            </a:r>
            <a:r>
              <a:rPr lang="en">
                <a:solidFill>
                  <a:schemeClr val="dk1"/>
                </a:solidFill>
              </a:rPr>
              <a:t>existing research extensively focuses on the safety and security  of internal combustion engine(ICE) vehicles and fails to address the cyber–physical security of EVs specifically.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For such safety-critical applications, if these threats are not detected at the early stage, </a:t>
            </a:r>
            <a:r>
              <a:rPr lang="en" i="1" u="sng"/>
              <a:t>they can lead to a catastrophic life-threatening failure and substantial economic loss</a:t>
            </a:r>
            <a:r>
              <a:rPr lang="en" u="sng"/>
              <a:t>.</a:t>
            </a:r>
            <a:r>
              <a:rPr lang="en"/>
              <a:t> In this project, some of the challenges from a cyber-physical security standpoint and potential solutions are discussed for connected EVs from the perspective of powertrain control security.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5de67f9e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5de67f9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solidFill>
                  <a:srgbClr val="595959"/>
                </a:solidFill>
              </a:rPr>
              <a:t>The Electric Vehicle System(EVS) composes of an electric motor,  in place of an Internal Combustion Engine(ICE), and the motor transfers power to the wheels via a drive shaft. </a:t>
            </a:r>
            <a:endParaRPr>
              <a:solidFill>
                <a:srgbClr val="595959"/>
              </a:solidFill>
            </a:endParaRPr>
          </a:p>
          <a:p>
            <a:pPr marL="457200" lvl="0" indent="-298450" algn="just" rtl="0">
              <a:lnSpc>
                <a:spcPct val="115000"/>
              </a:lnSpc>
              <a:spcBef>
                <a:spcPts val="1200"/>
              </a:spcBef>
              <a:spcAft>
                <a:spcPts val="0"/>
              </a:spcAft>
              <a:buClr>
                <a:srgbClr val="595959"/>
              </a:buClr>
              <a:buSzPts val="1100"/>
              <a:buAutoNum type="arabicPeriod"/>
            </a:pPr>
            <a:r>
              <a:rPr lang="en">
                <a:solidFill>
                  <a:srgbClr val="595959"/>
                </a:solidFill>
              </a:rPr>
              <a:t>The vehicle has a </a:t>
            </a:r>
            <a:r>
              <a:rPr lang="en" b="1">
                <a:solidFill>
                  <a:srgbClr val="595959"/>
                </a:solidFill>
              </a:rPr>
              <a:t>battery </a:t>
            </a:r>
            <a:r>
              <a:rPr lang="en">
                <a:solidFill>
                  <a:srgbClr val="595959"/>
                </a:solidFill>
              </a:rPr>
              <a:t>that provides electricity to power vehicle components. A </a:t>
            </a:r>
            <a:r>
              <a:rPr lang="en" b="1">
                <a:solidFill>
                  <a:srgbClr val="595959"/>
                </a:solidFill>
              </a:rPr>
              <a:t>charge port </a:t>
            </a:r>
            <a:r>
              <a:rPr lang="en">
                <a:solidFill>
                  <a:srgbClr val="595959"/>
                </a:solidFill>
              </a:rPr>
              <a:t>allows the vehicle to connect to an external power supply in order to recharge.</a:t>
            </a:r>
            <a:endParaRPr>
              <a:solidFill>
                <a:srgbClr val="595959"/>
              </a:solidFill>
            </a:endParaRPr>
          </a:p>
          <a:p>
            <a:pPr marL="457200" lvl="0" indent="-298450" algn="just" rtl="0">
              <a:lnSpc>
                <a:spcPct val="115000"/>
              </a:lnSpc>
              <a:spcBef>
                <a:spcPts val="0"/>
              </a:spcBef>
              <a:spcAft>
                <a:spcPts val="0"/>
              </a:spcAft>
              <a:buClr>
                <a:srgbClr val="595959"/>
              </a:buClr>
              <a:buSzPts val="1100"/>
              <a:buAutoNum type="arabicPeriod"/>
            </a:pPr>
            <a:r>
              <a:rPr lang="en">
                <a:solidFill>
                  <a:srgbClr val="595959"/>
                </a:solidFill>
              </a:rPr>
              <a:t>The electric vehicle </a:t>
            </a:r>
            <a:r>
              <a:rPr lang="en" b="1">
                <a:solidFill>
                  <a:srgbClr val="595959"/>
                </a:solidFill>
              </a:rPr>
              <a:t>controller</a:t>
            </a:r>
            <a:r>
              <a:rPr lang="en">
                <a:solidFill>
                  <a:srgbClr val="595959"/>
                </a:solidFill>
              </a:rPr>
              <a:t>(Power electronics controller) is the electronics package that operates between the batteries and the motor, to </a:t>
            </a:r>
            <a:r>
              <a:rPr lang="en" u="sng">
                <a:solidFill>
                  <a:srgbClr val="595959"/>
                </a:solidFill>
              </a:rPr>
              <a:t>manage the flow of electrical energy delivered by the traction </a:t>
            </a:r>
            <a:r>
              <a:rPr lang="en" i="1" u="sng">
                <a:solidFill>
                  <a:srgbClr val="595959"/>
                </a:solidFill>
              </a:rPr>
              <a:t>battery</a:t>
            </a:r>
            <a:r>
              <a:rPr lang="en" u="sng">
                <a:solidFill>
                  <a:srgbClr val="595959"/>
                </a:solidFill>
              </a:rPr>
              <a:t>, in order to control the electric traction </a:t>
            </a:r>
            <a:r>
              <a:rPr lang="en" i="1" u="sng">
                <a:solidFill>
                  <a:srgbClr val="595959"/>
                </a:solidFill>
              </a:rPr>
              <a:t>motor</a:t>
            </a:r>
            <a:r>
              <a:rPr lang="en" u="sng">
                <a:solidFill>
                  <a:srgbClr val="595959"/>
                </a:solidFill>
              </a:rPr>
              <a:t>,</a:t>
            </a:r>
            <a:r>
              <a:rPr lang="en">
                <a:solidFill>
                  <a:srgbClr val="595959"/>
                </a:solidFill>
              </a:rPr>
              <a:t> and in turn, the electric vehicle's</a:t>
            </a:r>
            <a:r>
              <a:rPr lang="en" u="sng">
                <a:solidFill>
                  <a:srgbClr val="595959"/>
                </a:solidFill>
              </a:rPr>
              <a:t> speed, acceleration and torque</a:t>
            </a:r>
            <a:r>
              <a:rPr lang="en">
                <a:solidFill>
                  <a:srgbClr val="595959"/>
                </a:solidFill>
              </a:rPr>
              <a:t> produced much like a</a:t>
            </a:r>
            <a:r>
              <a:rPr lang="en" i="1">
                <a:solidFill>
                  <a:srgbClr val="595959"/>
                </a:solidFill>
              </a:rPr>
              <a:t> carburetor does in a gasoline-powered vehicle.</a:t>
            </a:r>
            <a:endParaRPr i="1">
              <a:solidFill>
                <a:srgbClr val="595959"/>
              </a:solidFill>
            </a:endParaRPr>
          </a:p>
          <a:p>
            <a:pPr marL="457200" lvl="0" indent="-298450" algn="just" rtl="0">
              <a:lnSpc>
                <a:spcPct val="115000"/>
              </a:lnSpc>
              <a:spcBef>
                <a:spcPts val="0"/>
              </a:spcBef>
              <a:spcAft>
                <a:spcPts val="0"/>
              </a:spcAft>
              <a:buClr>
                <a:srgbClr val="595959"/>
              </a:buClr>
              <a:buSzPts val="1100"/>
              <a:buAutoNum type="arabicPeriod"/>
            </a:pPr>
            <a:r>
              <a:rPr lang="en">
                <a:solidFill>
                  <a:srgbClr val="595959"/>
                </a:solidFill>
              </a:rPr>
              <a:t>Using power from the traction battery pack, the Electric</a:t>
            </a:r>
            <a:r>
              <a:rPr lang="en" b="1">
                <a:solidFill>
                  <a:srgbClr val="595959"/>
                </a:solidFill>
              </a:rPr>
              <a:t> traction motor </a:t>
            </a:r>
            <a:r>
              <a:rPr lang="en">
                <a:solidFill>
                  <a:srgbClr val="595959"/>
                </a:solidFill>
              </a:rPr>
              <a:t>drives the vehicle's wheels. Some vehicles use motor generators that perform both the drive and regeneration functions.</a:t>
            </a:r>
            <a:endParaRPr>
              <a:solidFill>
                <a:srgbClr val="595959"/>
              </a:solidFill>
            </a:endParaRPr>
          </a:p>
          <a:p>
            <a:pPr marL="457200" lvl="0" indent="-298450" algn="just" rtl="0">
              <a:lnSpc>
                <a:spcPct val="115000"/>
              </a:lnSpc>
              <a:spcBef>
                <a:spcPts val="0"/>
              </a:spcBef>
              <a:spcAft>
                <a:spcPts val="0"/>
              </a:spcAft>
              <a:buClr>
                <a:srgbClr val="595959"/>
              </a:buClr>
              <a:buSzPts val="1100"/>
              <a:buAutoNum type="arabicPeriod"/>
            </a:pPr>
            <a:r>
              <a:rPr lang="en">
                <a:solidFill>
                  <a:srgbClr val="595959"/>
                </a:solidFill>
              </a:rPr>
              <a:t>The </a:t>
            </a:r>
            <a:r>
              <a:rPr lang="en" b="1">
                <a:solidFill>
                  <a:srgbClr val="595959"/>
                </a:solidFill>
              </a:rPr>
              <a:t>transmission</a:t>
            </a:r>
            <a:r>
              <a:rPr lang="en">
                <a:solidFill>
                  <a:srgbClr val="595959"/>
                </a:solidFill>
              </a:rPr>
              <a:t>(electric) </a:t>
            </a:r>
            <a:r>
              <a:rPr lang="en" i="1" u="sng">
                <a:solidFill>
                  <a:srgbClr val="595959"/>
                </a:solidFill>
              </a:rPr>
              <a:t>transfers mechanical power from the electric traction motor to drive the wheels.</a:t>
            </a:r>
            <a:endParaRPr i="1" u="sng">
              <a:solidFill>
                <a:srgbClr val="595959"/>
              </a:solidFill>
            </a:endParaRPr>
          </a:p>
          <a:p>
            <a:pPr marL="0" lvl="0" indent="0" algn="just" rtl="0">
              <a:lnSpc>
                <a:spcPct val="115000"/>
              </a:lnSpc>
              <a:spcBef>
                <a:spcPts val="1200"/>
              </a:spcBef>
              <a:spcAft>
                <a:spcPts val="0"/>
              </a:spcAft>
              <a:buNone/>
            </a:pPr>
            <a:r>
              <a:rPr lang="en">
                <a:solidFill>
                  <a:srgbClr val="595959"/>
                </a:solidFill>
              </a:rPr>
              <a:t>Overall a simpler, cleaner approach than traditional ICE Vehicles.</a:t>
            </a:r>
            <a:endParaRPr>
              <a:solidFill>
                <a:srgbClr val="595959"/>
              </a:solidFill>
            </a:endParaRPr>
          </a:p>
          <a:p>
            <a:pPr marL="0" lvl="0" indent="0" algn="just" rtl="0">
              <a:lnSpc>
                <a:spcPct val="115000"/>
              </a:lnSpc>
              <a:spcBef>
                <a:spcPts val="1200"/>
              </a:spcBef>
              <a:spcAft>
                <a:spcPts val="1200"/>
              </a:spcAft>
              <a:buNone/>
            </a:pPr>
            <a:r>
              <a:rPr lang="en">
                <a:solidFill>
                  <a:srgbClr val="595959"/>
                </a:solidFill>
              </a:rPr>
              <a:t>More details on the electronics of this in further slides.</a:t>
            </a:r>
            <a:endParaRPr>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5de67f9e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5de67f9e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presentation, we will investigate the vulnerabilities of EVs under a variety of cyberattacks targeting the electric drive system of the car, that in turn can affect the lateral stability and cause life threatening consequences.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Later on, an architecture for the next-generation power electronics systems is proposed to address the cyber–physical security challenges of EVs.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1c3bedb5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1c3bedb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a:solidFill>
                  <a:srgbClr val="595959"/>
                </a:solidFill>
              </a:rPr>
              <a:t>Electric vehicles(EVs) are</a:t>
            </a:r>
            <a:r>
              <a:rPr lang="en" sz="1200" i="1">
                <a:solidFill>
                  <a:srgbClr val="595959"/>
                </a:solidFill>
              </a:rPr>
              <a:t> </a:t>
            </a:r>
            <a:r>
              <a:rPr lang="en" sz="1200">
                <a:solidFill>
                  <a:srgbClr val="595959"/>
                </a:solidFill>
              </a:rPr>
              <a:t>rapidly </a:t>
            </a:r>
            <a:r>
              <a:rPr lang="en" sz="1200" i="1" u="sng">
                <a:solidFill>
                  <a:srgbClr val="595959"/>
                </a:solidFill>
              </a:rPr>
              <a:t>gaining popularity</a:t>
            </a:r>
            <a:r>
              <a:rPr lang="en" sz="1200" u="sng">
                <a:solidFill>
                  <a:srgbClr val="595959"/>
                </a:solidFill>
              </a:rPr>
              <a:t> </a:t>
            </a:r>
            <a:r>
              <a:rPr lang="en" sz="1200">
                <a:solidFill>
                  <a:srgbClr val="595959"/>
                </a:solidFill>
              </a:rPr>
              <a:t>as a viable solution to the drastic</a:t>
            </a:r>
            <a:r>
              <a:rPr lang="en" sz="1200" i="1" u="sng">
                <a:solidFill>
                  <a:srgbClr val="595959"/>
                </a:solidFill>
              </a:rPr>
              <a:t> climate change</a:t>
            </a:r>
            <a:r>
              <a:rPr lang="en" sz="1200">
                <a:solidFill>
                  <a:srgbClr val="595959"/>
                </a:solidFill>
              </a:rPr>
              <a:t> and transportation issues in growing metropolitan cities. </a:t>
            </a:r>
            <a:endParaRPr sz="1200">
              <a:solidFill>
                <a:srgbClr val="595959"/>
              </a:solidFill>
            </a:endParaRPr>
          </a:p>
          <a:p>
            <a:pPr marL="0" lvl="0" indent="0" algn="just" rtl="0">
              <a:lnSpc>
                <a:spcPct val="115000"/>
              </a:lnSpc>
              <a:spcBef>
                <a:spcPts val="1200"/>
              </a:spcBef>
              <a:spcAft>
                <a:spcPts val="0"/>
              </a:spcAft>
              <a:buClr>
                <a:schemeClr val="dk1"/>
              </a:buClr>
              <a:buSzPts val="1100"/>
              <a:buFont typeface="Arial"/>
              <a:buNone/>
            </a:pPr>
            <a:r>
              <a:rPr lang="en" sz="1200">
                <a:solidFill>
                  <a:srgbClr val="595959"/>
                </a:solidFill>
              </a:rPr>
              <a:t>In contrast to traditional combustion engine vehicles, EVs bring along </a:t>
            </a:r>
            <a:r>
              <a:rPr lang="en" sz="1200" i="1" u="sng">
                <a:solidFill>
                  <a:srgbClr val="595959"/>
                </a:solidFill>
              </a:rPr>
              <a:t>new challenges</a:t>
            </a:r>
            <a:r>
              <a:rPr lang="en" sz="1200">
                <a:solidFill>
                  <a:srgbClr val="595959"/>
                </a:solidFill>
              </a:rPr>
              <a:t> in the Cyber-Physical Systems (</a:t>
            </a:r>
            <a:r>
              <a:rPr lang="en" sz="1200" i="1" u="sng">
                <a:solidFill>
                  <a:srgbClr val="595959"/>
                </a:solidFill>
              </a:rPr>
              <a:t>CPS) security desig</a:t>
            </a:r>
            <a:r>
              <a:rPr lang="en" sz="1200">
                <a:solidFill>
                  <a:srgbClr val="595959"/>
                </a:solidFill>
              </a:rPr>
              <a:t>n. As the </a:t>
            </a:r>
            <a:r>
              <a:rPr lang="en" sz="1200" i="1" u="sng">
                <a:solidFill>
                  <a:srgbClr val="595959"/>
                </a:solidFill>
              </a:rPr>
              <a:t>lateral stability of the car </a:t>
            </a:r>
            <a:r>
              <a:rPr lang="en" sz="1200">
                <a:solidFill>
                  <a:srgbClr val="595959"/>
                </a:solidFill>
              </a:rPr>
              <a:t>is designed through the yaw moment generated by the torque deviation between distributed motors, </a:t>
            </a:r>
            <a:r>
              <a:rPr lang="en" sz="1200" i="1" u="sng">
                <a:solidFill>
                  <a:srgbClr val="595959"/>
                </a:solidFill>
              </a:rPr>
              <a:t>cyber-threats to motor drives will cause vehicle instability</a:t>
            </a:r>
            <a:r>
              <a:rPr lang="en" sz="1200">
                <a:solidFill>
                  <a:srgbClr val="595959"/>
                </a:solidFill>
              </a:rPr>
              <a:t> and hence life-threatening consequences. If attackers can illegally access the in-vehicle communication buses, arbitrarily modify the sensor measurements, and hijack the powertrain system, it will significantly </a:t>
            </a:r>
            <a:r>
              <a:rPr lang="en" sz="1200" i="1" u="sng">
                <a:solidFill>
                  <a:srgbClr val="595959"/>
                </a:solidFill>
              </a:rPr>
              <a:t>hamper large-scale adoption</a:t>
            </a:r>
            <a:r>
              <a:rPr lang="en" sz="1200">
                <a:solidFill>
                  <a:srgbClr val="595959"/>
                </a:solidFill>
              </a:rPr>
              <a:t> of EVs.</a:t>
            </a:r>
            <a:endParaRPr sz="1200">
              <a:solidFill>
                <a:srgbClr val="595959"/>
              </a:solidFill>
            </a:endParaRPr>
          </a:p>
          <a:p>
            <a:pPr marL="0" lvl="0" indent="0" algn="just" rtl="0">
              <a:lnSpc>
                <a:spcPct val="115000"/>
              </a:lnSpc>
              <a:spcBef>
                <a:spcPts val="1200"/>
              </a:spcBef>
              <a:spcAft>
                <a:spcPts val="1200"/>
              </a:spcAft>
              <a:buClr>
                <a:schemeClr val="dk1"/>
              </a:buClr>
              <a:buSzPts val="1100"/>
              <a:buFont typeface="Arial"/>
              <a:buNone/>
            </a:pPr>
            <a:r>
              <a:rPr lang="en" sz="1200">
                <a:solidFill>
                  <a:srgbClr val="595959"/>
                </a:solidFill>
              </a:rPr>
              <a:t>Thus the need for a </a:t>
            </a:r>
            <a:r>
              <a:rPr lang="en" sz="1200" i="1" u="sng">
                <a:solidFill>
                  <a:srgbClr val="595959"/>
                </a:solidFill>
              </a:rPr>
              <a:t>coordinated detection methodology</a:t>
            </a:r>
            <a:r>
              <a:rPr lang="en" sz="1200">
                <a:solidFill>
                  <a:srgbClr val="595959"/>
                </a:solidFill>
              </a:rPr>
              <a:t> to evaluate and evade cyber-physical attacks on the motor drives.</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5de67f9e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5de67f9e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5de67f9e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5de67f9e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5de67f9e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5de67f9e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12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50" b="1">
                <a:solidFill>
                  <a:srgbClr val="202124"/>
                </a:solidFill>
                <a:highlight>
                  <a:srgbClr val="FFFFFF"/>
                </a:highlight>
                <a:latin typeface="Roboto"/>
                <a:ea typeface="Roboto"/>
                <a:cs typeface="Roboto"/>
                <a:sym typeface="Roboto"/>
              </a:rPr>
              <a:t>Development of Cyber Physical Layer to defend EV Systems from Cyber Attacks: Simulation based Twining Approach</a:t>
            </a:r>
            <a:endParaRPr sz="6000" b="1"/>
          </a:p>
        </p:txBody>
      </p:sp>
      <p:sp>
        <p:nvSpPr>
          <p:cNvPr id="55" name="Google Shape;55;p13"/>
          <p:cNvSpPr txBox="1">
            <a:spLocks noGrp="1"/>
          </p:cNvSpPr>
          <p:nvPr>
            <p:ph type="subTitle" idx="1"/>
          </p:nvPr>
        </p:nvSpPr>
        <p:spPr>
          <a:xfrm>
            <a:off x="311700" y="2834125"/>
            <a:ext cx="8520600" cy="1555200"/>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0"/>
              </a:spcAft>
              <a:buNone/>
            </a:pPr>
            <a:r>
              <a:rPr lang="en" dirty="0"/>
              <a:t>ESE 534 Cyber Physical Systems Project</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Deepi Singh</a:t>
            </a:r>
            <a:endParaRPr dirty="0"/>
          </a:p>
          <a:p>
            <a:pPr marL="0" lvl="0" indent="0" algn="ctr" rtl="0">
              <a:spcBef>
                <a:spcPts val="0"/>
              </a:spcBef>
              <a:spcAft>
                <a:spcPts val="0"/>
              </a:spcAft>
              <a:buNone/>
            </a:pPr>
            <a:r>
              <a:rPr lang="en" dirty="0"/>
              <a:t>Reetam Mandal</a:t>
            </a:r>
            <a:endParaRPr dirty="0"/>
          </a:p>
          <a:p>
            <a:pPr marL="0" lvl="0" indent="0" algn="ctr" rtl="0">
              <a:spcBef>
                <a:spcPts val="0"/>
              </a:spcBef>
              <a:spcAft>
                <a:spcPts val="0"/>
              </a:spcAft>
              <a:buNone/>
            </a:pPr>
            <a:r>
              <a:rPr lang="en" dirty="0"/>
              <a:t>Yash Patel</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Stony Brook University</a:t>
            </a:r>
            <a:endParaRPr dirty="0"/>
          </a:p>
          <a:p>
            <a:pPr marL="0" lvl="0" indent="0" algn="ctr" rtl="0">
              <a:spcBef>
                <a:spcPts val="0"/>
              </a:spcBef>
              <a:spcAft>
                <a:spcPts val="0"/>
              </a:spcAft>
              <a:buNone/>
            </a:pPr>
            <a:r>
              <a:rPr lang="en" dirty="0"/>
              <a:t>Oct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Duty Cycle of Power Electronics Switch</a:t>
            </a:r>
            <a:endParaRPr/>
          </a:p>
        </p:txBody>
      </p:sp>
      <p:pic>
        <p:nvPicPr>
          <p:cNvPr id="132" name="Google Shape;132;p22"/>
          <p:cNvPicPr preferRelativeResize="0"/>
          <p:nvPr/>
        </p:nvPicPr>
        <p:blipFill>
          <a:blip r:embed="rId3">
            <a:alphaModFix/>
          </a:blip>
          <a:stretch>
            <a:fillRect/>
          </a:stretch>
        </p:blipFill>
        <p:spPr>
          <a:xfrm>
            <a:off x="629500" y="1335775"/>
            <a:ext cx="4498650" cy="2631825"/>
          </a:xfrm>
          <a:prstGeom prst="rect">
            <a:avLst/>
          </a:prstGeom>
          <a:noFill/>
          <a:ln>
            <a:noFill/>
          </a:ln>
        </p:spPr>
      </p:pic>
      <p:pic>
        <p:nvPicPr>
          <p:cNvPr id="133" name="Google Shape;133;p22"/>
          <p:cNvPicPr preferRelativeResize="0"/>
          <p:nvPr/>
        </p:nvPicPr>
        <p:blipFill>
          <a:blip r:embed="rId4">
            <a:alphaModFix/>
          </a:blip>
          <a:stretch>
            <a:fillRect/>
          </a:stretch>
        </p:blipFill>
        <p:spPr>
          <a:xfrm>
            <a:off x="5481275" y="1500200"/>
            <a:ext cx="3224300" cy="175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1000"/>
                                        <p:tgtEl>
                                          <p:spTgt spid="13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 calcmode="lin" valueType="num">
                                      <p:cBhvr additive="base">
                                        <p:cTn id="12" dur="1000"/>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idx="4294967295"/>
          </p:nvPr>
        </p:nvSpPr>
        <p:spPr>
          <a:xfrm>
            <a:off x="219575" y="137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Speed and Torque Equations of  Motor</a:t>
            </a:r>
            <a:endParaRPr/>
          </a:p>
        </p:txBody>
      </p:sp>
      <p:pic>
        <p:nvPicPr>
          <p:cNvPr id="139" name="Google Shape;139;p23"/>
          <p:cNvPicPr preferRelativeResize="0"/>
          <p:nvPr/>
        </p:nvPicPr>
        <p:blipFill>
          <a:blip r:embed="rId3">
            <a:alphaModFix/>
          </a:blip>
          <a:stretch>
            <a:fillRect/>
          </a:stretch>
        </p:blipFill>
        <p:spPr>
          <a:xfrm>
            <a:off x="152400" y="1290000"/>
            <a:ext cx="3947050" cy="2272350"/>
          </a:xfrm>
          <a:prstGeom prst="rect">
            <a:avLst/>
          </a:prstGeom>
          <a:noFill/>
          <a:ln>
            <a:noFill/>
          </a:ln>
        </p:spPr>
      </p:pic>
      <p:pic>
        <p:nvPicPr>
          <p:cNvPr id="140" name="Google Shape;140;p23"/>
          <p:cNvPicPr preferRelativeResize="0"/>
          <p:nvPr/>
        </p:nvPicPr>
        <p:blipFill>
          <a:blip r:embed="rId4">
            <a:alphaModFix/>
          </a:blip>
          <a:stretch>
            <a:fillRect/>
          </a:stretch>
        </p:blipFill>
        <p:spPr>
          <a:xfrm>
            <a:off x="5249875" y="1181950"/>
            <a:ext cx="3581400" cy="2380400"/>
          </a:xfrm>
          <a:prstGeom prst="rect">
            <a:avLst/>
          </a:prstGeom>
          <a:noFill/>
          <a:ln>
            <a:noFill/>
          </a:ln>
        </p:spPr>
      </p:pic>
      <p:sp>
        <p:nvSpPr>
          <p:cNvPr id="141" name="Google Shape;141;p23"/>
          <p:cNvSpPr txBox="1"/>
          <p:nvPr/>
        </p:nvSpPr>
        <p:spPr>
          <a:xfrm>
            <a:off x="337775" y="890525"/>
            <a:ext cx="3581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Equation of Speed </a:t>
            </a:r>
            <a:endParaRPr sz="1800" b="1"/>
          </a:p>
        </p:txBody>
      </p:sp>
      <p:sp>
        <p:nvSpPr>
          <p:cNvPr id="142" name="Google Shape;142;p23"/>
          <p:cNvSpPr txBox="1"/>
          <p:nvPr/>
        </p:nvSpPr>
        <p:spPr>
          <a:xfrm>
            <a:off x="5249875" y="890525"/>
            <a:ext cx="319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Equation of Torque</a:t>
            </a:r>
            <a:endParaRPr sz="1800" b="1"/>
          </a:p>
        </p:txBody>
      </p:sp>
      <p:sp>
        <p:nvSpPr>
          <p:cNvPr id="143" name="Google Shape;143;p23"/>
          <p:cNvSpPr txBox="1"/>
          <p:nvPr/>
        </p:nvSpPr>
        <p:spPr>
          <a:xfrm>
            <a:off x="844450" y="3562350"/>
            <a:ext cx="7707600" cy="15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2C2F34"/>
                </a:solidFill>
                <a:highlight>
                  <a:srgbClr val="FFFFFF"/>
                </a:highlight>
              </a:rPr>
              <a:t>Voltage and Current equation of motor</a:t>
            </a:r>
            <a:endParaRPr sz="1800" b="1">
              <a:solidFill>
                <a:srgbClr val="2C2F34"/>
              </a:solidFill>
              <a:highlight>
                <a:srgbClr val="FFFFFF"/>
              </a:highlight>
            </a:endParaRPr>
          </a:p>
          <a:p>
            <a:pPr marL="0" lvl="0" indent="0" algn="l" rtl="0">
              <a:spcBef>
                <a:spcPts val="0"/>
              </a:spcBef>
              <a:spcAft>
                <a:spcPts val="0"/>
              </a:spcAft>
              <a:buNone/>
            </a:pPr>
            <a:endParaRPr sz="1800" b="1">
              <a:solidFill>
                <a:srgbClr val="2C2F34"/>
              </a:solidFill>
              <a:highlight>
                <a:srgbClr val="FFFFFF"/>
              </a:highlight>
            </a:endParaRPr>
          </a:p>
          <a:p>
            <a:pPr marL="0" lvl="0" indent="0" algn="l" rtl="0">
              <a:spcBef>
                <a:spcPts val="0"/>
              </a:spcBef>
              <a:spcAft>
                <a:spcPts val="0"/>
              </a:spcAft>
              <a:buNone/>
            </a:pPr>
            <a:r>
              <a:rPr lang="en" sz="1800" b="1">
                <a:solidFill>
                  <a:srgbClr val="2C2F34"/>
                </a:solidFill>
                <a:highlight>
                  <a:srgbClr val="FFFFFF"/>
                </a:highlight>
              </a:rPr>
              <a:t>V</a:t>
            </a:r>
            <a:r>
              <a:rPr lang="en" sz="1500" b="1">
                <a:solidFill>
                  <a:srgbClr val="2C2F34"/>
                </a:solidFill>
                <a:highlight>
                  <a:srgbClr val="FFFFFF"/>
                </a:highlight>
              </a:rPr>
              <a:t>a </a:t>
            </a:r>
            <a:r>
              <a:rPr lang="en" sz="1800" b="1">
                <a:solidFill>
                  <a:srgbClr val="2C2F34"/>
                </a:solidFill>
                <a:highlight>
                  <a:srgbClr val="FFFFFF"/>
                </a:highlight>
              </a:rPr>
              <a:t>= Eb + IaRa</a:t>
            </a:r>
            <a:endParaRPr sz="1800" b="1">
              <a:solidFill>
                <a:srgbClr val="2C2F34"/>
              </a:solidFill>
              <a:highlight>
                <a:srgbClr val="FFFFFF"/>
              </a:highlight>
            </a:endParaRPr>
          </a:p>
          <a:p>
            <a:pPr marL="0" lvl="0" indent="0" algn="l" rtl="0">
              <a:spcBef>
                <a:spcPts val="0"/>
              </a:spcBef>
              <a:spcAft>
                <a:spcPts val="0"/>
              </a:spcAft>
              <a:buNone/>
            </a:pPr>
            <a:r>
              <a:rPr lang="en" sz="1800">
                <a:solidFill>
                  <a:srgbClr val="2C2F34"/>
                </a:solidFill>
                <a:highlight>
                  <a:srgbClr val="FFFFFF"/>
                </a:highlight>
              </a:rPr>
              <a:t>  </a:t>
            </a:r>
            <a:endParaRPr sz="1800">
              <a:solidFill>
                <a:srgbClr val="2C2F34"/>
              </a:solidFill>
              <a:highlight>
                <a:srgbClr val="FFFFFF"/>
              </a:highlight>
            </a:endParaRPr>
          </a:p>
          <a:p>
            <a:pPr marL="0" lvl="0" indent="0" algn="l" rtl="0">
              <a:lnSpc>
                <a:spcPct val="100000"/>
              </a:lnSpc>
              <a:spcBef>
                <a:spcPts val="0"/>
              </a:spcBef>
              <a:spcAft>
                <a:spcPts val="0"/>
              </a:spcAft>
              <a:buNone/>
            </a:pPr>
            <a:r>
              <a:rPr lang="en" b="1">
                <a:solidFill>
                  <a:srgbClr val="2C2F34"/>
                </a:solidFill>
                <a:highlight>
                  <a:srgbClr val="FFFFFF"/>
                </a:highlight>
              </a:rPr>
              <a:t>Eb = Back E.M.F </a:t>
            </a:r>
            <a:r>
              <a:rPr lang="en" sz="1200" b="1">
                <a:solidFill>
                  <a:srgbClr val="2C2F34"/>
                </a:solidFill>
                <a:highlight>
                  <a:srgbClr val="FFFFFF"/>
                </a:highlight>
              </a:rPr>
              <a:t>           </a:t>
            </a:r>
            <a:r>
              <a:rPr lang="en" b="1">
                <a:solidFill>
                  <a:srgbClr val="2C2F34"/>
                </a:solidFill>
                <a:highlight>
                  <a:srgbClr val="FFFFFF"/>
                </a:highlight>
              </a:rPr>
              <a:t>IaRa   = Armature Current X Armature Resistance</a:t>
            </a:r>
            <a:endParaRPr b="1">
              <a:solidFill>
                <a:srgbClr val="2C2F34"/>
              </a:solidFill>
              <a:highlight>
                <a:srgbClr val="FFFFFF"/>
              </a:highlight>
            </a:endParaRPr>
          </a:p>
          <a:p>
            <a:pPr marL="0" lvl="0" indent="0" algn="l" rtl="0">
              <a:spcBef>
                <a:spcPts val="3400"/>
              </a:spcBef>
              <a:spcAft>
                <a:spcPts val="0"/>
              </a:spcAft>
              <a:buNone/>
            </a:pPr>
            <a:endParaRPr sz="1200">
              <a:solidFill>
                <a:srgbClr val="2C2F34"/>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10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1000"/>
                                        <p:tgtEl>
                                          <p:spTgt spid="1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fade">
                                      <p:cBhvr>
                                        <p:cTn id="27" dur="10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fade">
                                      <p:cBhvr>
                                        <p:cTn id="32" dur="1000"/>
                                        <p:tgtEl>
                                          <p:spTgt spid="1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1000"/>
                                        <p:tgtEl>
                                          <p:spTgt spid="1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gtEl>
                                        <p:attrNameLst>
                                          <p:attrName>style.visibility</p:attrName>
                                        </p:attrNameLst>
                                      </p:cBhvr>
                                      <p:to>
                                        <p:strVal val="visible"/>
                                      </p:to>
                                    </p:set>
                                    <p:animEffect transition="in" filter="fade">
                                      <p:cBhvr>
                                        <p:cTn id="42"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p:nvPr/>
        </p:nvSpPr>
        <p:spPr>
          <a:xfrm>
            <a:off x="2743200" y="1560545"/>
            <a:ext cx="2617200" cy="7278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HIL </a:t>
            </a:r>
            <a:r>
              <a:rPr lang="en">
                <a:solidFill>
                  <a:schemeClr val="lt1"/>
                </a:solidFill>
                <a:latin typeface="Calibri"/>
                <a:ea typeface="Calibri"/>
                <a:cs typeface="Calibri"/>
                <a:sym typeface="Calibri"/>
              </a:rPr>
              <a:t>SI</a:t>
            </a:r>
            <a:r>
              <a:rPr lang="en" sz="1400" b="0" i="0" u="none" strike="noStrike" cap="none">
                <a:solidFill>
                  <a:schemeClr val="lt1"/>
                </a:solidFill>
                <a:latin typeface="Calibri"/>
                <a:ea typeface="Calibri"/>
                <a:cs typeface="Calibri"/>
                <a:sym typeface="Calibri"/>
              </a:rPr>
              <a:t>MULATION of EV</a:t>
            </a:r>
            <a:endParaRPr sz="1100"/>
          </a:p>
        </p:txBody>
      </p:sp>
      <p:sp>
        <p:nvSpPr>
          <p:cNvPr id="149" name="Google Shape;149;p24"/>
          <p:cNvSpPr/>
          <p:nvPr/>
        </p:nvSpPr>
        <p:spPr>
          <a:xfrm>
            <a:off x="3086100" y="510851"/>
            <a:ext cx="1924500" cy="7278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Cloud </a:t>
            </a:r>
            <a:endParaRPr sz="1100"/>
          </a:p>
        </p:txBody>
      </p:sp>
      <p:sp>
        <p:nvSpPr>
          <p:cNvPr id="150" name="Google Shape;150;p24"/>
          <p:cNvSpPr/>
          <p:nvPr/>
        </p:nvSpPr>
        <p:spPr>
          <a:xfrm>
            <a:off x="828094" y="3095431"/>
            <a:ext cx="2617200" cy="727800"/>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Controller</a:t>
            </a:r>
            <a:endParaRPr sz="1100"/>
          </a:p>
        </p:txBody>
      </p:sp>
      <p:sp>
        <p:nvSpPr>
          <p:cNvPr id="151" name="Google Shape;151;p24"/>
          <p:cNvSpPr/>
          <p:nvPr/>
        </p:nvSpPr>
        <p:spPr>
          <a:xfrm>
            <a:off x="4261750" y="2971803"/>
            <a:ext cx="1416000" cy="968100"/>
          </a:xfrm>
          <a:prstGeom prst="rect">
            <a:avLst/>
          </a:prstGeom>
          <a:solidFill>
            <a:srgbClr val="F4B08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Digital Twin</a:t>
            </a:r>
            <a:br>
              <a:rPr lang="en" sz="1400" b="0" i="0" u="none" strike="noStrike" cap="none">
                <a:solidFill>
                  <a:schemeClr val="lt1"/>
                </a:solidFill>
                <a:latin typeface="Calibri"/>
                <a:ea typeface="Calibri"/>
                <a:cs typeface="Calibri"/>
                <a:sym typeface="Calibri"/>
              </a:rPr>
            </a:br>
            <a:r>
              <a:rPr lang="en" sz="1400" b="0" i="0" u="none" strike="noStrike" cap="none">
                <a:solidFill>
                  <a:schemeClr val="lt1"/>
                </a:solidFill>
                <a:latin typeface="Calibri"/>
                <a:ea typeface="Calibri"/>
                <a:cs typeface="Calibri"/>
                <a:sym typeface="Calibri"/>
              </a:rPr>
              <a:t>RK + Optimization</a:t>
            </a:r>
            <a:endParaRPr sz="1100"/>
          </a:p>
        </p:txBody>
      </p:sp>
      <p:sp>
        <p:nvSpPr>
          <p:cNvPr id="152" name="Google Shape;152;p24"/>
          <p:cNvSpPr/>
          <p:nvPr/>
        </p:nvSpPr>
        <p:spPr>
          <a:xfrm>
            <a:off x="4955860" y="4254763"/>
            <a:ext cx="2617200" cy="7278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Cyber Attack Classification</a:t>
            </a:r>
            <a:endParaRPr sz="1100"/>
          </a:p>
        </p:txBody>
      </p:sp>
      <p:cxnSp>
        <p:nvCxnSpPr>
          <p:cNvPr id="153" name="Google Shape;153;p24"/>
          <p:cNvCxnSpPr>
            <a:stCxn id="148" idx="0"/>
          </p:cNvCxnSpPr>
          <p:nvPr/>
        </p:nvCxnSpPr>
        <p:spPr>
          <a:xfrm>
            <a:off x="4051800" y="1560545"/>
            <a:ext cx="685800" cy="685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4" name="Google Shape;154;p24"/>
          <p:cNvCxnSpPr>
            <a:stCxn id="149" idx="4"/>
            <a:endCxn id="148" idx="0"/>
          </p:cNvCxnSpPr>
          <p:nvPr/>
        </p:nvCxnSpPr>
        <p:spPr>
          <a:xfrm>
            <a:off x="4048350" y="1238651"/>
            <a:ext cx="3600" cy="321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5" name="Google Shape;155;p24"/>
          <p:cNvCxnSpPr>
            <a:stCxn id="148" idx="1"/>
          </p:cNvCxnSpPr>
          <p:nvPr/>
        </p:nvCxnSpPr>
        <p:spPr>
          <a:xfrm rot="10800000">
            <a:off x="601800" y="1924445"/>
            <a:ext cx="2141400" cy="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56" name="Google Shape;156;p24"/>
          <p:cNvCxnSpPr/>
          <p:nvPr/>
        </p:nvCxnSpPr>
        <p:spPr>
          <a:xfrm>
            <a:off x="580831" y="1924438"/>
            <a:ext cx="0" cy="15351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57" name="Google Shape;157;p24"/>
          <p:cNvCxnSpPr>
            <a:endCxn id="150" idx="1"/>
          </p:cNvCxnSpPr>
          <p:nvPr/>
        </p:nvCxnSpPr>
        <p:spPr>
          <a:xfrm>
            <a:off x="580894" y="3459331"/>
            <a:ext cx="2472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58" name="Google Shape;158;p24"/>
          <p:cNvCxnSpPr>
            <a:stCxn id="150" idx="3"/>
          </p:cNvCxnSpPr>
          <p:nvPr/>
        </p:nvCxnSpPr>
        <p:spPr>
          <a:xfrm>
            <a:off x="3445294" y="3459331"/>
            <a:ext cx="4218600" cy="0"/>
          </a:xfrm>
          <a:prstGeom prst="straightConnector1">
            <a:avLst/>
          </a:prstGeom>
          <a:noFill/>
          <a:ln w="9525" cap="flat" cmpd="sng">
            <a:solidFill>
              <a:schemeClr val="accent4"/>
            </a:solidFill>
            <a:prstDash val="dash"/>
            <a:round/>
            <a:headEnd type="none" w="sm" len="sm"/>
            <a:tailEnd type="none" w="sm" len="sm"/>
          </a:ln>
        </p:spPr>
      </p:cxnSp>
      <p:cxnSp>
        <p:nvCxnSpPr>
          <p:cNvPr id="159" name="Google Shape;159;p24"/>
          <p:cNvCxnSpPr/>
          <p:nvPr/>
        </p:nvCxnSpPr>
        <p:spPr>
          <a:xfrm rot="10800000">
            <a:off x="7592797" y="1903524"/>
            <a:ext cx="51300" cy="1555800"/>
          </a:xfrm>
          <a:prstGeom prst="straightConnector1">
            <a:avLst/>
          </a:prstGeom>
          <a:noFill/>
          <a:ln w="9525" cap="flat" cmpd="sng">
            <a:solidFill>
              <a:schemeClr val="accent4"/>
            </a:solidFill>
            <a:prstDash val="dash"/>
            <a:round/>
            <a:headEnd type="none" w="sm" len="sm"/>
            <a:tailEnd type="none" w="sm" len="sm"/>
          </a:ln>
        </p:spPr>
      </p:cxnSp>
      <p:cxnSp>
        <p:nvCxnSpPr>
          <p:cNvPr id="160" name="Google Shape;160;p24"/>
          <p:cNvCxnSpPr/>
          <p:nvPr/>
        </p:nvCxnSpPr>
        <p:spPr>
          <a:xfrm rot="10800000">
            <a:off x="5360486" y="1924438"/>
            <a:ext cx="2232300" cy="0"/>
          </a:xfrm>
          <a:prstGeom prst="straightConnector1">
            <a:avLst/>
          </a:prstGeom>
          <a:noFill/>
          <a:ln w="9525" cap="flat" cmpd="sng">
            <a:solidFill>
              <a:schemeClr val="accent4"/>
            </a:solidFill>
            <a:prstDash val="dash"/>
            <a:round/>
            <a:headEnd type="none" w="sm" len="sm"/>
            <a:tailEnd type="none" w="sm" len="sm"/>
          </a:ln>
        </p:spPr>
      </p:cxnSp>
      <p:sp>
        <p:nvSpPr>
          <p:cNvPr id="161" name="Google Shape;161;p24"/>
          <p:cNvSpPr txBox="1"/>
          <p:nvPr/>
        </p:nvSpPr>
        <p:spPr>
          <a:xfrm>
            <a:off x="426876" y="1431202"/>
            <a:ext cx="9381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u="none" strike="noStrike" cap="none">
                <a:solidFill>
                  <a:schemeClr val="dk1"/>
                </a:solidFill>
                <a:latin typeface="Calibri"/>
                <a:ea typeface="Calibri"/>
                <a:cs typeface="Calibri"/>
                <a:sym typeface="Calibri"/>
              </a:rPr>
              <a:t>V</a:t>
            </a:r>
            <a:r>
              <a:rPr lang="en" sz="1400" b="0" i="0" u="none" strike="noStrike" cap="none" baseline="-25000">
                <a:solidFill>
                  <a:schemeClr val="dk1"/>
                </a:solidFill>
                <a:latin typeface="Calibri"/>
                <a:ea typeface="Calibri"/>
                <a:cs typeface="Calibri"/>
                <a:sym typeface="Calibri"/>
              </a:rPr>
              <a:t>out</a:t>
            </a:r>
            <a:r>
              <a:rPr lang="en" sz="1400" b="0" i="0" u="none" strike="noStrike" cap="none">
                <a:solidFill>
                  <a:schemeClr val="dk1"/>
                </a:solidFill>
                <a:latin typeface="Calibri"/>
                <a:ea typeface="Calibri"/>
                <a:cs typeface="Calibri"/>
                <a:sym typeface="Calibri"/>
              </a:rPr>
              <a:t> Sensor</a:t>
            </a:r>
            <a:br>
              <a:rPr lang="en" sz="1400" b="0" i="0" u="none" strike="noStrike" cap="none">
                <a:solidFill>
                  <a:schemeClr val="dk1"/>
                </a:solidFill>
                <a:latin typeface="Calibri"/>
                <a:ea typeface="Calibri"/>
                <a:cs typeface="Calibri"/>
                <a:sym typeface="Calibri"/>
              </a:rPr>
            </a:br>
            <a:r>
              <a:rPr lang="en" sz="1400" b="0" i="0" u="none" strike="noStrike" cap="none">
                <a:solidFill>
                  <a:schemeClr val="dk1"/>
                </a:solidFill>
                <a:latin typeface="Calibri"/>
                <a:ea typeface="Calibri"/>
                <a:cs typeface="Calibri"/>
                <a:sym typeface="Calibri"/>
              </a:rPr>
              <a:t>I</a:t>
            </a:r>
            <a:r>
              <a:rPr lang="en" sz="1400" b="0" i="0" u="none" strike="noStrike" cap="none" baseline="-25000">
                <a:solidFill>
                  <a:schemeClr val="dk1"/>
                </a:solidFill>
                <a:latin typeface="Calibri"/>
                <a:ea typeface="Calibri"/>
                <a:cs typeface="Calibri"/>
                <a:sym typeface="Calibri"/>
              </a:rPr>
              <a:t>out</a:t>
            </a:r>
            <a:r>
              <a:rPr lang="en" sz="1400" b="0" i="0" u="none" strike="noStrike" cap="none">
                <a:solidFill>
                  <a:schemeClr val="dk1"/>
                </a:solidFill>
                <a:latin typeface="Calibri"/>
                <a:ea typeface="Calibri"/>
                <a:cs typeface="Calibri"/>
                <a:sym typeface="Calibri"/>
              </a:rPr>
              <a:t> Sensor</a:t>
            </a:r>
            <a:endParaRPr sz="1100"/>
          </a:p>
        </p:txBody>
      </p:sp>
      <p:sp>
        <p:nvSpPr>
          <p:cNvPr id="162" name="Google Shape;162;p24"/>
          <p:cNvSpPr txBox="1"/>
          <p:nvPr/>
        </p:nvSpPr>
        <p:spPr>
          <a:xfrm>
            <a:off x="3451856" y="3568670"/>
            <a:ext cx="726300" cy="931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D1,2,3,4</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Control</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Signal</a:t>
            </a:r>
            <a:endParaRPr sz="1100"/>
          </a:p>
        </p:txBody>
      </p:sp>
      <p:sp>
        <p:nvSpPr>
          <p:cNvPr id="163" name="Google Shape;163;p24"/>
          <p:cNvSpPr txBox="1"/>
          <p:nvPr/>
        </p:nvSpPr>
        <p:spPr>
          <a:xfrm>
            <a:off x="7657149" y="2335136"/>
            <a:ext cx="1377300" cy="931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D1,2,3,4</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Control</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Signal (Corrected)</a:t>
            </a:r>
            <a:endParaRPr sz="1100"/>
          </a:p>
        </p:txBody>
      </p:sp>
      <p:cxnSp>
        <p:nvCxnSpPr>
          <p:cNvPr id="164" name="Google Shape;164;p24"/>
          <p:cNvCxnSpPr>
            <a:stCxn id="149" idx="2"/>
          </p:cNvCxnSpPr>
          <p:nvPr/>
        </p:nvCxnSpPr>
        <p:spPr>
          <a:xfrm flipH="1">
            <a:off x="2178900" y="874751"/>
            <a:ext cx="907200" cy="7500"/>
          </a:xfrm>
          <a:prstGeom prst="straightConnector1">
            <a:avLst/>
          </a:prstGeom>
          <a:noFill/>
          <a:ln w="9525" cap="flat" cmpd="sng">
            <a:solidFill>
              <a:schemeClr val="accent1"/>
            </a:solidFill>
            <a:prstDash val="dash"/>
            <a:round/>
            <a:headEnd type="none" w="sm" len="sm"/>
            <a:tailEnd type="none" w="sm" len="sm"/>
          </a:ln>
        </p:spPr>
      </p:cxnSp>
      <p:cxnSp>
        <p:nvCxnSpPr>
          <p:cNvPr id="165" name="Google Shape;165;p24"/>
          <p:cNvCxnSpPr>
            <a:endCxn id="150" idx="0"/>
          </p:cNvCxnSpPr>
          <p:nvPr/>
        </p:nvCxnSpPr>
        <p:spPr>
          <a:xfrm flipH="1">
            <a:off x="2136694" y="889831"/>
            <a:ext cx="29100" cy="2205600"/>
          </a:xfrm>
          <a:prstGeom prst="straightConnector1">
            <a:avLst/>
          </a:prstGeom>
          <a:noFill/>
          <a:ln w="9525" cap="flat" cmpd="sng">
            <a:solidFill>
              <a:schemeClr val="accent1"/>
            </a:solidFill>
            <a:prstDash val="dash"/>
            <a:round/>
            <a:headEnd type="none" w="sm" len="sm"/>
            <a:tailEnd type="none" w="sm" len="sm"/>
          </a:ln>
        </p:spPr>
      </p:cxnSp>
      <p:sp>
        <p:nvSpPr>
          <p:cNvPr id="166" name="Google Shape;166;p24"/>
          <p:cNvSpPr/>
          <p:nvPr/>
        </p:nvSpPr>
        <p:spPr>
          <a:xfrm>
            <a:off x="5663023" y="2971803"/>
            <a:ext cx="1202700" cy="968100"/>
          </a:xfrm>
          <a:prstGeom prst="rect">
            <a:avLst/>
          </a:prstGeom>
          <a:solidFill>
            <a:srgbClr val="F4B08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Calibri"/>
                <a:ea typeface="Calibri"/>
                <a:cs typeface="Calibri"/>
                <a:sym typeface="Calibri"/>
              </a:rPr>
              <a:t>Bound Check</a:t>
            </a:r>
            <a:endParaRPr sz="1100"/>
          </a:p>
        </p:txBody>
      </p:sp>
      <p:cxnSp>
        <p:nvCxnSpPr>
          <p:cNvPr id="167" name="Google Shape;167;p24"/>
          <p:cNvCxnSpPr>
            <a:stCxn id="166" idx="2"/>
            <a:endCxn id="152" idx="0"/>
          </p:cNvCxnSpPr>
          <p:nvPr/>
        </p:nvCxnSpPr>
        <p:spPr>
          <a:xfrm>
            <a:off x="6264373" y="3939903"/>
            <a:ext cx="0" cy="315000"/>
          </a:xfrm>
          <a:prstGeom prst="straightConnector1">
            <a:avLst/>
          </a:prstGeom>
          <a:noFill/>
          <a:ln w="9525" cap="flat" cmpd="sng">
            <a:solidFill>
              <a:schemeClr val="accent1"/>
            </a:solidFill>
            <a:prstDash val="solid"/>
            <a:miter lim="800000"/>
            <a:headEnd type="none" w="sm" len="sm"/>
            <a:tailEnd type="triangle" w="med" len="med"/>
          </a:ln>
        </p:spPr>
      </p:cxnSp>
      <p:sp>
        <p:nvSpPr>
          <p:cNvPr id="168" name="Google Shape;168;p24"/>
          <p:cNvSpPr txBox="1"/>
          <p:nvPr/>
        </p:nvSpPr>
        <p:spPr>
          <a:xfrm>
            <a:off x="4525578" y="2710475"/>
            <a:ext cx="24297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Cyber Layer</a:t>
            </a:r>
            <a:endParaRPr sz="1100"/>
          </a:p>
        </p:txBody>
      </p:sp>
      <p:sp>
        <p:nvSpPr>
          <p:cNvPr id="169" name="Google Shape;169;p24"/>
          <p:cNvSpPr txBox="1"/>
          <p:nvPr/>
        </p:nvSpPr>
        <p:spPr>
          <a:xfrm>
            <a:off x="1330952" y="609166"/>
            <a:ext cx="1652700" cy="715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Operating References</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V</a:t>
            </a:r>
            <a:r>
              <a:rPr lang="en" sz="1400" baseline="-25000">
                <a:solidFill>
                  <a:schemeClr val="dk1"/>
                </a:solidFill>
                <a:latin typeface="Calibri"/>
                <a:ea typeface="Calibri"/>
                <a:cs typeface="Calibri"/>
                <a:sym typeface="Calibri"/>
              </a:rPr>
              <a:t>ref</a:t>
            </a:r>
            <a:r>
              <a:rPr lang="en" sz="1400">
                <a:solidFill>
                  <a:schemeClr val="dk1"/>
                </a:solidFill>
                <a:latin typeface="Calibri"/>
                <a:ea typeface="Calibri"/>
                <a:cs typeface="Calibri"/>
                <a:sym typeface="Calibri"/>
              </a:rPr>
              <a:t>, T</a:t>
            </a:r>
            <a:r>
              <a:rPr lang="en" sz="1400" baseline="-25000">
                <a:solidFill>
                  <a:schemeClr val="dk1"/>
                </a:solidFill>
                <a:latin typeface="Calibri"/>
                <a:ea typeface="Calibri"/>
                <a:cs typeface="Calibri"/>
                <a:sym typeface="Calibri"/>
              </a:rPr>
              <a:t>ref</a:t>
            </a:r>
            <a:r>
              <a:rPr lang="en" sz="1400">
                <a:solidFill>
                  <a:schemeClr val="dk1"/>
                </a:solidFill>
                <a:latin typeface="Calibri"/>
                <a:ea typeface="Calibri"/>
                <a:cs typeface="Calibri"/>
                <a:sym typeface="Calibri"/>
              </a:rPr>
              <a:t>, N</a:t>
            </a:r>
            <a:r>
              <a:rPr lang="en" sz="1400" baseline="-25000">
                <a:solidFill>
                  <a:schemeClr val="dk1"/>
                </a:solidFill>
                <a:latin typeface="Calibri"/>
                <a:ea typeface="Calibri"/>
                <a:cs typeface="Calibri"/>
                <a:sym typeface="Calibri"/>
              </a:rPr>
              <a:t>ref</a:t>
            </a:r>
            <a:endParaRPr sz="1400" baseline="-25000">
              <a:solidFill>
                <a:schemeClr val="dk1"/>
              </a:solidFill>
              <a:latin typeface="Calibri"/>
              <a:ea typeface="Calibri"/>
              <a:cs typeface="Calibri"/>
              <a:sym typeface="Calibri"/>
            </a:endParaRPr>
          </a:p>
        </p:txBody>
      </p:sp>
      <p:sp>
        <p:nvSpPr>
          <p:cNvPr id="170" name="Google Shape;170;p24"/>
          <p:cNvSpPr txBox="1"/>
          <p:nvPr/>
        </p:nvSpPr>
        <p:spPr>
          <a:xfrm>
            <a:off x="6259261" y="3970177"/>
            <a:ext cx="23508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V predicted, I predicted</a:t>
            </a:r>
            <a:endParaRPr sz="1100"/>
          </a:p>
        </p:txBody>
      </p:sp>
      <p:sp>
        <p:nvSpPr>
          <p:cNvPr id="171" name="Google Shape;171;p24"/>
          <p:cNvSpPr/>
          <p:nvPr/>
        </p:nvSpPr>
        <p:spPr>
          <a:xfrm>
            <a:off x="426876" y="2409631"/>
            <a:ext cx="372300" cy="299400"/>
          </a:xfrm>
          <a:prstGeom prst="ellipse">
            <a:avLst/>
          </a:prstGeom>
          <a:solidFill>
            <a:srgbClr val="FF0000"/>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2" name="Google Shape;172;p24"/>
          <p:cNvSpPr/>
          <p:nvPr/>
        </p:nvSpPr>
        <p:spPr>
          <a:xfrm>
            <a:off x="1971145" y="2523931"/>
            <a:ext cx="372300" cy="299400"/>
          </a:xfrm>
          <a:prstGeom prst="ellipse">
            <a:avLst/>
          </a:prstGeom>
          <a:solidFill>
            <a:srgbClr val="FF0000"/>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3" name="Google Shape;173;p24"/>
          <p:cNvSpPr/>
          <p:nvPr/>
        </p:nvSpPr>
        <p:spPr>
          <a:xfrm>
            <a:off x="3722131" y="3282690"/>
            <a:ext cx="372300" cy="299400"/>
          </a:xfrm>
          <a:prstGeom prst="ellipse">
            <a:avLst/>
          </a:prstGeom>
          <a:solidFill>
            <a:srgbClr val="FF0000"/>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4" name="Google Shape;174;p24"/>
          <p:cNvSpPr txBox="1"/>
          <p:nvPr/>
        </p:nvSpPr>
        <p:spPr>
          <a:xfrm>
            <a:off x="5558125" y="324975"/>
            <a:ext cx="3216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Impact"/>
                <a:ea typeface="Impact"/>
                <a:cs typeface="Impact"/>
                <a:sym typeface="Impact"/>
              </a:rPr>
              <a:t>Conventional Approach</a:t>
            </a:r>
            <a:endParaRPr sz="1600">
              <a:latin typeface="Impact"/>
              <a:ea typeface="Impact"/>
              <a:cs typeface="Impact"/>
              <a:sym typeface="Impact"/>
            </a:endParaRPr>
          </a:p>
        </p:txBody>
      </p:sp>
      <p:sp>
        <p:nvSpPr>
          <p:cNvPr id="175" name="Google Shape;175;p24"/>
          <p:cNvSpPr txBox="1"/>
          <p:nvPr/>
        </p:nvSpPr>
        <p:spPr>
          <a:xfrm>
            <a:off x="5558125" y="324975"/>
            <a:ext cx="3216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Impact"/>
                <a:ea typeface="Impact"/>
                <a:cs typeface="Impact"/>
                <a:sym typeface="Impact"/>
              </a:rPr>
              <a:t>Our CPS Modification</a:t>
            </a:r>
            <a:endParaRPr sz="1600">
              <a:latin typeface="Impact"/>
              <a:ea typeface="Impact"/>
              <a:cs typeface="Impact"/>
              <a:sym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74"/>
                                        </p:tgtEl>
                                      </p:cBhvr>
                                    </p:animEffect>
                                    <p:set>
                                      <p:cBhvr>
                                        <p:cTn id="7" dur="1" fill="hold">
                                          <p:stCondLst>
                                            <p:cond delay="1000"/>
                                          </p:stCondLst>
                                        </p:cTn>
                                        <p:tgtEl>
                                          <p:spTgt spid="17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1000"/>
                                        <p:tgtEl>
                                          <p:spTgt spid="175"/>
                                        </p:tgtEl>
                                      </p:cBhvr>
                                    </p:animEffect>
                                  </p:childTnLst>
                                </p:cTn>
                              </p:par>
                              <p:par>
                                <p:cTn id="11" presetID="10" presetClass="entr" presetSubtype="0" fill="hold" nodeType="withEffect">
                                  <p:stCondLst>
                                    <p:cond delay="0"/>
                                  </p:stCondLst>
                                  <p:childTnLst>
                                    <p:set>
                                      <p:cBhvr>
                                        <p:cTn id="12" dur="1" fill="hold">
                                          <p:stCondLst>
                                            <p:cond delay="0"/>
                                          </p:stCondLst>
                                        </p:cTn>
                                        <p:tgtEl>
                                          <p:spTgt spid="171"/>
                                        </p:tgtEl>
                                        <p:attrNameLst>
                                          <p:attrName>style.visibility</p:attrName>
                                        </p:attrNameLst>
                                      </p:cBhvr>
                                      <p:to>
                                        <p:strVal val="visible"/>
                                      </p:to>
                                    </p:set>
                                    <p:animEffect transition="in" filter="fade">
                                      <p:cBhvr>
                                        <p:cTn id="13" dur="1000"/>
                                        <p:tgtEl>
                                          <p:spTgt spid="171"/>
                                        </p:tgtEl>
                                      </p:cBhvr>
                                    </p:animEffect>
                                  </p:childTnLst>
                                </p:cTn>
                              </p:par>
                              <p:par>
                                <p:cTn id="14" presetID="10" presetClass="entr" presetSubtype="0" fill="hold" nodeType="withEffect">
                                  <p:stCondLst>
                                    <p:cond delay="0"/>
                                  </p:stCondLst>
                                  <p:childTnLst>
                                    <p:set>
                                      <p:cBhvr>
                                        <p:cTn id="15" dur="1" fill="hold">
                                          <p:stCondLst>
                                            <p:cond delay="0"/>
                                          </p:stCondLst>
                                        </p:cTn>
                                        <p:tgtEl>
                                          <p:spTgt spid="172"/>
                                        </p:tgtEl>
                                        <p:attrNameLst>
                                          <p:attrName>style.visibility</p:attrName>
                                        </p:attrNameLst>
                                      </p:cBhvr>
                                      <p:to>
                                        <p:strVal val="visible"/>
                                      </p:to>
                                    </p:set>
                                    <p:animEffect transition="in" filter="fade">
                                      <p:cBhvr>
                                        <p:cTn id="16" dur="1000"/>
                                        <p:tgtEl>
                                          <p:spTgt spid="172"/>
                                        </p:tgtEl>
                                      </p:cBhvr>
                                    </p:animEffect>
                                  </p:childTnLst>
                                </p:cTn>
                              </p:par>
                              <p:par>
                                <p:cTn id="17" presetID="10" presetClass="entr" presetSubtype="0"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fade">
                                      <p:cBhvr>
                                        <p:cTn id="19" dur="1000"/>
                                        <p:tgtEl>
                                          <p:spTgt spid="1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1000"/>
                                        <p:tgtEl>
                                          <p:spTgt spid="151"/>
                                        </p:tgtEl>
                                      </p:cBhvr>
                                    </p:animEffect>
                                  </p:childTnLst>
                                </p:cTn>
                              </p:par>
                              <p:par>
                                <p:cTn id="25" presetID="10" presetClass="entr" presetSubtype="0" fill="hold" nodeType="with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p:cTn id="27" dur="1000"/>
                                        <p:tgtEl>
                                          <p:spTgt spid="168"/>
                                        </p:tgtEl>
                                      </p:cBhvr>
                                    </p:animEffect>
                                  </p:childTnLst>
                                </p:cTn>
                              </p:par>
                              <p:par>
                                <p:cTn id="28" presetID="10" presetClass="entr" presetSubtype="0" fill="hold" nodeType="withEffect">
                                  <p:stCondLst>
                                    <p:cond delay="0"/>
                                  </p:stCondLst>
                                  <p:childTnLst>
                                    <p:set>
                                      <p:cBhvr>
                                        <p:cTn id="29" dur="1" fill="hold">
                                          <p:stCondLst>
                                            <p:cond delay="0"/>
                                          </p:stCondLst>
                                        </p:cTn>
                                        <p:tgtEl>
                                          <p:spTgt spid="166"/>
                                        </p:tgtEl>
                                        <p:attrNameLst>
                                          <p:attrName>style.visibility</p:attrName>
                                        </p:attrNameLst>
                                      </p:cBhvr>
                                      <p:to>
                                        <p:strVal val="visible"/>
                                      </p:to>
                                    </p:set>
                                    <p:animEffect transition="in" filter="fade">
                                      <p:cBhvr>
                                        <p:cTn id="30" dur="1000"/>
                                        <p:tgtEl>
                                          <p:spTgt spid="166"/>
                                        </p:tgtEl>
                                      </p:cBhvr>
                                    </p:animEffect>
                                  </p:childTnLst>
                                </p:cTn>
                              </p:par>
                              <p:par>
                                <p:cTn id="31" presetID="10" presetClass="entr" presetSubtype="0" fill="hold"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fade">
                                      <p:cBhvr>
                                        <p:cTn id="33" dur="1000"/>
                                        <p:tgtEl>
                                          <p:spTgt spid="170"/>
                                        </p:tgtEl>
                                      </p:cBhvr>
                                    </p:animEffect>
                                  </p:childTnLst>
                                </p:cTn>
                              </p:par>
                              <p:par>
                                <p:cTn id="34" presetID="10" presetClass="entr" presetSubtype="0" fill="hold" nodeType="with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fade">
                                      <p:cBhvr>
                                        <p:cTn id="36" dur="1000"/>
                                        <p:tgtEl>
                                          <p:spTgt spid="152"/>
                                        </p:tgtEl>
                                      </p:cBhvr>
                                    </p:animEffect>
                                  </p:childTnLst>
                                </p:cTn>
                              </p:par>
                              <p:par>
                                <p:cTn id="37" presetID="10" presetClass="entr" presetSubtype="0" fill="hold" nodeType="withEffect">
                                  <p:stCondLst>
                                    <p:cond delay="0"/>
                                  </p:stCondLst>
                                  <p:childTnLst>
                                    <p:set>
                                      <p:cBhvr>
                                        <p:cTn id="38" dur="1" fill="hold">
                                          <p:stCondLst>
                                            <p:cond delay="0"/>
                                          </p:stCondLst>
                                        </p:cTn>
                                        <p:tgtEl>
                                          <p:spTgt spid="167"/>
                                        </p:tgtEl>
                                        <p:attrNameLst>
                                          <p:attrName>style.visibility</p:attrName>
                                        </p:attrNameLst>
                                      </p:cBhvr>
                                      <p:to>
                                        <p:strVal val="visible"/>
                                      </p:to>
                                    </p:set>
                                    <p:animEffect transition="in" filter="fade">
                                      <p:cBhvr>
                                        <p:cTn id="39" dur="1000"/>
                                        <p:tgtEl>
                                          <p:spTgt spid="167"/>
                                        </p:tgtEl>
                                      </p:cBhvr>
                                    </p:animEffect>
                                  </p:childTnLst>
                                </p:cTn>
                              </p:par>
                              <p:par>
                                <p:cTn id="40" presetID="10" presetClass="entr" presetSubtype="0" fill="hold" nodeType="withEffect">
                                  <p:stCondLst>
                                    <p:cond delay="0"/>
                                  </p:stCondLst>
                                  <p:childTnLst>
                                    <p:set>
                                      <p:cBhvr>
                                        <p:cTn id="41" dur="1" fill="hold">
                                          <p:stCondLst>
                                            <p:cond delay="0"/>
                                          </p:stCondLst>
                                        </p:cTn>
                                        <p:tgtEl>
                                          <p:spTgt spid="163"/>
                                        </p:tgtEl>
                                        <p:attrNameLst>
                                          <p:attrName>style.visibility</p:attrName>
                                        </p:attrNameLst>
                                      </p:cBhvr>
                                      <p:to>
                                        <p:strVal val="visible"/>
                                      </p:to>
                                    </p:set>
                                    <p:animEffect transition="in" filter="fade">
                                      <p:cBhvr>
                                        <p:cTn id="42"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79"/>
        <p:cNvGrpSpPr/>
        <p:nvPr/>
      </p:nvGrpSpPr>
      <p:grpSpPr>
        <a:xfrm>
          <a:off x="0" y="0"/>
          <a:ext cx="0" cy="0"/>
          <a:chOff x="0" y="0"/>
          <a:chExt cx="0" cy="0"/>
        </a:xfrm>
      </p:grpSpPr>
      <p:sp>
        <p:nvSpPr>
          <p:cNvPr id="180" name="Google Shape;18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r>
              <a:rPr lang="en"/>
              <a:t>We first use Digital Twin to </a:t>
            </a:r>
            <a:r>
              <a:rPr lang="en">
                <a:highlight>
                  <a:schemeClr val="accent4"/>
                </a:highlight>
              </a:rPr>
              <a:t>emulate </a:t>
            </a:r>
            <a:r>
              <a:rPr lang="en"/>
              <a:t>the behavior of controller on basis on an input signal.</a:t>
            </a:r>
            <a:endParaRPr i="1"/>
          </a:p>
          <a:p>
            <a:pPr marL="0" lvl="0" indent="0" algn="l" rtl="0">
              <a:spcBef>
                <a:spcPts val="1200"/>
              </a:spcBef>
              <a:spcAft>
                <a:spcPts val="0"/>
              </a:spcAft>
              <a:buNone/>
            </a:pPr>
            <a:r>
              <a:rPr lang="en"/>
              <a:t>We take the input signal, extract the signature and pass it through a predictor system; this predictor block should be able to predict the effect of the signal.</a:t>
            </a:r>
            <a:endParaRPr/>
          </a:p>
          <a:p>
            <a:pPr marL="0" lvl="0" indent="0" algn="l" rtl="0">
              <a:spcBef>
                <a:spcPts val="1200"/>
              </a:spcBef>
              <a:spcAft>
                <a:spcPts val="0"/>
              </a:spcAft>
              <a:buNone/>
            </a:pPr>
            <a:r>
              <a:rPr lang="en"/>
              <a:t>We train the predictor block with bounds to classify it safe or a violation.</a:t>
            </a:r>
            <a:endParaRPr/>
          </a:p>
          <a:p>
            <a:pPr marL="0" lvl="0" indent="0" algn="l" rtl="0">
              <a:spcBef>
                <a:spcPts val="1200"/>
              </a:spcBef>
              <a:spcAft>
                <a:spcPts val="0"/>
              </a:spcAft>
              <a:buNone/>
            </a:pPr>
            <a:r>
              <a:rPr lang="en"/>
              <a:t>If safe, the signal is passed on to the actual physical controller.</a:t>
            </a:r>
            <a:endParaRPr/>
          </a:p>
          <a:p>
            <a:pPr marL="0" lvl="0" indent="0" algn="l" rtl="0">
              <a:spcBef>
                <a:spcPts val="1200"/>
              </a:spcBef>
              <a:spcAft>
                <a:spcPts val="1200"/>
              </a:spcAft>
              <a:buNone/>
            </a:pPr>
            <a:r>
              <a:rPr lang="en"/>
              <a:t> </a:t>
            </a:r>
            <a:endParaRPr/>
          </a:p>
        </p:txBody>
      </p:sp>
      <p:sp>
        <p:nvSpPr>
          <p:cNvPr id="181" name="Google Shape;18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ctrTitle"/>
          </p:nvPr>
        </p:nvSpPr>
        <p:spPr>
          <a:xfrm>
            <a:off x="158175" y="99700"/>
            <a:ext cx="8520600" cy="591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b="1"/>
              <a:t>References</a:t>
            </a:r>
            <a:endParaRPr sz="3600" b="1"/>
          </a:p>
        </p:txBody>
      </p:sp>
      <p:sp>
        <p:nvSpPr>
          <p:cNvPr id="187" name="Google Shape;187;p26"/>
          <p:cNvSpPr txBox="1">
            <a:spLocks noGrp="1"/>
          </p:cNvSpPr>
          <p:nvPr>
            <p:ph type="subTitle" idx="1"/>
          </p:nvPr>
        </p:nvSpPr>
        <p:spPr>
          <a:xfrm>
            <a:off x="311700" y="890525"/>
            <a:ext cx="8520600" cy="3930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t>J. Zhang, L. Guo and J. Ye, "Hardware-in-the-Loop Testbed for Cyber-Physical Security of Photovoltaic Farms," 2021 IEEE 12th International Symposium on Power Electronics for Distributed Generation Systems (PEDG), 2021, pp. 1-7, doi: 10.1109/PEDG51384.2021.9494258.</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t>S. K. Mazumder et al., "A Review of Current Research Trends in Power-Electronic Innovations in Cyber–Physical Systems," in IEEE Journal of Emerging and Selected Topics in Power Electronics, vol. 9, no. 5, pp. 5146-5163, Oct. 2021, doi: 10.1109/JESTPE.2021.3051876.</a:t>
            </a:r>
            <a:endParaRPr sz="1600"/>
          </a:p>
          <a:p>
            <a:pPr marL="0" lvl="0" indent="0" algn="just" rtl="0">
              <a:spcBef>
                <a:spcPts val="0"/>
              </a:spcBef>
              <a:spcAft>
                <a:spcPts val="0"/>
              </a:spcAft>
              <a:buNone/>
            </a:pPr>
            <a:endParaRPr sz="1600"/>
          </a:p>
          <a:p>
            <a:pPr marL="0" lvl="0" indent="0" algn="just" rtl="0">
              <a:spcBef>
                <a:spcPts val="0"/>
              </a:spcBef>
              <a:spcAft>
                <a:spcPts val="0"/>
              </a:spcAft>
              <a:buNone/>
            </a:pPr>
            <a:r>
              <a:rPr lang="en" sz="1600">
                <a:solidFill>
                  <a:srgbClr val="333333"/>
                </a:solidFill>
                <a:highlight>
                  <a:srgbClr val="FFFFFF"/>
                </a:highlight>
              </a:rPr>
              <a:t>J. Ye </a:t>
            </a:r>
            <a:r>
              <a:rPr lang="en" sz="1600" i="1">
                <a:solidFill>
                  <a:srgbClr val="333333"/>
                </a:solidFill>
                <a:highlight>
                  <a:srgbClr val="FFFFFF"/>
                </a:highlight>
              </a:rPr>
              <a:t>et al</a:t>
            </a:r>
            <a:r>
              <a:rPr lang="en" sz="1600">
                <a:solidFill>
                  <a:srgbClr val="333333"/>
                </a:solidFill>
                <a:highlight>
                  <a:srgbClr val="FFFFFF"/>
                </a:highlight>
              </a:rPr>
              <a:t>., "Cyber–Physical Security of Powertrain Systems in Modern Electric Vehicles: Vulnerabilities, Challenges, and Future Visions," in </a:t>
            </a:r>
            <a:r>
              <a:rPr lang="en" sz="1600" i="1">
                <a:solidFill>
                  <a:srgbClr val="333333"/>
                </a:solidFill>
                <a:highlight>
                  <a:srgbClr val="FFFFFF"/>
                </a:highlight>
              </a:rPr>
              <a:t>IEEE Journal of Emerging and Selected Topics in Power Electronics</a:t>
            </a:r>
            <a:r>
              <a:rPr lang="en" sz="1600">
                <a:solidFill>
                  <a:srgbClr val="333333"/>
                </a:solidFill>
                <a:highlight>
                  <a:srgbClr val="FFFFFF"/>
                </a:highlight>
              </a:rPr>
              <a:t>, vol. 9, no. 4, pp. 4639-4657, Aug. 2021, doi: 10.1109/JESTPE.2020.3045667.</a:t>
            </a:r>
            <a:endParaRPr sz="1600">
              <a:solidFill>
                <a:srgbClr val="333333"/>
              </a:solidFill>
              <a:highlight>
                <a:srgbClr val="FFFFFF"/>
              </a:highlight>
            </a:endParaRPr>
          </a:p>
          <a:p>
            <a:pPr marL="0" lvl="0" indent="0" algn="just" rtl="0">
              <a:spcBef>
                <a:spcPts val="0"/>
              </a:spcBef>
              <a:spcAft>
                <a:spcPts val="0"/>
              </a:spcAft>
              <a:buNone/>
            </a:pPr>
            <a:endParaRPr sz="16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ctrTitle"/>
          </p:nvPr>
        </p:nvSpPr>
        <p:spPr>
          <a:xfrm>
            <a:off x="127450" y="222550"/>
            <a:ext cx="8520600" cy="69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180"/>
              <a:t>Continued...</a:t>
            </a:r>
            <a:endParaRPr sz="3180"/>
          </a:p>
        </p:txBody>
      </p:sp>
      <p:sp>
        <p:nvSpPr>
          <p:cNvPr id="193" name="Google Shape;193;p27"/>
          <p:cNvSpPr txBox="1">
            <a:spLocks noGrp="1"/>
          </p:cNvSpPr>
          <p:nvPr>
            <p:ph type="subTitle" idx="1"/>
          </p:nvPr>
        </p:nvSpPr>
        <p:spPr>
          <a:xfrm>
            <a:off x="311700" y="1105475"/>
            <a:ext cx="8520600" cy="3638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solidFill>
                  <a:srgbClr val="333333"/>
                </a:solidFill>
                <a:highlight>
                  <a:srgbClr val="FFFFFF"/>
                </a:highlight>
              </a:rPr>
              <a:t>M. Amin, F. F. M. El-Sousy, G. A. A. Aziz, K. Gaber and O. A. Mohammed, "CPS Attacks Mitigation Approaches on Power Electronic Systems With Security Challenges for Smart Grid Applications: A Review," in </a:t>
            </a:r>
            <a:r>
              <a:rPr lang="en" sz="1600" i="1">
                <a:solidFill>
                  <a:srgbClr val="333333"/>
                </a:solidFill>
                <a:highlight>
                  <a:srgbClr val="FFFFFF"/>
                </a:highlight>
              </a:rPr>
              <a:t>IEEE Access</a:t>
            </a:r>
            <a:r>
              <a:rPr lang="en" sz="1600">
                <a:solidFill>
                  <a:srgbClr val="333333"/>
                </a:solidFill>
                <a:highlight>
                  <a:srgbClr val="FFFFFF"/>
                </a:highlight>
              </a:rPr>
              <a:t>, vol. 9, pp. 38571-38601, 2021, doi: 10.1109/ACCESS.2021.3063229.</a:t>
            </a:r>
            <a:endParaRPr sz="1600">
              <a:solidFill>
                <a:srgbClr val="333333"/>
              </a:solidFill>
              <a:highlight>
                <a:srgbClr val="FFFFFF"/>
              </a:highlight>
            </a:endParaRPr>
          </a:p>
          <a:p>
            <a:pPr marL="0" lvl="0" indent="0" algn="just" rtl="0">
              <a:spcBef>
                <a:spcPts val="0"/>
              </a:spcBef>
              <a:spcAft>
                <a:spcPts val="0"/>
              </a:spcAft>
              <a:buNone/>
            </a:pPr>
            <a:endParaRPr sz="1600">
              <a:solidFill>
                <a:srgbClr val="333333"/>
              </a:solidFill>
              <a:highlight>
                <a:srgbClr val="FFFFFF"/>
              </a:highlight>
            </a:endParaRPr>
          </a:p>
          <a:p>
            <a:pPr marL="0" lvl="0" indent="0" algn="l" rtl="0">
              <a:lnSpc>
                <a:spcPct val="100000"/>
              </a:lnSpc>
              <a:spcBef>
                <a:spcPts val="100"/>
              </a:spcBef>
              <a:spcAft>
                <a:spcPts val="0"/>
              </a:spcAft>
              <a:buClr>
                <a:schemeClr val="dk1"/>
              </a:buClr>
              <a:buSzPts val="1100"/>
              <a:buFont typeface="Arial"/>
              <a:buNone/>
            </a:pPr>
            <a:r>
              <a:rPr lang="en" sz="1600">
                <a:solidFill>
                  <a:schemeClr val="dk1"/>
                </a:solidFill>
                <a:highlight>
                  <a:srgbClr val="FFFFFF"/>
                </a:highlight>
                <a:latin typeface="Roboto"/>
                <a:ea typeface="Roboto"/>
                <a:cs typeface="Roboto"/>
                <a:sym typeface="Roboto"/>
              </a:rPr>
              <a:t>Lulu Guo; Bowen Yang; Jin Ye; Hong Chen; Fangyu Li; WenZhan Song; Liang Du; Le Guan</a:t>
            </a:r>
            <a:endParaRPr sz="1600">
              <a:solidFill>
                <a:schemeClr val="dk1"/>
              </a:solidFill>
              <a:highlight>
                <a:srgbClr val="FFFFFF"/>
              </a:highlight>
              <a:latin typeface="Roboto"/>
              <a:ea typeface="Roboto"/>
              <a:cs typeface="Roboto"/>
              <a:sym typeface="Roboto"/>
            </a:endParaRPr>
          </a:p>
          <a:p>
            <a:pPr marL="0" lvl="0" indent="0" algn="l" rtl="0">
              <a:lnSpc>
                <a:spcPct val="100000"/>
              </a:lnSpc>
              <a:spcBef>
                <a:spcPts val="100"/>
              </a:spcBef>
              <a:spcAft>
                <a:spcPts val="0"/>
              </a:spcAft>
              <a:buClr>
                <a:schemeClr val="dk1"/>
              </a:buClr>
              <a:buSzPts val="1100"/>
              <a:buFont typeface="Arial"/>
              <a:buNone/>
            </a:pPr>
            <a:r>
              <a:rPr lang="en" sz="1600" b="1">
                <a:solidFill>
                  <a:schemeClr val="dk1"/>
                </a:solidFill>
                <a:highlight>
                  <a:srgbClr val="FFFFFF"/>
                </a:highlight>
                <a:latin typeface="Roboto"/>
                <a:ea typeface="Roboto"/>
                <a:cs typeface="Roboto"/>
                <a:sym typeface="Roboto"/>
              </a:rPr>
              <a:t>Systematic Assessment of Cyber-physical Security of Energy Management System for Connected and Automated Electric Vehicles </a:t>
            </a:r>
            <a:r>
              <a:rPr lang="en" sz="1600" b="1">
                <a:solidFill>
                  <a:schemeClr val="dk1"/>
                </a:solidFill>
                <a:highlight>
                  <a:srgbClr val="008BD2"/>
                </a:highlight>
                <a:latin typeface="Roboto"/>
                <a:ea typeface="Roboto"/>
                <a:cs typeface="Roboto"/>
                <a:sym typeface="Roboto"/>
              </a:rPr>
              <a:t> </a:t>
            </a:r>
            <a:r>
              <a:rPr lang="en" sz="1600">
                <a:solidFill>
                  <a:schemeClr val="dk1"/>
                </a:solidFill>
                <a:highlight>
                  <a:srgbClr val="FFFFFF"/>
                </a:highlight>
                <a:latin typeface="Roboto"/>
                <a:ea typeface="Roboto"/>
                <a:cs typeface="Roboto"/>
                <a:sym typeface="Roboto"/>
              </a:rPr>
              <a:t>Transactions on Industrial Informatics, 2020</a:t>
            </a:r>
            <a:endParaRPr sz="1600">
              <a:solidFill>
                <a:schemeClr val="dk1"/>
              </a:solidFill>
              <a:highlight>
                <a:srgbClr val="FFFFFF"/>
              </a:highlight>
              <a:latin typeface="Roboto"/>
              <a:ea typeface="Roboto"/>
              <a:cs typeface="Roboto"/>
              <a:sym typeface="Roboto"/>
            </a:endParaRPr>
          </a:p>
          <a:p>
            <a:pPr marL="0" lvl="0" indent="0" algn="just" rtl="0">
              <a:spcBef>
                <a:spcPts val="100"/>
              </a:spcBef>
              <a:spcAft>
                <a:spcPts val="0"/>
              </a:spcAft>
              <a:buNone/>
            </a:pPr>
            <a:endParaRPr sz="1600">
              <a:solidFill>
                <a:srgbClr val="33333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9"/>
          <p:cNvPicPr preferRelativeResize="0"/>
          <p:nvPr/>
        </p:nvPicPr>
        <p:blipFill rotWithShape="1">
          <a:blip r:embed="rId3">
            <a:alphaModFix/>
          </a:blip>
          <a:srcRect l="813"/>
          <a:stretch/>
        </p:blipFill>
        <p:spPr>
          <a:xfrm>
            <a:off x="1171525" y="609850"/>
            <a:ext cx="6728576" cy="404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111000"/>
            <a:ext cx="8520600" cy="7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80"/>
              <a:t>Outline</a:t>
            </a:r>
            <a:endParaRPr sz="3080"/>
          </a:p>
        </p:txBody>
      </p:sp>
      <p:sp>
        <p:nvSpPr>
          <p:cNvPr id="61" name="Google Shape;61;p14"/>
          <p:cNvSpPr txBox="1">
            <a:spLocks noGrp="1"/>
          </p:cNvSpPr>
          <p:nvPr>
            <p:ph type="subTitle" idx="1"/>
          </p:nvPr>
        </p:nvSpPr>
        <p:spPr>
          <a:xfrm>
            <a:off x="311700" y="1036100"/>
            <a:ext cx="8520600" cy="38115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SzPts val="2000"/>
              <a:buAutoNum type="arabicPeriod"/>
            </a:pPr>
            <a:r>
              <a:rPr lang="en" sz="2000"/>
              <a:t>Background</a:t>
            </a:r>
            <a:endParaRPr sz="2000">
              <a:highlight>
                <a:schemeClr val="accent6"/>
              </a:highlight>
            </a:endParaRPr>
          </a:p>
          <a:p>
            <a:pPr marL="457200" lvl="0" indent="-355600" algn="l" rtl="0">
              <a:lnSpc>
                <a:spcPct val="150000"/>
              </a:lnSpc>
              <a:spcBef>
                <a:spcPts val="0"/>
              </a:spcBef>
              <a:spcAft>
                <a:spcPts val="0"/>
              </a:spcAft>
              <a:buSzPts val="2000"/>
              <a:buAutoNum type="arabicPeriod"/>
            </a:pPr>
            <a:r>
              <a:rPr lang="en" sz="2000"/>
              <a:t>Introduction to Electric Vehicles</a:t>
            </a:r>
            <a:endParaRPr sz="2000">
              <a:highlight>
                <a:schemeClr val="accent6"/>
              </a:highlight>
            </a:endParaRPr>
          </a:p>
          <a:p>
            <a:pPr marL="457200" lvl="0" indent="-355600" algn="l" rtl="0">
              <a:lnSpc>
                <a:spcPct val="150000"/>
              </a:lnSpc>
              <a:spcBef>
                <a:spcPts val="0"/>
              </a:spcBef>
              <a:spcAft>
                <a:spcPts val="0"/>
              </a:spcAft>
              <a:buSzPts val="2000"/>
              <a:buAutoNum type="arabicPeriod"/>
            </a:pPr>
            <a:r>
              <a:rPr lang="en" sz="2000"/>
              <a:t>Motivation</a:t>
            </a:r>
            <a:endParaRPr sz="2000">
              <a:highlight>
                <a:schemeClr val="accent6"/>
              </a:highlight>
            </a:endParaRPr>
          </a:p>
          <a:p>
            <a:pPr marL="457200" lvl="0" indent="-355600" algn="l" rtl="0">
              <a:lnSpc>
                <a:spcPct val="150000"/>
              </a:lnSpc>
              <a:spcBef>
                <a:spcPts val="0"/>
              </a:spcBef>
              <a:spcAft>
                <a:spcPts val="0"/>
              </a:spcAft>
              <a:buSzPts val="2000"/>
              <a:buAutoNum type="arabicPeriod"/>
            </a:pPr>
            <a:r>
              <a:rPr lang="en" sz="2000"/>
              <a:t>Circuit Diagram of a typical Motor Drive </a:t>
            </a:r>
            <a:endParaRPr sz="2000"/>
          </a:p>
          <a:p>
            <a:pPr marL="457200" lvl="0" indent="-355600" algn="l" rtl="0">
              <a:lnSpc>
                <a:spcPct val="150000"/>
              </a:lnSpc>
              <a:spcBef>
                <a:spcPts val="0"/>
              </a:spcBef>
              <a:spcAft>
                <a:spcPts val="0"/>
              </a:spcAft>
              <a:buSzPts val="2000"/>
              <a:buAutoNum type="arabicPeriod"/>
            </a:pPr>
            <a:r>
              <a:rPr lang="en" sz="2000"/>
              <a:t>Possibilities of Attack </a:t>
            </a:r>
            <a:endParaRPr sz="2000"/>
          </a:p>
          <a:p>
            <a:pPr marL="457200" lvl="0" indent="-355600" algn="l" rtl="0">
              <a:lnSpc>
                <a:spcPct val="150000"/>
              </a:lnSpc>
              <a:spcBef>
                <a:spcPts val="0"/>
              </a:spcBef>
              <a:spcAft>
                <a:spcPts val="0"/>
              </a:spcAft>
              <a:buSzPts val="2000"/>
              <a:buAutoNum type="arabicPeriod"/>
            </a:pPr>
            <a:r>
              <a:rPr lang="en" sz="2000"/>
              <a:t>Proposed DT based CP Architecture</a:t>
            </a:r>
            <a:endParaRPr sz="2000"/>
          </a:p>
          <a:p>
            <a:pPr marL="457200" lvl="0" indent="-355600" algn="l" rtl="0">
              <a:lnSpc>
                <a:spcPct val="150000"/>
              </a:lnSpc>
              <a:spcBef>
                <a:spcPts val="0"/>
              </a:spcBef>
              <a:spcAft>
                <a:spcPts val="0"/>
              </a:spcAft>
              <a:buSzPts val="2000"/>
              <a:buAutoNum type="arabicPeriod"/>
            </a:pPr>
            <a:r>
              <a:rPr lang="en" sz="2000"/>
              <a:t>References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03975" y="269425"/>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Background</a:t>
            </a:r>
            <a:endParaRPr/>
          </a:p>
        </p:txBody>
      </p:sp>
      <p:sp>
        <p:nvSpPr>
          <p:cNvPr id="67" name="Google Shape;67;p15"/>
          <p:cNvSpPr txBox="1">
            <a:spLocks noGrp="1"/>
          </p:cNvSpPr>
          <p:nvPr>
            <p:ph type="body" idx="1"/>
          </p:nvPr>
        </p:nvSpPr>
        <p:spPr>
          <a:xfrm>
            <a:off x="355800" y="1121675"/>
            <a:ext cx="8322300" cy="3179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a:t>With advent of </a:t>
            </a:r>
            <a:r>
              <a:rPr lang="en" sz="1400" b="1"/>
              <a:t>cloud control applications</a:t>
            </a:r>
            <a:r>
              <a:rPr lang="en" sz="1400"/>
              <a:t> in EV systems, </a:t>
            </a:r>
            <a:r>
              <a:rPr lang="en" sz="1400" b="1"/>
              <a:t>cyber threats</a:t>
            </a:r>
            <a:r>
              <a:rPr lang="en" sz="1400"/>
              <a:t> are posing </a:t>
            </a:r>
            <a:r>
              <a:rPr lang="en" sz="1400" b="1"/>
              <a:t>vulnerability concerns</a:t>
            </a:r>
            <a:r>
              <a:rPr lang="en" sz="1400"/>
              <a:t> to large-scale EV implementations. </a:t>
            </a:r>
            <a:endParaRPr sz="1400"/>
          </a:p>
          <a:p>
            <a:pPr marL="457200" lvl="0" indent="-317500" algn="just" rtl="0">
              <a:spcBef>
                <a:spcPts val="0"/>
              </a:spcBef>
              <a:spcAft>
                <a:spcPts val="0"/>
              </a:spcAft>
              <a:buSzPts val="1400"/>
              <a:buChar char="●"/>
            </a:pPr>
            <a:r>
              <a:rPr lang="en" sz="1400"/>
              <a:t>R</a:t>
            </a:r>
            <a:r>
              <a:rPr lang="en" sz="1400" b="1"/>
              <a:t>ecent advances in semiconductor device technologies</a:t>
            </a:r>
            <a:r>
              <a:rPr lang="en" sz="1400"/>
              <a:t>, </a:t>
            </a:r>
            <a:r>
              <a:rPr lang="en" sz="1400" b="1"/>
              <a:t>control architectures, and communication methodologies</a:t>
            </a:r>
            <a:r>
              <a:rPr lang="en" sz="1400"/>
              <a:t> have enabled researchers to develop i</a:t>
            </a:r>
            <a:r>
              <a:rPr lang="en" sz="1400" b="1"/>
              <a:t>ntegrated smart CPSs</a:t>
            </a:r>
            <a:r>
              <a:rPr lang="en" sz="1400"/>
              <a:t> that can cater to the emerging requirements of smart grids, renewable energy, electric vehicles, trains, ships, the Internet of Things (IoT), and so on.</a:t>
            </a:r>
            <a:endParaRPr sz="1400"/>
          </a:p>
          <a:p>
            <a:pPr marL="457200" lvl="0" indent="-323850" algn="just" rtl="0">
              <a:spcBef>
                <a:spcPts val="0"/>
              </a:spcBef>
              <a:spcAft>
                <a:spcPts val="0"/>
              </a:spcAft>
              <a:buSzPts val="1500"/>
              <a:buChar char="●"/>
            </a:pPr>
            <a:r>
              <a:rPr lang="en" sz="1500"/>
              <a:t>However, with the increasing </a:t>
            </a:r>
            <a:r>
              <a:rPr lang="en" sz="1500" b="1"/>
              <a:t>computational capability</a:t>
            </a:r>
            <a:r>
              <a:rPr lang="en" sz="1500"/>
              <a:t> of the digital signal processors </a:t>
            </a:r>
            <a:r>
              <a:rPr lang="en" sz="1500" b="1"/>
              <a:t>(DSPs)</a:t>
            </a:r>
            <a:r>
              <a:rPr lang="en" sz="1500"/>
              <a:t> and </a:t>
            </a:r>
            <a:r>
              <a:rPr lang="en" sz="1500" b="1"/>
              <a:t>microcontroller units (MCUs)</a:t>
            </a:r>
            <a:r>
              <a:rPr lang="en" sz="1500"/>
              <a:t>, and the </a:t>
            </a:r>
            <a:r>
              <a:rPr lang="en" sz="1500" b="1"/>
              <a:t>development of the communication network techniques, local controllers</a:t>
            </a:r>
            <a:r>
              <a:rPr lang="en" sz="1500"/>
              <a:t> can achieve </a:t>
            </a:r>
            <a:r>
              <a:rPr lang="en" sz="1500" b="1"/>
              <a:t>advanced functionalities</a:t>
            </a:r>
            <a:r>
              <a:rPr lang="en" sz="1500"/>
              <a:t> such as online optimization, fault diagnosis, and multimode operations. </a:t>
            </a:r>
            <a:endParaRPr sz="1500"/>
          </a:p>
          <a:p>
            <a:pPr marL="457200" lvl="0" indent="-323850" algn="just" rtl="0">
              <a:spcBef>
                <a:spcPts val="0"/>
              </a:spcBef>
              <a:spcAft>
                <a:spcPts val="0"/>
              </a:spcAft>
              <a:buSzPts val="1500"/>
              <a:buChar char="●"/>
            </a:pPr>
            <a:r>
              <a:rPr lang="en" sz="1500"/>
              <a:t>Such </a:t>
            </a:r>
            <a:r>
              <a:rPr lang="en" sz="1500" b="1"/>
              <a:t>functions require the modern EDS (Electric Drive System)</a:t>
            </a:r>
            <a:r>
              <a:rPr lang="en" sz="1500"/>
              <a:t> to </a:t>
            </a:r>
            <a:r>
              <a:rPr lang="en" sz="1500" b="1"/>
              <a:t>communicate</a:t>
            </a:r>
            <a:r>
              <a:rPr lang="en" sz="1500"/>
              <a:t> more frequently with the </a:t>
            </a:r>
            <a:r>
              <a:rPr lang="en" sz="1500" b="1"/>
              <a:t>onboard networks</a:t>
            </a:r>
            <a:r>
              <a:rPr lang="en" sz="1500"/>
              <a:t> than ever, making the </a:t>
            </a:r>
            <a:r>
              <a:rPr lang="en" sz="1500" b="1"/>
              <a:t>EDS much more vulnerable to malicious attacks from the cyber systems.</a:t>
            </a:r>
            <a:endParaRPr sz="1400"/>
          </a:p>
          <a:p>
            <a:pPr marL="457200" lvl="0" indent="0" algn="just" rtl="0">
              <a:spcBef>
                <a:spcPts val="1200"/>
              </a:spcBef>
              <a:spcAft>
                <a:spcPts val="0"/>
              </a:spcAft>
              <a:buNone/>
            </a:pPr>
            <a:endParaRPr/>
          </a:p>
          <a:p>
            <a:pPr marL="457200" lvl="0" indent="0" algn="just"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Electric Vehicles</a:t>
            </a:r>
            <a:endParaRPr/>
          </a:p>
        </p:txBody>
      </p:sp>
      <p:sp>
        <p:nvSpPr>
          <p:cNvPr id="73" name="Google Shape;73;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EVs composed of the following:</a:t>
            </a:r>
            <a:endParaRPr sz="1400"/>
          </a:p>
          <a:p>
            <a:pPr marL="457200" lvl="0" indent="-317500" algn="l" rtl="0">
              <a:spcBef>
                <a:spcPts val="1200"/>
              </a:spcBef>
              <a:spcAft>
                <a:spcPts val="0"/>
              </a:spcAft>
              <a:buSzPts val="1400"/>
              <a:buAutoNum type="arabicPeriod"/>
            </a:pPr>
            <a:r>
              <a:rPr lang="en" sz="1400"/>
              <a:t>Electric motor</a:t>
            </a:r>
            <a:endParaRPr sz="1400"/>
          </a:p>
          <a:p>
            <a:pPr marL="457200" lvl="0" indent="-317500" algn="l" rtl="0">
              <a:spcBef>
                <a:spcPts val="0"/>
              </a:spcBef>
              <a:spcAft>
                <a:spcPts val="0"/>
              </a:spcAft>
              <a:buSzPts val="1400"/>
              <a:buAutoNum type="arabicPeriod"/>
            </a:pPr>
            <a:r>
              <a:rPr lang="en" sz="1400"/>
              <a:t>Electric Vehicle Controller(Power electronics controller) </a:t>
            </a:r>
            <a:endParaRPr sz="1400"/>
          </a:p>
          <a:p>
            <a:pPr marL="457200" lvl="0" indent="-317500" algn="l" rtl="0">
              <a:spcBef>
                <a:spcPts val="0"/>
              </a:spcBef>
              <a:spcAft>
                <a:spcPts val="0"/>
              </a:spcAft>
              <a:buSzPts val="1400"/>
              <a:buAutoNum type="arabicPeriod"/>
            </a:pPr>
            <a:r>
              <a:rPr lang="en" sz="1400"/>
              <a:t>Electric traction motor</a:t>
            </a:r>
            <a:endParaRPr sz="1400"/>
          </a:p>
          <a:p>
            <a:pPr marL="457200" lvl="0" indent="-317500" algn="l" rtl="0">
              <a:spcBef>
                <a:spcPts val="0"/>
              </a:spcBef>
              <a:spcAft>
                <a:spcPts val="0"/>
              </a:spcAft>
              <a:buSzPts val="1400"/>
              <a:buAutoNum type="arabicPeriod"/>
            </a:pPr>
            <a:r>
              <a:rPr lang="en" sz="1400"/>
              <a:t>Electric transmission</a:t>
            </a:r>
            <a:endParaRPr sz="1400"/>
          </a:p>
          <a:p>
            <a:pPr marL="0" lvl="0" indent="0" algn="l" rtl="0">
              <a:spcBef>
                <a:spcPts val="1200"/>
              </a:spcBef>
              <a:spcAft>
                <a:spcPts val="0"/>
              </a:spcAft>
              <a:buNone/>
            </a:pPr>
            <a:r>
              <a:rPr lang="en" sz="1400"/>
              <a:t>Vs Traditional Fuel-based Vehicles</a:t>
            </a:r>
            <a:endParaRPr sz="1400"/>
          </a:p>
          <a:p>
            <a:pPr marL="457200" lvl="0" indent="-317500" algn="l" rtl="0">
              <a:spcBef>
                <a:spcPts val="1200"/>
              </a:spcBef>
              <a:spcAft>
                <a:spcPts val="0"/>
              </a:spcAft>
              <a:buSzPts val="1400"/>
              <a:buAutoNum type="arabicPeriod"/>
            </a:pPr>
            <a:r>
              <a:rPr lang="en" sz="1400"/>
              <a:t>Internal Combustion Engine(ICE)</a:t>
            </a:r>
            <a:endParaRPr sz="1400"/>
          </a:p>
          <a:p>
            <a:pPr marL="457200" lvl="0" indent="-317500" algn="l" rtl="0">
              <a:spcBef>
                <a:spcPts val="0"/>
              </a:spcBef>
              <a:spcAft>
                <a:spcPts val="0"/>
              </a:spcAft>
              <a:buSzPts val="1400"/>
              <a:buAutoNum type="arabicPeriod"/>
            </a:pPr>
            <a:r>
              <a:rPr lang="en" sz="1400"/>
              <a:t>Carburetor </a:t>
            </a:r>
            <a:endParaRPr sz="1400"/>
          </a:p>
          <a:p>
            <a:pPr marL="457200" lvl="0" indent="-317500" algn="l" rtl="0">
              <a:spcBef>
                <a:spcPts val="0"/>
              </a:spcBef>
              <a:spcAft>
                <a:spcPts val="0"/>
              </a:spcAft>
              <a:buSzPts val="1400"/>
              <a:buAutoNum type="arabicPeriod"/>
            </a:pPr>
            <a:r>
              <a:rPr lang="en" sz="1400"/>
              <a:t>Traction Motor</a:t>
            </a:r>
            <a:endParaRPr sz="1400"/>
          </a:p>
          <a:p>
            <a:pPr marL="457200" lvl="0" indent="-317500" algn="l" rtl="0">
              <a:spcBef>
                <a:spcPts val="0"/>
              </a:spcBef>
              <a:spcAft>
                <a:spcPts val="0"/>
              </a:spcAft>
              <a:buSzPts val="1400"/>
              <a:buAutoNum type="arabicPeriod"/>
            </a:pPr>
            <a:r>
              <a:rPr lang="en" sz="1400"/>
              <a:t>Transmissmission</a:t>
            </a:r>
            <a:endParaRPr sz="1400"/>
          </a:p>
        </p:txBody>
      </p:sp>
      <p:pic>
        <p:nvPicPr>
          <p:cNvPr id="74" name="Google Shape;74;p16"/>
          <p:cNvPicPr preferRelativeResize="0"/>
          <p:nvPr/>
        </p:nvPicPr>
        <p:blipFill>
          <a:blip r:embed="rId3">
            <a:alphaModFix/>
          </a:blip>
          <a:stretch>
            <a:fillRect/>
          </a:stretch>
        </p:blipFill>
        <p:spPr>
          <a:xfrm>
            <a:off x="4431925" y="1017725"/>
            <a:ext cx="4133025" cy="2482050"/>
          </a:xfrm>
          <a:prstGeom prst="rect">
            <a:avLst/>
          </a:prstGeom>
          <a:noFill/>
          <a:ln>
            <a:noFill/>
          </a:ln>
        </p:spPr>
      </p:pic>
      <p:pic>
        <p:nvPicPr>
          <p:cNvPr id="75" name="Google Shape;75;p16"/>
          <p:cNvPicPr preferRelativeResize="0"/>
          <p:nvPr/>
        </p:nvPicPr>
        <p:blipFill>
          <a:blip r:embed="rId4">
            <a:alphaModFix/>
          </a:blip>
          <a:stretch>
            <a:fillRect/>
          </a:stretch>
        </p:blipFill>
        <p:spPr>
          <a:xfrm>
            <a:off x="4572000" y="3582950"/>
            <a:ext cx="3755300" cy="148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Cyber-Physical Attacks</a:t>
            </a:r>
            <a:endParaRPr/>
          </a:p>
        </p:txBody>
      </p:sp>
      <p:sp>
        <p:nvSpPr>
          <p:cNvPr id="81" name="Google Shape;81;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Sensor Attack - manipulating sensor data that the controller receives.</a:t>
            </a:r>
            <a:endParaRPr/>
          </a:p>
          <a:p>
            <a:pPr marL="0" lvl="0" indent="0" algn="l" rtl="0">
              <a:spcBef>
                <a:spcPts val="1200"/>
              </a:spcBef>
              <a:spcAft>
                <a:spcPts val="0"/>
              </a:spcAft>
              <a:buNone/>
            </a:pPr>
            <a:r>
              <a:rPr lang="en"/>
              <a:t>Controller Attack - manipulating data the controller may receive from the network</a:t>
            </a:r>
            <a:endParaRPr/>
          </a:p>
          <a:p>
            <a:pPr marL="0" lvl="0" indent="0" algn="l" rtl="0">
              <a:spcBef>
                <a:spcPts val="1200"/>
              </a:spcBef>
              <a:spcAft>
                <a:spcPts val="1200"/>
              </a:spcAft>
              <a:buNone/>
            </a:pPr>
            <a:r>
              <a:rPr lang="en"/>
              <a:t>Control Signal Attack- manipulating control signal from controller to drive.</a:t>
            </a:r>
            <a:endParaRPr/>
          </a:p>
        </p:txBody>
      </p:sp>
      <p:pic>
        <p:nvPicPr>
          <p:cNvPr id="82" name="Google Shape;82;p17"/>
          <p:cNvPicPr preferRelativeResize="0"/>
          <p:nvPr/>
        </p:nvPicPr>
        <p:blipFill rotWithShape="1">
          <a:blip r:embed="rId3">
            <a:alphaModFix/>
          </a:blip>
          <a:srcRect l="-5859" t="2010" r="15988" b="-2009"/>
          <a:stretch/>
        </p:blipFill>
        <p:spPr>
          <a:xfrm>
            <a:off x="4064100" y="2836375"/>
            <a:ext cx="3828625" cy="2307126"/>
          </a:xfrm>
          <a:prstGeom prst="rect">
            <a:avLst/>
          </a:prstGeom>
          <a:noFill/>
          <a:ln>
            <a:noFill/>
          </a:ln>
        </p:spPr>
      </p:pic>
      <p:pic>
        <p:nvPicPr>
          <p:cNvPr id="83" name="Google Shape;83;p17"/>
          <p:cNvPicPr preferRelativeResize="0"/>
          <p:nvPr/>
        </p:nvPicPr>
        <p:blipFill rotWithShape="1">
          <a:blip r:embed="rId4">
            <a:alphaModFix/>
          </a:blip>
          <a:srcRect l="6529" t="7593" r="4272" b="1580"/>
          <a:stretch/>
        </p:blipFill>
        <p:spPr>
          <a:xfrm>
            <a:off x="4670000" y="927100"/>
            <a:ext cx="4207626" cy="216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255050" y="723175"/>
            <a:ext cx="46278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t>Electric vehicles(EVs) are gaining popularity as a solution to the drastic climate change issues</a:t>
            </a:r>
            <a:endParaRPr sz="1400"/>
          </a:p>
          <a:p>
            <a:pPr marL="0" lvl="0" indent="0" algn="just" rtl="0">
              <a:spcBef>
                <a:spcPts val="1200"/>
              </a:spcBef>
              <a:spcAft>
                <a:spcPts val="0"/>
              </a:spcAft>
              <a:buNone/>
            </a:pPr>
            <a:r>
              <a:rPr lang="en" sz="1400"/>
              <a:t>In contrast to traditional ICE vehicles, EVs bring along new challenges in the CPS security design. </a:t>
            </a:r>
            <a:endParaRPr sz="1400"/>
          </a:p>
          <a:p>
            <a:pPr marL="0" lvl="0" indent="0" algn="just" rtl="0">
              <a:spcBef>
                <a:spcPts val="1200"/>
              </a:spcBef>
              <a:spcAft>
                <a:spcPts val="0"/>
              </a:spcAft>
              <a:buNone/>
            </a:pPr>
            <a:r>
              <a:rPr lang="en" sz="1400"/>
              <a:t>The stability of the car depends on torque deviation between the distributed motors. So cyber-threats to motor drives will cause vehicle instability and life-threatening consequences. </a:t>
            </a:r>
            <a:endParaRPr sz="1400"/>
          </a:p>
          <a:p>
            <a:pPr marL="0" lvl="0" indent="0" algn="just" rtl="0">
              <a:spcBef>
                <a:spcPts val="1200"/>
              </a:spcBef>
              <a:spcAft>
                <a:spcPts val="0"/>
              </a:spcAft>
              <a:buNone/>
            </a:pPr>
            <a:r>
              <a:rPr lang="en" sz="1400"/>
              <a:t>If attackers can arbitrarily modify sensor measurements, and hijack the powertrain system, it will significantly hamper large-scale adoption of EVs.</a:t>
            </a:r>
            <a:endParaRPr sz="1400"/>
          </a:p>
          <a:p>
            <a:pPr marL="0" lvl="0" indent="0" algn="just" rtl="0">
              <a:spcBef>
                <a:spcPts val="1200"/>
              </a:spcBef>
              <a:spcAft>
                <a:spcPts val="0"/>
              </a:spcAft>
              <a:buClr>
                <a:schemeClr val="dk1"/>
              </a:buClr>
              <a:buSzPts val="1100"/>
              <a:buFont typeface="Arial"/>
              <a:buNone/>
            </a:pPr>
            <a:r>
              <a:rPr lang="en" sz="1400"/>
              <a:t>Thus the need for a coordinated detection methodology to evaluate and evade cyber-physical attacks on the motor drives.</a:t>
            </a:r>
            <a:endParaRPr sz="1400"/>
          </a:p>
          <a:p>
            <a:pPr marL="0" lvl="0" indent="0" algn="just" rtl="0">
              <a:spcBef>
                <a:spcPts val="1200"/>
              </a:spcBef>
              <a:spcAft>
                <a:spcPts val="0"/>
              </a:spcAft>
              <a:buClr>
                <a:schemeClr val="dk1"/>
              </a:buClr>
              <a:buSzPts val="1100"/>
              <a:buFont typeface="Arial"/>
              <a:buNone/>
            </a:pPr>
            <a:endParaRPr sz="1200"/>
          </a:p>
          <a:p>
            <a:pPr marL="0" lvl="0" indent="0" algn="just" rtl="0">
              <a:spcBef>
                <a:spcPts val="1200"/>
              </a:spcBef>
              <a:spcAft>
                <a:spcPts val="1200"/>
              </a:spcAft>
              <a:buClr>
                <a:schemeClr val="dk1"/>
              </a:buClr>
              <a:buSzPts val="1100"/>
              <a:buFont typeface="Arial"/>
              <a:buNone/>
            </a:pPr>
            <a:endParaRPr sz="1200"/>
          </a:p>
        </p:txBody>
      </p:sp>
      <p:sp>
        <p:nvSpPr>
          <p:cNvPr id="89" name="Google Shape;89;p18"/>
          <p:cNvSpPr txBox="1">
            <a:spLocks noGrp="1"/>
          </p:cNvSpPr>
          <p:nvPr>
            <p:ph type="title"/>
          </p:nvPr>
        </p:nvSpPr>
        <p:spPr>
          <a:xfrm>
            <a:off x="130425" y="150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pic>
        <p:nvPicPr>
          <p:cNvPr id="90" name="Google Shape;90;p18"/>
          <p:cNvPicPr preferRelativeResize="0"/>
          <p:nvPr/>
        </p:nvPicPr>
        <p:blipFill>
          <a:blip r:embed="rId3">
            <a:alphaModFix/>
          </a:blip>
          <a:stretch>
            <a:fillRect/>
          </a:stretch>
        </p:blipFill>
        <p:spPr>
          <a:xfrm>
            <a:off x="4958475" y="3012700"/>
            <a:ext cx="4059626" cy="1824900"/>
          </a:xfrm>
          <a:prstGeom prst="rect">
            <a:avLst/>
          </a:prstGeom>
          <a:noFill/>
          <a:ln>
            <a:noFill/>
          </a:ln>
        </p:spPr>
      </p:pic>
      <p:pic>
        <p:nvPicPr>
          <p:cNvPr id="91" name="Google Shape;91;p18"/>
          <p:cNvPicPr preferRelativeResize="0"/>
          <p:nvPr/>
        </p:nvPicPr>
        <p:blipFill>
          <a:blip r:embed="rId4">
            <a:alphaModFix/>
          </a:blip>
          <a:stretch>
            <a:fillRect/>
          </a:stretch>
        </p:blipFill>
        <p:spPr>
          <a:xfrm>
            <a:off x="5442774" y="408475"/>
            <a:ext cx="3091024" cy="2371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Diagram of Electric Drive </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77272"/>
              </a:lnSpc>
              <a:spcBef>
                <a:spcPts val="0"/>
              </a:spcBef>
              <a:spcAft>
                <a:spcPts val="0"/>
              </a:spcAft>
              <a:buClr>
                <a:schemeClr val="dk1"/>
              </a:buClr>
              <a:buSzPts val="1100"/>
              <a:buFont typeface="Arial"/>
              <a:buNone/>
            </a:pPr>
            <a:r>
              <a:rPr lang="en" sz="1400">
                <a:solidFill>
                  <a:srgbClr val="2C2F34"/>
                </a:solidFill>
                <a:highlight>
                  <a:srgbClr val="FFFFFF"/>
                </a:highlight>
              </a:rPr>
              <a:t>A drive</a:t>
            </a:r>
            <a:r>
              <a:rPr lang="en" sz="1400" b="1">
                <a:solidFill>
                  <a:srgbClr val="2C2F34"/>
                </a:solidFill>
                <a:highlight>
                  <a:srgbClr val="FFFFFF"/>
                </a:highlight>
              </a:rPr>
              <a:t> operates and controls the speed, torque and direction of moving objects. </a:t>
            </a:r>
            <a:r>
              <a:rPr lang="en" sz="1400">
                <a:solidFill>
                  <a:srgbClr val="2C2F34"/>
                </a:solidFill>
                <a:highlight>
                  <a:srgbClr val="FFFFFF"/>
                </a:highlight>
              </a:rPr>
              <a:t>Drives are generally employed f</a:t>
            </a:r>
            <a:r>
              <a:rPr lang="en" sz="1400" b="1">
                <a:solidFill>
                  <a:srgbClr val="2C2F34"/>
                </a:solidFill>
                <a:highlight>
                  <a:srgbClr val="FFFFFF"/>
                </a:highlight>
              </a:rPr>
              <a:t>or speed or motion control applications </a:t>
            </a:r>
            <a:r>
              <a:rPr lang="en" sz="1400">
                <a:solidFill>
                  <a:srgbClr val="2C2F34"/>
                </a:solidFill>
                <a:highlight>
                  <a:srgbClr val="FFFFFF"/>
                </a:highlight>
              </a:rPr>
              <a:t>such as machine tools, transportation, robots, fans, etc. </a:t>
            </a:r>
            <a:r>
              <a:rPr lang="en" sz="1400" i="1">
                <a:solidFill>
                  <a:srgbClr val="2C2F34"/>
                </a:solidFill>
                <a:highlight>
                  <a:srgbClr val="FFFFFF"/>
                </a:highlight>
              </a:rPr>
              <a:t>The drives used for controlling electric motors are known as electrical drives</a:t>
            </a:r>
            <a:r>
              <a:rPr lang="en" sz="1400">
                <a:solidFill>
                  <a:srgbClr val="2C2F34"/>
                </a:solidFill>
                <a:highlight>
                  <a:srgbClr val="FFFFFF"/>
                </a:highlight>
              </a:rPr>
              <a:t>.</a:t>
            </a:r>
            <a:endParaRPr sz="1400">
              <a:solidFill>
                <a:srgbClr val="2C2F34"/>
              </a:solidFill>
              <a:highlight>
                <a:srgbClr val="FFFFFF"/>
              </a:highlight>
            </a:endParaRPr>
          </a:p>
          <a:p>
            <a:pPr marL="0" lvl="0" indent="0" algn="l" rtl="0">
              <a:spcBef>
                <a:spcPts val="1900"/>
              </a:spcBef>
              <a:spcAft>
                <a:spcPts val="1200"/>
              </a:spcAft>
              <a:buNone/>
            </a:pPr>
            <a:endParaRPr/>
          </a:p>
        </p:txBody>
      </p:sp>
      <p:pic>
        <p:nvPicPr>
          <p:cNvPr id="98" name="Google Shape;98;p19"/>
          <p:cNvPicPr preferRelativeResize="0"/>
          <p:nvPr/>
        </p:nvPicPr>
        <p:blipFill>
          <a:blip r:embed="rId3">
            <a:alphaModFix/>
          </a:blip>
          <a:stretch>
            <a:fillRect/>
          </a:stretch>
        </p:blipFill>
        <p:spPr>
          <a:xfrm>
            <a:off x="2257000" y="2388625"/>
            <a:ext cx="5573376" cy="2180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Circuit Diagram of an Electric Drive System</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20"/>
          <p:cNvPicPr preferRelativeResize="0"/>
          <p:nvPr/>
        </p:nvPicPr>
        <p:blipFill>
          <a:blip r:embed="rId3">
            <a:alphaModFix/>
          </a:blip>
          <a:stretch>
            <a:fillRect/>
          </a:stretch>
        </p:blipFill>
        <p:spPr>
          <a:xfrm>
            <a:off x="460850" y="1152475"/>
            <a:ext cx="8222301" cy="3991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72350" y="11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Continued…..</a:t>
            </a:r>
            <a:endParaRPr/>
          </a:p>
        </p:txBody>
      </p:sp>
      <p:sp>
        <p:nvSpPr>
          <p:cNvPr id="111" name="Google Shape;111;p21"/>
          <p:cNvSpPr txBox="1">
            <a:spLocks noGrp="1"/>
          </p:cNvSpPr>
          <p:nvPr>
            <p:ph type="body" idx="1"/>
          </p:nvPr>
        </p:nvSpPr>
        <p:spPr>
          <a:xfrm>
            <a:off x="311700" y="636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2" name="Google Shape;112;p21"/>
          <p:cNvSpPr/>
          <p:nvPr/>
        </p:nvSpPr>
        <p:spPr>
          <a:xfrm>
            <a:off x="2222900" y="3968338"/>
            <a:ext cx="3101400" cy="368400"/>
          </a:xfrm>
          <a:prstGeom prst="rect">
            <a:avLst/>
          </a:prstGeom>
          <a:solidFill>
            <a:schemeClr val="lt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Controller</a:t>
            </a:r>
            <a:endParaRPr sz="2300"/>
          </a:p>
        </p:txBody>
      </p:sp>
      <p:cxnSp>
        <p:nvCxnSpPr>
          <p:cNvPr id="113" name="Google Shape;113;p21"/>
          <p:cNvCxnSpPr/>
          <p:nvPr/>
        </p:nvCxnSpPr>
        <p:spPr>
          <a:xfrm rot="10800000">
            <a:off x="2564025" y="3571988"/>
            <a:ext cx="0" cy="3531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rot="10800000">
            <a:off x="3165125" y="3571975"/>
            <a:ext cx="0" cy="3531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rot="10800000">
            <a:off x="3661300" y="3571988"/>
            <a:ext cx="0" cy="353100"/>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p21"/>
          <p:cNvCxnSpPr/>
          <p:nvPr/>
        </p:nvCxnSpPr>
        <p:spPr>
          <a:xfrm rot="10800000">
            <a:off x="4157475" y="3571988"/>
            <a:ext cx="0" cy="353100"/>
          </a:xfrm>
          <a:prstGeom prst="straightConnector1">
            <a:avLst/>
          </a:prstGeom>
          <a:noFill/>
          <a:ln w="9525" cap="flat" cmpd="sng">
            <a:solidFill>
              <a:schemeClr val="dk2"/>
            </a:solidFill>
            <a:prstDash val="solid"/>
            <a:round/>
            <a:headEnd type="none" w="med" len="med"/>
            <a:tailEnd type="triangle" w="med" len="med"/>
          </a:ln>
        </p:spPr>
      </p:cxnSp>
      <p:sp>
        <p:nvSpPr>
          <p:cNvPr id="117" name="Google Shape;117;p21"/>
          <p:cNvSpPr/>
          <p:nvPr/>
        </p:nvSpPr>
        <p:spPr>
          <a:xfrm>
            <a:off x="2317800" y="3331750"/>
            <a:ext cx="2379900" cy="26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D1, D2, --------- D4</a:t>
            </a:r>
            <a:endParaRPr/>
          </a:p>
        </p:txBody>
      </p:sp>
      <p:cxnSp>
        <p:nvCxnSpPr>
          <p:cNvPr id="118" name="Google Shape;118;p21"/>
          <p:cNvCxnSpPr/>
          <p:nvPr/>
        </p:nvCxnSpPr>
        <p:spPr>
          <a:xfrm rot="10800000">
            <a:off x="2779054" y="4336750"/>
            <a:ext cx="0" cy="35310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19;p21"/>
          <p:cNvCxnSpPr/>
          <p:nvPr/>
        </p:nvCxnSpPr>
        <p:spPr>
          <a:xfrm rot="10800000">
            <a:off x="3507750" y="4336750"/>
            <a:ext cx="0" cy="353100"/>
          </a:xfrm>
          <a:prstGeom prst="straightConnector1">
            <a:avLst/>
          </a:prstGeom>
          <a:noFill/>
          <a:ln w="9525" cap="flat" cmpd="sng">
            <a:solidFill>
              <a:schemeClr val="dk2"/>
            </a:solidFill>
            <a:prstDash val="solid"/>
            <a:round/>
            <a:headEnd type="none" w="med" len="med"/>
            <a:tailEnd type="triangle" w="med" len="med"/>
          </a:ln>
        </p:spPr>
      </p:cxnSp>
      <p:cxnSp>
        <p:nvCxnSpPr>
          <p:cNvPr id="120" name="Google Shape;120;p21"/>
          <p:cNvCxnSpPr/>
          <p:nvPr/>
        </p:nvCxnSpPr>
        <p:spPr>
          <a:xfrm rot="10800000">
            <a:off x="4275425" y="4336750"/>
            <a:ext cx="0" cy="353100"/>
          </a:xfrm>
          <a:prstGeom prst="straightConnector1">
            <a:avLst/>
          </a:prstGeom>
          <a:noFill/>
          <a:ln w="9525" cap="flat" cmpd="sng">
            <a:solidFill>
              <a:schemeClr val="dk2"/>
            </a:solidFill>
            <a:prstDash val="solid"/>
            <a:round/>
            <a:headEnd type="none" w="med" len="med"/>
            <a:tailEnd type="triangle" w="med" len="med"/>
          </a:ln>
        </p:spPr>
      </p:cxnSp>
      <p:pic>
        <p:nvPicPr>
          <p:cNvPr id="121" name="Google Shape;121;p21"/>
          <p:cNvPicPr preferRelativeResize="0"/>
          <p:nvPr/>
        </p:nvPicPr>
        <p:blipFill>
          <a:blip r:embed="rId3">
            <a:alphaModFix/>
          </a:blip>
          <a:stretch>
            <a:fillRect/>
          </a:stretch>
        </p:blipFill>
        <p:spPr>
          <a:xfrm>
            <a:off x="1278050" y="1017723"/>
            <a:ext cx="4991100" cy="2118900"/>
          </a:xfrm>
          <a:prstGeom prst="rect">
            <a:avLst/>
          </a:prstGeom>
          <a:noFill/>
          <a:ln>
            <a:noFill/>
          </a:ln>
        </p:spPr>
      </p:pic>
      <p:cxnSp>
        <p:nvCxnSpPr>
          <p:cNvPr id="122" name="Google Shape;122;p21"/>
          <p:cNvCxnSpPr/>
          <p:nvPr/>
        </p:nvCxnSpPr>
        <p:spPr>
          <a:xfrm rot="-5400000">
            <a:off x="2878200" y="2141850"/>
            <a:ext cx="2118900" cy="859800"/>
          </a:xfrm>
          <a:prstGeom prst="bentConnector3">
            <a:avLst>
              <a:gd name="adj1" fmla="val 50000"/>
            </a:avLst>
          </a:prstGeom>
          <a:noFill/>
          <a:ln w="19050" cap="flat" cmpd="sng">
            <a:solidFill>
              <a:schemeClr val="dk2"/>
            </a:solidFill>
            <a:prstDash val="solid"/>
            <a:round/>
            <a:headEnd type="none" w="med" len="med"/>
            <a:tailEnd type="none" w="med" len="med"/>
          </a:ln>
        </p:spPr>
      </p:cxnSp>
      <p:sp>
        <p:nvSpPr>
          <p:cNvPr id="123" name="Google Shape;123;p21"/>
          <p:cNvSpPr txBox="1"/>
          <p:nvPr/>
        </p:nvSpPr>
        <p:spPr>
          <a:xfrm>
            <a:off x="2686900" y="5036025"/>
            <a:ext cx="6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4" name="Google Shape;124;p21"/>
          <p:cNvSpPr txBox="1"/>
          <p:nvPr/>
        </p:nvSpPr>
        <p:spPr>
          <a:xfrm>
            <a:off x="1688900" y="4744300"/>
            <a:ext cx="142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I/P Commands</a:t>
            </a:r>
            <a:endParaRPr/>
          </a:p>
        </p:txBody>
      </p:sp>
      <p:sp>
        <p:nvSpPr>
          <p:cNvPr id="125" name="Google Shape;125;p21"/>
          <p:cNvSpPr txBox="1"/>
          <p:nvPr/>
        </p:nvSpPr>
        <p:spPr>
          <a:xfrm>
            <a:off x="3116600" y="4744300"/>
            <a:ext cx="104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Sensors</a:t>
            </a:r>
            <a:endParaRPr/>
          </a:p>
        </p:txBody>
      </p:sp>
      <p:sp>
        <p:nvSpPr>
          <p:cNvPr id="126" name="Google Shape;126;p21"/>
          <p:cNvSpPr txBox="1"/>
          <p:nvPr/>
        </p:nvSpPr>
        <p:spPr>
          <a:xfrm>
            <a:off x="4003950" y="4744300"/>
            <a:ext cx="11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Indicator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1000"/>
                                        <p:tgtEl>
                                          <p:spTgt spid="118"/>
                                        </p:tgtEl>
                                      </p:cBhvr>
                                    </p:animEffect>
                                  </p:childTnLst>
                                </p:cTn>
                              </p:par>
                              <p:par>
                                <p:cTn id="18" presetID="10" presetClass="entr" presetSubtype="0" fill="hold" nodeType="with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fade">
                                      <p:cBhvr>
                                        <p:cTn id="20" dur="1000"/>
                                        <p:tgtEl>
                                          <p:spTgt spid="119"/>
                                        </p:tgtEl>
                                      </p:cBhvr>
                                    </p:animEffec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1000"/>
                                        <p:tgtEl>
                                          <p:spTgt spid="120"/>
                                        </p:tgtEl>
                                      </p:cBhvr>
                                    </p:animEffect>
                                  </p:childTnLst>
                                </p:cTn>
                              </p:par>
                              <p:par>
                                <p:cTn id="24" presetID="10" presetClass="entr" presetSubtype="0" fill="hold" nodeType="with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1000"/>
                                        <p:tgtEl>
                                          <p:spTgt spid="124"/>
                                        </p:tgtEl>
                                      </p:cBhvr>
                                    </p:animEffect>
                                  </p:childTnLst>
                                </p:cTn>
                              </p:par>
                              <p:par>
                                <p:cTn id="27" presetID="10" presetClass="entr" presetSubtype="0"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fade">
                                      <p:cBhvr>
                                        <p:cTn id="29" dur="1000"/>
                                        <p:tgtEl>
                                          <p:spTgt spid="125"/>
                                        </p:tgtEl>
                                      </p:cBhvr>
                                    </p:animEffect>
                                  </p:childTnLst>
                                </p:cTn>
                              </p:par>
                              <p:par>
                                <p:cTn id="30" presetID="10" presetClass="entr" presetSubtype="0" fill="hold" nodeType="withEffect">
                                  <p:stCondLst>
                                    <p:cond delay="0"/>
                                  </p:stCondLst>
                                  <p:childTnLst>
                                    <p:set>
                                      <p:cBhvr>
                                        <p:cTn id="31" dur="1" fill="hold">
                                          <p:stCondLst>
                                            <p:cond delay="0"/>
                                          </p:stCondLst>
                                        </p:cTn>
                                        <p:tgtEl>
                                          <p:spTgt spid="126"/>
                                        </p:tgtEl>
                                        <p:attrNameLst>
                                          <p:attrName>style.visibility</p:attrName>
                                        </p:attrNameLst>
                                      </p:cBhvr>
                                      <p:to>
                                        <p:strVal val="visible"/>
                                      </p:to>
                                    </p:set>
                                    <p:animEffect transition="in" filter="fade">
                                      <p:cBhvr>
                                        <p:cTn id="32" dur="1000"/>
                                        <p:tgtEl>
                                          <p:spTgt spid="1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fade">
                                      <p:cBhvr>
                                        <p:cTn id="37" dur="1000"/>
                                        <p:tgtEl>
                                          <p:spTgt spid="113"/>
                                        </p:tgtEl>
                                      </p:cBhvr>
                                    </p:animEffect>
                                  </p:childTnLst>
                                </p:cTn>
                              </p:par>
                              <p:par>
                                <p:cTn id="38" presetID="10" presetClass="entr" presetSubtype="0" fill="hold" nodeType="withEffect">
                                  <p:stCondLst>
                                    <p:cond delay="0"/>
                                  </p:stCondLst>
                                  <p:childTnLst>
                                    <p:set>
                                      <p:cBhvr>
                                        <p:cTn id="39" dur="1" fill="hold">
                                          <p:stCondLst>
                                            <p:cond delay="0"/>
                                          </p:stCondLst>
                                        </p:cTn>
                                        <p:tgtEl>
                                          <p:spTgt spid="114"/>
                                        </p:tgtEl>
                                        <p:attrNameLst>
                                          <p:attrName>style.visibility</p:attrName>
                                        </p:attrNameLst>
                                      </p:cBhvr>
                                      <p:to>
                                        <p:strVal val="visible"/>
                                      </p:to>
                                    </p:set>
                                    <p:animEffect transition="in" filter="fade">
                                      <p:cBhvr>
                                        <p:cTn id="40" dur="1000"/>
                                        <p:tgtEl>
                                          <p:spTgt spid="114"/>
                                        </p:tgtEl>
                                      </p:cBhvr>
                                    </p:animEffect>
                                  </p:childTnLst>
                                </p:cTn>
                              </p:par>
                              <p:par>
                                <p:cTn id="41" presetID="10" presetClass="entr" presetSubtype="0"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fade">
                                      <p:cBhvr>
                                        <p:cTn id="43" dur="1000"/>
                                        <p:tgtEl>
                                          <p:spTgt spid="115"/>
                                        </p:tgtEl>
                                      </p:cBhvr>
                                    </p:animEffect>
                                  </p:childTnLst>
                                </p:cTn>
                              </p:par>
                              <p:par>
                                <p:cTn id="44" presetID="10" presetClass="entr" presetSubtype="0" fill="hold"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fade">
                                      <p:cBhvr>
                                        <p:cTn id="46" dur="1000"/>
                                        <p:tgtEl>
                                          <p:spTgt spid="117"/>
                                        </p:tgtEl>
                                      </p:cBhvr>
                                    </p:animEffect>
                                  </p:childTnLst>
                                </p:cTn>
                              </p:par>
                              <p:par>
                                <p:cTn id="47" presetID="10" presetClass="entr" presetSubtype="0" fill="hold" nodeType="with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fade">
                                      <p:cBhvr>
                                        <p:cTn id="49" dur="1000"/>
                                        <p:tgtEl>
                                          <p:spTgt spid="1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fade">
                                      <p:cBhvr>
                                        <p:cTn id="54" dur="1000"/>
                                        <p:tgtEl>
                                          <p:spTgt spid="1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22"/>
                                        </p:tgtEl>
                                        <p:attrNameLst>
                                          <p:attrName>style.visibility</p:attrName>
                                        </p:attrNameLst>
                                      </p:cBhvr>
                                      <p:to>
                                        <p:strVal val="visible"/>
                                      </p:to>
                                    </p:set>
                                    <p:animEffect transition="in" filter="fade">
                                      <p:cBhvr>
                                        <p:cTn id="59" dur="1000"/>
                                        <p:tgtEl>
                                          <p:spTgt spid="1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22"/>
                                        </p:tgtEl>
                                        <p:attrNameLst>
                                          <p:attrName>style.visibility</p:attrName>
                                        </p:attrNameLst>
                                      </p:cBhvr>
                                      <p:to>
                                        <p:strVal val="visible"/>
                                      </p:to>
                                    </p:set>
                                    <p:animEffect transition="in" filter="fade">
                                      <p:cBhvr>
                                        <p:cTn id="64"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1912</Words>
  <Application>Microsoft Office PowerPoint</Application>
  <PresentationFormat>On-screen Show (16:9)</PresentationFormat>
  <Paragraphs>118</Paragraphs>
  <Slides>17</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Roboto</vt:lpstr>
      <vt:lpstr>Arial</vt:lpstr>
      <vt:lpstr>Impact</vt:lpstr>
      <vt:lpstr>Simple Light</vt:lpstr>
      <vt:lpstr>Development of Cyber Physical Layer to defend EV Systems from Cyber Attacks: Simulation based Twining Approach</vt:lpstr>
      <vt:lpstr>Outline</vt:lpstr>
      <vt:lpstr>Background</vt:lpstr>
      <vt:lpstr>Introduction to Electric Vehicles</vt:lpstr>
      <vt:lpstr>Types of Cyber-Physical Attacks</vt:lpstr>
      <vt:lpstr>Motivation</vt:lpstr>
      <vt:lpstr>Block Diagram of Electric Drive </vt:lpstr>
      <vt:lpstr>Circuit Diagram of an Electric Drive System</vt:lpstr>
      <vt:lpstr>Continued…..</vt:lpstr>
      <vt:lpstr>Duty Cycle of Power Electronics Switch</vt:lpstr>
      <vt:lpstr>Speed and Torque Equations of  Motor</vt:lpstr>
      <vt:lpstr>PowerPoint Presentation</vt:lpstr>
      <vt:lpstr>PowerPoint Presentation</vt:lpstr>
      <vt:lpstr>References</vt:lpstr>
      <vt:lpstr>Continued...</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Cyber Physical Layer to defend EV Systems from Cyber Attacks: Simulation based Twining Approach</dc:title>
  <dc:creator>Deepi Singh</dc:creator>
  <cp:lastModifiedBy>Deepi</cp:lastModifiedBy>
  <cp:revision>1</cp:revision>
  <dcterms:modified xsi:type="dcterms:W3CDTF">2021-10-13T19:59:52Z</dcterms:modified>
</cp:coreProperties>
</file>