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Montserrat"/>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cfb641223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cfb641223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cfb641223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cfb641223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cfb641223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cfb641223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cfb641223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cfb641223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cfb641223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cfb641223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cfb641223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cfb641223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ce9cb963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ce9cb963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ce9cb9633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ce9cb9633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ce9cb9633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ce9cb9633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ce9cb9633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ce9cb9633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ce9cb9633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ce9cb9633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ce9cb9633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ce9cb9633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ce9cb9633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ce9cb9633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cfb641223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cfb641223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github.com/reetanthony/TNSDC_Generative_AI.gi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683125" y="562575"/>
            <a:ext cx="7871400" cy="2594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TNSDC - GENERATIVE AI </a:t>
            </a:r>
            <a:endParaRPr>
              <a:latin typeface="Times New Roman"/>
              <a:ea typeface="Times New Roman"/>
              <a:cs typeface="Times New Roman"/>
              <a:sym typeface="Times New Roman"/>
            </a:endParaRPr>
          </a:p>
          <a:p>
            <a:pPr indent="0" lvl="0" marL="0" rtl="0" algn="ctr">
              <a:spcBef>
                <a:spcPts val="0"/>
              </a:spcBef>
              <a:spcAft>
                <a:spcPts val="0"/>
              </a:spcAft>
              <a:buNone/>
            </a:pPr>
            <a:r>
              <a:rPr lang="en">
                <a:latin typeface="Times New Roman"/>
                <a:ea typeface="Times New Roman"/>
                <a:cs typeface="Times New Roman"/>
                <a:sym typeface="Times New Roman"/>
              </a:rPr>
              <a:t>FOR ENGINEERING</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a:latin typeface="Times New Roman"/>
              <a:ea typeface="Times New Roman"/>
              <a:cs typeface="Times New Roman"/>
              <a:sym typeface="Times New Roman"/>
            </a:endParaRPr>
          </a:p>
          <a:p>
            <a:pPr indent="0" lvl="0" marL="0" rtl="0" algn="ctr">
              <a:spcBef>
                <a:spcPts val="0"/>
              </a:spcBef>
              <a:spcAft>
                <a:spcPts val="0"/>
              </a:spcAft>
              <a:buNone/>
            </a:pPr>
            <a:r>
              <a:rPr lang="en">
                <a:latin typeface="Times New Roman"/>
                <a:ea typeface="Times New Roman"/>
                <a:cs typeface="Times New Roman"/>
                <a:sym typeface="Times New Roman"/>
              </a:rPr>
              <a:t>FINAL PROJECT</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135" name="Google Shape;135;p13"/>
          <p:cNvSpPr txBox="1"/>
          <p:nvPr>
            <p:ph idx="1" type="subTitle"/>
          </p:nvPr>
        </p:nvSpPr>
        <p:spPr>
          <a:xfrm>
            <a:off x="683300" y="3157275"/>
            <a:ext cx="7871400" cy="1611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300">
                <a:latin typeface="Times New Roman"/>
                <a:ea typeface="Times New Roman"/>
                <a:cs typeface="Times New Roman"/>
                <a:sym typeface="Times New Roman"/>
              </a:rPr>
              <a:t>SUBMITTED BY</a:t>
            </a:r>
            <a:endParaRPr sz="2300">
              <a:latin typeface="Times New Roman"/>
              <a:ea typeface="Times New Roman"/>
              <a:cs typeface="Times New Roman"/>
              <a:sym typeface="Times New Roman"/>
            </a:endParaRPr>
          </a:p>
          <a:p>
            <a:pPr indent="0" lvl="0" marL="0" rtl="0" algn="ctr">
              <a:spcBef>
                <a:spcPts val="0"/>
              </a:spcBef>
              <a:spcAft>
                <a:spcPts val="0"/>
              </a:spcAft>
              <a:buNone/>
            </a:pPr>
            <a:r>
              <a:rPr lang="en" sz="2300">
                <a:latin typeface="Times New Roman"/>
                <a:ea typeface="Times New Roman"/>
                <a:cs typeface="Times New Roman"/>
                <a:sym typeface="Times New Roman"/>
              </a:rPr>
              <a:t>REETA A V</a:t>
            </a:r>
            <a:endParaRPr sz="2300">
              <a:latin typeface="Times New Roman"/>
              <a:ea typeface="Times New Roman"/>
              <a:cs typeface="Times New Roman"/>
              <a:sym typeface="Times New Roman"/>
            </a:endParaRPr>
          </a:p>
          <a:p>
            <a:pPr indent="0" lvl="0" marL="0" rtl="0" algn="ctr">
              <a:spcBef>
                <a:spcPts val="0"/>
              </a:spcBef>
              <a:spcAft>
                <a:spcPts val="0"/>
              </a:spcAft>
              <a:buNone/>
            </a:pPr>
            <a:r>
              <a:rPr lang="en" sz="2300">
                <a:latin typeface="Times New Roman"/>
                <a:ea typeface="Times New Roman"/>
                <a:cs typeface="Times New Roman"/>
                <a:sym typeface="Times New Roman"/>
              </a:rPr>
              <a:t>311521104038</a:t>
            </a:r>
            <a:endParaRPr sz="23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VALUE PROPOSITION:</a:t>
            </a:r>
            <a:endParaRPr>
              <a:latin typeface="Times New Roman"/>
              <a:ea typeface="Times New Roman"/>
              <a:cs typeface="Times New Roman"/>
              <a:sym typeface="Times New Roman"/>
            </a:endParaRPr>
          </a:p>
        </p:txBody>
      </p:sp>
      <p:sp>
        <p:nvSpPr>
          <p:cNvPr id="189" name="Google Shape;189;p22"/>
          <p:cNvSpPr txBox="1"/>
          <p:nvPr>
            <p:ph idx="1" type="body"/>
          </p:nvPr>
        </p:nvSpPr>
        <p:spPr>
          <a:xfrm>
            <a:off x="683125" y="1111750"/>
            <a:ext cx="7653300" cy="3366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900">
                <a:latin typeface="Times New Roman"/>
                <a:ea typeface="Times New Roman"/>
                <a:cs typeface="Times New Roman"/>
                <a:sym typeface="Times New Roman"/>
              </a:rPr>
              <a:t>The project's value proposition is centered on revolutionizing writing, creativity, and language exploration through an AI-driven sentence auto-completion system. Leveraging advanced machine learning techniques, the system accelerates writing processes for users like writers and content creators, offering contextually relevant text continuations. It inspires creativity, aids language learning, and promotes inclusivity by serving as an assistive tool. Additionally, it contributes to research and innovation in AI and natural language processing. Ultimately, the project empowers users to enhance their writing, learning, and creative expression, fostering collaboration and advancement in the field.</a:t>
            </a:r>
            <a:endParaRPr sz="19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SOLUTION:</a:t>
            </a:r>
            <a:endParaRPr>
              <a:latin typeface="Times New Roman"/>
              <a:ea typeface="Times New Roman"/>
              <a:cs typeface="Times New Roman"/>
              <a:sym typeface="Times New Roman"/>
            </a:endParaRPr>
          </a:p>
        </p:txBody>
      </p:sp>
      <p:sp>
        <p:nvSpPr>
          <p:cNvPr id="195" name="Google Shape;195;p23"/>
          <p:cNvSpPr txBox="1"/>
          <p:nvPr>
            <p:ph idx="1" type="body"/>
          </p:nvPr>
        </p:nvSpPr>
        <p:spPr>
          <a:xfrm>
            <a:off x="1297500" y="1098350"/>
            <a:ext cx="7038900" cy="3380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900">
                <a:latin typeface="Times New Roman"/>
                <a:ea typeface="Times New Roman"/>
                <a:cs typeface="Times New Roman"/>
                <a:sym typeface="Times New Roman"/>
              </a:rPr>
              <a:t>The solution entails creating an AI-driven sentence auto-completion system using advanced machine learning techniques, particularly generative AI models. Trained on diverse text datasets and employing sophisticated algorithms, the system accurately predicts and generates contextually relevant text continuations based on user input. Through iterative refinement, it aims to provide users with a user-friendly tool for enhancing creative writing, content generation, and language exploration. This solution addresses the need for efficient writing assistance, catering to various end users and contributing to AI research advancements.</a:t>
            </a:r>
            <a:endParaRPr sz="19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MODELLING:</a:t>
            </a:r>
            <a:endParaRPr>
              <a:latin typeface="Times New Roman"/>
              <a:ea typeface="Times New Roman"/>
              <a:cs typeface="Times New Roman"/>
              <a:sym typeface="Times New Roman"/>
            </a:endParaRPr>
          </a:p>
        </p:txBody>
      </p:sp>
      <p:sp>
        <p:nvSpPr>
          <p:cNvPr id="201" name="Google Shape;201;p24"/>
          <p:cNvSpPr txBox="1"/>
          <p:nvPr>
            <p:ph idx="1" type="body"/>
          </p:nvPr>
        </p:nvSpPr>
        <p:spPr>
          <a:xfrm>
            <a:off x="482200" y="1192125"/>
            <a:ext cx="8050200" cy="3522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800">
                <a:latin typeface="Times New Roman"/>
                <a:ea typeface="Times New Roman"/>
                <a:cs typeface="Times New Roman"/>
                <a:sym typeface="Times New Roman"/>
              </a:rPr>
              <a:t>Tokenization and Sequence Generation:</a:t>
            </a:r>
            <a:endParaRPr b="1" sz="1800">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 sz="1700">
                <a:latin typeface="Times New Roman"/>
                <a:ea typeface="Times New Roman"/>
                <a:cs typeface="Times New Roman"/>
                <a:sym typeface="Times New Roman"/>
              </a:rPr>
              <a:t>Tokenize the input text and generate sequences of tokens for model input.</a:t>
            </a:r>
            <a:endParaRPr sz="1700">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b="1" lang="en" sz="1800">
                <a:latin typeface="Times New Roman"/>
                <a:ea typeface="Times New Roman"/>
                <a:cs typeface="Times New Roman"/>
                <a:sym typeface="Times New Roman"/>
              </a:rPr>
              <a:t>Padding Sequences:</a:t>
            </a:r>
            <a:endParaRPr b="1" sz="1800">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 sz="1700">
                <a:latin typeface="Times New Roman"/>
                <a:ea typeface="Times New Roman"/>
                <a:cs typeface="Times New Roman"/>
                <a:sym typeface="Times New Roman"/>
              </a:rPr>
              <a:t>Pad the sequences to ensure uniform length for input to the model.</a:t>
            </a:r>
            <a:endParaRPr sz="1700">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b="1" lang="en" sz="1800">
                <a:latin typeface="Times New Roman"/>
                <a:ea typeface="Times New Roman"/>
                <a:cs typeface="Times New Roman"/>
                <a:sym typeface="Times New Roman"/>
              </a:rPr>
              <a:t>Embedding Layer:</a:t>
            </a:r>
            <a:endParaRPr b="1" sz="1800">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 sz="1700">
                <a:latin typeface="Times New Roman"/>
                <a:ea typeface="Times New Roman"/>
                <a:cs typeface="Times New Roman"/>
                <a:sym typeface="Times New Roman"/>
              </a:rPr>
              <a:t>Add an embedding layer to convert tokenized input into dense vectors.</a:t>
            </a:r>
            <a:endParaRPr sz="1700">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b="1" lang="en" sz="1800">
                <a:latin typeface="Times New Roman"/>
                <a:ea typeface="Times New Roman"/>
                <a:cs typeface="Times New Roman"/>
                <a:sym typeface="Times New Roman"/>
              </a:rPr>
              <a:t>LSTM Layer:</a:t>
            </a:r>
            <a:endParaRPr b="1" sz="1800">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 sz="1700">
                <a:latin typeface="Times New Roman"/>
                <a:ea typeface="Times New Roman"/>
                <a:cs typeface="Times New Roman"/>
                <a:sym typeface="Times New Roman"/>
              </a:rPr>
              <a:t>Add an LSTM layer to process the embedded sequences and capture temporal dependencies.</a:t>
            </a:r>
            <a:endParaRPr sz="1700">
              <a:latin typeface="Times New Roman"/>
              <a:ea typeface="Times New Roman"/>
              <a:cs typeface="Times New Roman"/>
              <a:sym typeface="Times New Roman"/>
            </a:endParaRPr>
          </a:p>
          <a:p>
            <a:pPr indent="0" lvl="0" marL="0" rtl="0" algn="l">
              <a:lnSpc>
                <a:spcPct val="100000"/>
              </a:lnSpc>
              <a:spcBef>
                <a:spcPts val="1200"/>
              </a:spcBef>
              <a:spcAft>
                <a:spcPts val="1200"/>
              </a:spcAft>
              <a:buNone/>
            </a:pPr>
            <a:r>
              <a:t/>
            </a:r>
            <a:endParaRPr sz="17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MODELLING:</a:t>
            </a:r>
            <a:endParaRPr>
              <a:latin typeface="Times New Roman"/>
              <a:ea typeface="Times New Roman"/>
              <a:cs typeface="Times New Roman"/>
              <a:sym typeface="Times New Roman"/>
            </a:endParaRPr>
          </a:p>
        </p:txBody>
      </p:sp>
      <p:sp>
        <p:nvSpPr>
          <p:cNvPr id="207" name="Google Shape;207;p25"/>
          <p:cNvSpPr txBox="1"/>
          <p:nvPr>
            <p:ph idx="1" type="body"/>
          </p:nvPr>
        </p:nvSpPr>
        <p:spPr>
          <a:xfrm>
            <a:off x="500100" y="951000"/>
            <a:ext cx="8143800" cy="39381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b="1" lang="en" sz="1800">
                <a:latin typeface="Times New Roman"/>
                <a:ea typeface="Times New Roman"/>
                <a:cs typeface="Times New Roman"/>
                <a:sym typeface="Times New Roman"/>
              </a:rPr>
              <a:t>Dropout Layer :</a:t>
            </a:r>
            <a:endParaRPr b="1" sz="1800">
              <a:latin typeface="Times New Roman"/>
              <a:ea typeface="Times New Roman"/>
              <a:cs typeface="Times New Roman"/>
              <a:sym typeface="Times New Roman"/>
            </a:endParaRPr>
          </a:p>
          <a:p>
            <a:pPr indent="0" lvl="0" marL="0" rtl="0" algn="l">
              <a:lnSpc>
                <a:spcPct val="105000"/>
              </a:lnSpc>
              <a:spcBef>
                <a:spcPts val="1200"/>
              </a:spcBef>
              <a:spcAft>
                <a:spcPts val="0"/>
              </a:spcAft>
              <a:buNone/>
            </a:pPr>
            <a:r>
              <a:rPr lang="en" sz="1700">
                <a:latin typeface="Times New Roman"/>
                <a:ea typeface="Times New Roman"/>
                <a:cs typeface="Times New Roman"/>
                <a:sym typeface="Times New Roman"/>
              </a:rPr>
              <a:t>Add a dropout layer to prevent overfitting by randomly dropping a fraction of input units during training.</a:t>
            </a:r>
            <a:endParaRPr sz="1700">
              <a:latin typeface="Times New Roman"/>
              <a:ea typeface="Times New Roman"/>
              <a:cs typeface="Times New Roman"/>
              <a:sym typeface="Times New Roman"/>
            </a:endParaRPr>
          </a:p>
          <a:p>
            <a:pPr indent="0" lvl="0" marL="0" rtl="0" algn="l">
              <a:lnSpc>
                <a:spcPct val="105000"/>
              </a:lnSpc>
              <a:spcBef>
                <a:spcPts val="1200"/>
              </a:spcBef>
              <a:spcAft>
                <a:spcPts val="0"/>
              </a:spcAft>
              <a:buNone/>
            </a:pPr>
            <a:r>
              <a:rPr b="1" lang="en" sz="1800">
                <a:latin typeface="Times New Roman"/>
                <a:ea typeface="Times New Roman"/>
                <a:cs typeface="Times New Roman"/>
                <a:sym typeface="Times New Roman"/>
              </a:rPr>
              <a:t>Output Layer:</a:t>
            </a:r>
            <a:endParaRPr b="1" sz="1800">
              <a:latin typeface="Times New Roman"/>
              <a:ea typeface="Times New Roman"/>
              <a:cs typeface="Times New Roman"/>
              <a:sym typeface="Times New Roman"/>
            </a:endParaRPr>
          </a:p>
          <a:p>
            <a:pPr indent="0" lvl="0" marL="0" rtl="0" algn="l">
              <a:lnSpc>
                <a:spcPct val="105000"/>
              </a:lnSpc>
              <a:spcBef>
                <a:spcPts val="1200"/>
              </a:spcBef>
              <a:spcAft>
                <a:spcPts val="0"/>
              </a:spcAft>
              <a:buNone/>
            </a:pPr>
            <a:r>
              <a:rPr lang="en" sz="1700">
                <a:latin typeface="Times New Roman"/>
                <a:ea typeface="Times New Roman"/>
                <a:cs typeface="Times New Roman"/>
                <a:sym typeface="Times New Roman"/>
              </a:rPr>
              <a:t>Add a dense output layer with softmax activation to predict the next word in the sequence.</a:t>
            </a:r>
            <a:endParaRPr sz="1700">
              <a:latin typeface="Times New Roman"/>
              <a:ea typeface="Times New Roman"/>
              <a:cs typeface="Times New Roman"/>
              <a:sym typeface="Times New Roman"/>
            </a:endParaRPr>
          </a:p>
          <a:p>
            <a:pPr indent="0" lvl="0" marL="0" rtl="0" algn="l">
              <a:lnSpc>
                <a:spcPct val="105000"/>
              </a:lnSpc>
              <a:spcBef>
                <a:spcPts val="1200"/>
              </a:spcBef>
              <a:spcAft>
                <a:spcPts val="0"/>
              </a:spcAft>
              <a:buNone/>
            </a:pPr>
            <a:r>
              <a:rPr b="1" lang="en" sz="1800">
                <a:latin typeface="Times New Roman"/>
                <a:ea typeface="Times New Roman"/>
                <a:cs typeface="Times New Roman"/>
                <a:sym typeface="Times New Roman"/>
              </a:rPr>
              <a:t>Compilation:</a:t>
            </a:r>
            <a:endParaRPr b="1" sz="1800">
              <a:latin typeface="Times New Roman"/>
              <a:ea typeface="Times New Roman"/>
              <a:cs typeface="Times New Roman"/>
              <a:sym typeface="Times New Roman"/>
            </a:endParaRPr>
          </a:p>
          <a:p>
            <a:pPr indent="0" lvl="0" marL="0" rtl="0" algn="l">
              <a:lnSpc>
                <a:spcPct val="105000"/>
              </a:lnSpc>
              <a:spcBef>
                <a:spcPts val="1200"/>
              </a:spcBef>
              <a:spcAft>
                <a:spcPts val="0"/>
              </a:spcAft>
              <a:buNone/>
            </a:pPr>
            <a:r>
              <a:rPr lang="en" sz="1700">
                <a:latin typeface="Times New Roman"/>
                <a:ea typeface="Times New Roman"/>
                <a:cs typeface="Times New Roman"/>
                <a:sym typeface="Times New Roman"/>
              </a:rPr>
              <a:t>Compile the model with appropriate loss function, optimizer, and metrics.</a:t>
            </a:r>
            <a:endParaRPr sz="1700">
              <a:latin typeface="Times New Roman"/>
              <a:ea typeface="Times New Roman"/>
              <a:cs typeface="Times New Roman"/>
              <a:sym typeface="Times New Roman"/>
            </a:endParaRPr>
          </a:p>
          <a:p>
            <a:pPr indent="0" lvl="0" marL="0" rtl="0" algn="l">
              <a:lnSpc>
                <a:spcPct val="105000"/>
              </a:lnSpc>
              <a:spcBef>
                <a:spcPts val="1200"/>
              </a:spcBef>
              <a:spcAft>
                <a:spcPts val="0"/>
              </a:spcAft>
              <a:buNone/>
            </a:pPr>
            <a:r>
              <a:rPr b="1" lang="en" sz="1800">
                <a:latin typeface="Times New Roman"/>
                <a:ea typeface="Times New Roman"/>
                <a:cs typeface="Times New Roman"/>
                <a:sym typeface="Times New Roman"/>
              </a:rPr>
              <a:t>Training:</a:t>
            </a:r>
            <a:endParaRPr b="1" sz="1800">
              <a:latin typeface="Times New Roman"/>
              <a:ea typeface="Times New Roman"/>
              <a:cs typeface="Times New Roman"/>
              <a:sym typeface="Times New Roman"/>
            </a:endParaRPr>
          </a:p>
          <a:p>
            <a:pPr indent="0" lvl="0" marL="0" rtl="0" algn="l">
              <a:lnSpc>
                <a:spcPct val="105000"/>
              </a:lnSpc>
              <a:spcBef>
                <a:spcPts val="1200"/>
              </a:spcBef>
              <a:spcAft>
                <a:spcPts val="0"/>
              </a:spcAft>
              <a:buNone/>
            </a:pPr>
            <a:r>
              <a:rPr lang="en" sz="1700">
                <a:latin typeface="Times New Roman"/>
                <a:ea typeface="Times New Roman"/>
                <a:cs typeface="Times New Roman"/>
                <a:sym typeface="Times New Roman"/>
              </a:rPr>
              <a:t>Train the model on the input sequences and corresponding target labels (next word in the sequence).</a:t>
            </a:r>
            <a:endParaRPr sz="1700">
              <a:latin typeface="Times New Roman"/>
              <a:ea typeface="Times New Roman"/>
              <a:cs typeface="Times New Roman"/>
              <a:sym typeface="Times New Roman"/>
            </a:endParaRPr>
          </a:p>
          <a:p>
            <a:pPr indent="0" lvl="0" marL="0" rtl="0" algn="l">
              <a:lnSpc>
                <a:spcPct val="105000"/>
              </a:lnSpc>
              <a:spcBef>
                <a:spcPts val="1200"/>
              </a:spcBef>
              <a:spcAft>
                <a:spcPts val="1200"/>
              </a:spcAft>
              <a:buNone/>
            </a:pPr>
            <a:r>
              <a:t/>
            </a:r>
            <a:endParaRPr sz="17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RESULTS:</a:t>
            </a:r>
            <a:endParaRPr>
              <a:latin typeface="Times New Roman"/>
              <a:ea typeface="Times New Roman"/>
              <a:cs typeface="Times New Roman"/>
              <a:sym typeface="Times New Roman"/>
            </a:endParaRPr>
          </a:p>
        </p:txBody>
      </p:sp>
      <p:sp>
        <p:nvSpPr>
          <p:cNvPr id="213" name="Google Shape;213;p26"/>
          <p:cNvSpPr txBox="1"/>
          <p:nvPr>
            <p:ph idx="1" type="body"/>
          </p:nvPr>
        </p:nvSpPr>
        <p:spPr>
          <a:xfrm>
            <a:off x="602750" y="1151925"/>
            <a:ext cx="7733700" cy="356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latin typeface="Times New Roman"/>
                <a:ea typeface="Times New Roman"/>
                <a:cs typeface="Times New Roman"/>
                <a:sym typeface="Times New Roman"/>
              </a:rPr>
              <a:t>The output of the model is a trained LSTM-based language model capable of generating contextually relevant and linguistically authentic text continuations based on the input sequence, facilitating sentence auto-completion tasks with improved accuracy and coherence.</a:t>
            </a:r>
            <a:endParaRPr sz="1700">
              <a:latin typeface="Times New Roman"/>
              <a:ea typeface="Times New Roman"/>
              <a:cs typeface="Times New Roman"/>
              <a:sym typeface="Times New Roman"/>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14" name="Google Shape;214;p26"/>
          <p:cNvPicPr preferRelativeResize="0"/>
          <p:nvPr/>
        </p:nvPicPr>
        <p:blipFill>
          <a:blip r:embed="rId3">
            <a:alphaModFix/>
          </a:blip>
          <a:stretch>
            <a:fillRect/>
          </a:stretch>
        </p:blipFill>
        <p:spPr>
          <a:xfrm>
            <a:off x="2669375" y="2864725"/>
            <a:ext cx="3600450" cy="1165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7"/>
          <p:cNvSpPr txBox="1"/>
          <p:nvPr>
            <p:ph type="title"/>
          </p:nvPr>
        </p:nvSpPr>
        <p:spPr>
          <a:xfrm>
            <a:off x="1297500" y="393750"/>
            <a:ext cx="7038900" cy="7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20" name="Google Shape;220;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5000">
                <a:latin typeface="Times New Roman"/>
                <a:ea typeface="Times New Roman"/>
                <a:cs typeface="Times New Roman"/>
                <a:sym typeface="Times New Roman"/>
              </a:rPr>
              <a:t>THANK YOU…</a:t>
            </a:r>
            <a:endParaRPr sz="5000">
              <a:latin typeface="Times New Roman"/>
              <a:ea typeface="Times New Roman"/>
              <a:cs typeface="Times New Roman"/>
              <a:sym typeface="Times New Roman"/>
            </a:endParaRPr>
          </a:p>
          <a:p>
            <a:pPr indent="0" lvl="0" marL="0" rtl="0" algn="ctr">
              <a:spcBef>
                <a:spcPts val="1200"/>
              </a:spcBef>
              <a:spcAft>
                <a:spcPts val="1200"/>
              </a:spcAft>
              <a:buNone/>
            </a:pPr>
            <a:r>
              <a:rPr lang="en" sz="1900">
                <a:latin typeface="Times New Roman"/>
                <a:ea typeface="Times New Roman"/>
                <a:cs typeface="Times New Roman"/>
                <a:sym typeface="Times New Roman"/>
              </a:rPr>
              <a:t>PROJECT LINK: </a:t>
            </a:r>
            <a:r>
              <a:rPr lang="en" sz="1900" u="sng">
                <a:solidFill>
                  <a:schemeClr val="hlink"/>
                </a:solidFill>
                <a:latin typeface="Times New Roman"/>
                <a:ea typeface="Times New Roman"/>
                <a:cs typeface="Times New Roman"/>
                <a:sym typeface="Times New Roman"/>
                <a:hlinkClick r:id="rId3"/>
              </a:rPr>
              <a:t>https://github.com/reetanthony/TNSDC_Generative_AI.git</a:t>
            </a:r>
            <a:endParaRPr sz="19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00">
                <a:latin typeface="Times New Roman"/>
                <a:ea typeface="Times New Roman"/>
                <a:cs typeface="Times New Roman"/>
                <a:sym typeface="Times New Roman"/>
              </a:rPr>
              <a:t>PROJECT TITLE:</a:t>
            </a:r>
            <a:endParaRPr sz="2800">
              <a:latin typeface="Times New Roman"/>
              <a:ea typeface="Times New Roman"/>
              <a:cs typeface="Times New Roman"/>
              <a:sym typeface="Times New Roman"/>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3600">
                <a:latin typeface="Times New Roman"/>
                <a:ea typeface="Times New Roman"/>
                <a:cs typeface="Times New Roman"/>
                <a:sym typeface="Times New Roman"/>
              </a:rPr>
              <a:t>SENTENCE AUTOCOMPLETION USING LONG SHORT - TERM MEMORY  (LSTM) MODEL</a:t>
            </a:r>
            <a:endParaRPr sz="36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500">
                <a:latin typeface="Times New Roman"/>
                <a:ea typeface="Times New Roman"/>
                <a:cs typeface="Times New Roman"/>
                <a:sym typeface="Times New Roman"/>
              </a:rPr>
              <a:t>AGENDA:</a:t>
            </a:r>
            <a:endParaRPr sz="3500">
              <a:latin typeface="Times New Roman"/>
              <a:ea typeface="Times New Roman"/>
              <a:cs typeface="Times New Roman"/>
              <a:sym typeface="Times New Roman"/>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PROBLEM STATEMENT</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PROJECT OVE</a:t>
            </a:r>
            <a:r>
              <a:rPr lang="en" sz="2400">
                <a:latin typeface="Times New Roman"/>
                <a:ea typeface="Times New Roman"/>
                <a:cs typeface="Times New Roman"/>
                <a:sym typeface="Times New Roman"/>
              </a:rPr>
              <a:t>RV</a:t>
            </a:r>
            <a:r>
              <a:rPr lang="en" sz="2400">
                <a:latin typeface="Times New Roman"/>
                <a:ea typeface="Times New Roman"/>
                <a:cs typeface="Times New Roman"/>
                <a:sym typeface="Times New Roman"/>
              </a:rPr>
              <a:t>IEW</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END USERS</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VALUE PROPOSITION</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SOLUTION</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MODELLING</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RESULTS</a:t>
            </a:r>
            <a:endParaRPr sz="24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65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PROBLEM STATEMENT:</a:t>
            </a:r>
            <a:endParaRPr>
              <a:latin typeface="Times New Roman"/>
              <a:ea typeface="Times New Roman"/>
              <a:cs typeface="Times New Roman"/>
              <a:sym typeface="Times New Roman"/>
            </a:endParaRPr>
          </a:p>
        </p:txBody>
      </p:sp>
      <p:sp>
        <p:nvSpPr>
          <p:cNvPr id="153" name="Google Shape;153;p16"/>
          <p:cNvSpPr txBox="1"/>
          <p:nvPr>
            <p:ph idx="1" type="body"/>
          </p:nvPr>
        </p:nvSpPr>
        <p:spPr>
          <a:xfrm>
            <a:off x="1297500" y="1111750"/>
            <a:ext cx="7038900" cy="3290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100">
                <a:latin typeface="Times New Roman"/>
                <a:ea typeface="Times New Roman"/>
                <a:cs typeface="Times New Roman"/>
                <a:sym typeface="Times New Roman"/>
              </a:rPr>
              <a:t>Develop an AI-powered sentence auto-completion system capable of generating contextually relevant and coherent text continuations based on user input. The system should leverage advanced machine learning techniques to understand the context of the input text and generate linguistically authentic and stylistically appropriate sentence completions. The project aims to provide a valuable tool for writers, educators, and enthusiasts seeking assistance in creative writing tasks, content generation, or language exploration.</a:t>
            </a:r>
            <a:endParaRPr sz="21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4071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PROJECT OVERVIEW:</a:t>
            </a:r>
            <a:endParaRPr>
              <a:latin typeface="Times New Roman"/>
              <a:ea typeface="Times New Roman"/>
              <a:cs typeface="Times New Roman"/>
              <a:sym typeface="Times New Roman"/>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200">
                <a:latin typeface="Times New Roman"/>
                <a:ea typeface="Times New Roman"/>
                <a:cs typeface="Times New Roman"/>
                <a:sym typeface="Times New Roman"/>
              </a:rPr>
              <a:t>The LSTM based sentence autocompletion project focuses on developing an AI-driven system for sentence auto-completion, utilizing generative AI techniques to predict and generate contextually relevant text continuations based on user input. The main objective is to create a tool that assists users in creative writing tasks, content generation, and language exploration.</a:t>
            </a:r>
            <a:endParaRPr sz="22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870650" y="393750"/>
            <a:ext cx="7465800" cy="70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711">
                <a:latin typeface="Times New Roman"/>
                <a:ea typeface="Times New Roman"/>
                <a:cs typeface="Times New Roman"/>
                <a:sym typeface="Times New Roman"/>
              </a:rPr>
              <a:t>PROJECT OVERVIEW - OBJECTIVES</a:t>
            </a:r>
            <a:endParaRPr sz="2711">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65" name="Google Shape;165;p18"/>
          <p:cNvSpPr txBox="1"/>
          <p:nvPr>
            <p:ph idx="1" type="body"/>
          </p:nvPr>
        </p:nvSpPr>
        <p:spPr>
          <a:xfrm>
            <a:off x="736700" y="857250"/>
            <a:ext cx="7599600" cy="3884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t/>
            </a:r>
            <a:endParaRPr sz="1425">
              <a:latin typeface="Times New Roman"/>
              <a:ea typeface="Times New Roman"/>
              <a:cs typeface="Times New Roman"/>
              <a:sym typeface="Times New Roman"/>
            </a:endParaRPr>
          </a:p>
          <a:p>
            <a:pPr indent="0" lvl="0" marL="0" rtl="0" algn="l">
              <a:lnSpc>
                <a:spcPct val="95000"/>
              </a:lnSpc>
              <a:spcBef>
                <a:spcPts val="1200"/>
              </a:spcBef>
              <a:spcAft>
                <a:spcPts val="0"/>
              </a:spcAft>
              <a:buSzPts val="275"/>
              <a:buNone/>
            </a:pPr>
            <a:r>
              <a:rPr lang="en" sz="1425">
                <a:latin typeface="Times New Roman"/>
                <a:ea typeface="Times New Roman"/>
                <a:cs typeface="Times New Roman"/>
                <a:sym typeface="Times New Roman"/>
              </a:rPr>
              <a:t>  </a:t>
            </a:r>
            <a:r>
              <a:rPr lang="en" sz="1725">
                <a:latin typeface="Times New Roman"/>
                <a:ea typeface="Times New Roman"/>
                <a:cs typeface="Times New Roman"/>
                <a:sym typeface="Times New Roman"/>
              </a:rPr>
              <a:t> - Create an AI-driven system capable of generating contextually relevant text continuations based on user input.</a:t>
            </a:r>
            <a:endParaRPr sz="1725">
              <a:latin typeface="Times New Roman"/>
              <a:ea typeface="Times New Roman"/>
              <a:cs typeface="Times New Roman"/>
              <a:sym typeface="Times New Roman"/>
            </a:endParaRPr>
          </a:p>
          <a:p>
            <a:pPr indent="0" lvl="0" marL="0" rtl="0" algn="l">
              <a:lnSpc>
                <a:spcPct val="95000"/>
              </a:lnSpc>
              <a:spcBef>
                <a:spcPts val="1200"/>
              </a:spcBef>
              <a:spcAft>
                <a:spcPts val="0"/>
              </a:spcAft>
              <a:buSzPts val="275"/>
              <a:buNone/>
            </a:pPr>
            <a:r>
              <a:rPr lang="en" sz="1725">
                <a:latin typeface="Times New Roman"/>
                <a:ea typeface="Times New Roman"/>
                <a:cs typeface="Times New Roman"/>
                <a:sym typeface="Times New Roman"/>
              </a:rPr>
              <a:t>   - Provide users with a tool that assists in creative writing tasks, content generation, and language exploration.</a:t>
            </a:r>
            <a:endParaRPr sz="1725">
              <a:latin typeface="Times New Roman"/>
              <a:ea typeface="Times New Roman"/>
              <a:cs typeface="Times New Roman"/>
              <a:sym typeface="Times New Roman"/>
            </a:endParaRPr>
          </a:p>
          <a:p>
            <a:pPr indent="0" lvl="0" marL="0" rtl="0" algn="l">
              <a:lnSpc>
                <a:spcPct val="95000"/>
              </a:lnSpc>
              <a:spcBef>
                <a:spcPts val="1200"/>
              </a:spcBef>
              <a:spcAft>
                <a:spcPts val="0"/>
              </a:spcAft>
              <a:buSzPts val="275"/>
              <a:buNone/>
            </a:pPr>
            <a:r>
              <a:rPr lang="en" sz="1725">
                <a:latin typeface="Times New Roman"/>
                <a:ea typeface="Times New Roman"/>
                <a:cs typeface="Times New Roman"/>
                <a:sym typeface="Times New Roman"/>
              </a:rPr>
              <a:t>   - Utilize advanced machine learning techniques, such as generative AI models, to predict and generate coherent text suggestions.</a:t>
            </a:r>
            <a:endParaRPr sz="1725">
              <a:latin typeface="Times New Roman"/>
              <a:ea typeface="Times New Roman"/>
              <a:cs typeface="Times New Roman"/>
              <a:sym typeface="Times New Roman"/>
            </a:endParaRPr>
          </a:p>
          <a:p>
            <a:pPr indent="0" lvl="0" marL="0" rtl="0" algn="l">
              <a:lnSpc>
                <a:spcPct val="95000"/>
              </a:lnSpc>
              <a:spcBef>
                <a:spcPts val="1200"/>
              </a:spcBef>
              <a:spcAft>
                <a:spcPts val="0"/>
              </a:spcAft>
              <a:buSzPts val="275"/>
              <a:buNone/>
            </a:pPr>
            <a:r>
              <a:rPr lang="en" sz="1725">
                <a:latin typeface="Times New Roman"/>
                <a:ea typeface="Times New Roman"/>
                <a:cs typeface="Times New Roman"/>
                <a:sym typeface="Times New Roman"/>
              </a:rPr>
              <a:t>   - Design a user-friendly interface with intuitive features to enhance user experience and ease of interaction with the system.</a:t>
            </a:r>
            <a:endParaRPr sz="1725">
              <a:latin typeface="Times New Roman"/>
              <a:ea typeface="Times New Roman"/>
              <a:cs typeface="Times New Roman"/>
              <a:sym typeface="Times New Roman"/>
            </a:endParaRPr>
          </a:p>
          <a:p>
            <a:pPr indent="0" lvl="0" marL="0" rtl="0" algn="l">
              <a:lnSpc>
                <a:spcPct val="95000"/>
              </a:lnSpc>
              <a:spcBef>
                <a:spcPts val="1200"/>
              </a:spcBef>
              <a:spcAft>
                <a:spcPts val="0"/>
              </a:spcAft>
              <a:buSzPts val="275"/>
              <a:buNone/>
            </a:pPr>
            <a:r>
              <a:rPr lang="en" sz="1725">
                <a:latin typeface="Times New Roman"/>
                <a:ea typeface="Times New Roman"/>
                <a:cs typeface="Times New Roman"/>
                <a:sym typeface="Times New Roman"/>
              </a:rPr>
              <a:t>   - Contribute to research and development in the fields of generative AI, natural language processing, and creative writing assistance through iterative development and refinement of the system.</a:t>
            </a:r>
            <a:endParaRPr sz="1725">
              <a:latin typeface="Times New Roman"/>
              <a:ea typeface="Times New Roman"/>
              <a:cs typeface="Times New Roman"/>
              <a:sym typeface="Times New Roman"/>
            </a:endParaRPr>
          </a:p>
          <a:p>
            <a:pPr indent="0" lvl="0" marL="0" rtl="0" algn="l">
              <a:lnSpc>
                <a:spcPct val="95000"/>
              </a:lnSpc>
              <a:spcBef>
                <a:spcPts val="1200"/>
              </a:spcBef>
              <a:spcAft>
                <a:spcPts val="1200"/>
              </a:spcAft>
              <a:buSzPts val="275"/>
              <a:buNone/>
            </a:pPr>
            <a:r>
              <a:t/>
            </a:r>
            <a:endParaRPr sz="1425">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803675" y="393750"/>
            <a:ext cx="7532700" cy="85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PROJECT OVERVIEW - EXPECTED OUTCOME</a:t>
            </a:r>
            <a:endParaRPr>
              <a:latin typeface="Times New Roman"/>
              <a:ea typeface="Times New Roman"/>
              <a:cs typeface="Times New Roman"/>
              <a:sym typeface="Times New Roman"/>
            </a:endParaRPr>
          </a:p>
        </p:txBody>
      </p:sp>
      <p:sp>
        <p:nvSpPr>
          <p:cNvPr id="171" name="Google Shape;171;p19"/>
          <p:cNvSpPr txBox="1"/>
          <p:nvPr>
            <p:ph idx="1" type="body"/>
          </p:nvPr>
        </p:nvSpPr>
        <p:spPr>
          <a:xfrm>
            <a:off x="442025" y="1446600"/>
            <a:ext cx="8103600" cy="32415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Font typeface="Times New Roman"/>
              <a:buAutoNum type="arabicPeriod"/>
            </a:pPr>
            <a:r>
              <a:rPr lang="en" sz="2200">
                <a:latin typeface="Times New Roman"/>
                <a:ea typeface="Times New Roman"/>
                <a:cs typeface="Times New Roman"/>
                <a:sym typeface="Times New Roman"/>
              </a:rPr>
              <a:t>A fully functional AI-powered system capable of generating contextually relevant and linguistically authentic text continuations.</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AutoNum type="arabicPeriod"/>
            </a:pPr>
            <a:r>
              <a:rPr lang="en" sz="2200">
                <a:latin typeface="Times New Roman"/>
                <a:ea typeface="Times New Roman"/>
                <a:cs typeface="Times New Roman"/>
                <a:sym typeface="Times New Roman"/>
              </a:rPr>
              <a:t>Enhanced user experience through a user-friendly interface with intuitive features and customization options.</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AutoNum type="arabicPeriod"/>
            </a:pPr>
            <a:r>
              <a:rPr lang="en" sz="2200">
                <a:latin typeface="Times New Roman"/>
                <a:ea typeface="Times New Roman"/>
                <a:cs typeface="Times New Roman"/>
                <a:sym typeface="Times New Roman"/>
              </a:rPr>
              <a:t>Contribution to research and development in the field of generative AI, natural language processing, and creative writing assistance.</a:t>
            </a:r>
            <a:endParaRPr sz="22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END USERS:</a:t>
            </a:r>
            <a:endParaRPr>
              <a:latin typeface="Times New Roman"/>
              <a:ea typeface="Times New Roman"/>
              <a:cs typeface="Times New Roman"/>
              <a:sym typeface="Times New Roman"/>
            </a:endParaRPr>
          </a:p>
        </p:txBody>
      </p:sp>
      <p:sp>
        <p:nvSpPr>
          <p:cNvPr id="177" name="Google Shape;177;p20"/>
          <p:cNvSpPr txBox="1"/>
          <p:nvPr>
            <p:ph idx="1" type="body"/>
          </p:nvPr>
        </p:nvSpPr>
        <p:spPr>
          <a:xfrm>
            <a:off x="522400" y="964400"/>
            <a:ext cx="7942800" cy="3737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523"/>
              <a:buNone/>
            </a:pPr>
            <a:r>
              <a:rPr b="1" lang="en" sz="1817">
                <a:latin typeface="Times New Roman"/>
                <a:ea typeface="Times New Roman"/>
                <a:cs typeface="Times New Roman"/>
                <a:sym typeface="Times New Roman"/>
              </a:rPr>
              <a:t>Writers and Authors: </a:t>
            </a:r>
            <a:r>
              <a:rPr lang="en" sz="1817">
                <a:latin typeface="Times New Roman"/>
                <a:ea typeface="Times New Roman"/>
                <a:cs typeface="Times New Roman"/>
                <a:sym typeface="Times New Roman"/>
              </a:rPr>
              <a:t>Writers and authors can use the system to overcome writer's block, generate new ideas, or explore different writing styles and genres.</a:t>
            </a:r>
            <a:endParaRPr sz="1817">
              <a:latin typeface="Times New Roman"/>
              <a:ea typeface="Times New Roman"/>
              <a:cs typeface="Times New Roman"/>
              <a:sym typeface="Times New Roman"/>
            </a:endParaRPr>
          </a:p>
          <a:p>
            <a:pPr indent="0" lvl="0" marL="0" rtl="0" algn="l">
              <a:lnSpc>
                <a:spcPct val="95000"/>
              </a:lnSpc>
              <a:spcBef>
                <a:spcPts val="1200"/>
              </a:spcBef>
              <a:spcAft>
                <a:spcPts val="0"/>
              </a:spcAft>
              <a:buSzPts val="523"/>
              <a:buNone/>
            </a:pPr>
            <a:r>
              <a:rPr b="1" lang="en" sz="1817">
                <a:latin typeface="Times New Roman"/>
                <a:ea typeface="Times New Roman"/>
                <a:cs typeface="Times New Roman"/>
                <a:sym typeface="Times New Roman"/>
              </a:rPr>
              <a:t>Students and Educators: </a:t>
            </a:r>
            <a:r>
              <a:rPr lang="en" sz="1817">
                <a:latin typeface="Times New Roman"/>
                <a:ea typeface="Times New Roman"/>
                <a:cs typeface="Times New Roman"/>
                <a:sym typeface="Times New Roman"/>
              </a:rPr>
              <a:t>Students and educators can utilize the system for language learning, creative writing assignments, literature analysis, and educational projects.</a:t>
            </a:r>
            <a:endParaRPr sz="1817">
              <a:latin typeface="Times New Roman"/>
              <a:ea typeface="Times New Roman"/>
              <a:cs typeface="Times New Roman"/>
              <a:sym typeface="Times New Roman"/>
            </a:endParaRPr>
          </a:p>
          <a:p>
            <a:pPr indent="0" lvl="0" marL="0" rtl="0" algn="l">
              <a:lnSpc>
                <a:spcPct val="95000"/>
              </a:lnSpc>
              <a:spcBef>
                <a:spcPts val="1200"/>
              </a:spcBef>
              <a:spcAft>
                <a:spcPts val="0"/>
              </a:spcAft>
              <a:buSzPts val="523"/>
              <a:buNone/>
            </a:pPr>
            <a:r>
              <a:rPr b="1" lang="en" sz="1817">
                <a:latin typeface="Times New Roman"/>
                <a:ea typeface="Times New Roman"/>
                <a:cs typeface="Times New Roman"/>
                <a:sym typeface="Times New Roman"/>
              </a:rPr>
              <a:t>Content Creators: </a:t>
            </a:r>
            <a:r>
              <a:rPr lang="en" sz="1817">
                <a:latin typeface="Times New Roman"/>
                <a:ea typeface="Times New Roman"/>
                <a:cs typeface="Times New Roman"/>
                <a:sym typeface="Times New Roman"/>
              </a:rPr>
              <a:t>Content creators, including bloggers, journalists, and social media influencers, can leverage the system to generate engaging content, headlines, and captions.</a:t>
            </a:r>
            <a:endParaRPr sz="1817">
              <a:latin typeface="Times New Roman"/>
              <a:ea typeface="Times New Roman"/>
              <a:cs typeface="Times New Roman"/>
              <a:sym typeface="Times New Roman"/>
            </a:endParaRPr>
          </a:p>
          <a:p>
            <a:pPr indent="0" lvl="0" marL="0" rtl="0" algn="l">
              <a:lnSpc>
                <a:spcPct val="95000"/>
              </a:lnSpc>
              <a:spcBef>
                <a:spcPts val="1200"/>
              </a:spcBef>
              <a:spcAft>
                <a:spcPts val="0"/>
              </a:spcAft>
              <a:buSzPts val="523"/>
              <a:buNone/>
            </a:pPr>
            <a:r>
              <a:rPr b="1" lang="en" sz="1817">
                <a:latin typeface="Times New Roman"/>
                <a:ea typeface="Times New Roman"/>
                <a:cs typeface="Times New Roman"/>
                <a:sym typeface="Times New Roman"/>
              </a:rPr>
              <a:t>Language Enthusiasts: </a:t>
            </a:r>
            <a:r>
              <a:rPr lang="en" sz="1817">
                <a:latin typeface="Times New Roman"/>
                <a:ea typeface="Times New Roman"/>
                <a:cs typeface="Times New Roman"/>
                <a:sym typeface="Times New Roman"/>
              </a:rPr>
              <a:t>Language enthusiasts and enthusiasts of historical literature, including Shakespearean works, can explore and interact with the system to deepen their understanding </a:t>
            </a:r>
            <a:r>
              <a:rPr lang="en" sz="1817">
                <a:latin typeface="Times New Roman"/>
                <a:ea typeface="Times New Roman"/>
                <a:cs typeface="Times New Roman"/>
                <a:sym typeface="Times New Roman"/>
              </a:rPr>
              <a:t>of language and literature.</a:t>
            </a:r>
            <a:endParaRPr sz="1817">
              <a:latin typeface="Times New Roman"/>
              <a:ea typeface="Times New Roman"/>
              <a:cs typeface="Times New Roman"/>
              <a:sym typeface="Times New Roman"/>
            </a:endParaRPr>
          </a:p>
          <a:p>
            <a:pPr indent="0" lvl="0" marL="0" rtl="0" algn="l">
              <a:lnSpc>
                <a:spcPct val="95000"/>
              </a:lnSpc>
              <a:spcBef>
                <a:spcPts val="1200"/>
              </a:spcBef>
              <a:spcAft>
                <a:spcPts val="0"/>
              </a:spcAft>
              <a:buSzPts val="523"/>
              <a:buNone/>
            </a:pPr>
            <a:r>
              <a:rPr lang="en" sz="1817">
                <a:latin typeface="Times New Roman"/>
                <a:ea typeface="Times New Roman"/>
                <a:cs typeface="Times New Roman"/>
                <a:sym typeface="Times New Roman"/>
              </a:rPr>
              <a:t>Resea</a:t>
            </a:r>
            <a:endParaRPr sz="1817">
              <a:latin typeface="Times New Roman"/>
              <a:ea typeface="Times New Roman"/>
              <a:cs typeface="Times New Roman"/>
              <a:sym typeface="Times New Roman"/>
            </a:endParaRPr>
          </a:p>
          <a:p>
            <a:pPr indent="0" lvl="0" marL="0" rtl="0" algn="l">
              <a:lnSpc>
                <a:spcPct val="95000"/>
              </a:lnSpc>
              <a:spcBef>
                <a:spcPts val="1200"/>
              </a:spcBef>
              <a:spcAft>
                <a:spcPts val="1200"/>
              </a:spcAft>
              <a:buSzPts val="523"/>
              <a:buNone/>
            </a:pPr>
            <a:r>
              <a:t/>
            </a:r>
            <a:endParaRPr sz="1817">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latin typeface="Times New Roman"/>
                <a:ea typeface="Times New Roman"/>
                <a:cs typeface="Times New Roman"/>
                <a:sym typeface="Times New Roman"/>
              </a:rPr>
              <a:t>END USERS:</a:t>
            </a:r>
            <a:endParaRPr sz="2300">
              <a:latin typeface="Times New Roman"/>
              <a:ea typeface="Times New Roman"/>
              <a:cs typeface="Times New Roman"/>
              <a:sym typeface="Times New Roman"/>
            </a:endParaRPr>
          </a:p>
        </p:txBody>
      </p:sp>
      <p:sp>
        <p:nvSpPr>
          <p:cNvPr id="183" name="Google Shape;183;p21"/>
          <p:cNvSpPr txBox="1"/>
          <p:nvPr>
            <p:ph idx="1" type="body"/>
          </p:nvPr>
        </p:nvSpPr>
        <p:spPr>
          <a:xfrm>
            <a:off x="482200" y="1071575"/>
            <a:ext cx="7854300" cy="34071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b="1" lang="en" sz="1900">
                <a:latin typeface="Times New Roman"/>
                <a:ea typeface="Times New Roman"/>
                <a:cs typeface="Times New Roman"/>
                <a:sym typeface="Times New Roman"/>
              </a:rPr>
              <a:t>Creative Professionals</a:t>
            </a:r>
            <a:r>
              <a:rPr lang="en" sz="1900">
                <a:latin typeface="Times New Roman"/>
                <a:ea typeface="Times New Roman"/>
                <a:cs typeface="Times New Roman"/>
                <a:sym typeface="Times New Roman"/>
              </a:rPr>
              <a:t>: Creative professionals such as marketers, advertisers, and copywriters can use the system to brainstorm ideas, create catchy slogans, and develop compelling narratives for advertising campaigns or branding initiatives.</a:t>
            </a:r>
            <a:endParaRPr sz="1900">
              <a:latin typeface="Times New Roman"/>
              <a:ea typeface="Times New Roman"/>
              <a:cs typeface="Times New Roman"/>
              <a:sym typeface="Times New Roman"/>
            </a:endParaRPr>
          </a:p>
          <a:p>
            <a:pPr indent="0" lvl="0" marL="0" rtl="0" algn="l">
              <a:lnSpc>
                <a:spcPct val="105000"/>
              </a:lnSpc>
              <a:spcBef>
                <a:spcPts val="1200"/>
              </a:spcBef>
              <a:spcAft>
                <a:spcPts val="0"/>
              </a:spcAft>
              <a:buNone/>
            </a:pPr>
            <a:r>
              <a:rPr b="1" lang="en" sz="1900">
                <a:latin typeface="Times New Roman"/>
                <a:ea typeface="Times New Roman"/>
                <a:cs typeface="Times New Roman"/>
                <a:sym typeface="Times New Roman"/>
              </a:rPr>
              <a:t>Assistive Technology Users: </a:t>
            </a:r>
            <a:r>
              <a:rPr lang="en" sz="1900">
                <a:latin typeface="Times New Roman"/>
                <a:ea typeface="Times New Roman"/>
                <a:cs typeface="Times New Roman"/>
                <a:sym typeface="Times New Roman"/>
              </a:rPr>
              <a:t>Individuals with disabilities or special needs who may require assistance with writing tasks can benefit from the system as an assistive technology tool.</a:t>
            </a:r>
            <a:endParaRPr sz="1900">
              <a:latin typeface="Times New Roman"/>
              <a:ea typeface="Times New Roman"/>
              <a:cs typeface="Times New Roman"/>
              <a:sym typeface="Times New Roman"/>
            </a:endParaRPr>
          </a:p>
          <a:p>
            <a:pPr indent="0" lvl="0" marL="0" rtl="0" algn="l">
              <a:lnSpc>
                <a:spcPct val="105000"/>
              </a:lnSpc>
              <a:spcBef>
                <a:spcPts val="1200"/>
              </a:spcBef>
              <a:spcAft>
                <a:spcPts val="0"/>
              </a:spcAft>
              <a:buNone/>
            </a:pPr>
            <a:r>
              <a:rPr b="1" lang="en" sz="1900">
                <a:latin typeface="Times New Roman"/>
                <a:ea typeface="Times New Roman"/>
                <a:cs typeface="Times New Roman"/>
                <a:sym typeface="Times New Roman"/>
              </a:rPr>
              <a:t>Research and Development Community: </a:t>
            </a:r>
            <a:r>
              <a:rPr lang="en" sz="1900">
                <a:latin typeface="Times New Roman"/>
                <a:ea typeface="Times New Roman"/>
                <a:cs typeface="Times New Roman"/>
                <a:sym typeface="Times New Roman"/>
              </a:rPr>
              <a:t>Researchers, developers, and practitioners in the fields of AI, natural language processing, and computational linguistics can utilize the system for experimentation, research, and innovation in language generation techniques.</a:t>
            </a:r>
            <a:endParaRPr sz="1900">
              <a:latin typeface="Times New Roman"/>
              <a:ea typeface="Times New Roman"/>
              <a:cs typeface="Times New Roman"/>
              <a:sym typeface="Times New Roman"/>
            </a:endParaRPr>
          </a:p>
          <a:p>
            <a:pPr indent="0" lvl="0" marL="0" rtl="0" algn="l">
              <a:lnSpc>
                <a:spcPct val="105000"/>
              </a:lnSpc>
              <a:spcBef>
                <a:spcPts val="1200"/>
              </a:spcBef>
              <a:spcAft>
                <a:spcPts val="1200"/>
              </a:spcAft>
              <a:buNone/>
            </a:pPr>
            <a:r>
              <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