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Ubuntu"/>
      <p:regular r:id="rId18"/>
      <p:bold r:id="rId19"/>
      <p:italic r:id="rId20"/>
      <p:boldItalic r:id="rId21"/>
    </p:embeddedFont>
    <p:embeddedFont>
      <p:font typeface="Average"/>
      <p:regular r:id="rId22"/>
    </p:embeddedFont>
    <p:embeddedFont>
      <p:font typeface="Syncopate"/>
      <p:regular r:id="rId23"/>
      <p:bold r:id="rId24"/>
    </p:embeddedFont>
    <p:embeddedFont>
      <p:font typeface="Oswald"/>
      <p:regular r:id="rId25"/>
      <p:bold r:id="rId26"/>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Ubuntu-italic.fntdata"/><Relationship Id="rId22" Type="http://schemas.openxmlformats.org/officeDocument/2006/relationships/font" Target="fonts/Average-regular.fntdata"/><Relationship Id="rId21" Type="http://schemas.openxmlformats.org/officeDocument/2006/relationships/font" Target="fonts/Ubuntu-boldItalic.fntdata"/><Relationship Id="rId24" Type="http://schemas.openxmlformats.org/officeDocument/2006/relationships/font" Target="fonts/Syncopate-bold.fntdata"/><Relationship Id="rId23" Type="http://schemas.openxmlformats.org/officeDocument/2006/relationships/font" Target="fonts/Syncopat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Ubuntu-bold.fntdata"/><Relationship Id="rId18" Type="http://schemas.openxmlformats.org/officeDocument/2006/relationships/font" Target="fonts/Ubuntu-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grpSp>
        <p:nvGrpSpPr>
          <p:cNvPr id="9" name="Shape 9"/>
          <p:cNvGrpSpPr/>
          <p:nvPr/>
        </p:nvGrpSpPr>
        <p:grpSpPr>
          <a:xfrm>
            <a:off x="4350278" y="2855377"/>
            <a:ext cx="443588" cy="105632"/>
            <a:chOff x="4137525" y="2915950"/>
            <a:chExt cx="869099" cy="206999"/>
          </a:xfrm>
        </p:grpSpPr>
        <p:sp>
          <p:nvSpPr>
            <p:cNvPr id="10" name="Shape 10"/>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1" name="Shape 11"/>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2" name="Shape 12"/>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grpSp>
      <p:sp>
        <p:nvSpPr>
          <p:cNvPr id="13" name="Shape 13"/>
          <p:cNvSpPr txBox="1"/>
          <p:nvPr>
            <p:ph type="ctrTitle"/>
          </p:nvPr>
        </p:nvSpPr>
        <p:spPr>
          <a:xfrm>
            <a:off x="671257" y="990800"/>
            <a:ext cx="7801500" cy="17300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4" name="Shape 14"/>
          <p:cNvSpPr txBox="1"/>
          <p:nvPr>
            <p:ph idx="1" type="subTitle"/>
          </p:nvPr>
        </p:nvSpPr>
        <p:spPr>
          <a:xfrm>
            <a:off x="671250" y="3174875"/>
            <a:ext cx="7801500"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15" name="Shape 15"/>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1255275"/>
            <a:ext cx="8520599" cy="18906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50" name="Shape 50"/>
          <p:cNvSpPr txBox="1"/>
          <p:nvPr>
            <p:ph idx="1" type="body"/>
          </p:nvPr>
        </p:nvSpPr>
        <p:spPr>
          <a:xfrm>
            <a:off x="311700" y="32284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1" name="Shape 51"/>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6" name="Shape 16"/>
        <p:cNvGrpSpPr/>
        <p:nvPr/>
      </p:nvGrpSpPr>
      <p:grpSpPr>
        <a:xfrm>
          <a:off x="0" y="0"/>
          <a:ext cx="0" cy="0"/>
          <a:chOff x="0" y="0"/>
          <a:chExt cx="0" cy="0"/>
        </a:xfrm>
      </p:grpSpPr>
      <p:sp>
        <p:nvSpPr>
          <p:cNvPr id="17" name="Shape 17"/>
          <p:cNvSpPr txBox="1"/>
          <p:nvPr>
            <p:ph type="title"/>
          </p:nvPr>
        </p:nvSpPr>
        <p:spPr>
          <a:xfrm>
            <a:off x="671250" y="2141250"/>
            <a:ext cx="7852199" cy="8610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8" name="Shape 18"/>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6" name="Shape 26"/>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7" name="Shape 27"/>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3" name="Shape 33"/>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4" name="Shape 34"/>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6227100" cy="4090800"/>
          </a:xfrm>
          <a:prstGeom prst="rect">
            <a:avLst/>
          </a:prstGeom>
        </p:spPr>
        <p:txBody>
          <a:bodyPr anchorCtr="0" anchor="ctr" bIns="91425" lIns="91425" rIns="91425" tIns="91425"/>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p:txBody>
      </p:sp>
      <p:sp>
        <p:nvSpPr>
          <p:cNvPr id="37" name="Shape 37"/>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081400"/>
            <a:ext cx="4045199" cy="1710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42" name="Shape 42"/>
          <p:cNvSpPr txBox="1"/>
          <p:nvPr>
            <p:ph idx="1" type="subTitle"/>
          </p:nvPr>
        </p:nvSpPr>
        <p:spPr>
          <a:xfrm>
            <a:off x="265500" y="2845200"/>
            <a:ext cx="4045199" cy="1345500"/>
          </a:xfrm>
          <a:prstGeom prst="rect">
            <a:avLst/>
          </a:prstGeom>
        </p:spPr>
        <p:txBody>
          <a:bodyPr anchorCtr="0" anchor="t" bIns="91425" lIns="91425" rIns="91425" tIns="91425"/>
          <a:lstStyle>
            <a:lvl1pPr algn="ctr">
              <a:lnSpc>
                <a:spcPct val="100000"/>
              </a:lnSpc>
              <a:spcBef>
                <a:spcPts val="0"/>
              </a:spcBef>
              <a:spcAft>
                <a:spcPts val="0"/>
              </a:spcAft>
              <a:buClr>
                <a:schemeClr val="dk1"/>
              </a:buClr>
              <a:buSzPct val="100000"/>
              <a:buNone/>
              <a:defRPr sz="2100">
                <a:solidFill>
                  <a:schemeClr val="dk1"/>
                </a:solidFill>
              </a:defRPr>
            </a:lvl1pPr>
            <a:lvl2pPr algn="ctr">
              <a:lnSpc>
                <a:spcPct val="100000"/>
              </a:lnSpc>
              <a:spcBef>
                <a:spcPts val="0"/>
              </a:spcBef>
              <a:spcAft>
                <a:spcPts val="0"/>
              </a:spcAft>
              <a:buClr>
                <a:schemeClr val="dk1"/>
              </a:buClr>
              <a:buSzPct val="100000"/>
              <a:buNone/>
              <a:defRPr sz="2100">
                <a:solidFill>
                  <a:schemeClr val="dk1"/>
                </a:solidFill>
              </a:defRPr>
            </a:lvl2pPr>
            <a:lvl3pPr algn="ctr">
              <a:lnSpc>
                <a:spcPct val="100000"/>
              </a:lnSpc>
              <a:spcBef>
                <a:spcPts val="0"/>
              </a:spcBef>
              <a:spcAft>
                <a:spcPts val="0"/>
              </a:spcAft>
              <a:buClr>
                <a:schemeClr val="dk1"/>
              </a:buClr>
              <a:buSzPct val="100000"/>
              <a:buNone/>
              <a:defRPr sz="2100">
                <a:solidFill>
                  <a:schemeClr val="dk1"/>
                </a:solidFill>
              </a:defRPr>
            </a:lvl3pPr>
            <a:lvl4pPr algn="ctr">
              <a:lnSpc>
                <a:spcPct val="100000"/>
              </a:lnSpc>
              <a:spcBef>
                <a:spcPts val="0"/>
              </a:spcBef>
              <a:spcAft>
                <a:spcPts val="0"/>
              </a:spcAft>
              <a:buClr>
                <a:schemeClr val="dk1"/>
              </a:buClr>
              <a:buSzPct val="100000"/>
              <a:buNone/>
              <a:defRPr sz="2100">
                <a:solidFill>
                  <a:schemeClr val="dk1"/>
                </a:solidFill>
              </a:defRPr>
            </a:lvl4pPr>
            <a:lvl5pPr algn="ctr">
              <a:lnSpc>
                <a:spcPct val="100000"/>
              </a:lnSpc>
              <a:spcBef>
                <a:spcPts val="0"/>
              </a:spcBef>
              <a:spcAft>
                <a:spcPts val="0"/>
              </a:spcAft>
              <a:buClr>
                <a:schemeClr val="dk1"/>
              </a:buClr>
              <a:buSzPct val="100000"/>
              <a:buNone/>
              <a:defRPr sz="2100">
                <a:solidFill>
                  <a:schemeClr val="dk1"/>
                </a:solidFill>
              </a:defRPr>
            </a:lvl5pPr>
            <a:lvl6pPr algn="ctr">
              <a:lnSpc>
                <a:spcPct val="100000"/>
              </a:lnSpc>
              <a:spcBef>
                <a:spcPts val="0"/>
              </a:spcBef>
              <a:spcAft>
                <a:spcPts val="0"/>
              </a:spcAft>
              <a:buClr>
                <a:schemeClr val="dk1"/>
              </a:buClr>
              <a:buSzPct val="100000"/>
              <a:buNone/>
              <a:defRPr sz="2100">
                <a:solidFill>
                  <a:schemeClr val="dk1"/>
                </a:solidFill>
              </a:defRPr>
            </a:lvl6pPr>
            <a:lvl7pPr algn="ctr">
              <a:lnSpc>
                <a:spcPct val="100000"/>
              </a:lnSpc>
              <a:spcBef>
                <a:spcPts val="0"/>
              </a:spcBef>
              <a:spcAft>
                <a:spcPts val="0"/>
              </a:spcAft>
              <a:buClr>
                <a:schemeClr val="dk1"/>
              </a:buClr>
              <a:buSzPct val="100000"/>
              <a:buNone/>
              <a:defRPr sz="2100">
                <a:solidFill>
                  <a:schemeClr val="dk1"/>
                </a:solidFill>
              </a:defRPr>
            </a:lvl7pPr>
            <a:lvl8pPr algn="ctr">
              <a:lnSpc>
                <a:spcPct val="100000"/>
              </a:lnSpc>
              <a:spcBef>
                <a:spcPts val="0"/>
              </a:spcBef>
              <a:spcAft>
                <a:spcPts val="0"/>
              </a:spcAft>
              <a:buClr>
                <a:schemeClr val="dk1"/>
              </a:buClr>
              <a:buSzPct val="100000"/>
              <a:buNone/>
              <a:defRPr sz="2100">
                <a:solidFill>
                  <a:schemeClr val="dk1"/>
                </a:solidFill>
              </a:defRPr>
            </a:lvl8pPr>
            <a:lvl9pPr algn="ctr">
              <a:lnSpc>
                <a:spcPct val="100000"/>
              </a:lnSpc>
              <a:spcBef>
                <a:spcPts val="0"/>
              </a:spcBef>
              <a:spcAft>
                <a:spcPts val="0"/>
              </a:spcAft>
              <a:buClr>
                <a:schemeClr val="dk1"/>
              </a:buClr>
              <a:buSzPct val="100000"/>
              <a:buNone/>
              <a:defRPr sz="2100">
                <a:solidFill>
                  <a:schemeClr val="dk1"/>
                </a:solidFill>
              </a:defRPr>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7" name="Shape 47"/>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Font typeface="Oswald"/>
              <a:buNone/>
              <a:defRPr sz="3000">
                <a:solidFill>
                  <a:schemeClr val="dk1"/>
                </a:solidFill>
                <a:latin typeface="Oswald"/>
                <a:ea typeface="Oswald"/>
                <a:cs typeface="Oswald"/>
                <a:sym typeface="Oswald"/>
              </a:defRPr>
            </a:lvl1pPr>
            <a:lvl2pPr>
              <a:spcBef>
                <a:spcPts val="0"/>
              </a:spcBef>
              <a:buClr>
                <a:schemeClr val="dk1"/>
              </a:buClr>
              <a:buSzPct val="100000"/>
              <a:buFont typeface="Oswald"/>
              <a:buNone/>
              <a:defRPr sz="3000">
                <a:solidFill>
                  <a:schemeClr val="dk1"/>
                </a:solidFill>
                <a:latin typeface="Oswald"/>
                <a:ea typeface="Oswald"/>
                <a:cs typeface="Oswald"/>
                <a:sym typeface="Oswald"/>
              </a:defRPr>
            </a:lvl2pPr>
            <a:lvl3pPr>
              <a:spcBef>
                <a:spcPts val="0"/>
              </a:spcBef>
              <a:buClr>
                <a:schemeClr val="dk1"/>
              </a:buClr>
              <a:buSzPct val="100000"/>
              <a:buFont typeface="Oswald"/>
              <a:buNone/>
              <a:defRPr sz="3000">
                <a:solidFill>
                  <a:schemeClr val="dk1"/>
                </a:solidFill>
                <a:latin typeface="Oswald"/>
                <a:ea typeface="Oswald"/>
                <a:cs typeface="Oswald"/>
                <a:sym typeface="Oswald"/>
              </a:defRPr>
            </a:lvl3pPr>
            <a:lvl4pPr>
              <a:spcBef>
                <a:spcPts val="0"/>
              </a:spcBef>
              <a:buClr>
                <a:schemeClr val="dk1"/>
              </a:buClr>
              <a:buSzPct val="100000"/>
              <a:buFont typeface="Oswald"/>
              <a:buNone/>
              <a:defRPr sz="3000">
                <a:solidFill>
                  <a:schemeClr val="dk1"/>
                </a:solidFill>
                <a:latin typeface="Oswald"/>
                <a:ea typeface="Oswald"/>
                <a:cs typeface="Oswald"/>
                <a:sym typeface="Oswald"/>
              </a:defRPr>
            </a:lvl4pPr>
            <a:lvl5pPr>
              <a:spcBef>
                <a:spcPts val="0"/>
              </a:spcBef>
              <a:buClr>
                <a:schemeClr val="dk1"/>
              </a:buClr>
              <a:buSzPct val="100000"/>
              <a:buFont typeface="Oswald"/>
              <a:buNone/>
              <a:defRPr sz="3000">
                <a:solidFill>
                  <a:schemeClr val="dk1"/>
                </a:solidFill>
                <a:latin typeface="Oswald"/>
                <a:ea typeface="Oswald"/>
                <a:cs typeface="Oswald"/>
                <a:sym typeface="Oswald"/>
              </a:defRPr>
            </a:lvl5pPr>
            <a:lvl6pPr>
              <a:spcBef>
                <a:spcPts val="0"/>
              </a:spcBef>
              <a:buClr>
                <a:schemeClr val="dk1"/>
              </a:buClr>
              <a:buSzPct val="100000"/>
              <a:buFont typeface="Oswald"/>
              <a:buNone/>
              <a:defRPr sz="3000">
                <a:solidFill>
                  <a:schemeClr val="dk1"/>
                </a:solidFill>
                <a:latin typeface="Oswald"/>
                <a:ea typeface="Oswald"/>
                <a:cs typeface="Oswald"/>
                <a:sym typeface="Oswald"/>
              </a:defRPr>
            </a:lvl6pPr>
            <a:lvl7pPr>
              <a:spcBef>
                <a:spcPts val="0"/>
              </a:spcBef>
              <a:buClr>
                <a:schemeClr val="dk1"/>
              </a:buClr>
              <a:buSzPct val="100000"/>
              <a:buFont typeface="Oswald"/>
              <a:buNone/>
              <a:defRPr sz="3000">
                <a:solidFill>
                  <a:schemeClr val="dk1"/>
                </a:solidFill>
                <a:latin typeface="Oswald"/>
                <a:ea typeface="Oswald"/>
                <a:cs typeface="Oswald"/>
                <a:sym typeface="Oswald"/>
              </a:defRPr>
            </a:lvl7pPr>
            <a:lvl8pPr>
              <a:spcBef>
                <a:spcPts val="0"/>
              </a:spcBef>
              <a:buClr>
                <a:schemeClr val="dk1"/>
              </a:buClr>
              <a:buSzPct val="100000"/>
              <a:buFont typeface="Oswald"/>
              <a:buNone/>
              <a:defRPr sz="3000">
                <a:solidFill>
                  <a:schemeClr val="dk1"/>
                </a:solidFill>
                <a:latin typeface="Oswald"/>
                <a:ea typeface="Oswald"/>
                <a:cs typeface="Oswald"/>
                <a:sym typeface="Oswald"/>
              </a:defRPr>
            </a:lvl8pPr>
            <a:lvl9pPr>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7" name="Shape 7"/>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610200" y="1495547"/>
            <a:ext cx="8222100" cy="838799"/>
          </a:xfrm>
          <a:prstGeom prst="rect">
            <a:avLst/>
          </a:prstGeom>
        </p:spPr>
        <p:txBody>
          <a:bodyPr anchorCtr="0" anchor="b" bIns="91425" lIns="91425" rIns="91425" tIns="91425">
            <a:noAutofit/>
          </a:bodyPr>
          <a:lstStyle/>
          <a:p>
            <a:pPr algn="ctr">
              <a:spcBef>
                <a:spcPts val="0"/>
              </a:spcBef>
              <a:buNone/>
            </a:pPr>
            <a:r>
              <a:rPr lang="en">
                <a:solidFill>
                  <a:srgbClr val="FFFFFF"/>
                </a:solidFill>
              </a:rPr>
              <a:t>Habit Builder App </a:t>
            </a:r>
          </a:p>
        </p:txBody>
      </p:sp>
      <p:sp>
        <p:nvSpPr>
          <p:cNvPr id="59" name="Shape 59"/>
          <p:cNvSpPr txBox="1"/>
          <p:nvPr>
            <p:ph idx="1" type="subTitle"/>
          </p:nvPr>
        </p:nvSpPr>
        <p:spPr>
          <a:xfrm>
            <a:off x="311700" y="3393000"/>
            <a:ext cx="8520599" cy="792600"/>
          </a:xfrm>
          <a:prstGeom prst="rect">
            <a:avLst/>
          </a:prstGeom>
        </p:spPr>
        <p:txBody>
          <a:bodyPr anchorCtr="0" anchor="t" bIns="91425" lIns="91425" rIns="91425" tIns="91425">
            <a:noAutofit/>
          </a:bodyPr>
          <a:lstStyle/>
          <a:p>
            <a:pPr rtl="0" algn="ctr">
              <a:spcBef>
                <a:spcPts val="0"/>
              </a:spcBef>
              <a:buNone/>
            </a:pPr>
            <a:r>
              <a:rPr lang="en" sz="1800"/>
              <a:t>Developed by:</a:t>
            </a:r>
          </a:p>
          <a:p>
            <a:pPr algn="ctr">
              <a:spcBef>
                <a:spcPts val="0"/>
              </a:spcBef>
              <a:buNone/>
            </a:pPr>
            <a:r>
              <a:rPr lang="en" sz="1800"/>
              <a:t>Eugenia Almandoz, Paul Ngouchet , Reet Chowdhary , Cameron Fife</a:t>
            </a:r>
          </a:p>
        </p:txBody>
      </p:sp>
      <p:sp>
        <p:nvSpPr>
          <p:cNvPr id="60" name="Shape 60"/>
          <p:cNvSpPr txBox="1"/>
          <p:nvPr/>
        </p:nvSpPr>
        <p:spPr>
          <a:xfrm>
            <a:off x="7526775" y="-48650"/>
            <a:ext cx="7003799" cy="817199"/>
          </a:xfrm>
          <a:prstGeom prst="rect">
            <a:avLst/>
          </a:prstGeom>
          <a:noFill/>
          <a:ln>
            <a:noFill/>
          </a:ln>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2400"/>
              <a:t>Preview of the list of Activities</a:t>
            </a:r>
          </a:p>
        </p:txBody>
      </p:sp>
      <p:sp>
        <p:nvSpPr>
          <p:cNvPr id="144" name="Shape 144"/>
          <p:cNvSpPr txBox="1"/>
          <p:nvPr>
            <p:ph idx="1" type="body"/>
          </p:nvPr>
        </p:nvSpPr>
        <p:spPr>
          <a:xfrm>
            <a:off x="311700" y="1152475"/>
            <a:ext cx="3658499" cy="3416400"/>
          </a:xfrm>
          <a:prstGeom prst="rect">
            <a:avLst/>
          </a:prstGeom>
        </p:spPr>
        <p:txBody>
          <a:bodyPr anchorCtr="0" anchor="t" bIns="91425" lIns="91425" rIns="91425" tIns="91425">
            <a:noAutofit/>
          </a:bodyPr>
          <a:lstStyle/>
          <a:p>
            <a:pPr rtl="0">
              <a:spcBef>
                <a:spcPts val="0"/>
              </a:spcBef>
              <a:buNone/>
            </a:pPr>
            <a:r>
              <a:rPr lang="en"/>
              <a:t>We made adding an activity as natural as possible . In fact all you have to do is press an add button located in left corner  and a dialog prompting you to enter your item will pop up . After writing just press Ok , and you have a new activity on your screen .</a:t>
            </a:r>
          </a:p>
          <a:p>
            <a:pPr>
              <a:spcBef>
                <a:spcPts val="0"/>
              </a:spcBef>
              <a:buNone/>
            </a:pPr>
            <a:r>
              <a:rPr lang="en"/>
              <a:t>Having being able to implement a tree in our code . Adding activities and sub activities become limitless . </a:t>
            </a:r>
          </a:p>
        </p:txBody>
      </p:sp>
      <p:pic>
        <p:nvPicPr>
          <p:cNvPr id="145" name="Shape 145"/>
          <p:cNvPicPr preferRelativeResize="0"/>
          <p:nvPr/>
        </p:nvPicPr>
        <p:blipFill>
          <a:blip r:embed="rId3">
            <a:alphaModFix/>
          </a:blip>
          <a:stretch>
            <a:fillRect/>
          </a:stretch>
        </p:blipFill>
        <p:spPr>
          <a:xfrm>
            <a:off x="5771550" y="100737"/>
            <a:ext cx="2893201" cy="4942027"/>
          </a:xfrm>
          <a:prstGeom prst="rect">
            <a:avLst/>
          </a:prstGeom>
          <a:noFill/>
          <a:ln>
            <a:noFill/>
          </a:ln>
        </p:spPr>
      </p:pic>
      <p:sp>
        <p:nvSpPr>
          <p:cNvPr id="146" name="Shape 146"/>
          <p:cNvSpPr/>
          <p:nvPr/>
        </p:nvSpPr>
        <p:spPr>
          <a:xfrm>
            <a:off x="5736075" y="339850"/>
            <a:ext cx="722999" cy="5726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7" name="Shape 147"/>
          <p:cNvSpPr txBox="1"/>
          <p:nvPr/>
        </p:nvSpPr>
        <p:spPr>
          <a:xfrm>
            <a:off x="4171675" y="497750"/>
            <a:ext cx="995400" cy="572699"/>
          </a:xfrm>
          <a:prstGeom prst="rect">
            <a:avLst/>
          </a:prstGeom>
          <a:noFill/>
          <a:ln>
            <a:noFill/>
          </a:ln>
        </p:spPr>
        <p:txBody>
          <a:bodyPr anchorCtr="0" anchor="t" bIns="91425" lIns="91425" rIns="91425" tIns="91425">
            <a:noAutofit/>
          </a:bodyPr>
          <a:lstStyle/>
          <a:p>
            <a:pPr rtl="0">
              <a:spcBef>
                <a:spcPts val="0"/>
              </a:spcBef>
              <a:buNone/>
            </a:pPr>
            <a:r>
              <a:rPr b="1" lang="en">
                <a:latin typeface="Calibri"/>
                <a:ea typeface="Calibri"/>
                <a:cs typeface="Calibri"/>
                <a:sym typeface="Calibri"/>
              </a:rPr>
              <a:t>Add button</a:t>
            </a:r>
          </a:p>
          <a:p>
            <a:pPr>
              <a:spcBef>
                <a:spcPts val="0"/>
              </a:spcBef>
              <a:buNone/>
            </a:pPr>
            <a:r>
              <a:t/>
            </a:r>
            <a:endParaRPr/>
          </a:p>
        </p:txBody>
      </p:sp>
      <p:cxnSp>
        <p:nvCxnSpPr>
          <p:cNvPr id="148" name="Shape 148"/>
          <p:cNvCxnSpPr>
            <a:stCxn id="146" idx="2"/>
          </p:cNvCxnSpPr>
          <p:nvPr/>
        </p:nvCxnSpPr>
        <p:spPr>
          <a:xfrm flipH="1">
            <a:off x="4716975" y="626199"/>
            <a:ext cx="1019100" cy="132300"/>
          </a:xfrm>
          <a:prstGeom prst="straightConnector1">
            <a:avLst/>
          </a:prstGeom>
          <a:noFill/>
          <a:ln cap="flat" cmpd="sng" w="9525">
            <a:solidFill>
              <a:schemeClr val="dk2"/>
            </a:solidFill>
            <a:prstDash val="solid"/>
            <a:round/>
            <a:headEnd len="lg" w="lg" type="none"/>
            <a:tailEnd len="lg" w="lg" type="triangle"/>
          </a:ln>
        </p:spPr>
      </p:cxnSp>
      <p:sp>
        <p:nvSpPr>
          <p:cNvPr id="149" name="Shape 149"/>
          <p:cNvSpPr/>
          <p:nvPr/>
        </p:nvSpPr>
        <p:spPr>
          <a:xfrm>
            <a:off x="5771550" y="1991025"/>
            <a:ext cx="722999" cy="414900"/>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0" name="Shape 150"/>
          <p:cNvSpPr txBox="1"/>
          <p:nvPr/>
        </p:nvSpPr>
        <p:spPr>
          <a:xfrm>
            <a:off x="3970200" y="2180650"/>
            <a:ext cx="1019100" cy="572699"/>
          </a:xfrm>
          <a:prstGeom prst="rect">
            <a:avLst/>
          </a:prstGeom>
          <a:noFill/>
          <a:ln>
            <a:noFill/>
          </a:ln>
        </p:spPr>
        <p:txBody>
          <a:bodyPr anchorCtr="0" anchor="t" bIns="91425" lIns="91425" rIns="91425" tIns="91425">
            <a:noAutofit/>
          </a:bodyPr>
          <a:lstStyle/>
          <a:p>
            <a:pPr>
              <a:spcBef>
                <a:spcPts val="0"/>
              </a:spcBef>
              <a:buNone/>
            </a:pPr>
            <a:r>
              <a:rPr b="1" lang="en" sz="1200">
                <a:latin typeface="Calibri"/>
                <a:ea typeface="Calibri"/>
                <a:cs typeface="Calibri"/>
                <a:sym typeface="Calibri"/>
              </a:rPr>
              <a:t>Example of activity</a:t>
            </a:r>
          </a:p>
        </p:txBody>
      </p:sp>
      <p:cxnSp>
        <p:nvCxnSpPr>
          <p:cNvPr id="151" name="Shape 151"/>
          <p:cNvCxnSpPr/>
          <p:nvPr/>
        </p:nvCxnSpPr>
        <p:spPr>
          <a:xfrm flipH="1">
            <a:off x="4734675" y="2367287"/>
            <a:ext cx="983699" cy="77099"/>
          </a:xfrm>
          <a:prstGeom prst="straightConnector1">
            <a:avLst/>
          </a:prstGeom>
          <a:noFill/>
          <a:ln cap="flat" cmpd="sng" w="9525">
            <a:solidFill>
              <a:schemeClr val="dk2"/>
            </a:solidFill>
            <a:prstDash val="solid"/>
            <a:round/>
            <a:headEnd len="lg" w="lg" type="none"/>
            <a:tailEnd len="lg" w="lg" type="triangle"/>
          </a:ln>
        </p:spPr>
      </p:cxnSp>
      <p:sp>
        <p:nvSpPr>
          <p:cNvPr id="152" name="Shape 152"/>
          <p:cNvSpPr/>
          <p:nvPr/>
        </p:nvSpPr>
        <p:spPr>
          <a:xfrm>
            <a:off x="6613075" y="675425"/>
            <a:ext cx="1967399" cy="414900"/>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3" name="Shape 153"/>
          <p:cNvSpPr txBox="1"/>
          <p:nvPr/>
        </p:nvSpPr>
        <p:spPr>
          <a:xfrm>
            <a:off x="4432425" y="1303650"/>
            <a:ext cx="1137600" cy="414900"/>
          </a:xfrm>
          <a:prstGeom prst="rect">
            <a:avLst/>
          </a:prstGeom>
          <a:noFill/>
          <a:ln>
            <a:noFill/>
          </a:ln>
        </p:spPr>
        <p:txBody>
          <a:bodyPr anchorCtr="0" anchor="t" bIns="91425" lIns="91425" rIns="91425" tIns="91425">
            <a:noAutofit/>
          </a:bodyPr>
          <a:lstStyle/>
          <a:p>
            <a:pPr>
              <a:spcBef>
                <a:spcPts val="0"/>
              </a:spcBef>
              <a:buNone/>
            </a:pPr>
            <a:r>
              <a:rPr b="1" lang="en">
                <a:latin typeface="Calibri"/>
                <a:ea typeface="Calibri"/>
                <a:cs typeface="Calibri"/>
                <a:sym typeface="Calibri"/>
              </a:rPr>
              <a:t>Days of the week</a:t>
            </a:r>
          </a:p>
        </p:txBody>
      </p:sp>
      <p:cxnSp>
        <p:nvCxnSpPr>
          <p:cNvPr id="154" name="Shape 154"/>
          <p:cNvCxnSpPr>
            <a:stCxn id="152" idx="2"/>
          </p:cNvCxnSpPr>
          <p:nvPr/>
        </p:nvCxnSpPr>
        <p:spPr>
          <a:xfrm flipH="1">
            <a:off x="5356675" y="882875"/>
            <a:ext cx="1256400" cy="515700"/>
          </a:xfrm>
          <a:prstGeom prst="straightConnector1">
            <a:avLst/>
          </a:prstGeom>
          <a:noFill/>
          <a:ln cap="flat" cmpd="sng" w="9525">
            <a:solidFill>
              <a:schemeClr val="dk2"/>
            </a:solidFill>
            <a:prstDash val="solid"/>
            <a:round/>
            <a:headEnd len="lg" w="lg" type="none"/>
            <a:tailEnd len="lg" w="lg" type="triangle"/>
          </a:ln>
        </p:spPr>
      </p:cxnSp>
      <p:sp>
        <p:nvSpPr>
          <p:cNvPr id="155" name="Shape 155"/>
          <p:cNvSpPr txBox="1"/>
          <p:nvPr/>
        </p:nvSpPr>
        <p:spPr>
          <a:xfrm>
            <a:off x="4100275" y="4053175"/>
            <a:ext cx="1256399" cy="466199"/>
          </a:xfrm>
          <a:prstGeom prst="rect">
            <a:avLst/>
          </a:prstGeom>
          <a:noFill/>
          <a:ln>
            <a:noFill/>
          </a:ln>
        </p:spPr>
        <p:txBody>
          <a:bodyPr anchorCtr="0" anchor="t" bIns="91425" lIns="91425" rIns="91425" tIns="91425">
            <a:noAutofit/>
          </a:bodyPr>
          <a:lstStyle/>
          <a:p>
            <a:pPr>
              <a:spcBef>
                <a:spcPts val="0"/>
              </a:spcBef>
              <a:buNone/>
            </a:pPr>
            <a:r>
              <a:rPr b="1" lang="en" sz="1300">
                <a:latin typeface="Calibri"/>
                <a:ea typeface="Calibri"/>
                <a:cs typeface="Calibri"/>
                <a:sym typeface="Calibri"/>
              </a:rPr>
              <a:t>Unchecked Checkboxes</a:t>
            </a:r>
          </a:p>
        </p:txBody>
      </p:sp>
      <p:sp>
        <p:nvSpPr>
          <p:cNvPr id="156" name="Shape 156"/>
          <p:cNvSpPr/>
          <p:nvPr/>
        </p:nvSpPr>
        <p:spPr>
          <a:xfrm>
            <a:off x="6613075" y="4104400"/>
            <a:ext cx="639900" cy="2489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7" name="Shape 157"/>
          <p:cNvSpPr/>
          <p:nvPr/>
        </p:nvSpPr>
        <p:spPr>
          <a:xfrm>
            <a:off x="7252975" y="3033850"/>
            <a:ext cx="474000" cy="343800"/>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58" name="Shape 158"/>
          <p:cNvCxnSpPr>
            <a:stCxn id="156" idx="2"/>
          </p:cNvCxnSpPr>
          <p:nvPr/>
        </p:nvCxnSpPr>
        <p:spPr>
          <a:xfrm flipH="1">
            <a:off x="4989475" y="4228899"/>
            <a:ext cx="1623600" cy="25800"/>
          </a:xfrm>
          <a:prstGeom prst="straightConnector1">
            <a:avLst/>
          </a:prstGeom>
          <a:noFill/>
          <a:ln cap="flat" cmpd="sng" w="9525">
            <a:solidFill>
              <a:schemeClr val="dk2"/>
            </a:solidFill>
            <a:prstDash val="solid"/>
            <a:round/>
            <a:headEnd len="lg" w="lg" type="none"/>
            <a:tailEnd len="lg" w="lg" type="triangle"/>
          </a:ln>
        </p:spPr>
      </p:cxnSp>
      <p:sp>
        <p:nvSpPr>
          <p:cNvPr id="159" name="Shape 159"/>
          <p:cNvSpPr txBox="1"/>
          <p:nvPr/>
        </p:nvSpPr>
        <p:spPr>
          <a:xfrm>
            <a:off x="4219100" y="3045800"/>
            <a:ext cx="1137600" cy="414900"/>
          </a:xfrm>
          <a:prstGeom prst="rect">
            <a:avLst/>
          </a:prstGeom>
          <a:noFill/>
          <a:ln>
            <a:noFill/>
          </a:ln>
        </p:spPr>
        <p:txBody>
          <a:bodyPr anchorCtr="0" anchor="t" bIns="91425" lIns="91425" rIns="91425" tIns="91425">
            <a:noAutofit/>
          </a:bodyPr>
          <a:lstStyle/>
          <a:p>
            <a:pPr>
              <a:spcBef>
                <a:spcPts val="0"/>
              </a:spcBef>
              <a:buNone/>
            </a:pPr>
            <a:r>
              <a:rPr b="1" lang="en" sz="1300">
                <a:latin typeface="Calibri"/>
                <a:ea typeface="Calibri"/>
                <a:cs typeface="Calibri"/>
                <a:sym typeface="Calibri"/>
              </a:rPr>
              <a:t>Checked Checkboxes</a:t>
            </a:r>
          </a:p>
        </p:txBody>
      </p:sp>
      <p:cxnSp>
        <p:nvCxnSpPr>
          <p:cNvPr id="160" name="Shape 160"/>
          <p:cNvCxnSpPr>
            <a:stCxn id="157" idx="2"/>
          </p:cNvCxnSpPr>
          <p:nvPr/>
        </p:nvCxnSpPr>
        <p:spPr>
          <a:xfrm flipH="1">
            <a:off x="5024875" y="3205750"/>
            <a:ext cx="2228100" cy="771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User experience </a:t>
            </a:r>
          </a:p>
        </p:txBody>
      </p:sp>
      <p:sp>
        <p:nvSpPr>
          <p:cNvPr id="166" name="Shape 166"/>
          <p:cNvSpPr txBox="1"/>
          <p:nvPr>
            <p:ph idx="1" type="body"/>
          </p:nvPr>
        </p:nvSpPr>
        <p:spPr>
          <a:xfrm>
            <a:off x="311700" y="1152475"/>
            <a:ext cx="4973999" cy="3416400"/>
          </a:xfrm>
          <a:prstGeom prst="rect">
            <a:avLst/>
          </a:prstGeom>
        </p:spPr>
        <p:txBody>
          <a:bodyPr anchorCtr="0" anchor="t" bIns="91425" lIns="91425" rIns="91425" tIns="91425">
            <a:noAutofit/>
          </a:bodyPr>
          <a:lstStyle/>
          <a:p>
            <a:pPr>
              <a:spcBef>
                <a:spcPts val="0"/>
              </a:spcBef>
              <a:buNone/>
            </a:pPr>
            <a:r>
              <a:rPr lang="en" sz="1600"/>
              <a:t>Contrasting with a  complex Back end code , our interface is extremely user friendly . In fact deleting activities , adding activities , Scrolling , rearranging items on the screen is very fluid . To delete an item , the user only needs to scroll right . Taking in account the power of a multi touch screen , we used the long click functionally to give the possibility to the user to swap items .  When the user clicks on an activity which doesn’t have sub activities , a dialog pop up on the screen and the user is asked if he wants to add any items to it . If yes he just writes his new items and it is added .</a:t>
            </a:r>
          </a:p>
        </p:txBody>
      </p:sp>
      <p:pic>
        <p:nvPicPr>
          <p:cNvPr id="167" name="Shape 167"/>
          <p:cNvPicPr preferRelativeResize="0"/>
          <p:nvPr/>
        </p:nvPicPr>
        <p:blipFill>
          <a:blip r:embed="rId3">
            <a:alphaModFix/>
          </a:blip>
          <a:stretch>
            <a:fillRect/>
          </a:stretch>
        </p:blipFill>
        <p:spPr>
          <a:xfrm>
            <a:off x="5285700" y="0"/>
            <a:ext cx="2893201" cy="4942027"/>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202275" y="165925"/>
            <a:ext cx="8520599" cy="572699"/>
          </a:xfrm>
          <a:prstGeom prst="rect">
            <a:avLst/>
          </a:prstGeom>
        </p:spPr>
        <p:txBody>
          <a:bodyPr anchorCtr="0" anchor="t" bIns="91425" lIns="91425" rIns="91425" tIns="91425">
            <a:noAutofit/>
          </a:bodyPr>
          <a:lstStyle/>
          <a:p>
            <a:pPr>
              <a:spcBef>
                <a:spcPts val="0"/>
              </a:spcBef>
              <a:buNone/>
            </a:pPr>
            <a:r>
              <a:rPr lang="en"/>
              <a:t>Add Button functionality </a:t>
            </a:r>
          </a:p>
        </p:txBody>
      </p:sp>
      <p:sp>
        <p:nvSpPr>
          <p:cNvPr id="173" name="Shape 173"/>
          <p:cNvSpPr txBox="1"/>
          <p:nvPr>
            <p:ph idx="1" type="body"/>
          </p:nvPr>
        </p:nvSpPr>
        <p:spPr>
          <a:xfrm>
            <a:off x="202275" y="1675350"/>
            <a:ext cx="2140500" cy="2483100"/>
          </a:xfrm>
          <a:prstGeom prst="rect">
            <a:avLst/>
          </a:prstGeom>
        </p:spPr>
        <p:txBody>
          <a:bodyPr anchorCtr="0" anchor="t" bIns="91425" lIns="91425" rIns="91425" tIns="91425">
            <a:noAutofit/>
          </a:bodyPr>
          <a:lstStyle/>
          <a:p>
            <a:pPr>
              <a:spcBef>
                <a:spcPts val="0"/>
              </a:spcBef>
              <a:buNone/>
            </a:pPr>
            <a:r>
              <a:rPr lang="en">
                <a:solidFill>
                  <a:srgbClr val="76A5AF"/>
                </a:solidFill>
              </a:rPr>
              <a:t>This demonstrates how adding a new HabitItem works. This is the screen that shows up when the user clicks on a HabitItem.</a:t>
            </a:r>
          </a:p>
        </p:txBody>
      </p:sp>
      <p:pic>
        <p:nvPicPr>
          <p:cNvPr id="174" name="Shape 174"/>
          <p:cNvPicPr preferRelativeResize="0"/>
          <p:nvPr/>
        </p:nvPicPr>
        <p:blipFill>
          <a:blip r:embed="rId3">
            <a:alphaModFix/>
          </a:blip>
          <a:stretch>
            <a:fillRect/>
          </a:stretch>
        </p:blipFill>
        <p:spPr>
          <a:xfrm>
            <a:off x="5453175" y="165925"/>
            <a:ext cx="2893201" cy="4811649"/>
          </a:xfrm>
          <a:prstGeom prst="rect">
            <a:avLst/>
          </a:prstGeom>
          <a:noFill/>
          <a:ln>
            <a:noFill/>
          </a:ln>
        </p:spPr>
      </p:pic>
      <p:sp>
        <p:nvSpPr>
          <p:cNvPr id="175" name="Shape 175"/>
          <p:cNvSpPr txBox="1"/>
          <p:nvPr/>
        </p:nvSpPr>
        <p:spPr>
          <a:xfrm>
            <a:off x="2346775" y="2096175"/>
            <a:ext cx="2358900" cy="632400"/>
          </a:xfrm>
          <a:prstGeom prst="rect">
            <a:avLst/>
          </a:prstGeom>
          <a:noFill/>
          <a:ln>
            <a:noFill/>
          </a:ln>
        </p:spPr>
        <p:txBody>
          <a:bodyPr anchorCtr="0" anchor="t" bIns="91425" lIns="91425" rIns="91425" tIns="91425">
            <a:noAutofit/>
          </a:bodyPr>
          <a:lstStyle/>
          <a:p>
            <a:pPr>
              <a:spcBef>
                <a:spcPts val="0"/>
              </a:spcBef>
              <a:buNone/>
            </a:pPr>
            <a:r>
              <a:rPr lang="en"/>
              <a:t>User Input: Which HabitItem they want to add</a:t>
            </a:r>
          </a:p>
        </p:txBody>
      </p:sp>
      <p:cxnSp>
        <p:nvCxnSpPr>
          <p:cNvPr id="176" name="Shape 176"/>
          <p:cNvCxnSpPr/>
          <p:nvPr/>
        </p:nvCxnSpPr>
        <p:spPr>
          <a:xfrm>
            <a:off x="4389550" y="2606950"/>
            <a:ext cx="1495800" cy="194400"/>
          </a:xfrm>
          <a:prstGeom prst="straightConnector1">
            <a:avLst/>
          </a:prstGeom>
          <a:noFill/>
          <a:ln cap="flat" cmpd="sng" w="9525">
            <a:solidFill>
              <a:schemeClr val="dk2"/>
            </a:solidFill>
            <a:prstDash val="solid"/>
            <a:round/>
            <a:headEnd len="lg" w="lg" type="none"/>
            <a:tailEnd len="lg" w="lg" type="triangle"/>
          </a:ln>
        </p:spPr>
      </p:cxnSp>
      <p:sp>
        <p:nvSpPr>
          <p:cNvPr id="177" name="Shape 177"/>
          <p:cNvSpPr txBox="1"/>
          <p:nvPr/>
        </p:nvSpPr>
        <p:spPr>
          <a:xfrm>
            <a:off x="3076375" y="3757300"/>
            <a:ext cx="2140500" cy="632400"/>
          </a:xfrm>
          <a:prstGeom prst="rect">
            <a:avLst/>
          </a:prstGeom>
          <a:noFill/>
          <a:ln>
            <a:noFill/>
          </a:ln>
        </p:spPr>
        <p:txBody>
          <a:bodyPr anchorCtr="0" anchor="t" bIns="91425" lIns="91425" rIns="91425" tIns="91425">
            <a:noAutofit/>
          </a:bodyPr>
          <a:lstStyle/>
          <a:p>
            <a:pPr>
              <a:spcBef>
                <a:spcPts val="0"/>
              </a:spcBef>
              <a:buNone/>
            </a:pPr>
            <a:r>
              <a:rPr lang="en"/>
              <a:t>Check if user wants to add it to their view list</a:t>
            </a:r>
          </a:p>
        </p:txBody>
      </p:sp>
      <p:cxnSp>
        <p:nvCxnSpPr>
          <p:cNvPr id="178" name="Shape 178"/>
          <p:cNvCxnSpPr>
            <a:stCxn id="177" idx="3"/>
          </p:cNvCxnSpPr>
          <p:nvPr/>
        </p:nvCxnSpPr>
        <p:spPr>
          <a:xfrm flipH="1" rot="10800000">
            <a:off x="5216875" y="3258700"/>
            <a:ext cx="2224800" cy="814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283275"/>
            <a:ext cx="8520599" cy="572699"/>
          </a:xfrm>
          <a:prstGeom prst="rect">
            <a:avLst/>
          </a:prstGeom>
        </p:spPr>
        <p:txBody>
          <a:bodyPr anchorCtr="0" anchor="t" bIns="91425" lIns="91425" rIns="91425" tIns="91425">
            <a:noAutofit/>
          </a:bodyPr>
          <a:lstStyle/>
          <a:p>
            <a:pPr>
              <a:spcBef>
                <a:spcPts val="0"/>
              </a:spcBef>
              <a:buNone/>
            </a:pPr>
            <a:r>
              <a:rPr lang="en"/>
              <a:t>What our original plan was:</a:t>
            </a:r>
          </a:p>
        </p:txBody>
      </p:sp>
      <p:sp>
        <p:nvSpPr>
          <p:cNvPr id="184" name="Shape 184"/>
          <p:cNvSpPr txBox="1"/>
          <p:nvPr>
            <p:ph idx="1" type="body"/>
          </p:nvPr>
        </p:nvSpPr>
        <p:spPr>
          <a:xfrm>
            <a:off x="279900" y="997700"/>
            <a:ext cx="8584199" cy="3635099"/>
          </a:xfrm>
          <a:prstGeom prst="rect">
            <a:avLst/>
          </a:prstGeom>
        </p:spPr>
        <p:txBody>
          <a:bodyPr anchorCtr="0" anchor="t" bIns="91425" lIns="91425" rIns="91425" tIns="91425">
            <a:noAutofit/>
          </a:bodyPr>
          <a:lstStyle/>
          <a:p>
            <a:pPr rtl="0">
              <a:spcBef>
                <a:spcPts val="0"/>
              </a:spcBef>
              <a:buNone/>
            </a:pPr>
            <a:r>
              <a:rPr lang="en" sz="1700">
                <a:latin typeface="Ubuntu"/>
                <a:ea typeface="Ubuntu"/>
                <a:cs typeface="Ubuntu"/>
                <a:sym typeface="Ubuntu"/>
              </a:rPr>
              <a:t>Due to the time constraint we were not able to implement all the features we wanted to. But here are some of the ones we were thinking of doing:</a:t>
            </a:r>
          </a:p>
          <a:p>
            <a:pPr indent="457200" rtl="0">
              <a:spcBef>
                <a:spcPts val="0"/>
              </a:spcBef>
              <a:buNone/>
            </a:pPr>
            <a:r>
              <a:rPr lang="en" sz="1700">
                <a:latin typeface="Ubuntu"/>
                <a:ea typeface="Ubuntu"/>
                <a:cs typeface="Ubuntu"/>
                <a:sym typeface="Ubuntu"/>
              </a:rPr>
              <a:t>- Implementing goals and at the end of the week showing which were reached</a:t>
            </a:r>
          </a:p>
          <a:p>
            <a:pPr indent="457200" rtl="0">
              <a:spcBef>
                <a:spcPts val="0"/>
              </a:spcBef>
              <a:buNone/>
            </a:pPr>
            <a:r>
              <a:rPr lang="en" sz="1700">
                <a:latin typeface="Ubuntu"/>
                <a:ea typeface="Ubuntu"/>
                <a:cs typeface="Ubuntu"/>
                <a:sym typeface="Ubuntu"/>
              </a:rPr>
              <a:t>- Showing what week it is</a:t>
            </a:r>
          </a:p>
          <a:p>
            <a:pPr indent="457200" rtl="0">
              <a:spcBef>
                <a:spcPts val="0"/>
              </a:spcBef>
              <a:buNone/>
            </a:pPr>
            <a:r>
              <a:rPr lang="en" sz="1700">
                <a:latin typeface="Ubuntu"/>
                <a:ea typeface="Ubuntu"/>
                <a:cs typeface="Ubuntu"/>
                <a:sym typeface="Ubuntu"/>
              </a:rPr>
              <a:t>- Displaying graphs of the user’s success</a:t>
            </a:r>
          </a:p>
          <a:p>
            <a:pPr indent="457200" rtl="0">
              <a:spcBef>
                <a:spcPts val="0"/>
              </a:spcBef>
              <a:buNone/>
            </a:pPr>
            <a:r>
              <a:rPr lang="en" sz="1700">
                <a:latin typeface="Ubuntu"/>
                <a:ea typeface="Ubuntu"/>
                <a:cs typeface="Ubuntu"/>
                <a:sym typeface="Ubuntu"/>
              </a:rPr>
              <a:t>- Saving to the cloud instead of saving locally</a:t>
            </a:r>
          </a:p>
          <a:p>
            <a:pPr indent="457200" rtl="0">
              <a:spcBef>
                <a:spcPts val="0"/>
              </a:spcBef>
              <a:buNone/>
            </a:pPr>
            <a:r>
              <a:rPr lang="en" sz="1700">
                <a:latin typeface="Ubuntu"/>
                <a:ea typeface="Ubuntu"/>
                <a:cs typeface="Ubuntu"/>
                <a:sym typeface="Ubuntu"/>
              </a:rPr>
              <a:t>- Implementing a calendar</a:t>
            </a:r>
          </a:p>
          <a:p>
            <a:pPr indent="457200" rtl="0">
              <a:spcBef>
                <a:spcPts val="0"/>
              </a:spcBef>
              <a:buNone/>
            </a:pPr>
            <a:r>
              <a:rPr lang="en" sz="1700">
                <a:latin typeface="Ubuntu"/>
                <a:ea typeface="Ubuntu"/>
                <a:cs typeface="Ubuntu"/>
                <a:sym typeface="Ubuntu"/>
              </a:rPr>
              <a:t>- Sending notifications to the user </a:t>
            </a:r>
          </a:p>
          <a:p>
            <a:pPr indent="457200" rtl="0">
              <a:spcBef>
                <a:spcPts val="0"/>
              </a:spcBef>
              <a:buNone/>
            </a:pPr>
            <a:r>
              <a:t/>
            </a:r>
            <a:endParaRPr sz="1400"/>
          </a:p>
          <a:p>
            <a:pPr indent="457200" lvl="0">
              <a:spcBef>
                <a:spcPts val="0"/>
              </a:spcBef>
              <a:buNone/>
            </a:pPr>
            <a:r>
              <a:rPr lang="en"/>
              <a: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502975"/>
            <a:ext cx="6321599" cy="635399"/>
          </a:xfrm>
          <a:prstGeom prst="rect">
            <a:avLst/>
          </a:prstGeom>
        </p:spPr>
        <p:txBody>
          <a:bodyPr anchorCtr="0" anchor="t" bIns="91425" lIns="91425" rIns="91425" tIns="91425">
            <a:noAutofit/>
          </a:bodyPr>
          <a:lstStyle/>
          <a:p>
            <a:pPr>
              <a:spcBef>
                <a:spcPts val="0"/>
              </a:spcBef>
              <a:buNone/>
            </a:pPr>
            <a:r>
              <a:rPr lang="en">
                <a:latin typeface="Ubuntu"/>
                <a:ea typeface="Ubuntu"/>
                <a:cs typeface="Ubuntu"/>
                <a:sym typeface="Ubuntu"/>
              </a:rPr>
              <a:t>Summary</a:t>
            </a:r>
            <a:r>
              <a:rPr lang="en"/>
              <a:t>:</a:t>
            </a:r>
          </a:p>
        </p:txBody>
      </p:sp>
      <p:sp>
        <p:nvSpPr>
          <p:cNvPr id="66" name="Shape 66"/>
          <p:cNvSpPr txBox="1"/>
          <p:nvPr>
            <p:ph idx="1" type="body"/>
          </p:nvPr>
        </p:nvSpPr>
        <p:spPr>
          <a:xfrm>
            <a:off x="311700" y="1017800"/>
            <a:ext cx="5354699" cy="3809399"/>
          </a:xfrm>
          <a:prstGeom prst="rect">
            <a:avLst/>
          </a:prstGeom>
        </p:spPr>
        <p:txBody>
          <a:bodyPr anchorCtr="0" anchor="t" bIns="91425" lIns="91425" rIns="91425" tIns="91425">
            <a:noAutofit/>
          </a:bodyPr>
          <a:lstStyle/>
          <a:p>
            <a:pPr>
              <a:spcBef>
                <a:spcPts val="0"/>
              </a:spcBef>
              <a:buNone/>
            </a:pPr>
            <a:r>
              <a:rPr lang="en" sz="1700">
                <a:solidFill>
                  <a:srgbClr val="A4C2F4"/>
                </a:solidFill>
                <a:latin typeface="Ubuntu"/>
                <a:ea typeface="Ubuntu"/>
                <a:cs typeface="Ubuntu"/>
                <a:sym typeface="Ubuntu"/>
              </a:rPr>
              <a:t>Habit Builder provides users with a new way to keep track of their daily success. Our goal for this app was to create an app that would measure the daily progress of a user’s habits. The user would input which activities they wanted to manage for the week and would check them off for each day that they did them. Each activity can be broken down to more specific activities and the same concepts would apply.. This app is intended to help users manage their time and keep track of the number of times an activity/ habit is completed</a:t>
            </a:r>
            <a:r>
              <a:rPr lang="en" sz="1700">
                <a:solidFill>
                  <a:srgbClr val="A4C2F4"/>
                </a:solidFill>
                <a:latin typeface="Syncopate"/>
                <a:ea typeface="Syncopate"/>
                <a:cs typeface="Syncopate"/>
                <a:sym typeface="Syncopate"/>
              </a:rPr>
              <a:t>.</a:t>
            </a:r>
          </a:p>
        </p:txBody>
      </p:sp>
      <p:pic>
        <p:nvPicPr>
          <p:cNvPr id="67" name="Shape 67"/>
          <p:cNvPicPr preferRelativeResize="0"/>
          <p:nvPr/>
        </p:nvPicPr>
        <p:blipFill>
          <a:blip r:embed="rId3">
            <a:alphaModFix/>
          </a:blip>
          <a:stretch>
            <a:fillRect/>
          </a:stretch>
        </p:blipFill>
        <p:spPr>
          <a:xfrm>
            <a:off x="5666399" y="1519950"/>
            <a:ext cx="3224350" cy="261572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latin typeface="Ubuntu"/>
                <a:ea typeface="Ubuntu"/>
                <a:cs typeface="Ubuntu"/>
                <a:sym typeface="Ubuntu"/>
              </a:rPr>
              <a:t>Designing the App</a:t>
            </a:r>
          </a:p>
        </p:txBody>
      </p:sp>
      <p:sp>
        <p:nvSpPr>
          <p:cNvPr id="73" name="Shape 73"/>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rPr lang="en">
                <a:latin typeface="Ubuntu"/>
                <a:ea typeface="Ubuntu"/>
                <a:cs typeface="Ubuntu"/>
                <a:sym typeface="Ubuntu"/>
              </a:rPr>
              <a:t>Having learned a little bit about data structures in class , we did some research on how to implement a binary tree in our app . Our tree being form of a listViews that expands from top to bottom .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272325" y="466500"/>
            <a:ext cx="6321599" cy="635399"/>
          </a:xfrm>
          <a:prstGeom prst="rect">
            <a:avLst/>
          </a:prstGeom>
        </p:spPr>
        <p:txBody>
          <a:bodyPr anchorCtr="0" anchor="t" bIns="91425" lIns="91425" rIns="91425" tIns="91425">
            <a:noAutofit/>
          </a:bodyPr>
          <a:lstStyle/>
          <a:p>
            <a:pPr>
              <a:spcBef>
                <a:spcPts val="0"/>
              </a:spcBef>
              <a:buNone/>
            </a:pPr>
            <a:r>
              <a:rPr lang="en">
                <a:latin typeface="Ubuntu"/>
                <a:ea typeface="Ubuntu"/>
                <a:cs typeface="Ubuntu"/>
                <a:sym typeface="Ubuntu"/>
              </a:rPr>
              <a:t>UML Diagram:</a:t>
            </a:r>
          </a:p>
        </p:txBody>
      </p:sp>
      <p:sp>
        <p:nvSpPr>
          <p:cNvPr id="79" name="Shape 79"/>
          <p:cNvSpPr txBox="1"/>
          <p:nvPr>
            <p:ph idx="1" type="body"/>
          </p:nvPr>
        </p:nvSpPr>
        <p:spPr>
          <a:xfrm>
            <a:off x="311700" y="1152475"/>
            <a:ext cx="4296899" cy="3492599"/>
          </a:xfrm>
          <a:prstGeom prst="rect">
            <a:avLst/>
          </a:prstGeom>
        </p:spPr>
        <p:txBody>
          <a:bodyPr anchorCtr="0" anchor="t" bIns="91425" lIns="91425" rIns="91425" tIns="91425">
            <a:noAutofit/>
          </a:bodyPr>
          <a:lstStyle/>
          <a:p>
            <a:pPr rtl="0">
              <a:spcBef>
                <a:spcPts val="0"/>
              </a:spcBef>
              <a:buNone/>
            </a:pPr>
            <a:r>
              <a:rPr lang="en">
                <a:solidFill>
                  <a:srgbClr val="E69138"/>
                </a:solidFill>
              </a:rPr>
              <a:t>This is the UML for the code of our project. The way we presented this is as follows:</a:t>
            </a:r>
          </a:p>
          <a:p>
            <a:pPr indent="-228600" lvl="0" marL="457200" rtl="0">
              <a:spcBef>
                <a:spcPts val="0"/>
              </a:spcBef>
              <a:buClr>
                <a:srgbClr val="E69138"/>
              </a:buClr>
              <a:buChar char="-"/>
            </a:pPr>
            <a:r>
              <a:rPr lang="en">
                <a:solidFill>
                  <a:srgbClr val="E69138"/>
                </a:solidFill>
              </a:rPr>
              <a:t>Those classes that are defined are those that we created.</a:t>
            </a:r>
          </a:p>
          <a:p>
            <a:pPr indent="-228600" lvl="0" marL="457200" rtl="0">
              <a:spcBef>
                <a:spcPts val="0"/>
              </a:spcBef>
              <a:buClr>
                <a:srgbClr val="E69138"/>
              </a:buClr>
              <a:buChar char="-"/>
            </a:pPr>
            <a:r>
              <a:rPr lang="en">
                <a:solidFill>
                  <a:srgbClr val="E69138"/>
                </a:solidFill>
              </a:rPr>
              <a:t>The ones in bubbles that say Class are classes we implemented into our code.</a:t>
            </a:r>
          </a:p>
          <a:p>
            <a:pPr indent="-228600" lvl="0" marL="457200">
              <a:spcBef>
                <a:spcPts val="0"/>
              </a:spcBef>
              <a:buClr>
                <a:srgbClr val="E69138"/>
              </a:buClr>
              <a:buChar char="-"/>
            </a:pPr>
            <a:r>
              <a:rPr lang="en">
                <a:solidFill>
                  <a:srgbClr val="E69138"/>
                </a:solidFill>
              </a:rPr>
              <a:t>Then we also included the libraries we used.</a:t>
            </a:r>
          </a:p>
        </p:txBody>
      </p:sp>
      <p:pic>
        <p:nvPicPr>
          <p:cNvPr id="80" name="Shape 80"/>
          <p:cNvPicPr preferRelativeResize="0"/>
          <p:nvPr/>
        </p:nvPicPr>
        <p:blipFill>
          <a:blip r:embed="rId3">
            <a:alphaModFix/>
          </a:blip>
          <a:stretch>
            <a:fillRect/>
          </a:stretch>
        </p:blipFill>
        <p:spPr>
          <a:xfrm>
            <a:off x="4764250" y="0"/>
            <a:ext cx="3685775" cy="49997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idx="4294967295" type="title"/>
          </p:nvPr>
        </p:nvSpPr>
        <p:spPr>
          <a:xfrm>
            <a:off x="139400" y="398500"/>
            <a:ext cx="8520599" cy="607800"/>
          </a:xfrm>
          <a:prstGeom prst="rect">
            <a:avLst/>
          </a:prstGeom>
          <a:noFill/>
          <a:ln>
            <a:noFill/>
          </a:ln>
        </p:spPr>
        <p:txBody>
          <a:bodyPr anchorCtr="0" anchor="t" bIns="91425" lIns="91425" rIns="91425" tIns="91425">
            <a:noAutofit/>
          </a:bodyPr>
          <a:lstStyle/>
          <a:p>
            <a:pPr rtl="0">
              <a:spcBef>
                <a:spcPts val="0"/>
              </a:spcBef>
              <a:buNone/>
            </a:pPr>
            <a:r>
              <a:rPr lang="en" sz="1800">
                <a:latin typeface="Ubuntu"/>
                <a:ea typeface="Ubuntu"/>
                <a:cs typeface="Ubuntu"/>
                <a:sym typeface="Ubuntu"/>
              </a:rPr>
              <a:t>Binary tree of our code :</a:t>
            </a:r>
          </a:p>
          <a:p>
            <a:pPr>
              <a:spcBef>
                <a:spcPts val="0"/>
              </a:spcBef>
              <a:buNone/>
            </a:pPr>
            <a:r>
              <a:t/>
            </a:r>
            <a:endParaRPr/>
          </a:p>
        </p:txBody>
      </p:sp>
      <p:sp>
        <p:nvSpPr>
          <p:cNvPr id="86" name="Shape 86"/>
          <p:cNvSpPr/>
          <p:nvPr/>
        </p:nvSpPr>
        <p:spPr>
          <a:xfrm>
            <a:off x="3421800" y="584250"/>
            <a:ext cx="1059599" cy="425099"/>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A</a:t>
            </a:r>
          </a:p>
        </p:txBody>
      </p:sp>
      <p:cxnSp>
        <p:nvCxnSpPr>
          <p:cNvPr id="87" name="Shape 87"/>
          <p:cNvCxnSpPr/>
          <p:nvPr/>
        </p:nvCxnSpPr>
        <p:spPr>
          <a:xfrm flipH="1" rot="10800000">
            <a:off x="1510625" y="1009650"/>
            <a:ext cx="2412299" cy="717299"/>
          </a:xfrm>
          <a:prstGeom prst="straightConnector1">
            <a:avLst/>
          </a:prstGeom>
          <a:noFill/>
          <a:ln cap="flat" cmpd="sng" w="9525">
            <a:solidFill>
              <a:srgbClr val="1155CC"/>
            </a:solidFill>
            <a:prstDash val="solid"/>
            <a:round/>
            <a:headEnd len="lg" w="lg" type="none"/>
            <a:tailEnd len="lg" w="lg" type="none"/>
          </a:ln>
        </p:spPr>
      </p:cxnSp>
      <p:cxnSp>
        <p:nvCxnSpPr>
          <p:cNvPr id="88" name="Shape 88"/>
          <p:cNvCxnSpPr>
            <a:stCxn id="86" idx="2"/>
            <a:endCxn id="89" idx="0"/>
          </p:cNvCxnSpPr>
          <p:nvPr/>
        </p:nvCxnSpPr>
        <p:spPr>
          <a:xfrm flipH="1">
            <a:off x="3934499" y="1009349"/>
            <a:ext cx="17100" cy="717899"/>
          </a:xfrm>
          <a:prstGeom prst="straightConnector1">
            <a:avLst/>
          </a:prstGeom>
          <a:noFill/>
          <a:ln cap="flat" cmpd="sng" w="9525">
            <a:solidFill>
              <a:srgbClr val="3C78D8"/>
            </a:solidFill>
            <a:prstDash val="solid"/>
            <a:round/>
            <a:headEnd len="lg" w="lg" type="none"/>
            <a:tailEnd len="lg" w="lg" type="none"/>
          </a:ln>
        </p:spPr>
      </p:cxnSp>
      <p:cxnSp>
        <p:nvCxnSpPr>
          <p:cNvPr id="90" name="Shape 90"/>
          <p:cNvCxnSpPr>
            <a:stCxn id="86" idx="2"/>
            <a:endCxn id="91" idx="0"/>
          </p:cNvCxnSpPr>
          <p:nvPr/>
        </p:nvCxnSpPr>
        <p:spPr>
          <a:xfrm>
            <a:off x="3951599" y="1009349"/>
            <a:ext cx="2295900" cy="728099"/>
          </a:xfrm>
          <a:prstGeom prst="straightConnector1">
            <a:avLst/>
          </a:prstGeom>
          <a:noFill/>
          <a:ln cap="flat" cmpd="sng" w="9525">
            <a:solidFill>
              <a:srgbClr val="3C78D8"/>
            </a:solidFill>
            <a:prstDash val="solid"/>
            <a:round/>
            <a:headEnd len="lg" w="lg" type="none"/>
            <a:tailEnd len="lg" w="lg" type="none"/>
          </a:ln>
        </p:spPr>
      </p:cxnSp>
      <p:cxnSp>
        <p:nvCxnSpPr>
          <p:cNvPr id="92" name="Shape 92"/>
          <p:cNvCxnSpPr>
            <a:stCxn id="93" idx="2"/>
            <a:endCxn id="94" idx="0"/>
          </p:cNvCxnSpPr>
          <p:nvPr/>
        </p:nvCxnSpPr>
        <p:spPr>
          <a:xfrm flipH="1">
            <a:off x="735274" y="2151624"/>
            <a:ext cx="804000" cy="720300"/>
          </a:xfrm>
          <a:prstGeom prst="straightConnector1">
            <a:avLst/>
          </a:prstGeom>
          <a:noFill/>
          <a:ln cap="flat" cmpd="sng" w="9525">
            <a:solidFill>
              <a:srgbClr val="3C78D8"/>
            </a:solidFill>
            <a:prstDash val="solid"/>
            <a:round/>
            <a:headEnd len="lg" w="lg" type="none"/>
            <a:tailEnd len="lg" w="lg" type="none"/>
          </a:ln>
        </p:spPr>
      </p:cxnSp>
      <p:cxnSp>
        <p:nvCxnSpPr>
          <p:cNvPr id="95" name="Shape 95"/>
          <p:cNvCxnSpPr>
            <a:stCxn id="93" idx="2"/>
            <a:endCxn id="96" idx="0"/>
          </p:cNvCxnSpPr>
          <p:nvPr/>
        </p:nvCxnSpPr>
        <p:spPr>
          <a:xfrm>
            <a:off x="1539274" y="2151624"/>
            <a:ext cx="752400" cy="720300"/>
          </a:xfrm>
          <a:prstGeom prst="straightConnector1">
            <a:avLst/>
          </a:prstGeom>
          <a:noFill/>
          <a:ln cap="flat" cmpd="sng" w="9525">
            <a:solidFill>
              <a:srgbClr val="3C78D8"/>
            </a:solidFill>
            <a:prstDash val="solid"/>
            <a:round/>
            <a:headEnd len="lg" w="lg" type="none"/>
            <a:tailEnd len="lg" w="lg" type="none"/>
          </a:ln>
        </p:spPr>
      </p:cxnSp>
      <p:sp>
        <p:nvSpPr>
          <p:cNvPr id="97" name="Shape 97"/>
          <p:cNvSpPr/>
          <p:nvPr/>
        </p:nvSpPr>
        <p:spPr>
          <a:xfrm>
            <a:off x="3469200" y="3805300"/>
            <a:ext cx="964799" cy="367500"/>
          </a:xfrm>
          <a:prstGeom prst="rect">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H</a:t>
            </a:r>
          </a:p>
        </p:txBody>
      </p:sp>
      <p:cxnSp>
        <p:nvCxnSpPr>
          <p:cNvPr id="98" name="Shape 98"/>
          <p:cNvCxnSpPr>
            <a:stCxn id="89" idx="2"/>
            <a:endCxn id="99" idx="0"/>
          </p:cNvCxnSpPr>
          <p:nvPr/>
        </p:nvCxnSpPr>
        <p:spPr>
          <a:xfrm>
            <a:off x="3934499" y="2153650"/>
            <a:ext cx="17100" cy="689400"/>
          </a:xfrm>
          <a:prstGeom prst="straightConnector1">
            <a:avLst/>
          </a:prstGeom>
          <a:noFill/>
          <a:ln cap="flat" cmpd="sng" w="9525">
            <a:solidFill>
              <a:srgbClr val="3C78D8"/>
            </a:solidFill>
            <a:prstDash val="solid"/>
            <a:round/>
            <a:headEnd len="lg" w="lg" type="none"/>
            <a:tailEnd len="lg" w="lg" type="none"/>
          </a:ln>
        </p:spPr>
      </p:cxnSp>
      <p:cxnSp>
        <p:nvCxnSpPr>
          <p:cNvPr id="100" name="Shape 100"/>
          <p:cNvCxnSpPr>
            <a:stCxn id="101" idx="2"/>
            <a:endCxn id="97" idx="0"/>
          </p:cNvCxnSpPr>
          <p:nvPr/>
        </p:nvCxnSpPr>
        <p:spPr>
          <a:xfrm>
            <a:off x="3951599" y="3239200"/>
            <a:ext cx="0" cy="566100"/>
          </a:xfrm>
          <a:prstGeom prst="straightConnector1">
            <a:avLst/>
          </a:prstGeom>
          <a:noFill/>
          <a:ln cap="flat" cmpd="sng" w="9525">
            <a:solidFill>
              <a:srgbClr val="3C78D8"/>
            </a:solidFill>
            <a:prstDash val="solid"/>
            <a:round/>
            <a:headEnd len="lg" w="lg" type="none"/>
            <a:tailEnd len="lg" w="lg" type="none"/>
          </a:ln>
        </p:spPr>
      </p:cxnSp>
      <p:sp>
        <p:nvSpPr>
          <p:cNvPr id="102" name="Shape 102"/>
          <p:cNvSpPr txBox="1"/>
          <p:nvPr/>
        </p:nvSpPr>
        <p:spPr>
          <a:xfrm>
            <a:off x="3963175" y="1458950"/>
            <a:ext cx="333000" cy="2298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103" name="Shape 103"/>
          <p:cNvSpPr txBox="1"/>
          <p:nvPr/>
        </p:nvSpPr>
        <p:spPr>
          <a:xfrm>
            <a:off x="7431025" y="329500"/>
            <a:ext cx="1433400" cy="1921500"/>
          </a:xfrm>
          <a:prstGeom prst="rect">
            <a:avLst/>
          </a:prstGeom>
          <a:noFill/>
          <a:ln>
            <a:noFill/>
          </a:ln>
        </p:spPr>
        <p:txBody>
          <a:bodyPr anchorCtr="0" anchor="t" bIns="91425" lIns="91425" rIns="91425" tIns="91425">
            <a:noAutofit/>
          </a:bodyPr>
          <a:lstStyle/>
          <a:p>
            <a:pPr rtl="0">
              <a:spcBef>
                <a:spcPts val="0"/>
              </a:spcBef>
              <a:buNone/>
            </a:pPr>
            <a:r>
              <a:rPr lang="en">
                <a:solidFill>
                  <a:srgbClr val="FF0000"/>
                </a:solidFill>
                <a:latin typeface="Ubuntu"/>
                <a:ea typeface="Ubuntu"/>
                <a:cs typeface="Ubuntu"/>
                <a:sym typeface="Ubuntu"/>
              </a:rPr>
              <a:t>Note :</a:t>
            </a:r>
          </a:p>
          <a:p>
            <a:pPr rtl="0">
              <a:spcBef>
                <a:spcPts val="0"/>
              </a:spcBef>
              <a:buNone/>
            </a:pPr>
            <a:r>
              <a:t/>
            </a:r>
            <a:endParaRPr>
              <a:solidFill>
                <a:srgbClr val="FF0000"/>
              </a:solidFill>
              <a:latin typeface="Ubuntu"/>
              <a:ea typeface="Ubuntu"/>
              <a:cs typeface="Ubuntu"/>
              <a:sym typeface="Ubuntu"/>
            </a:endParaRPr>
          </a:p>
          <a:p>
            <a:pPr rtl="0">
              <a:spcBef>
                <a:spcPts val="0"/>
              </a:spcBef>
              <a:buNone/>
            </a:pPr>
            <a:r>
              <a:rPr lang="en">
                <a:solidFill>
                  <a:srgbClr val="FF0000"/>
                </a:solidFill>
                <a:latin typeface="Ubuntu"/>
                <a:ea typeface="Ubuntu"/>
                <a:cs typeface="Ubuntu"/>
                <a:sym typeface="Ubuntu"/>
              </a:rPr>
              <a:t>This tree can expand at infinity depending on the user’s</a:t>
            </a:r>
          </a:p>
          <a:p>
            <a:pPr rtl="0">
              <a:spcBef>
                <a:spcPts val="0"/>
              </a:spcBef>
              <a:buNone/>
            </a:pPr>
            <a:r>
              <a:rPr lang="en">
                <a:solidFill>
                  <a:srgbClr val="FF0000"/>
                </a:solidFill>
                <a:latin typeface="Ubuntu"/>
                <a:ea typeface="Ubuntu"/>
                <a:cs typeface="Ubuntu"/>
                <a:sym typeface="Ubuntu"/>
              </a:rPr>
              <a:t>preferences</a:t>
            </a:r>
          </a:p>
          <a:p>
            <a:pPr>
              <a:spcBef>
                <a:spcPts val="0"/>
              </a:spcBef>
              <a:buNone/>
            </a:pPr>
            <a:r>
              <a:t/>
            </a:r>
            <a:endParaRPr/>
          </a:p>
        </p:txBody>
      </p:sp>
      <p:sp>
        <p:nvSpPr>
          <p:cNvPr id="93" name="Shape 93"/>
          <p:cNvSpPr/>
          <p:nvPr/>
        </p:nvSpPr>
        <p:spPr>
          <a:xfrm>
            <a:off x="953375" y="1726525"/>
            <a:ext cx="1171799" cy="425099"/>
          </a:xfrm>
          <a:prstGeom prst="rect">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t>
            </a:r>
          </a:p>
        </p:txBody>
      </p:sp>
      <p:sp>
        <p:nvSpPr>
          <p:cNvPr id="104" name="Shape 104"/>
          <p:cNvSpPr/>
          <p:nvPr/>
        </p:nvSpPr>
        <p:spPr>
          <a:xfrm>
            <a:off x="3365700" y="1708725"/>
            <a:ext cx="1171799" cy="425099"/>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t>
            </a:r>
          </a:p>
        </p:txBody>
      </p:sp>
      <p:sp>
        <p:nvSpPr>
          <p:cNvPr id="99" name="Shape 99"/>
          <p:cNvSpPr/>
          <p:nvPr/>
        </p:nvSpPr>
        <p:spPr>
          <a:xfrm>
            <a:off x="3365700" y="2843050"/>
            <a:ext cx="1171799" cy="425099"/>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a:t>
            </a:r>
          </a:p>
        </p:txBody>
      </p:sp>
      <p:sp>
        <p:nvSpPr>
          <p:cNvPr id="91" name="Shape 91"/>
          <p:cNvSpPr/>
          <p:nvPr/>
        </p:nvSpPr>
        <p:spPr>
          <a:xfrm>
            <a:off x="5661675" y="1737587"/>
            <a:ext cx="1171799" cy="425099"/>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a:t>
            </a:r>
          </a:p>
        </p:txBody>
      </p:sp>
      <p:sp>
        <p:nvSpPr>
          <p:cNvPr id="96" name="Shape 96"/>
          <p:cNvSpPr/>
          <p:nvPr/>
        </p:nvSpPr>
        <p:spPr>
          <a:xfrm>
            <a:off x="1761812" y="2871850"/>
            <a:ext cx="1059599" cy="425099"/>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a:t>
            </a:r>
          </a:p>
        </p:txBody>
      </p:sp>
      <p:sp>
        <p:nvSpPr>
          <p:cNvPr id="105" name="Shape 105"/>
          <p:cNvSpPr/>
          <p:nvPr/>
        </p:nvSpPr>
        <p:spPr>
          <a:xfrm>
            <a:off x="157937" y="2871850"/>
            <a:ext cx="1059599" cy="425099"/>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a:t>
            </a:r>
          </a:p>
        </p:txBody>
      </p:sp>
      <p:sp>
        <p:nvSpPr>
          <p:cNvPr id="106" name="Shape 106"/>
          <p:cNvSpPr txBox="1"/>
          <p:nvPr/>
        </p:nvSpPr>
        <p:spPr>
          <a:xfrm>
            <a:off x="5885225" y="2893975"/>
            <a:ext cx="2918400" cy="2030700"/>
          </a:xfrm>
          <a:prstGeom prst="rect">
            <a:avLst/>
          </a:prstGeom>
          <a:noFill/>
          <a:ln>
            <a:noFill/>
          </a:ln>
        </p:spPr>
        <p:txBody>
          <a:bodyPr anchorCtr="0" anchor="t" bIns="91425" lIns="91425" rIns="91425" tIns="91425">
            <a:noAutofit/>
          </a:bodyPr>
          <a:lstStyle/>
          <a:p>
            <a:pPr>
              <a:spcBef>
                <a:spcPts val="0"/>
              </a:spcBef>
              <a:buNone/>
            </a:pPr>
            <a:r>
              <a:rPr lang="en">
                <a:solidFill>
                  <a:srgbClr val="6FA8DC"/>
                </a:solidFill>
                <a:latin typeface="Ubuntu"/>
                <a:ea typeface="Ubuntu"/>
                <a:cs typeface="Ubuntu"/>
                <a:sym typeface="Ubuntu"/>
              </a:rPr>
              <a:t>In this picture A would be a habit item/ habit and B, C, D would be habit items that are specific to A and continues to branch out like this.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284475" y="539475"/>
            <a:ext cx="6321599" cy="635399"/>
          </a:xfrm>
          <a:prstGeom prst="rect">
            <a:avLst/>
          </a:prstGeom>
        </p:spPr>
        <p:txBody>
          <a:bodyPr anchorCtr="0" anchor="t" bIns="91425" lIns="91425" rIns="91425" tIns="91425">
            <a:noAutofit/>
          </a:bodyPr>
          <a:lstStyle/>
          <a:p>
            <a:pPr>
              <a:spcBef>
                <a:spcPts val="0"/>
              </a:spcBef>
              <a:buNone/>
            </a:pPr>
            <a:r>
              <a:rPr lang="en">
                <a:latin typeface="Ubuntu"/>
                <a:ea typeface="Ubuntu"/>
                <a:cs typeface="Ubuntu"/>
                <a:sym typeface="Ubuntu"/>
              </a:rPr>
              <a:t>Save to file and Loading data </a:t>
            </a:r>
          </a:p>
        </p:txBody>
      </p:sp>
      <p:sp>
        <p:nvSpPr>
          <p:cNvPr id="112" name="Shape 112"/>
          <p:cNvSpPr txBox="1"/>
          <p:nvPr>
            <p:ph idx="1" type="body"/>
          </p:nvPr>
        </p:nvSpPr>
        <p:spPr>
          <a:xfrm>
            <a:off x="353302" y="1243149"/>
            <a:ext cx="5191499" cy="3341100"/>
          </a:xfrm>
          <a:prstGeom prst="rect">
            <a:avLst/>
          </a:prstGeom>
        </p:spPr>
        <p:txBody>
          <a:bodyPr anchorCtr="0" anchor="t" bIns="91425" lIns="91425" rIns="91425" tIns="91425">
            <a:noAutofit/>
          </a:bodyPr>
          <a:lstStyle/>
          <a:p>
            <a:pPr>
              <a:spcBef>
                <a:spcPts val="0"/>
              </a:spcBef>
              <a:buNone/>
            </a:pPr>
            <a:r>
              <a:rPr lang="en">
                <a:latin typeface="Ubuntu"/>
                <a:ea typeface="Ubuntu"/>
                <a:cs typeface="Ubuntu"/>
                <a:sym typeface="Ubuntu"/>
              </a:rPr>
              <a:t>One of the most important aspects of our application was saving the data of our user as he is using it . So that even after quitting the app , he could come back and his data wouldn’t have disappeared . Implementing that need a lot data structuring work  , combining binary tree and stacks at the same moment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45300" y="332750"/>
            <a:ext cx="6321599" cy="635399"/>
          </a:xfrm>
          <a:prstGeom prst="rect">
            <a:avLst/>
          </a:prstGeom>
        </p:spPr>
        <p:txBody>
          <a:bodyPr anchorCtr="0" anchor="t" bIns="91425" lIns="91425" rIns="91425" tIns="91425">
            <a:noAutofit/>
          </a:bodyPr>
          <a:lstStyle/>
          <a:p>
            <a:pPr>
              <a:spcBef>
                <a:spcPts val="0"/>
              </a:spcBef>
              <a:buNone/>
            </a:pPr>
            <a:r>
              <a:rPr lang="en">
                <a:latin typeface="Ubuntu"/>
                <a:ea typeface="Ubuntu"/>
                <a:cs typeface="Ubuntu"/>
                <a:sym typeface="Ubuntu"/>
              </a:rPr>
              <a:t>Writing To A File:</a:t>
            </a:r>
          </a:p>
        </p:txBody>
      </p:sp>
      <p:sp>
        <p:nvSpPr>
          <p:cNvPr id="118" name="Shape 118"/>
          <p:cNvSpPr txBox="1"/>
          <p:nvPr>
            <p:ph idx="1" type="body"/>
          </p:nvPr>
        </p:nvSpPr>
        <p:spPr>
          <a:xfrm>
            <a:off x="345312" y="1187025"/>
            <a:ext cx="6321599" cy="3002400"/>
          </a:xfrm>
          <a:prstGeom prst="rect">
            <a:avLst/>
          </a:prstGeom>
        </p:spPr>
        <p:txBody>
          <a:bodyPr anchorCtr="0" anchor="t" bIns="91425" lIns="91425" rIns="91425" tIns="91425">
            <a:noAutofit/>
          </a:bodyPr>
          <a:lstStyle/>
          <a:p>
            <a:pPr lvl="0" rtl="0">
              <a:spcBef>
                <a:spcPts val="0"/>
              </a:spcBef>
              <a:buNone/>
            </a:pPr>
            <a:r>
              <a:rPr lang="en">
                <a:latin typeface="Ubuntu"/>
                <a:ea typeface="Ubuntu"/>
                <a:cs typeface="Ubuntu"/>
                <a:sym typeface="Ubuntu"/>
              </a:rPr>
              <a:t>1)First we implement a breadth - first search to find the lowest tree using a queue .</a:t>
            </a:r>
          </a:p>
          <a:p>
            <a:pPr rtl="0">
              <a:spcBef>
                <a:spcPts val="0"/>
              </a:spcBef>
              <a:buNone/>
            </a:pPr>
            <a:r>
              <a:rPr lang="en">
                <a:latin typeface="Ubuntu"/>
                <a:ea typeface="Ubuntu"/>
                <a:cs typeface="Ubuntu"/>
                <a:sym typeface="Ubuntu"/>
              </a:rPr>
              <a:t>2)Simultaneously , store each node in a stack such that the lowest right most leaf is popped first and the head is popped last .</a:t>
            </a:r>
          </a:p>
          <a:p>
            <a:pPr rtl="0">
              <a:spcBef>
                <a:spcPts val="0"/>
              </a:spcBef>
              <a:buNone/>
            </a:pPr>
            <a:r>
              <a:rPr lang="en">
                <a:latin typeface="Ubuntu"/>
                <a:ea typeface="Ubuntu"/>
                <a:cs typeface="Ubuntu"/>
                <a:sym typeface="Ubuntu"/>
              </a:rPr>
              <a:t>3)While popping of the stack , write the to the file so that last/lowest right most leaf is written first and the head is written at the bottom of the file .</a:t>
            </a:r>
          </a:p>
          <a:p>
            <a:pPr lvl="0">
              <a:spcBef>
                <a:spcPts val="0"/>
              </a:spcBef>
              <a:buNone/>
            </a:pPr>
            <a:r>
              <a:rPr lang="en">
                <a:latin typeface="Ubuntu"/>
                <a:ea typeface="Ubuntu"/>
                <a:cs typeface="Ubuntu"/>
                <a:sym typeface="Ubuntu"/>
              </a:rPr>
              <a:t>4)The file has been successfully written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177950" y="523125"/>
            <a:ext cx="6321599" cy="635399"/>
          </a:xfrm>
          <a:prstGeom prst="rect">
            <a:avLst/>
          </a:prstGeom>
        </p:spPr>
        <p:txBody>
          <a:bodyPr anchorCtr="0" anchor="t" bIns="91425" lIns="91425" rIns="91425" tIns="91425">
            <a:noAutofit/>
          </a:bodyPr>
          <a:lstStyle/>
          <a:p>
            <a:pPr>
              <a:spcBef>
                <a:spcPts val="0"/>
              </a:spcBef>
              <a:buNone/>
            </a:pPr>
            <a:r>
              <a:rPr lang="en">
                <a:latin typeface="Ubuntu"/>
                <a:ea typeface="Ubuntu"/>
                <a:cs typeface="Ubuntu"/>
                <a:sym typeface="Ubuntu"/>
              </a:rPr>
              <a:t>Reading to a file: </a:t>
            </a:r>
          </a:p>
        </p:txBody>
      </p:sp>
      <p:sp>
        <p:nvSpPr>
          <p:cNvPr id="124" name="Shape 124"/>
          <p:cNvSpPr txBox="1"/>
          <p:nvPr>
            <p:ph idx="1" type="body"/>
          </p:nvPr>
        </p:nvSpPr>
        <p:spPr>
          <a:xfrm>
            <a:off x="177950" y="1374275"/>
            <a:ext cx="5731500" cy="3659700"/>
          </a:xfrm>
          <a:prstGeom prst="rect">
            <a:avLst/>
          </a:prstGeom>
        </p:spPr>
        <p:txBody>
          <a:bodyPr anchorCtr="0" anchor="t" bIns="91425" lIns="91425" rIns="91425" tIns="91425">
            <a:noAutofit/>
          </a:bodyPr>
          <a:lstStyle/>
          <a:p>
            <a:pPr rtl="0">
              <a:spcBef>
                <a:spcPts val="0"/>
              </a:spcBef>
              <a:buNone/>
            </a:pPr>
            <a:r>
              <a:rPr lang="en" sz="1600">
                <a:latin typeface="Ubuntu"/>
                <a:ea typeface="Ubuntu"/>
                <a:cs typeface="Ubuntu"/>
                <a:sym typeface="Ubuntu"/>
              </a:rPr>
              <a:t> Note : Writing to the file was made from bottom to top . It is better than writing from top to bottom because we don’t have to guess if a root has multiples nodes or not . We just start from the children until we reach the parent . </a:t>
            </a:r>
          </a:p>
          <a:p>
            <a:pPr lvl="0" rtl="0">
              <a:spcBef>
                <a:spcPts val="0"/>
              </a:spcBef>
              <a:buNone/>
            </a:pPr>
            <a:r>
              <a:rPr lang="en" sz="1600">
                <a:latin typeface="Ubuntu"/>
                <a:ea typeface="Ubuntu"/>
                <a:cs typeface="Ubuntu"/>
                <a:sym typeface="Ubuntu"/>
              </a:rPr>
              <a:t>Reading will just be made from top to bottom , and data will each time be restored . Creating new datas ( actually old datas )  retrieved from the file  and running the program with them .</a:t>
            </a:r>
          </a:p>
        </p:txBody>
      </p:sp>
      <p:sp>
        <p:nvSpPr>
          <p:cNvPr id="125" name="Shape 125"/>
          <p:cNvSpPr/>
          <p:nvPr/>
        </p:nvSpPr>
        <p:spPr>
          <a:xfrm>
            <a:off x="6128400" y="523125"/>
            <a:ext cx="1422600" cy="23223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t/>
            </a:r>
            <a:endParaRPr/>
          </a:p>
          <a:p>
            <a:pPr rtl="0" algn="ctr">
              <a:spcBef>
                <a:spcPts val="0"/>
              </a:spcBef>
              <a:buNone/>
            </a:pPr>
            <a:r>
              <a:rPr b="1" lang="en" sz="1800"/>
              <a:t>File:</a:t>
            </a:r>
          </a:p>
          <a:p>
            <a:pPr rtl="0" algn="ctr">
              <a:spcBef>
                <a:spcPts val="0"/>
              </a:spcBef>
              <a:buNone/>
            </a:pPr>
            <a:r>
              <a:rPr lang="en"/>
              <a:t>H</a:t>
            </a:r>
          </a:p>
          <a:p>
            <a:pPr rtl="0" algn="ctr">
              <a:spcBef>
                <a:spcPts val="0"/>
              </a:spcBef>
              <a:buNone/>
            </a:pPr>
            <a:r>
              <a:rPr lang="en"/>
              <a:t>G</a:t>
            </a:r>
          </a:p>
          <a:p>
            <a:pPr rtl="0" algn="ctr">
              <a:spcBef>
                <a:spcPts val="0"/>
              </a:spcBef>
              <a:buNone/>
            </a:pPr>
            <a:r>
              <a:rPr lang="en"/>
              <a:t>F</a:t>
            </a:r>
          </a:p>
          <a:p>
            <a:pPr rtl="0" algn="ctr">
              <a:spcBef>
                <a:spcPts val="0"/>
              </a:spcBef>
              <a:buNone/>
            </a:pPr>
            <a:r>
              <a:rPr lang="en"/>
              <a:t>E</a:t>
            </a:r>
          </a:p>
          <a:p>
            <a:pPr rtl="0" algn="ctr">
              <a:spcBef>
                <a:spcPts val="0"/>
              </a:spcBef>
              <a:buNone/>
            </a:pPr>
            <a:r>
              <a:rPr lang="en"/>
              <a:t>D</a:t>
            </a:r>
          </a:p>
          <a:p>
            <a:pPr rtl="0" algn="ctr">
              <a:spcBef>
                <a:spcPts val="0"/>
              </a:spcBef>
              <a:buNone/>
            </a:pPr>
            <a:r>
              <a:rPr lang="en"/>
              <a:t>C</a:t>
            </a:r>
          </a:p>
          <a:p>
            <a:pPr rtl="0" algn="ctr">
              <a:spcBef>
                <a:spcPts val="0"/>
              </a:spcBef>
              <a:buNone/>
            </a:pPr>
            <a:r>
              <a:rPr lang="en"/>
              <a:t>B</a:t>
            </a:r>
          </a:p>
          <a:p>
            <a:pPr rtl="0" algn="ctr">
              <a:spcBef>
                <a:spcPts val="0"/>
              </a:spcBef>
              <a:buNone/>
            </a:pPr>
            <a:r>
              <a:rPr lang="en"/>
              <a:t>A</a:t>
            </a:r>
          </a:p>
          <a:p>
            <a:pPr>
              <a:spcBef>
                <a:spcPts val="0"/>
              </a:spcBef>
              <a:buNone/>
            </a:pPr>
            <a:r>
              <a:t/>
            </a:r>
            <a:endParaRPr/>
          </a:p>
        </p:txBody>
      </p:sp>
      <p:sp>
        <p:nvSpPr>
          <p:cNvPr id="126" name="Shape 126"/>
          <p:cNvSpPr/>
          <p:nvPr/>
        </p:nvSpPr>
        <p:spPr>
          <a:xfrm>
            <a:off x="6335150" y="3222275"/>
            <a:ext cx="2614199" cy="14711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a:t>Example:</a:t>
            </a:r>
          </a:p>
          <a:p>
            <a:pPr rtl="0" algn="ctr">
              <a:spcBef>
                <a:spcPts val="0"/>
              </a:spcBef>
              <a:buNone/>
            </a:pPr>
            <a:r>
              <a:rPr lang="en"/>
              <a:t>H Information:</a:t>
            </a:r>
          </a:p>
          <a:p>
            <a:pPr rtl="0">
              <a:spcBef>
                <a:spcPts val="0"/>
              </a:spcBef>
              <a:buNone/>
            </a:pPr>
            <a:r>
              <a:rPr lang="en"/>
              <a:t>ID: 1</a:t>
            </a:r>
          </a:p>
          <a:p>
            <a:pPr rtl="0">
              <a:spcBef>
                <a:spcPts val="0"/>
              </a:spcBef>
              <a:buNone/>
            </a:pPr>
            <a:r>
              <a:rPr lang="en"/>
              <a:t>Name: Excercise</a:t>
            </a:r>
          </a:p>
          <a:p>
            <a:pPr rtl="0">
              <a:spcBef>
                <a:spcPts val="0"/>
              </a:spcBef>
              <a:buNone/>
            </a:pPr>
            <a:r>
              <a:rPr lang="en"/>
              <a:t>Children: None</a:t>
            </a:r>
          </a:p>
          <a:p>
            <a:pPr>
              <a:spcBef>
                <a:spcPts val="0"/>
              </a:spcBef>
              <a:buNone/>
            </a:pPr>
            <a:r>
              <a:t/>
            </a:r>
            <a:endParaRPr/>
          </a:p>
        </p:txBody>
      </p:sp>
      <p:cxnSp>
        <p:nvCxnSpPr>
          <p:cNvPr id="127" name="Shape 127"/>
          <p:cNvCxnSpPr/>
          <p:nvPr/>
        </p:nvCxnSpPr>
        <p:spPr>
          <a:xfrm>
            <a:off x="7551100" y="1118675"/>
            <a:ext cx="401399" cy="2176499"/>
          </a:xfrm>
          <a:prstGeom prst="straightConnector1">
            <a:avLst/>
          </a:prstGeom>
          <a:noFill/>
          <a:ln cap="flat" cmpd="sng" w="9525">
            <a:solidFill>
              <a:srgbClr val="FF0000"/>
            </a:solidFill>
            <a:prstDash val="solid"/>
            <a:round/>
            <a:headEnd len="lg" w="lg" type="none"/>
            <a:tailEnd len="lg" w="lg" type="triangle"/>
          </a:ln>
        </p:spPr>
      </p:cxnSp>
      <p:cxnSp>
        <p:nvCxnSpPr>
          <p:cNvPr id="128" name="Shape 128"/>
          <p:cNvCxnSpPr/>
          <p:nvPr/>
        </p:nvCxnSpPr>
        <p:spPr>
          <a:xfrm>
            <a:off x="6991600" y="1118950"/>
            <a:ext cx="559499" cy="0"/>
          </a:xfrm>
          <a:prstGeom prst="straightConnector1">
            <a:avLst/>
          </a:prstGeom>
          <a:noFill/>
          <a:ln cap="flat" cmpd="sng" w="9525">
            <a:solidFill>
              <a:srgbClr val="FF0000"/>
            </a:solidFill>
            <a:prstDash val="solid"/>
            <a:round/>
            <a:headEnd len="lg" w="lg" type="none"/>
            <a:tailEnd len="lg" w="lg" type="none"/>
          </a:ln>
        </p:spPr>
      </p:cxnSp>
      <p:sp>
        <p:nvSpPr>
          <p:cNvPr id="129" name="Shape 129"/>
          <p:cNvSpPr txBox="1"/>
          <p:nvPr/>
        </p:nvSpPr>
        <p:spPr>
          <a:xfrm>
            <a:off x="8025325" y="1017725"/>
            <a:ext cx="1118700" cy="1377599"/>
          </a:xfrm>
          <a:prstGeom prst="rect">
            <a:avLst/>
          </a:prstGeom>
          <a:noFill/>
          <a:ln>
            <a:noFill/>
          </a:ln>
        </p:spPr>
        <p:txBody>
          <a:bodyPr anchorCtr="0" anchor="t" bIns="91425" lIns="91425" rIns="91425" tIns="91425">
            <a:noAutofit/>
          </a:bodyPr>
          <a:lstStyle/>
          <a:p>
            <a:pPr>
              <a:spcBef>
                <a:spcPts val="0"/>
              </a:spcBef>
              <a:buNone/>
            </a:pPr>
            <a:r>
              <a:rPr lang="en">
                <a:solidFill>
                  <a:srgbClr val="FF9900"/>
                </a:solidFill>
              </a:rPr>
              <a:t>*Example File based on the Binary Tree drawn previously</a:t>
            </a:r>
          </a:p>
        </p:txBody>
      </p:sp>
      <p:sp>
        <p:nvSpPr>
          <p:cNvPr id="130" name="Shape 130"/>
          <p:cNvSpPr txBox="1"/>
          <p:nvPr/>
        </p:nvSpPr>
        <p:spPr>
          <a:xfrm>
            <a:off x="3611375" y="445025"/>
            <a:ext cx="2067000" cy="572699"/>
          </a:xfrm>
          <a:prstGeom prst="rect">
            <a:avLst/>
          </a:prstGeom>
          <a:noFill/>
          <a:ln>
            <a:noFill/>
          </a:ln>
        </p:spPr>
        <p:txBody>
          <a:bodyPr anchorCtr="0" anchor="t" bIns="91425" lIns="91425" rIns="91425" tIns="91425">
            <a:noAutofit/>
          </a:bodyPr>
          <a:lstStyle/>
          <a:p>
            <a:pPr>
              <a:spcBef>
                <a:spcPts val="0"/>
              </a:spcBef>
              <a:buNone/>
            </a:pPr>
            <a:r>
              <a:rPr lang="en">
                <a:solidFill>
                  <a:srgbClr val="FF9900"/>
                </a:solidFill>
              </a:rPr>
              <a:t>How the data from our app is written to a file!</a:t>
            </a:r>
          </a:p>
        </p:txBody>
      </p:sp>
      <p:cxnSp>
        <p:nvCxnSpPr>
          <p:cNvPr id="131" name="Shape 131"/>
          <p:cNvCxnSpPr/>
          <p:nvPr/>
        </p:nvCxnSpPr>
        <p:spPr>
          <a:xfrm>
            <a:off x="5544200" y="719225"/>
            <a:ext cx="584100" cy="479699"/>
          </a:xfrm>
          <a:prstGeom prst="straightConnector1">
            <a:avLst/>
          </a:prstGeom>
          <a:noFill/>
          <a:ln cap="flat" cmpd="sng" w="9525">
            <a:solidFill>
              <a:srgbClr val="FF0000"/>
            </a:solidFill>
            <a:prstDash val="solid"/>
            <a:round/>
            <a:headEnd len="lg" w="lg" type="none"/>
            <a:tailEnd len="lg" w="lg" type="stealth"/>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2874475" y="588100"/>
            <a:ext cx="6321599" cy="635399"/>
          </a:xfrm>
          <a:prstGeom prst="rect">
            <a:avLst/>
          </a:prstGeom>
        </p:spPr>
        <p:txBody>
          <a:bodyPr anchorCtr="0" anchor="t" bIns="91425" lIns="91425" rIns="91425" tIns="91425">
            <a:noAutofit/>
          </a:bodyPr>
          <a:lstStyle/>
          <a:p>
            <a:pPr>
              <a:spcBef>
                <a:spcPts val="0"/>
              </a:spcBef>
              <a:buNone/>
            </a:pPr>
            <a:r>
              <a:rPr lang="en"/>
              <a:t>How it works:</a:t>
            </a:r>
          </a:p>
        </p:txBody>
      </p:sp>
      <p:sp>
        <p:nvSpPr>
          <p:cNvPr id="137" name="Shape 137"/>
          <p:cNvSpPr txBox="1"/>
          <p:nvPr>
            <p:ph idx="1" type="body"/>
          </p:nvPr>
        </p:nvSpPr>
        <p:spPr>
          <a:xfrm>
            <a:off x="3128775" y="1437700"/>
            <a:ext cx="6067199" cy="2496900"/>
          </a:xfrm>
          <a:prstGeom prst="rect">
            <a:avLst/>
          </a:prstGeom>
        </p:spPr>
        <p:txBody>
          <a:bodyPr anchorCtr="0" anchor="t" bIns="91425" lIns="91425" rIns="91425" tIns="91425">
            <a:noAutofit/>
          </a:bodyPr>
          <a:lstStyle/>
          <a:p>
            <a:pPr>
              <a:spcBef>
                <a:spcPts val="0"/>
              </a:spcBef>
              <a:buNone/>
            </a:pPr>
            <a:r>
              <a:rPr lang="en" sz="1600">
                <a:latin typeface="Ubuntu"/>
                <a:ea typeface="Ubuntu"/>
                <a:cs typeface="Ubuntu"/>
                <a:sym typeface="Ubuntu"/>
              </a:rPr>
              <a:t>Here is a preview of what our app looks like when opened. First it starts as a blank screen since the user has not added any habits to keep track of. We have implemented a button in order to add a habit, which is simply symbolized as a( + ). When added, you can see that it shows what week it is, followed by what you inputted. Next to the activity name 7 checkboxes appear one for each day of the week starting on Sunday. </a:t>
            </a:r>
          </a:p>
        </p:txBody>
      </p:sp>
      <p:pic>
        <p:nvPicPr>
          <p:cNvPr id="138" name="Shape 138"/>
          <p:cNvPicPr preferRelativeResize="0"/>
          <p:nvPr/>
        </p:nvPicPr>
        <p:blipFill>
          <a:blip r:embed="rId3">
            <a:alphaModFix/>
          </a:blip>
          <a:stretch>
            <a:fillRect/>
          </a:stretch>
        </p:blipFill>
        <p:spPr>
          <a:xfrm>
            <a:off x="103300" y="0"/>
            <a:ext cx="2771174" cy="4926551"/>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