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1" r:id="rId2"/>
    <p:sldId id="257" r:id="rId3"/>
    <p:sldId id="264" r:id="rId4"/>
    <p:sldId id="266" r:id="rId5"/>
    <p:sldId id="271" r:id="rId6"/>
    <p:sldId id="267" r:id="rId7"/>
    <p:sldId id="268" r:id="rId8"/>
    <p:sldId id="263"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snapToGrid="0">
      <p:cViewPr varScale="1">
        <p:scale>
          <a:sx n="84" d="100"/>
          <a:sy n="84" d="100"/>
        </p:scale>
        <p:origin x="658"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12-4CB2-9651-C8BE1553E91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12-4CB2-9651-C8BE1553E91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12-4CB2-9651-C8BE1553E91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12-4CB2-9651-C8BE1553E91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Classic</c:v>
                </c:pt>
                <c:pt idx="1">
                  <c:v>Supreme</c:v>
                </c:pt>
                <c:pt idx="2">
                  <c:v>Veggie</c:v>
                </c:pt>
                <c:pt idx="3">
                  <c:v>Chicken</c:v>
                </c:pt>
              </c:strCache>
            </c:strRef>
          </c:cat>
          <c:val>
            <c:numRef>
              <c:f>Sheet1!$B$2:$B$5</c:f>
              <c:numCache>
                <c:formatCode>General</c:formatCode>
                <c:ptCount val="4"/>
                <c:pt idx="0">
                  <c:v>216157.75</c:v>
                </c:pt>
                <c:pt idx="1">
                  <c:v>201816</c:v>
                </c:pt>
                <c:pt idx="2">
                  <c:v>188124.3</c:v>
                </c:pt>
                <c:pt idx="3">
                  <c:v>187594.75</c:v>
                </c:pt>
              </c:numCache>
            </c:numRef>
          </c:val>
          <c:extLst>
            <c:ext xmlns:c16="http://schemas.microsoft.com/office/drawing/2014/chart" uri="{C3380CC4-5D6E-409C-BE32-E72D297353CC}">
              <c16:uniqueId val="{00000000-A540-419B-B1EF-74EB57FD3D6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29283893663216759"/>
          <c:y val="0.26965313624409443"/>
          <c:w val="0.45347889320841422"/>
          <c:h val="0.56677727398124855"/>
        </c:manualLayout>
      </c:layout>
      <c:doughnutChart>
        <c:varyColors val="1"/>
        <c:ser>
          <c:idx val="0"/>
          <c:order val="0"/>
          <c:tx>
            <c:strRef>
              <c:f>Sheet1!$B$1</c:f>
              <c:strCache>
                <c:ptCount val="1"/>
                <c:pt idx="0">
                  <c:v>Sales</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9BDE-44A0-B708-BDF9F7E68505}"/>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9BDE-44A0-B708-BDF9F7E68505}"/>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9BDE-44A0-B708-BDF9F7E68505}"/>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9BDE-44A0-B708-BDF9F7E6850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L</c:v>
                </c:pt>
                <c:pt idx="1">
                  <c:v>M</c:v>
                </c:pt>
                <c:pt idx="2">
                  <c:v>S</c:v>
                </c:pt>
                <c:pt idx="3">
                  <c:v>XL</c:v>
                </c:pt>
              </c:strCache>
            </c:strRef>
          </c:cat>
          <c:val>
            <c:numRef>
              <c:f>Sheet1!$B$2:$B$5</c:f>
              <c:numCache>
                <c:formatCode>General</c:formatCode>
                <c:ptCount val="4"/>
                <c:pt idx="0">
                  <c:v>358783.55</c:v>
                </c:pt>
                <c:pt idx="1">
                  <c:v>244021.5</c:v>
                </c:pt>
                <c:pt idx="2">
                  <c:v>177219.75</c:v>
                </c:pt>
                <c:pt idx="3">
                  <c:v>13668</c:v>
                </c:pt>
              </c:numCache>
            </c:numRef>
          </c:val>
          <c:extLst>
            <c:ext xmlns:c16="http://schemas.microsoft.com/office/drawing/2014/chart" uri="{C3380CC4-5D6E-409C-BE32-E72D297353CC}">
              <c16:uniqueId val="{00000000-C1E1-4D39-9E57-F4543AE8A8ED}"/>
            </c:ext>
          </c:extLst>
        </c:ser>
        <c:dLbls>
          <c:showLegendKey val="0"/>
          <c:showVal val="1"/>
          <c:showCatName val="0"/>
          <c:showSerName val="0"/>
          <c:showPercent val="0"/>
          <c:showBubbleSize val="0"/>
          <c:showLeaderLines val="1"/>
        </c:dLbls>
        <c:firstSliceAng val="0"/>
        <c:holeSize val="7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en-US" dirty="0"/>
            <a:t>1</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dirty="0"/>
            <a:t>Data Preprocessing and Exploration</a:t>
          </a:r>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2</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en-US" dirty="0"/>
            <a:t>Sales Prediction</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 3 </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en-US" dirty="0"/>
            <a:t>Purchase Order Generation</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custLinFactNeighborX="-1108" custLinFactNeighborY="-845">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596089" y="804850"/>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 and Exploration</a:t>
          </a:r>
        </a:p>
      </dsp:txBody>
      <dsp:txXfrm>
        <a:off x="1214916" y="1129410"/>
        <a:ext cx="1206713" cy="1514611"/>
      </dsp:txXfrm>
    </dsp:sp>
    <dsp:sp modelId="{47DA5750-48DC-4E4F-815D-0B05DBC30DAB}">
      <dsp:nvSpPr>
        <dsp:cNvPr id="0" name=""/>
        <dsp:cNvSpPr/>
      </dsp:nvSpPr>
      <dsp:spPr>
        <a:xfrm>
          <a:off x="4688"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en-US" sz="6000" kern="1200" dirty="0"/>
            <a:t>1</a:t>
          </a:r>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dirty="0"/>
            <a:t>Sales Prediction</a:t>
          </a:r>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en-US" sz="6000" kern="1200" dirty="0"/>
            <a:t>2</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dirty="0"/>
            <a:t>Purchase Order Generation</a:t>
          </a:r>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en-US" sz="6000" kern="1200" dirty="0"/>
            <a:t> 3 </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8/28/2025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8/28/2025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8/28/2025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8/28/2025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8/28/2025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8/28/2025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8/28/2025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8/28/2025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8/28/2025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8/28/2025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Capstone%205/Consolidated_Purchase_Order_ARIMA.xls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49" y="2148840"/>
            <a:ext cx="9604310" cy="1406426"/>
          </a:xfrm>
        </p:spPr>
        <p:txBody>
          <a:bodyPr>
            <a:normAutofit/>
          </a:bodyPr>
          <a:lstStyle/>
          <a:p>
            <a:r>
              <a:rPr lang="en-US" sz="4800" dirty="0">
                <a:solidFill>
                  <a:schemeClr val="accent1">
                    <a:lumMod val="75000"/>
                  </a:schemeClr>
                </a:solidFill>
              </a:rPr>
              <a:t>Dominos – Predictive Purchase Order System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60AB1-E325-F314-58A4-AAC587207963}"/>
              </a:ext>
            </a:extLst>
          </p:cNvPr>
          <p:cNvSpPr txBox="1"/>
          <p:nvPr/>
        </p:nvSpPr>
        <p:spPr>
          <a:xfrm>
            <a:off x="1024128" y="841248"/>
            <a:ext cx="2286000"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Model Selection</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82FB510-8607-78FC-2F5B-A752191B8F62}"/>
              </a:ext>
            </a:extLst>
          </p:cNvPr>
          <p:cNvGraphicFramePr>
            <a:graphicFrameLocks noGrp="1"/>
          </p:cNvGraphicFramePr>
          <p:nvPr>
            <p:extLst>
              <p:ext uri="{D42A27DB-BD31-4B8C-83A1-F6EECF244321}">
                <p14:modId xmlns:p14="http://schemas.microsoft.com/office/powerpoint/2010/main" val="1728402764"/>
              </p:ext>
            </p:extLst>
          </p:nvPr>
        </p:nvGraphicFramePr>
        <p:xfrm>
          <a:off x="1364488" y="1709928"/>
          <a:ext cx="8465312" cy="3182110"/>
        </p:xfrm>
        <a:graphic>
          <a:graphicData uri="http://schemas.openxmlformats.org/drawingml/2006/table">
            <a:tbl>
              <a:tblPr firstRow="1" bandRow="1">
                <a:tableStyleId>{BC89EF96-8CEA-46FF-86C4-4CE0E7609802}</a:tableStyleId>
              </a:tblPr>
              <a:tblGrid>
                <a:gridCol w="4232656">
                  <a:extLst>
                    <a:ext uri="{9D8B030D-6E8A-4147-A177-3AD203B41FA5}">
                      <a16:colId xmlns:a16="http://schemas.microsoft.com/office/drawing/2014/main" val="1072992386"/>
                    </a:ext>
                  </a:extLst>
                </a:gridCol>
                <a:gridCol w="4232656">
                  <a:extLst>
                    <a:ext uri="{9D8B030D-6E8A-4147-A177-3AD203B41FA5}">
                      <a16:colId xmlns:a16="http://schemas.microsoft.com/office/drawing/2014/main" val="2436047763"/>
                    </a:ext>
                  </a:extLst>
                </a:gridCol>
              </a:tblGrid>
              <a:tr h="672641">
                <a:tc>
                  <a:txBody>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Model Name</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MAPE accuracy</a:t>
                      </a:r>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0620185"/>
                  </a:ext>
                </a:extLst>
              </a:tr>
              <a:tr h="629523">
                <a:tc>
                  <a:txBody>
                    <a:bodyPr/>
                    <a:lstStyle/>
                    <a:p>
                      <a:r>
                        <a:rPr lang="en-US" b="1" dirty="0"/>
                        <a:t>ARIMA</a:t>
                      </a:r>
                    </a:p>
                  </a:txBody>
                  <a:tcPr/>
                </a:tc>
                <a:tc>
                  <a:txBody>
                    <a:bodyPr/>
                    <a:lstStyle/>
                    <a:p>
                      <a:r>
                        <a:rPr lang="en-US" b="1" dirty="0"/>
                        <a:t>0.82%</a:t>
                      </a:r>
                      <a:endParaRPr lang="en-IN" b="1" dirty="0"/>
                    </a:p>
                  </a:txBody>
                  <a:tcPr/>
                </a:tc>
                <a:extLst>
                  <a:ext uri="{0D108BD9-81ED-4DB2-BD59-A6C34878D82A}">
                    <a16:rowId xmlns:a16="http://schemas.microsoft.com/office/drawing/2014/main" val="2287586099"/>
                  </a:ext>
                </a:extLst>
              </a:tr>
              <a:tr h="620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PROPHET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1.29%</a:t>
                      </a:r>
                      <a:endParaRPr lang="en-IN" dirty="0"/>
                    </a:p>
                  </a:txBody>
                  <a:tcPr/>
                </a:tc>
                <a:extLst>
                  <a:ext uri="{0D108BD9-81ED-4DB2-BD59-A6C34878D82A}">
                    <a16:rowId xmlns:a16="http://schemas.microsoft.com/office/drawing/2014/main" val="4186345314"/>
                  </a:ext>
                </a:extLst>
              </a:tr>
              <a:tr h="629523">
                <a:tc>
                  <a:txBody>
                    <a:bodyPr/>
                    <a:lstStyle/>
                    <a:p>
                      <a:r>
                        <a:rPr lang="en-US" dirty="0"/>
                        <a:t>SARIMA </a:t>
                      </a:r>
                      <a:endParaRPr lang="en-IN" dirty="0"/>
                    </a:p>
                  </a:txBody>
                  <a:tcPr/>
                </a:tc>
                <a:tc>
                  <a:txBody>
                    <a:bodyPr/>
                    <a:lstStyle/>
                    <a:p>
                      <a:r>
                        <a:rPr lang="en-US" dirty="0"/>
                        <a:t>51.17%</a:t>
                      </a:r>
                      <a:endParaRPr lang="en-IN" dirty="0"/>
                    </a:p>
                  </a:txBody>
                  <a:tcPr/>
                </a:tc>
                <a:extLst>
                  <a:ext uri="{0D108BD9-81ED-4DB2-BD59-A6C34878D82A}">
                    <a16:rowId xmlns:a16="http://schemas.microsoft.com/office/drawing/2014/main" val="1542218498"/>
                  </a:ext>
                </a:extLst>
              </a:tr>
              <a:tr h="629523">
                <a:tc>
                  <a:txBody>
                    <a:bodyPr/>
                    <a:lstStyle/>
                    <a:p>
                      <a:r>
                        <a:rPr lang="en-US" dirty="0"/>
                        <a:t>LSTM</a:t>
                      </a:r>
                      <a:endParaRPr lang="en-IN" dirty="0"/>
                    </a:p>
                  </a:txBody>
                  <a:tcPr/>
                </a:tc>
                <a:tc>
                  <a:txBody>
                    <a:bodyPr/>
                    <a:lstStyle/>
                    <a:p>
                      <a:r>
                        <a:rPr lang="en-US" dirty="0"/>
                        <a:t>50.4%</a:t>
                      </a:r>
                    </a:p>
                  </a:txBody>
                  <a:tcPr/>
                </a:tc>
                <a:extLst>
                  <a:ext uri="{0D108BD9-81ED-4DB2-BD59-A6C34878D82A}">
                    <a16:rowId xmlns:a16="http://schemas.microsoft.com/office/drawing/2014/main" val="3222793142"/>
                  </a:ext>
                </a:extLst>
              </a:tr>
            </a:tbl>
          </a:graphicData>
        </a:graphic>
      </p:graphicFrame>
    </p:spTree>
    <p:extLst>
      <p:ext uri="{BB962C8B-B14F-4D97-AF65-F5344CB8AC3E}">
        <p14:creationId xmlns:p14="http://schemas.microsoft.com/office/powerpoint/2010/main" val="415782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B8F00D-DD53-51ED-9091-19D0B64D7618}"/>
              </a:ext>
            </a:extLst>
          </p:cNvPr>
          <p:cNvSpPr txBox="1"/>
          <p:nvPr/>
        </p:nvSpPr>
        <p:spPr>
          <a:xfrm>
            <a:off x="4824984" y="484632"/>
            <a:ext cx="2542032"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ARIMA</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4A91DA-B1DA-8566-427A-C54B5DC22103}"/>
              </a:ext>
            </a:extLst>
          </p:cNvPr>
          <p:cNvSpPr txBox="1"/>
          <p:nvPr/>
        </p:nvSpPr>
        <p:spPr>
          <a:xfrm>
            <a:off x="490728" y="1110871"/>
            <a:ext cx="11210544" cy="1477328"/>
          </a:xfrm>
          <a:prstGeom prst="rect">
            <a:avLst/>
          </a:prstGeom>
          <a:noFill/>
        </p:spPr>
        <p:txBody>
          <a:bodyPr wrap="square">
            <a:spAutoFit/>
          </a:bodyPr>
          <a:lstStyle/>
          <a:p>
            <a:r>
              <a:rPr lang="en-US" dirty="0"/>
              <a:t>In our pizza sales forecasting, ARIMA gave the best performance with the lowest MAPE. This is because the sales data shows more of a trend and random fluctuations rather than strong seasonal or calendar-based patterns. ARIMA’s simplicity and ability to model such series directly made it superior to SARIMA (which overestimated seasonality), Prophet (which assumed holiday-like effects), and LSTM (which requires much more data and tuning). Hence, ARIMA is the most suitable model for this dataset.</a:t>
            </a:r>
            <a:endParaRPr lang="en-IN" dirty="0"/>
          </a:p>
        </p:txBody>
      </p:sp>
      <p:sp>
        <p:nvSpPr>
          <p:cNvPr id="5" name="TextBox 4">
            <a:extLst>
              <a:ext uri="{FF2B5EF4-FFF2-40B4-BE49-F238E27FC236}">
                <a16:creationId xmlns:a16="http://schemas.microsoft.com/office/drawing/2014/main" id="{C3631BB5-A903-670C-BB9C-1D6FDD4A2CA3}"/>
              </a:ext>
            </a:extLst>
          </p:cNvPr>
          <p:cNvSpPr txBox="1"/>
          <p:nvPr/>
        </p:nvSpPr>
        <p:spPr>
          <a:xfrm>
            <a:off x="4425696" y="2752773"/>
            <a:ext cx="2414635" cy="400110"/>
          </a:xfrm>
          <a:prstGeom prst="rect">
            <a:avLst/>
          </a:prstGeom>
          <a:noFill/>
        </p:spPr>
        <p:txBody>
          <a:bodyPr wrap="non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Sales for next 7 days</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B8CB3D0-B34E-4FA5-089D-665C4133FD1E}"/>
              </a:ext>
            </a:extLst>
          </p:cNvPr>
          <p:cNvPicPr>
            <a:picLocks noChangeAspect="1"/>
          </p:cNvPicPr>
          <p:nvPr/>
        </p:nvPicPr>
        <p:blipFill>
          <a:blip r:embed="rId2"/>
          <a:srcRect l="16050" t="22400" r="26725" b="23067"/>
          <a:stretch>
            <a:fillRect/>
          </a:stretch>
        </p:blipFill>
        <p:spPr>
          <a:xfrm>
            <a:off x="2190297" y="3191828"/>
            <a:ext cx="6976872" cy="3429000"/>
          </a:xfrm>
          <a:prstGeom prst="rect">
            <a:avLst/>
          </a:prstGeom>
        </p:spPr>
      </p:pic>
    </p:spTree>
    <p:extLst>
      <p:ext uri="{BB962C8B-B14F-4D97-AF65-F5344CB8AC3E}">
        <p14:creationId xmlns:p14="http://schemas.microsoft.com/office/powerpoint/2010/main" val="25225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9D6A2-EBA7-04AB-4C15-52FDCEACD877}"/>
              </a:ext>
            </a:extLst>
          </p:cNvPr>
          <p:cNvSpPr txBox="1"/>
          <p:nvPr/>
        </p:nvSpPr>
        <p:spPr>
          <a:xfrm>
            <a:off x="751301" y="1015934"/>
            <a:ext cx="1938351" cy="461665"/>
          </a:xfrm>
          <a:prstGeom prst="rect">
            <a:avLst/>
          </a:prstGeom>
          <a:noFill/>
        </p:spPr>
        <p:txBody>
          <a:bodyPr wrap="non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Key Insights:</a:t>
            </a:r>
          </a:p>
        </p:txBody>
      </p:sp>
      <p:sp>
        <p:nvSpPr>
          <p:cNvPr id="4" name="Rectangle 1">
            <a:extLst>
              <a:ext uri="{FF2B5EF4-FFF2-40B4-BE49-F238E27FC236}">
                <a16:creationId xmlns:a16="http://schemas.microsoft.com/office/drawing/2014/main" id="{F516C50D-2B87-7A3C-16F9-238B5D4ACE26}"/>
              </a:ext>
            </a:extLst>
          </p:cNvPr>
          <p:cNvSpPr>
            <a:spLocks noChangeArrowheads="1"/>
          </p:cNvSpPr>
          <p:nvPr/>
        </p:nvSpPr>
        <p:spPr bwMode="auto">
          <a:xfrm>
            <a:off x="1091681" y="1545343"/>
            <a:ext cx="9769151"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Forecasted sales are expected to remain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 to average demand levels.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major spikes or drops are anticipated,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suggesting stable demand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next week.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forecast helps in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planning and purchase order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ensuring enough ingredients are stocked without over-ordering).</a:t>
            </a:r>
          </a:p>
        </p:txBody>
      </p:sp>
    </p:spTree>
    <p:extLst>
      <p:ext uri="{BB962C8B-B14F-4D97-AF65-F5344CB8AC3E}">
        <p14:creationId xmlns:p14="http://schemas.microsoft.com/office/powerpoint/2010/main" val="321281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67D7B-FDB5-BA17-F05E-08FB887192A7}"/>
              </a:ext>
            </a:extLst>
          </p:cNvPr>
          <p:cNvSpPr txBox="1"/>
          <p:nvPr/>
        </p:nvSpPr>
        <p:spPr>
          <a:xfrm>
            <a:off x="813816" y="658368"/>
            <a:ext cx="3847592" cy="461665"/>
          </a:xfrm>
          <a:prstGeom prst="rect">
            <a:avLst/>
          </a:prstGeom>
          <a:noFill/>
        </p:spPr>
        <p:txBody>
          <a:bodyPr wrap="non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Ingredient Purchase Order:</a:t>
            </a:r>
          </a:p>
        </p:txBody>
      </p:sp>
      <p:sp>
        <p:nvSpPr>
          <p:cNvPr id="5" name="TextBox 4">
            <a:extLst>
              <a:ext uri="{FF2B5EF4-FFF2-40B4-BE49-F238E27FC236}">
                <a16:creationId xmlns:a16="http://schemas.microsoft.com/office/drawing/2014/main" id="{B0D41E18-01A4-E02D-DAC2-211E8C63ECF5}"/>
              </a:ext>
            </a:extLst>
          </p:cNvPr>
          <p:cNvSpPr txBox="1"/>
          <p:nvPr/>
        </p:nvSpPr>
        <p:spPr>
          <a:xfrm>
            <a:off x="1472184" y="1991606"/>
            <a:ext cx="4409694" cy="369332"/>
          </a:xfrm>
          <a:prstGeom prst="rect">
            <a:avLst/>
          </a:prstGeom>
          <a:noFill/>
        </p:spPr>
        <p:txBody>
          <a:bodyPr wrap="square">
            <a:spAutoFit/>
          </a:bodyPr>
          <a:lstStyle/>
          <a:p>
            <a:r>
              <a:rPr lang="en-US" sz="1800" dirty="0">
                <a:solidFill>
                  <a:schemeClr val="accent1">
                    <a:lumMod val="75000"/>
                  </a:schemeClr>
                </a:solidFill>
                <a:latin typeface="Times New Roman" panose="02020603050405020304" pitchFamily="18" charset="0"/>
                <a:cs typeface="Times New Roman" panose="02020603050405020304" pitchFamily="18" charset="0"/>
              </a:rPr>
              <a:t>For week</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cs typeface="Times New Roman" panose="02020603050405020304" pitchFamily="18" charset="0"/>
                <a:hlinkClick r:id="rId2" action="ppaction://hlinkfile"/>
              </a:rPr>
              <a:t> Purchase order for Next 7 days</a:t>
            </a:r>
            <a:endParaRPr lang="en-IN" sz="1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CCC5F6-72B4-7639-25DA-EC8386C7D8E1}"/>
              </a:ext>
            </a:extLst>
          </p:cNvPr>
          <p:cNvSpPr txBox="1"/>
          <p:nvPr/>
        </p:nvSpPr>
        <p:spPr>
          <a:xfrm>
            <a:off x="1472184" y="1499616"/>
            <a:ext cx="94374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This purchase order is generated using ARIMA-based sales forecasting for the next 7 days</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55D4CA-B222-A2AE-D735-E54E83A9D0B4}"/>
              </a:ext>
            </a:extLst>
          </p:cNvPr>
          <p:cNvPicPr>
            <a:picLocks noChangeAspect="1"/>
          </p:cNvPicPr>
          <p:nvPr/>
        </p:nvPicPr>
        <p:blipFill>
          <a:blip r:embed="rId3"/>
          <a:srcRect l="153" t="26707" r="54472" b="23432"/>
          <a:stretch>
            <a:fillRect/>
          </a:stretch>
        </p:blipFill>
        <p:spPr>
          <a:xfrm>
            <a:off x="1377272" y="2528597"/>
            <a:ext cx="9437455" cy="4021494"/>
          </a:xfrm>
          <a:prstGeom prst="rect">
            <a:avLst/>
          </a:prstGeom>
        </p:spPr>
      </p:pic>
    </p:spTree>
    <p:extLst>
      <p:ext uri="{BB962C8B-B14F-4D97-AF65-F5344CB8AC3E}">
        <p14:creationId xmlns:p14="http://schemas.microsoft.com/office/powerpoint/2010/main" val="172155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56" y="438912"/>
            <a:ext cx="2279904" cy="585534"/>
          </a:xfrm>
        </p:spPr>
        <p:txBody>
          <a:bodyPr>
            <a:normAutofit/>
          </a:bodyPr>
          <a:lstStyle/>
          <a:p>
            <a:r>
              <a:rPr lang="en-US" sz="2800" b="0" dirty="0">
                <a:latin typeface="Times New Roman" panose="02020603050405020304" pitchFamily="18" charset="0"/>
                <a:cs typeface="Times New Roman" panose="02020603050405020304" pitchFamily="18" charset="0"/>
              </a:rPr>
              <a:t>Objective</a:t>
            </a:r>
          </a:p>
        </p:txBody>
      </p:sp>
      <p:sp>
        <p:nvSpPr>
          <p:cNvPr id="5" name="Content Placeholder 4">
            <a:extLst>
              <a:ext uri="{FF2B5EF4-FFF2-40B4-BE49-F238E27FC236}">
                <a16:creationId xmlns:a16="http://schemas.microsoft.com/office/drawing/2014/main" id="{26255ED8-301B-B241-0103-6AAC35472C73}"/>
              </a:ext>
            </a:extLst>
          </p:cNvPr>
          <p:cNvSpPr>
            <a:spLocks noGrp="1"/>
          </p:cNvSpPr>
          <p:nvPr>
            <p:ph idx="1"/>
          </p:nvPr>
        </p:nvSpPr>
        <p:spPr>
          <a:xfrm>
            <a:off x="1130808" y="1103377"/>
            <a:ext cx="9601200" cy="211531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objective of this project is to build a predictive purchase order system for Dominos that can forecast future sales and ingredient requirements using historical sales data. By accurately predicting demand, the system helps maintain the right stock levels, reduces wastage from excess inventory, and prevents stockouts. It also automates the purchase order process, making inventory management more efficient and reliable.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73D1A9-1EDD-69C8-210E-8020FD2AED5C}"/>
              </a:ext>
            </a:extLst>
          </p:cNvPr>
          <p:cNvSpPr txBox="1"/>
          <p:nvPr/>
        </p:nvSpPr>
        <p:spPr>
          <a:xfrm>
            <a:off x="600456" y="2818578"/>
            <a:ext cx="1850186" cy="523220"/>
          </a:xfrm>
          <a:prstGeom prst="rect">
            <a:avLst/>
          </a:prstGeom>
          <a:noFill/>
        </p:spPr>
        <p:txBody>
          <a:bodyPr wrap="none" rtlCol="0">
            <a:spAutoFit/>
          </a:body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Key Skills: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449C8D-5559-A5F2-1804-0E5AE94B73EE}"/>
              </a:ext>
            </a:extLst>
          </p:cNvPr>
          <p:cNvSpPr txBox="1"/>
          <p:nvPr/>
        </p:nvSpPr>
        <p:spPr>
          <a:xfrm>
            <a:off x="1215015" y="3297619"/>
            <a:ext cx="5944737"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Data cleaning and preprocessing</a:t>
            </a:r>
          </a:p>
          <a:p>
            <a:r>
              <a:rPr lang="en-US" sz="2000" dirty="0">
                <a:latin typeface="Times New Roman" panose="02020603050405020304" pitchFamily="18" charset="0"/>
                <a:cs typeface="Times New Roman" panose="02020603050405020304" pitchFamily="18" charset="0"/>
              </a:rPr>
              <a:t>● Exploratory data analysis (EDA) </a:t>
            </a:r>
          </a:p>
          <a:p>
            <a:r>
              <a:rPr lang="en-US" sz="2000" dirty="0">
                <a:latin typeface="Times New Roman" panose="02020603050405020304" pitchFamily="18" charset="0"/>
                <a:cs typeface="Times New Roman" panose="02020603050405020304" pitchFamily="18" charset="0"/>
              </a:rPr>
              <a:t>● Time series forecasting </a:t>
            </a:r>
          </a:p>
          <a:p>
            <a:r>
              <a:rPr lang="en-US" sz="2000" dirty="0">
                <a:latin typeface="Times New Roman" panose="02020603050405020304" pitchFamily="18" charset="0"/>
                <a:cs typeface="Times New Roman" panose="02020603050405020304" pitchFamily="18" charset="0"/>
              </a:rPr>
              <a:t>● Predictive modeling </a:t>
            </a:r>
          </a:p>
          <a:p>
            <a:r>
              <a:rPr lang="en-US" sz="2000" dirty="0">
                <a:latin typeface="Times New Roman" panose="02020603050405020304" pitchFamily="18" charset="0"/>
                <a:cs typeface="Times New Roman" panose="02020603050405020304" pitchFamily="18" charset="0"/>
              </a:rPr>
              <a:t>● Business decision making </a:t>
            </a:r>
          </a:p>
          <a:p>
            <a:r>
              <a:rPr lang="en-US" sz="2000" dirty="0">
                <a:latin typeface="Times New Roman" panose="02020603050405020304" pitchFamily="18" charset="0"/>
                <a:cs typeface="Times New Roman" panose="02020603050405020304" pitchFamily="18" charset="0"/>
              </a:rPr>
              <a:t>● Real-world application of data science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6784" y="1066800"/>
            <a:ext cx="2468880" cy="579438"/>
          </a:xfrm>
        </p:spPr>
        <p:txBody>
          <a:bodyPr/>
          <a:lstStyle/>
          <a:p>
            <a:r>
              <a:rPr lang="en-US" dirty="0">
                <a:latin typeface="Times New Roman" panose="02020603050405020304" pitchFamily="18" charset="0"/>
                <a:cs typeface="Times New Roman" panose="02020603050405020304" pitchFamily="18" charset="0"/>
              </a:rPr>
              <a:t>Methodology</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3884238638"/>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529400"/>
            <a:ext cx="3267456" cy="641350"/>
          </a:xfrm>
        </p:spPr>
        <p:txBody>
          <a:bodyPr>
            <a:normAutofit/>
          </a:bodyPr>
          <a:lstStyle/>
          <a:p>
            <a:r>
              <a:rPr lang="en-US" sz="2400" dirty="0">
                <a:latin typeface="Times New Roman" panose="02020603050405020304" pitchFamily="18" charset="0"/>
                <a:cs typeface="Times New Roman" panose="02020603050405020304" pitchFamily="18" charset="0"/>
              </a:rPr>
              <a:t>Data Preprocessing</a:t>
            </a:r>
          </a:p>
        </p:txBody>
      </p:sp>
      <p:sp>
        <p:nvSpPr>
          <p:cNvPr id="7" name="Rectangle 1">
            <a:extLst>
              <a:ext uri="{FF2B5EF4-FFF2-40B4-BE49-F238E27FC236}">
                <a16:creationId xmlns:a16="http://schemas.microsoft.com/office/drawing/2014/main" id="{3A5CA8FB-759E-95E1-D9C9-08D0F7A78781}"/>
              </a:ext>
            </a:extLst>
          </p:cNvPr>
          <p:cNvSpPr>
            <a:spLocks noGrp="1" noChangeArrowheads="1"/>
          </p:cNvSpPr>
          <p:nvPr>
            <p:ph type="body" idx="1"/>
          </p:nvPr>
        </p:nvSpPr>
        <p:spPr bwMode="auto">
          <a:xfrm>
            <a:off x="1147572" y="1277670"/>
            <a:ext cx="989685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was cleaned by handling missing values, outliers, and inconsistencies. Missing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pizza_name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entries were resolved by mapping them with their corresponding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pizza_name_id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Columns were integrated using IDs to link sales with ingredient details. Exploratory Data Analysis was then performed to uncover sales trends, seasonality, and ingredient usage patterns. </a:t>
            </a:r>
          </a:p>
        </p:txBody>
      </p:sp>
      <p:sp>
        <p:nvSpPr>
          <p:cNvPr id="8" name="TextBox 7">
            <a:extLst>
              <a:ext uri="{FF2B5EF4-FFF2-40B4-BE49-F238E27FC236}">
                <a16:creationId xmlns:a16="http://schemas.microsoft.com/office/drawing/2014/main" id="{71BC184D-1F20-A2DD-6227-CCC5713FC8AA}"/>
              </a:ext>
            </a:extLst>
          </p:cNvPr>
          <p:cNvSpPr txBox="1"/>
          <p:nvPr/>
        </p:nvSpPr>
        <p:spPr>
          <a:xfrm>
            <a:off x="792480" y="3198167"/>
            <a:ext cx="1790875" cy="461665"/>
          </a:xfrm>
          <a:prstGeom prst="rect">
            <a:avLst/>
          </a:prstGeom>
          <a:noFill/>
        </p:spPr>
        <p:txBody>
          <a:bodyPr wrap="non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Exploratory</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A7BEF4-FB54-C9AB-E0C0-21DFDC91D408}"/>
              </a:ext>
            </a:extLst>
          </p:cNvPr>
          <p:cNvSpPr txBox="1"/>
          <p:nvPr/>
        </p:nvSpPr>
        <p:spPr>
          <a:xfrm>
            <a:off x="1147571" y="3738279"/>
            <a:ext cx="9896855"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analysis revealed monthly sales trends, category-wise pizza sales, and size-wise sales patterns. I also studied total sales and category-wise distribution, which highlighted seasonal demand and customer preferences. These insights provided a strong base for building the forecasting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DE93-850F-F52D-DAEA-17564FC47937}"/>
              </a:ext>
            </a:extLst>
          </p:cNvPr>
          <p:cNvSpPr>
            <a:spLocks noGrp="1"/>
          </p:cNvSpPr>
          <p:nvPr>
            <p:ph type="title"/>
          </p:nvPr>
        </p:nvSpPr>
        <p:spPr>
          <a:xfrm>
            <a:off x="1962912" y="4142232"/>
            <a:ext cx="9601200" cy="1160829"/>
          </a:xfrm>
        </p:spPr>
        <p:txBody>
          <a:bodyPr/>
          <a:lstStyle/>
          <a:p>
            <a:r>
              <a:rPr lang="en-US" dirty="0"/>
              <a:t>EDA - KEY INSIGHTS</a:t>
            </a:r>
            <a:endParaRPr lang="en-IN" dirty="0"/>
          </a:p>
        </p:txBody>
      </p:sp>
    </p:spTree>
    <p:extLst>
      <p:ext uri="{BB962C8B-B14F-4D97-AF65-F5344CB8AC3E}">
        <p14:creationId xmlns:p14="http://schemas.microsoft.com/office/powerpoint/2010/main" val="311147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ED53F-57B1-2704-7FED-22E2E8264630}"/>
              </a:ext>
            </a:extLst>
          </p:cNvPr>
          <p:cNvSpPr txBox="1"/>
          <p:nvPr/>
        </p:nvSpPr>
        <p:spPr>
          <a:xfrm>
            <a:off x="4477512" y="208155"/>
            <a:ext cx="2380488" cy="400110"/>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Monthly pizza sales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5CE6CE-5C42-D838-F275-70DCDC4519D6}"/>
              </a:ext>
            </a:extLst>
          </p:cNvPr>
          <p:cNvPicPr>
            <a:picLocks noChangeAspect="1"/>
          </p:cNvPicPr>
          <p:nvPr/>
        </p:nvPicPr>
        <p:blipFill>
          <a:blip r:embed="rId2"/>
          <a:srcRect l="16199" t="29117" r="15925" b="6176"/>
          <a:stretch>
            <a:fillRect/>
          </a:stretch>
        </p:blipFill>
        <p:spPr>
          <a:xfrm>
            <a:off x="1603248" y="671532"/>
            <a:ext cx="8129016" cy="2602054"/>
          </a:xfrm>
          <a:prstGeom prst="rect">
            <a:avLst/>
          </a:prstGeom>
        </p:spPr>
      </p:pic>
      <p:sp>
        <p:nvSpPr>
          <p:cNvPr id="6" name="TextBox 5">
            <a:extLst>
              <a:ext uri="{FF2B5EF4-FFF2-40B4-BE49-F238E27FC236}">
                <a16:creationId xmlns:a16="http://schemas.microsoft.com/office/drawing/2014/main" id="{EE302494-0103-A5AD-4FDB-5BF6EEF41113}"/>
              </a:ext>
            </a:extLst>
          </p:cNvPr>
          <p:cNvSpPr txBox="1"/>
          <p:nvPr/>
        </p:nvSpPr>
        <p:spPr>
          <a:xfrm>
            <a:off x="4176796" y="3335885"/>
            <a:ext cx="3671198" cy="400110"/>
          </a:xfrm>
          <a:prstGeom prst="rect">
            <a:avLst/>
          </a:prstGeom>
          <a:noFill/>
        </p:spPr>
        <p:txBody>
          <a:bodyPr wrap="non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Monthly pizza sales by category</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D90D8AD-3A4E-B6F9-97F2-C64CD4F3C3EE}"/>
              </a:ext>
            </a:extLst>
          </p:cNvPr>
          <p:cNvPicPr>
            <a:picLocks noChangeAspect="1"/>
          </p:cNvPicPr>
          <p:nvPr/>
        </p:nvPicPr>
        <p:blipFill>
          <a:blip r:embed="rId3"/>
          <a:srcRect l="19950" t="30267" r="12171" b="14768"/>
          <a:stretch>
            <a:fillRect/>
          </a:stretch>
        </p:blipFill>
        <p:spPr>
          <a:xfrm>
            <a:off x="1874455" y="3897169"/>
            <a:ext cx="8275879" cy="2183591"/>
          </a:xfrm>
          <a:prstGeom prst="rect">
            <a:avLst/>
          </a:prstGeom>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46BD9-6904-F60F-F750-37F3B15DFCB5}"/>
              </a:ext>
            </a:extLst>
          </p:cNvPr>
          <p:cNvSpPr/>
          <p:nvPr/>
        </p:nvSpPr>
        <p:spPr>
          <a:xfrm>
            <a:off x="3259836" y="373791"/>
            <a:ext cx="5065776" cy="101498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Total Sales - </a:t>
            </a:r>
            <a:r>
              <a:rPr lang="en-IN" sz="2800" b="1" i="1" dirty="0">
                <a:latin typeface="Times New Roman" panose="02020603050405020304" pitchFamily="18" charset="0"/>
                <a:cs typeface="Times New Roman" panose="02020603050405020304" pitchFamily="18" charset="0"/>
              </a:rPr>
              <a:t>₹7.94 Lakhs</a:t>
            </a:r>
            <a:endParaRPr lang="en-IN" sz="2800" b="1" i="1" dirty="0">
              <a:ln w="22225">
                <a:solidFill>
                  <a:sysClr val="windowText" lastClr="000000"/>
                </a:solidFill>
                <a:prstDash val="solid"/>
              </a:ln>
              <a:solidFill>
                <a:schemeClr val="accent1">
                  <a:lumMod val="20000"/>
                  <a:lumOff val="80000"/>
                </a:schemeClr>
              </a:solidFill>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E77708E3-307D-DFDF-AD2D-58E55BDCBD8A}"/>
              </a:ext>
            </a:extLst>
          </p:cNvPr>
          <p:cNvGraphicFramePr/>
          <p:nvPr>
            <p:extLst>
              <p:ext uri="{D42A27DB-BD31-4B8C-83A1-F6EECF244321}">
                <p14:modId xmlns:p14="http://schemas.microsoft.com/office/powerpoint/2010/main" val="1978980710"/>
              </p:ext>
            </p:extLst>
          </p:nvPr>
        </p:nvGraphicFramePr>
        <p:xfrm>
          <a:off x="146304" y="2587752"/>
          <a:ext cx="5449824" cy="350215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8A8CCE82-5AB3-561A-03BF-050AEF8AD2AA}"/>
              </a:ext>
            </a:extLst>
          </p:cNvPr>
          <p:cNvSpPr txBox="1"/>
          <p:nvPr/>
        </p:nvSpPr>
        <p:spPr>
          <a:xfrm>
            <a:off x="1783021" y="1993392"/>
            <a:ext cx="2901756" cy="400110"/>
          </a:xfrm>
          <a:prstGeom prst="rect">
            <a:avLst/>
          </a:prstGeom>
          <a:noFill/>
        </p:spPr>
        <p:txBody>
          <a:bodyPr wrap="none" rtlCol="0">
            <a:spAutoFit/>
          </a:bodyPr>
          <a:lstStyle/>
          <a:p>
            <a:r>
              <a:rPr lang="en-IN" sz="2000" u="sng" dirty="0">
                <a:solidFill>
                  <a:schemeClr val="accent1">
                    <a:lumMod val="75000"/>
                  </a:schemeClr>
                </a:solidFill>
                <a:latin typeface="Times New Roman" panose="02020603050405020304" pitchFamily="18" charset="0"/>
                <a:cs typeface="Times New Roman" panose="02020603050405020304" pitchFamily="18" charset="0"/>
              </a:rPr>
              <a:t>Category-wise Pizza Sales</a:t>
            </a:r>
          </a:p>
        </p:txBody>
      </p:sp>
      <p:graphicFrame>
        <p:nvGraphicFramePr>
          <p:cNvPr id="14" name="Chart 13">
            <a:extLst>
              <a:ext uri="{FF2B5EF4-FFF2-40B4-BE49-F238E27FC236}">
                <a16:creationId xmlns:a16="http://schemas.microsoft.com/office/drawing/2014/main" id="{A92F14F8-CEB0-F08E-14A5-C1A43845EA16}"/>
              </a:ext>
            </a:extLst>
          </p:cNvPr>
          <p:cNvGraphicFramePr/>
          <p:nvPr>
            <p:extLst>
              <p:ext uri="{D42A27DB-BD31-4B8C-83A1-F6EECF244321}">
                <p14:modId xmlns:p14="http://schemas.microsoft.com/office/powerpoint/2010/main" val="220323685"/>
              </p:ext>
            </p:extLst>
          </p:nvPr>
        </p:nvGraphicFramePr>
        <p:xfrm>
          <a:off x="5596128" y="2578608"/>
          <a:ext cx="5385816" cy="36393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5E44158B-3682-E865-7363-1915C7BF948E}"/>
              </a:ext>
            </a:extLst>
          </p:cNvPr>
          <p:cNvSpPr txBox="1"/>
          <p:nvPr/>
        </p:nvSpPr>
        <p:spPr>
          <a:xfrm>
            <a:off x="6940296" y="1993392"/>
            <a:ext cx="2359941" cy="400110"/>
          </a:xfrm>
          <a:prstGeom prst="rect">
            <a:avLst/>
          </a:prstGeom>
          <a:noFill/>
        </p:spPr>
        <p:txBody>
          <a:bodyPr wrap="none" rtlCol="0">
            <a:spAutoFit/>
          </a:bodyPr>
          <a:lstStyle/>
          <a:p>
            <a:r>
              <a:rPr lang="en-US" sz="2000" u="sng" dirty="0">
                <a:solidFill>
                  <a:schemeClr val="accent1">
                    <a:lumMod val="75000"/>
                  </a:schemeClr>
                </a:solidFill>
                <a:latin typeface="Times New Roman" panose="02020603050405020304" pitchFamily="18" charset="0"/>
                <a:cs typeface="Times New Roman" panose="02020603050405020304" pitchFamily="18" charset="0"/>
              </a:rPr>
              <a:t>Size-wise Pizza sales</a:t>
            </a:r>
            <a:endParaRPr lang="en-IN" sz="2000" u="sng"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7816" y="490728"/>
            <a:ext cx="9601200" cy="579438"/>
          </a:xfrm>
        </p:spPr>
        <p:txBody>
          <a:bodyPr/>
          <a:lstStyle/>
          <a:p>
            <a:r>
              <a:rPr lang="en-US" dirty="0"/>
              <a:t>Top 3 Pizzas Under Each Category</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155887086"/>
              </p:ext>
            </p:extLst>
          </p:nvPr>
        </p:nvGraphicFramePr>
        <p:xfrm>
          <a:off x="1600200" y="1614816"/>
          <a:ext cx="8860536" cy="3770999"/>
        </p:xfrm>
        <a:graphic>
          <a:graphicData uri="http://schemas.openxmlformats.org/drawingml/2006/table">
            <a:tbl>
              <a:tblPr firstRow="1" bandRow="1">
                <a:tableStyleId>{BC89EF96-8CEA-46FF-86C4-4CE0E7609802}</a:tableStyleId>
              </a:tblPr>
              <a:tblGrid>
                <a:gridCol w="1700784">
                  <a:extLst>
                    <a:ext uri="{9D8B030D-6E8A-4147-A177-3AD203B41FA5}">
                      <a16:colId xmlns:a16="http://schemas.microsoft.com/office/drawing/2014/main" val="20000"/>
                    </a:ext>
                  </a:extLst>
                </a:gridCol>
                <a:gridCol w="2414016">
                  <a:extLst>
                    <a:ext uri="{9D8B030D-6E8A-4147-A177-3AD203B41FA5}">
                      <a16:colId xmlns:a16="http://schemas.microsoft.com/office/drawing/2014/main" val="20001"/>
                    </a:ext>
                  </a:extLst>
                </a:gridCol>
                <a:gridCol w="2221992">
                  <a:extLst>
                    <a:ext uri="{9D8B030D-6E8A-4147-A177-3AD203B41FA5}">
                      <a16:colId xmlns:a16="http://schemas.microsoft.com/office/drawing/2014/main" val="20002"/>
                    </a:ext>
                  </a:extLst>
                </a:gridCol>
                <a:gridCol w="2523744">
                  <a:extLst>
                    <a:ext uri="{9D8B030D-6E8A-4147-A177-3AD203B41FA5}">
                      <a16:colId xmlns:a16="http://schemas.microsoft.com/office/drawing/2014/main" val="160085718"/>
                    </a:ext>
                  </a:extLst>
                </a:gridCol>
              </a:tblGrid>
              <a:tr h="652267">
                <a:tc>
                  <a:txBody>
                    <a:bodyPr/>
                    <a:lstStyle/>
                    <a:p>
                      <a:r>
                        <a:rPr lang="en-US" sz="2000" dirty="0">
                          <a:latin typeface="Times New Roman" panose="02020603050405020304" pitchFamily="18" charset="0"/>
                          <a:cs typeface="Times New Roman" panose="02020603050405020304" pitchFamily="18" charset="0"/>
                        </a:rPr>
                        <a:t>Category</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 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0000"/>
                  </a:ext>
                </a:extLst>
              </a:tr>
              <a:tr h="779683">
                <a:tc>
                  <a:txBody>
                    <a:bodyPr/>
                    <a:lstStyle/>
                    <a:p>
                      <a:r>
                        <a:rPr lang="en-US" sz="1800" dirty="0">
                          <a:latin typeface="Times New Roman" panose="02020603050405020304" pitchFamily="18" charset="0"/>
                          <a:cs typeface="Times New Roman" panose="02020603050405020304" pitchFamily="18" charset="0"/>
                        </a:rPr>
                        <a:t>Classic</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classic deluxe pizza </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hawaiian</a:t>
                      </a:r>
                      <a:r>
                        <a:rPr lang="en-IN" sz="1800" dirty="0">
                          <a:latin typeface="Times New Roman" panose="02020603050405020304" pitchFamily="18" charset="0"/>
                          <a:cs typeface="Times New Roman" panose="02020603050405020304" pitchFamily="18" charset="0"/>
                        </a:rPr>
                        <a:t> pizza </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pepperoni pizza</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79683">
                <a:tc>
                  <a:txBody>
                    <a:bodyPr/>
                    <a:lstStyle/>
                    <a:p>
                      <a:r>
                        <a:rPr lang="en-US" sz="1800" dirty="0">
                          <a:latin typeface="Times New Roman" panose="02020603050405020304" pitchFamily="18" charset="0"/>
                          <a:cs typeface="Times New Roman" panose="02020603050405020304" pitchFamily="18" charset="0"/>
                        </a:rPr>
                        <a:t>Supreme</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spicy </a:t>
                      </a:r>
                      <a:r>
                        <a:rPr lang="en-IN" sz="1800" dirty="0" err="1">
                          <a:latin typeface="Times New Roman" panose="02020603050405020304" pitchFamily="18" charset="0"/>
                          <a:cs typeface="Times New Roman" panose="02020603050405020304" pitchFamily="18" charset="0"/>
                        </a:rPr>
                        <a:t>italian</a:t>
                      </a:r>
                      <a:r>
                        <a:rPr lang="en-IN" sz="1800" dirty="0">
                          <a:latin typeface="Times New Roman" panose="02020603050405020304" pitchFamily="18" charset="0"/>
                          <a:cs typeface="Times New Roman" panose="02020603050405020304" pitchFamily="18" charset="0"/>
                        </a:rPr>
                        <a:t> pizza</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italian</a:t>
                      </a:r>
                      <a:r>
                        <a:rPr lang="en-IN" sz="1800" dirty="0">
                          <a:latin typeface="Times New Roman" panose="02020603050405020304" pitchFamily="18" charset="0"/>
                          <a:cs typeface="Times New Roman" panose="02020603050405020304" pitchFamily="18" charset="0"/>
                        </a:rPr>
                        <a:t> supreme pizza</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sicilian</a:t>
                      </a:r>
                      <a:r>
                        <a:rPr lang="en-IN" sz="1800" dirty="0">
                          <a:latin typeface="Times New Roman" panose="02020603050405020304" pitchFamily="18" charset="0"/>
                          <a:cs typeface="Times New Roman" panose="02020603050405020304" pitchFamily="18" charset="0"/>
                        </a:rPr>
                        <a:t> pizza </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779683">
                <a:tc>
                  <a:txBody>
                    <a:bodyPr/>
                    <a:lstStyle/>
                    <a:p>
                      <a:r>
                        <a:rPr lang="en-US" sz="1800" dirty="0">
                          <a:latin typeface="Times New Roman" panose="02020603050405020304" pitchFamily="18" charset="0"/>
                          <a:cs typeface="Times New Roman" panose="02020603050405020304" pitchFamily="18" charset="0"/>
                        </a:rPr>
                        <a:t>Veggie</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four cheese pizza</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mexicana</a:t>
                      </a:r>
                      <a:r>
                        <a:rPr lang="en-IN" sz="1800" dirty="0">
                          <a:latin typeface="Times New Roman" panose="02020603050405020304" pitchFamily="18" charset="0"/>
                          <a:cs typeface="Times New Roman" panose="02020603050405020304" pitchFamily="18" charset="0"/>
                        </a:rPr>
                        <a:t> pizza</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vegetables + vegetables pizza</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79683">
                <a:tc>
                  <a:txBody>
                    <a:bodyPr/>
                    <a:lstStyle/>
                    <a:p>
                      <a:r>
                        <a:rPr lang="en-US" sz="1800" dirty="0">
                          <a:latin typeface="Times New Roman" panose="02020603050405020304" pitchFamily="18" charset="0"/>
                          <a:cs typeface="Times New Roman" panose="02020603050405020304" pitchFamily="18" charset="0"/>
                        </a:rPr>
                        <a:t>Chicken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thai</a:t>
                      </a:r>
                      <a:r>
                        <a:rPr lang="en-IN" sz="1800" dirty="0">
                          <a:latin typeface="Times New Roman" panose="02020603050405020304" pitchFamily="18" charset="0"/>
                          <a:cs typeface="Times New Roman" panose="02020603050405020304" pitchFamily="18" charset="0"/>
                        </a:rPr>
                        <a:t> chicken pizza</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barbecue chicken pizza </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california</a:t>
                      </a:r>
                      <a:r>
                        <a:rPr lang="en-IN" sz="1800" dirty="0">
                          <a:latin typeface="Times New Roman" panose="02020603050405020304" pitchFamily="18" charset="0"/>
                          <a:cs typeface="Times New Roman" panose="02020603050405020304" pitchFamily="18" charset="0"/>
                        </a:rPr>
                        <a:t> chicken pizza</a:t>
                      </a: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39609481"/>
                  </a:ext>
                </a:extLst>
              </a:tr>
            </a:tbl>
          </a:graphicData>
        </a:graphic>
      </p:graphicFrame>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08CF-1693-C989-24C7-0E0684832ED2}"/>
              </a:ext>
            </a:extLst>
          </p:cNvPr>
          <p:cNvSpPr>
            <a:spLocks noGrp="1"/>
          </p:cNvSpPr>
          <p:nvPr>
            <p:ph type="title"/>
          </p:nvPr>
        </p:nvSpPr>
        <p:spPr/>
        <p:txBody>
          <a:bodyPr/>
          <a:lstStyle/>
          <a:p>
            <a:r>
              <a:rPr lang="en-US" dirty="0"/>
              <a:t>Sales Prediction</a:t>
            </a:r>
            <a:endParaRPr lang="en-IN" dirty="0"/>
          </a:p>
        </p:txBody>
      </p:sp>
    </p:spTree>
    <p:extLst>
      <p:ext uri="{BB962C8B-B14F-4D97-AF65-F5344CB8AC3E}">
        <p14:creationId xmlns:p14="http://schemas.microsoft.com/office/powerpoint/2010/main" val="66514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417</TotalTime>
  <Words>513</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Diamond Grid 16x9</vt:lpstr>
      <vt:lpstr>Dominos – Predictive Purchase Order System</vt:lpstr>
      <vt:lpstr>Objective</vt:lpstr>
      <vt:lpstr>Methodology</vt:lpstr>
      <vt:lpstr>Data Preprocessing</vt:lpstr>
      <vt:lpstr>EDA - KEY INSIGHTS</vt:lpstr>
      <vt:lpstr>PowerPoint Presentation</vt:lpstr>
      <vt:lpstr>PowerPoint Presentation</vt:lpstr>
      <vt:lpstr>Top 3 Pizzas Under Each Category</vt:lpstr>
      <vt:lpstr>Sales Prediction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REETHIKA J D</dc:creator>
  <cp:lastModifiedBy>REETHIKA J D</cp:lastModifiedBy>
  <cp:revision>4</cp:revision>
  <dcterms:created xsi:type="dcterms:W3CDTF">2025-08-25T13:27:28Z</dcterms:created>
  <dcterms:modified xsi:type="dcterms:W3CDTF">2025-08-28T06:05:26Z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