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9" r:id="rId7"/>
    <p:sldId id="263" r:id="rId8"/>
    <p:sldId id="310" r:id="rId9"/>
    <p:sldId id="319" r:id="rId10"/>
    <p:sldId id="320" r:id="rId11"/>
    <p:sldId id="315" r:id="rId12"/>
    <p:sldId id="311" r:id="rId13"/>
    <p:sldId id="316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E3AE3A-C24C-4439-97F9-50119F9199CA}">
          <p14:sldIdLst>
            <p14:sldId id="317"/>
            <p14:sldId id="307"/>
            <p14:sldId id="309"/>
            <p14:sldId id="263"/>
            <p14:sldId id="310"/>
            <p14:sldId id="319"/>
            <p14:sldId id="320"/>
            <p14:sldId id="315"/>
            <p14:sldId id="311"/>
            <p14:sldId id="316"/>
            <p14:sldId id="314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376519"/>
            <a:ext cx="12066494" cy="6293222"/>
          </a:xfrm>
        </p:spPr>
        <p:txBody>
          <a:bodyPr anchor="ctr"/>
          <a:lstStyle/>
          <a:p>
            <a:r>
              <a:rPr lang="en-US" dirty="0"/>
              <a:t>Customer Feedback Analysis and Classification</a:t>
            </a:r>
            <a:br>
              <a:rPr lang="en-US" dirty="0"/>
            </a:br>
            <a:r>
              <a:rPr lang="en-US" dirty="0"/>
              <a:t>Using NLP, Ensemble Techniques, and Model</a:t>
            </a:r>
            <a:br>
              <a:rPr lang="en-US" dirty="0"/>
            </a:b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04" y="63500"/>
            <a:ext cx="10360025" cy="914400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3212" y="1132915"/>
            <a:ext cx="10434917" cy="5079626"/>
          </a:xfrm>
        </p:spPr>
        <p:txBody>
          <a:bodyPr>
            <a:normAutofit/>
          </a:bodyPr>
          <a:lstStyle/>
          <a:p>
            <a:r>
              <a:rPr lang="en-US" dirty="0"/>
              <a:t>Ensemble methods are widely used in machine learning and have become a cornerstone of modern predictive modeling. They improve accuracy, reduce overfitting, and increase robustness. There are several types of ensemble methods, and they can be broadly classified into </a:t>
            </a:r>
            <a:r>
              <a:rPr lang="en-US" b="1" dirty="0"/>
              <a:t>bagging</a:t>
            </a:r>
            <a:r>
              <a:rPr lang="en-US" dirty="0"/>
              <a:t>, </a:t>
            </a:r>
            <a:r>
              <a:rPr lang="en-US" b="1" dirty="0"/>
              <a:t>boosting</a:t>
            </a:r>
            <a:r>
              <a:rPr lang="en-US" dirty="0"/>
              <a:t>, and </a:t>
            </a:r>
            <a:r>
              <a:rPr lang="en-US" b="1" dirty="0"/>
              <a:t>stacking</a:t>
            </a:r>
            <a:r>
              <a:rPr lang="en-US" dirty="0"/>
              <a:t>.</a:t>
            </a:r>
          </a:p>
          <a:p>
            <a:r>
              <a:rPr lang="en-US" dirty="0">
                <a:latin typeface="+mj-lt"/>
              </a:rPr>
              <a:t>Bagging:</a:t>
            </a:r>
          </a:p>
          <a:p>
            <a:r>
              <a:rPr lang="en-US" dirty="0"/>
              <a:t>Bagging is a technique where multiple instances of the same model are trained on different subsets of the data. These subsets are obtained by </a:t>
            </a:r>
            <a:r>
              <a:rPr lang="en-US" b="1" dirty="0"/>
              <a:t>random sampling with replacement</a:t>
            </a:r>
            <a:r>
              <a:rPr lang="en-US" dirty="0"/>
              <a:t>, which means some data points may appear multiple times in a subset, and others may not appear at all.</a:t>
            </a:r>
          </a:p>
          <a:p>
            <a:r>
              <a:rPr lang="en-US" dirty="0">
                <a:latin typeface="+mj-lt"/>
              </a:rPr>
              <a:t>Summary of bagging accuracy: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3A63479-7B4C-1226-93F2-D9FE03B0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09281"/>
              </p:ext>
            </p:extLst>
          </p:nvPr>
        </p:nvGraphicFramePr>
        <p:xfrm>
          <a:off x="1081741" y="4241724"/>
          <a:ext cx="6063130" cy="212583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31565">
                  <a:extLst>
                    <a:ext uri="{9D8B030D-6E8A-4147-A177-3AD203B41FA5}">
                      <a16:colId xmlns:a16="http://schemas.microsoft.com/office/drawing/2014/main" val="893156054"/>
                    </a:ext>
                  </a:extLst>
                </a:gridCol>
                <a:gridCol w="3031565">
                  <a:extLst>
                    <a:ext uri="{9D8B030D-6E8A-4147-A177-3AD203B41FA5}">
                      <a16:colId xmlns:a16="http://schemas.microsoft.com/office/drawing/2014/main" val="1770452369"/>
                    </a:ext>
                  </a:extLst>
                </a:gridCol>
              </a:tblGrid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000" b="0" dirty="0">
                          <a:latin typeface="+mj-lt"/>
                        </a:rPr>
                        <a:t>Models</a:t>
                      </a:r>
                      <a:endParaRPr lang="en-IN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32737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05872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53221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r>
                        <a:rPr lang="en-US" dirty="0"/>
                        <a:t>               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762"/>
            <a:ext cx="3675529" cy="914400"/>
          </a:xfrm>
        </p:spPr>
        <p:txBody>
          <a:bodyPr/>
          <a:lstStyle/>
          <a:p>
            <a:r>
              <a:rPr lang="en-US" dirty="0"/>
              <a:t>Business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9C9E-6EBF-A0E8-0714-0179E80A85C0}"/>
              </a:ext>
            </a:extLst>
          </p:cNvPr>
          <p:cNvSpPr txBox="1"/>
          <p:nvPr/>
        </p:nvSpPr>
        <p:spPr>
          <a:xfrm>
            <a:off x="221876" y="526934"/>
            <a:ext cx="8382000" cy="26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Common issues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Fitting was not correct due to inappropriate size chart.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Quality mismatch due to product was not same as in image.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Suggestion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Providing detailed description and correct size chart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Attachments of reviews by previous customers including images, videos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0121-CAD2-7453-0643-BD4C5C38F8DC}"/>
              </a:ext>
            </a:extLst>
          </p:cNvPr>
          <p:cNvSpPr txBox="1"/>
          <p:nvPr/>
        </p:nvSpPr>
        <p:spPr>
          <a:xfrm>
            <a:off x="0" y="3159130"/>
            <a:ext cx="9879106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Marketing strategy                                                                                                                                          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Assigning skilled tailors to specific areas for minor fitting adjustments.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Providing offers for purchasing according to season times.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Doing more collaboration with celebrities and influencers for the reach of products.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Tie-up with retail sellers.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Allow customers to order online and pick up from the nearest retail seller, reducing delivery time and cost</a:t>
            </a: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06" y="502023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Skills take away from this project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996076"/>
              </p:ext>
            </p:extLst>
          </p:nvPr>
        </p:nvGraphicFramePr>
        <p:xfrm>
          <a:off x="6869113" y="1143000"/>
          <a:ext cx="4785005" cy="4844510"/>
        </p:xfrm>
        <a:graphic>
          <a:graphicData uri="http://schemas.openxmlformats.org/drawingml/2006/table">
            <a:tbl>
              <a:tblPr firstRow="1" bandRow="1"/>
              <a:tblGrid>
                <a:gridCol w="478500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Python, Pandas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ML- Scikit Learn</a:t>
                      </a:r>
                      <a:endParaRPr lang="en-US" sz="2400" b="0" dirty="0"/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DL-</a:t>
                      </a:r>
                      <a:r>
                        <a:rPr lang="en-US" sz="2400" b="0" dirty="0" err="1"/>
                        <a:t>Tensorflow</a:t>
                      </a:r>
                      <a:r>
                        <a:rPr lang="en-US" sz="2400" b="0" dirty="0"/>
                        <a:t> 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Pre Trained Models/</a:t>
                      </a:r>
                    </a:p>
                    <a:p>
                      <a:pPr algn="r"/>
                      <a:r>
                        <a:rPr lang="en-US" sz="2400" b="0" dirty="0"/>
                        <a:t>Transformers using Hugging Face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using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streamlit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69747"/>
            <a:ext cx="7534656" cy="91440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0940" y="1484147"/>
            <a:ext cx="10121153" cy="12419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project aims to analyze customer feedback to gain insights into customer sentiment and identify key topics and trends.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CFEDE-114A-E301-7E45-9963D0C5CEB6}"/>
              </a:ext>
            </a:extLst>
          </p:cNvPr>
          <p:cNvSpPr txBox="1"/>
          <p:nvPr/>
        </p:nvSpPr>
        <p:spPr>
          <a:xfrm>
            <a:off x="847163" y="3136612"/>
            <a:ext cx="5163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Objective: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5A5DB-EE2B-CD0B-54A5-D9730FA0E3F9}"/>
              </a:ext>
            </a:extLst>
          </p:cNvPr>
          <p:cNvSpPr txBox="1"/>
          <p:nvPr/>
        </p:nvSpPr>
        <p:spPr>
          <a:xfrm>
            <a:off x="1093696" y="3815325"/>
            <a:ext cx="10121153" cy="1146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objective is to compare different models and ensemble techniques   to select the best model for prediction and deploy the model using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387350"/>
            <a:ext cx="10360152" cy="860612"/>
          </a:xfrm>
        </p:spPr>
        <p:txBody>
          <a:bodyPr anchor="b"/>
          <a:lstStyle/>
          <a:p>
            <a:r>
              <a:rPr lang="en-US" dirty="0"/>
              <a:t>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34C0B-0CBA-6DFE-8D15-771197C1AA9D}"/>
              </a:ext>
            </a:extLst>
          </p:cNvPr>
          <p:cNvSpPr/>
          <p:nvPr/>
        </p:nvSpPr>
        <p:spPr>
          <a:xfrm>
            <a:off x="1447800" y="1573306"/>
            <a:ext cx="2151530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46174-FD5E-21FD-95A5-5BB8F701B8D3}"/>
              </a:ext>
            </a:extLst>
          </p:cNvPr>
          <p:cNvSpPr txBox="1"/>
          <p:nvPr/>
        </p:nvSpPr>
        <p:spPr>
          <a:xfrm>
            <a:off x="1622612" y="1673569"/>
            <a:ext cx="180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Data 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0AEDE-2F44-27F2-6569-E95FE403EF3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9330" y="1873624"/>
            <a:ext cx="1210231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9D8ACA-577E-86E1-3901-880676137329}"/>
              </a:ext>
            </a:extLst>
          </p:cNvPr>
          <p:cNvSpPr/>
          <p:nvPr/>
        </p:nvSpPr>
        <p:spPr>
          <a:xfrm>
            <a:off x="4827491" y="1555376"/>
            <a:ext cx="2151529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Text Preprocessing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2EA0E-AE3D-666D-EC5D-1C354F8DF68F}"/>
              </a:ext>
            </a:extLst>
          </p:cNvPr>
          <p:cNvCxnSpPr>
            <a:cxnSpLocks/>
          </p:cNvCxnSpPr>
          <p:nvPr/>
        </p:nvCxnSpPr>
        <p:spPr>
          <a:xfrm flipV="1">
            <a:off x="6979020" y="1873624"/>
            <a:ext cx="1210237" cy="448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5EB05-DE2B-5AA9-A5BE-BD6B12149F0D}"/>
              </a:ext>
            </a:extLst>
          </p:cNvPr>
          <p:cNvSpPr/>
          <p:nvPr/>
        </p:nvSpPr>
        <p:spPr>
          <a:xfrm>
            <a:off x="8189257" y="1555376"/>
            <a:ext cx="2151529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Sentiment Analysis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56C0D-0C4D-B025-018F-F41D8ABF00AD}"/>
              </a:ext>
            </a:extLst>
          </p:cNvPr>
          <p:cNvCxnSpPr>
            <a:stCxn id="12" idx="2"/>
          </p:cNvCxnSpPr>
          <p:nvPr/>
        </p:nvCxnSpPr>
        <p:spPr>
          <a:xfrm flipH="1">
            <a:off x="9265021" y="2156012"/>
            <a:ext cx="1" cy="109817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F72A7-B480-0A7A-7383-02D2A2DD40D8}"/>
              </a:ext>
            </a:extLst>
          </p:cNvPr>
          <p:cNvSpPr/>
          <p:nvPr/>
        </p:nvSpPr>
        <p:spPr>
          <a:xfrm>
            <a:off x="8189258" y="3254188"/>
            <a:ext cx="2151528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Topic </a:t>
            </a:r>
            <a:r>
              <a:rPr lang="en-IN" sz="2000" b="1" dirty="0" err="1">
                <a:solidFill>
                  <a:schemeClr val="bg2">
                    <a:lumMod val="25000"/>
                  </a:schemeClr>
                </a:solidFill>
              </a:rPr>
              <a:t>Modeling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943A5-61A5-C979-0B7B-AD732DDE419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979020" y="3554506"/>
            <a:ext cx="121023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469AAF4-FD79-D008-F19F-BA033CCC255E}"/>
              </a:ext>
            </a:extLst>
          </p:cNvPr>
          <p:cNvSpPr/>
          <p:nvPr/>
        </p:nvSpPr>
        <p:spPr>
          <a:xfrm>
            <a:off x="4827492" y="3258670"/>
            <a:ext cx="2151528" cy="596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Text Classification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158CB-F6AE-E51F-571D-E6961886719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599330" y="3556747"/>
            <a:ext cx="122816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7F54F-19C1-8A48-AD2A-63FD702B5B7C}"/>
              </a:ext>
            </a:extLst>
          </p:cNvPr>
          <p:cNvSpPr/>
          <p:nvPr/>
        </p:nvSpPr>
        <p:spPr>
          <a:xfrm>
            <a:off x="1447800" y="3254188"/>
            <a:ext cx="2151529" cy="59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Ensemble Methods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1B1F-0B30-3C28-543D-41E82C1CE2DA}"/>
              </a:ext>
            </a:extLst>
          </p:cNvPr>
          <p:cNvCxnSpPr>
            <a:stCxn id="31" idx="2"/>
          </p:cNvCxnSpPr>
          <p:nvPr/>
        </p:nvCxnSpPr>
        <p:spPr>
          <a:xfrm>
            <a:off x="2523565" y="3850340"/>
            <a:ext cx="22411" cy="111610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E3F53-0A19-16B8-CD85-0EEA3224EC90}"/>
              </a:ext>
            </a:extLst>
          </p:cNvPr>
          <p:cNvSpPr/>
          <p:nvPr/>
        </p:nvSpPr>
        <p:spPr>
          <a:xfrm>
            <a:off x="1447799" y="4982725"/>
            <a:ext cx="2151530" cy="59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25000"/>
                  </a:schemeClr>
                </a:solidFill>
              </a:rPr>
              <a:t>Model Comparison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895DE8-733E-51C4-28B2-2C68F0347949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3599329" y="5280508"/>
            <a:ext cx="1228161" cy="29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1E102-7B81-CA04-E58D-C7A1EBAE33F1}"/>
              </a:ext>
            </a:extLst>
          </p:cNvPr>
          <p:cNvSpPr/>
          <p:nvPr/>
        </p:nvSpPr>
        <p:spPr>
          <a:xfrm>
            <a:off x="4827490" y="4982726"/>
            <a:ext cx="2151530" cy="595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Model Deployment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034118" cy="91440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It is the process of cleaning and transforming the raw data into a structured format for Natural Language Processing(NLP).</a:t>
            </a:r>
          </a:p>
          <a:p>
            <a:endParaRPr lang="en-US" dirty="0"/>
          </a:p>
          <a:p>
            <a:r>
              <a:rPr lang="en-US" dirty="0"/>
              <a:t>Key steps included in NLP:</a:t>
            </a:r>
          </a:p>
          <a:p>
            <a:pPr lvl="1"/>
            <a:r>
              <a:rPr lang="en-US" dirty="0"/>
              <a:t>Lowercase the text</a:t>
            </a:r>
          </a:p>
          <a:p>
            <a:pPr lvl="1"/>
            <a:r>
              <a:rPr lang="en-US" dirty="0"/>
              <a:t>Punctuation removal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Lemmatization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The process of analyzing digital text to determine if the emotional tone of the text is positive, negative or neutral.</a:t>
            </a:r>
          </a:p>
          <a:p>
            <a:endParaRPr lang="en-US" dirty="0"/>
          </a:p>
          <a:p>
            <a:pPr lvl="1"/>
            <a:r>
              <a:rPr lang="en-US" dirty="0"/>
              <a:t>Machine Learning(Logistic Regression and Support vector machine(SVM))</a:t>
            </a:r>
          </a:p>
          <a:p>
            <a:pPr lvl="1"/>
            <a:r>
              <a:rPr lang="en-US" dirty="0"/>
              <a:t>Deepa Learning(LSTM)</a:t>
            </a:r>
          </a:p>
          <a:p>
            <a:pPr lvl="1"/>
            <a:r>
              <a:rPr lang="en-US" dirty="0"/>
              <a:t>Transformers(Hugging face model- Roberta)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D92A3-7626-96DB-1390-57E89B885557}"/>
              </a:ext>
            </a:extLst>
          </p:cNvPr>
          <p:cNvSpPr txBox="1"/>
          <p:nvPr/>
        </p:nvSpPr>
        <p:spPr>
          <a:xfrm>
            <a:off x="6281547" y="1244025"/>
            <a:ext cx="499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Sentiment analysis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CB9-8EFB-8415-CDEE-A7AF36C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012"/>
            <a:ext cx="4437530" cy="9144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25B-369F-1D40-81F7-4F1369B5DA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728" y="806823"/>
            <a:ext cx="10165978" cy="1389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Logistic Regression</a:t>
            </a:r>
            <a:r>
              <a:rPr lang="en-US" dirty="0"/>
              <a:t> is a statistical method used for </a:t>
            </a:r>
            <a:r>
              <a:rPr lang="en-US" b="1" dirty="0"/>
              <a:t>binary classification problems</a:t>
            </a:r>
            <a:r>
              <a:rPr lang="en-US" dirty="0"/>
              <a:t>, where the outcome is categorical. Despite its name, it is actually a classification algorithm and not a regression algorithm. It predicts the </a:t>
            </a:r>
            <a:r>
              <a:rPr lang="en-US" b="1" dirty="0"/>
              <a:t>probability</a:t>
            </a:r>
            <a:r>
              <a:rPr lang="en-US" dirty="0"/>
              <a:t> of a binary outcome based on input features.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385F-C2C2-DFC4-2E43-37E94565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108C-7778-F1D2-CA71-C4593225212C}"/>
              </a:ext>
            </a:extLst>
          </p:cNvPr>
          <p:cNvSpPr txBox="1"/>
          <p:nvPr/>
        </p:nvSpPr>
        <p:spPr>
          <a:xfrm>
            <a:off x="0" y="2157125"/>
            <a:ext cx="496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Support Vector Machine</a:t>
            </a:r>
            <a:endParaRPr lang="en-IN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96DA-2E2A-776D-1466-BADC79AF7D8C}"/>
              </a:ext>
            </a:extLst>
          </p:cNvPr>
          <p:cNvSpPr txBox="1"/>
          <p:nvPr/>
        </p:nvSpPr>
        <p:spPr>
          <a:xfrm>
            <a:off x="322728" y="2741900"/>
            <a:ext cx="10641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 Vector Machine (SVM) is a supervised machine learning algorithm primarily used for </a:t>
            </a:r>
            <a:r>
              <a:rPr lang="en-US" sz="2000" b="1" dirty="0"/>
              <a:t>classification</a:t>
            </a:r>
            <a:r>
              <a:rPr lang="en-US" sz="2000" dirty="0"/>
              <a:t> and </a:t>
            </a:r>
            <a:r>
              <a:rPr lang="en-US" sz="2000" b="1" dirty="0"/>
              <a:t>regression</a:t>
            </a:r>
            <a:r>
              <a:rPr lang="en-US" sz="2000" dirty="0"/>
              <a:t> tasks. It is particularly effective in high-dimensional spaces and is commonly used for </a:t>
            </a:r>
            <a:r>
              <a:rPr lang="en-US" sz="2000" b="1" dirty="0"/>
              <a:t>binary classification. </a:t>
            </a:r>
            <a:r>
              <a:rPr lang="en-US" sz="2000" dirty="0"/>
              <a:t>It</a:t>
            </a:r>
            <a:r>
              <a:rPr lang="en-US" sz="2000" b="1" dirty="0"/>
              <a:t> </a:t>
            </a:r>
            <a:r>
              <a:rPr lang="en-US" sz="2000" dirty="0"/>
              <a:t>is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 </a:t>
            </a:r>
            <a:r>
              <a:rPr lang="en-US" sz="2000" dirty="0"/>
              <a:t>a supervised machine learning algorithm that classifies and analyzes data.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FC9DD-27B0-07B7-DB78-F30DCC133A0B}"/>
              </a:ext>
            </a:extLst>
          </p:cNvPr>
          <p:cNvSpPr txBox="1"/>
          <p:nvPr/>
        </p:nvSpPr>
        <p:spPr>
          <a:xfrm>
            <a:off x="0" y="4174706"/>
            <a:ext cx="646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Long-Short Term Memory</a:t>
            </a:r>
            <a:endParaRPr lang="en-IN" sz="3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168D8-F27A-CFBC-153A-042A6F7CE158}"/>
              </a:ext>
            </a:extLst>
          </p:cNvPr>
          <p:cNvSpPr txBox="1"/>
          <p:nvPr/>
        </p:nvSpPr>
        <p:spPr>
          <a:xfrm>
            <a:off x="322727" y="4868848"/>
            <a:ext cx="1095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LSTM (Long Short-Term Memory)</a:t>
            </a:r>
            <a:r>
              <a:rPr lang="en-US" sz="2000" dirty="0"/>
              <a:t> is a type of </a:t>
            </a:r>
            <a:r>
              <a:rPr lang="en-US" sz="2000" b="1" dirty="0"/>
              <a:t>Recurrent Neural Network (RNN)</a:t>
            </a:r>
            <a:r>
              <a:rPr lang="en-US" sz="2000" dirty="0"/>
              <a:t> designed to overcome the limitations of standard RNNs, particularly the problem of </a:t>
            </a:r>
            <a:r>
              <a:rPr lang="en-US" sz="2000" b="1" dirty="0"/>
              <a:t>vanishing gradients</a:t>
            </a:r>
            <a:r>
              <a:rPr lang="en-US" sz="2000" dirty="0"/>
              <a:t>. It excels at learning and modeling </a:t>
            </a:r>
            <a:r>
              <a:rPr lang="en-US" sz="2000" b="1" dirty="0"/>
              <a:t>long-term dependencies</a:t>
            </a:r>
            <a:r>
              <a:rPr lang="en-US" sz="2000" dirty="0"/>
              <a:t> in sequential data, making it widely used for tasks like time series prediction, speech recognition, and text generation.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0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3C0F-088C-DF7F-7940-C8CDDEAF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206188"/>
            <a:ext cx="10360152" cy="914400"/>
          </a:xfrm>
        </p:spPr>
        <p:txBody>
          <a:bodyPr/>
          <a:lstStyle/>
          <a:p>
            <a:r>
              <a:rPr lang="en-US" dirty="0"/>
              <a:t>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C3FA-4D44-8EE5-64BD-17CBBE8F7B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8894" y="1330901"/>
            <a:ext cx="9574306" cy="38770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LSTMs utilize a set of </a:t>
            </a:r>
            <a:r>
              <a:rPr lang="en-US" b="1" dirty="0"/>
              <a:t>gates</a:t>
            </a:r>
            <a:r>
              <a:rPr lang="en-US" dirty="0"/>
              <a:t> and </a:t>
            </a:r>
            <a:r>
              <a:rPr lang="en-US" b="1" dirty="0"/>
              <a:t>memory cells</a:t>
            </a:r>
            <a:r>
              <a:rPr lang="en-US" dirty="0"/>
              <a:t> to selectively retain or discard information across long sequences, enabling them to effectively capture long-term dependencies.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By addressing the </a:t>
            </a:r>
            <a:r>
              <a:rPr lang="en-US" b="1" dirty="0"/>
              <a:t>vanishing gradient problem</a:t>
            </a:r>
            <a:r>
              <a:rPr lang="en-US" dirty="0"/>
              <a:t>, LSTMs can maintain context over extended time steps, which is critical for sequential data tasks.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Logistic Regression, being a binary classification model, predicts probabilities but was found to deliver unsatisfactory accuracy for the given task.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SVM, while effective for binary classification, was observed to be computationally more expensive and time-consuming for prediction.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 comparison, LSTM demonstrated </a:t>
            </a:r>
            <a:r>
              <a:rPr lang="en-US" b="1" dirty="0"/>
              <a:t>higher accuracy</a:t>
            </a:r>
            <a:r>
              <a:rPr lang="en-US" dirty="0"/>
              <a:t> and required </a:t>
            </a:r>
            <a:r>
              <a:rPr lang="en-US" b="1" dirty="0"/>
              <a:t>less computational time</a:t>
            </a:r>
            <a:r>
              <a:rPr lang="en-US" dirty="0"/>
              <a:t>, making it the most suitable choice for the task.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2AF5F-AA24-4C25-1B49-E44E588C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5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41849619"/>
              </p:ext>
            </p:extLst>
          </p:nvPr>
        </p:nvGraphicFramePr>
        <p:xfrm>
          <a:off x="795617" y="1299882"/>
          <a:ext cx="10428195" cy="32362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1860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28028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178375">
                  <a:extLst>
                    <a:ext uri="{9D8B030D-6E8A-4147-A177-3AD203B41FA5}">
                      <a16:colId xmlns:a16="http://schemas.microsoft.com/office/drawing/2014/main" val="3337962767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05347">
                  <a:extLst>
                    <a:ext uri="{9D8B030D-6E8A-4147-A177-3AD203B41FA5}">
                      <a16:colId xmlns:a16="http://schemas.microsoft.com/office/drawing/2014/main" val="459816764"/>
                    </a:ext>
                  </a:extLst>
                </a:gridCol>
                <a:gridCol w="118961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9644988"/>
                    </a:ext>
                  </a:extLst>
                </a:gridCol>
              </a:tblGrid>
              <a:tr h="465221">
                <a:tc rowSpan="2"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     RECALL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983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 0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1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 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0646367"/>
                  </a:ext>
                </a:extLst>
              </a:tr>
              <a:tr h="7153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153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Support Vector Machine(SVM)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94193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Long short-term memory(LSTM)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0.91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55A2E-F10F-D3E3-B1A6-29E2B111F6B5}"/>
              </a:ext>
            </a:extLst>
          </p:cNvPr>
          <p:cNvSpPr txBox="1"/>
          <p:nvPr/>
        </p:nvSpPr>
        <p:spPr>
          <a:xfrm>
            <a:off x="3487272" y="604083"/>
            <a:ext cx="477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Accuracy of the Models</a:t>
            </a:r>
            <a:endParaRPr lang="en-IN" sz="32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F9E7C0-A0BA-21A7-F9F8-7193A8816823}"/>
              </a:ext>
            </a:extLst>
          </p:cNvPr>
          <p:cNvSpPr txBox="1"/>
          <p:nvPr/>
        </p:nvSpPr>
        <p:spPr>
          <a:xfrm>
            <a:off x="105334" y="4975412"/>
            <a:ext cx="702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Transformer(Roberta) accuracy  - 0.88</a:t>
            </a:r>
            <a:endParaRPr lang="en-IN" sz="2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A313F-E675-6CA7-9974-46C865D8A53B}"/>
              </a:ext>
            </a:extLst>
          </p:cNvPr>
          <p:cNvSpPr txBox="1"/>
          <p:nvPr/>
        </p:nvSpPr>
        <p:spPr>
          <a:xfrm>
            <a:off x="176212" y="5437077"/>
            <a:ext cx="4636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-  Not Recommended</a:t>
            </a:r>
          </a:p>
          <a:p>
            <a:r>
              <a:rPr lang="en-US" sz="2000" dirty="0"/>
              <a:t>1  -  Recommended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01065"/>
            <a:ext cx="10360025" cy="914400"/>
          </a:xfrm>
        </p:spPr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694" y="1215465"/>
            <a:ext cx="10641106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Topic modelling is the unsupervised machine learning technique used in NLP to identify the main topic or themes present in a collection of text document it helps in discovering hidden structures in text data by grouping similar words into clusters each representing a topic.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7ED4E-A4FB-5230-9281-2080BCB7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4" y="2906492"/>
            <a:ext cx="2288510" cy="2973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0555E-F5FD-02F4-908B-8A7DA50E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71" y="2906493"/>
            <a:ext cx="2288511" cy="2973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45A12-D59F-EA5A-AD82-DBF5ED75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958" y="2906494"/>
            <a:ext cx="2288511" cy="2973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80A94-1AD5-AEB8-A85E-CC0ACAC0F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972" y="2906495"/>
            <a:ext cx="2288511" cy="29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{464DD29C-28F9-41CC-B9B3-0B1740A4889C}tf11964407_win32</Template>
  <TotalTime>929</TotalTime>
  <Words>863</Words>
  <Application>Microsoft Office PowerPoint</Application>
  <PresentationFormat>Widescreen</PresentationFormat>
  <Paragraphs>133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Customer Feedback Analysis and Classification Using NLP, Ensemble Techniques, and Model Deployment</vt:lpstr>
      <vt:lpstr>Skills take away from this project</vt:lpstr>
      <vt:lpstr>Problem Statement:</vt:lpstr>
      <vt:lpstr>Approach</vt:lpstr>
      <vt:lpstr>Text preprocessing</vt:lpstr>
      <vt:lpstr>Logistic Regression</vt:lpstr>
      <vt:lpstr>LSTM</vt:lpstr>
      <vt:lpstr>PowerPoint Presentation</vt:lpstr>
      <vt:lpstr>Topic modelling</vt:lpstr>
      <vt:lpstr>Ensemble methods</vt:lpstr>
      <vt:lpstr>Business use case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REETHIKA J D</dc:creator>
  <cp:lastModifiedBy>REETHIKA J D</cp:lastModifiedBy>
  <cp:revision>4</cp:revision>
  <dcterms:created xsi:type="dcterms:W3CDTF">2024-11-12T06:23:36Z</dcterms:created>
  <dcterms:modified xsi:type="dcterms:W3CDTF">2024-11-15T10:13:46Z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