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553199" y="2067305"/>
            <a:ext cx="3276601" cy="709168"/>
          </a:xfrm>
          <a:prstGeom prst="rect">
            <a:avLst/>
          </a:prstGeom>
        </p:spPr>
        <p:txBody>
          <a:bodyPr vert="horz" wrap="square" lIns="0" tIns="16510" rIns="0" bIns="0" rtlCol="0">
            <a:spAutoFit/>
          </a:bodyPr>
          <a:lstStyle/>
          <a:p>
            <a:pPr marL="12700">
              <a:lnSpc>
                <a:spcPct val="100000"/>
              </a:lnSpc>
              <a:spcBef>
                <a:spcPts val="130"/>
              </a:spcBef>
            </a:pPr>
            <a:r>
              <a:rPr lang="en-IN" sz="4500" dirty="0" err="1">
                <a:latin typeface="Trebuchet MS"/>
                <a:cs typeface="Trebuchet MS"/>
              </a:rPr>
              <a:t>S.Reethika</a:t>
            </a:r>
            <a:endParaRPr sz="45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34937" y="4476206"/>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13411200"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294923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320712" y="58844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13106400" y="4191000"/>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AutoShape 2">
            <a:extLst>
              <a:ext uri="{FF2B5EF4-FFF2-40B4-BE49-F238E27FC236}">
                <a16:creationId xmlns:a16="http://schemas.microsoft.com/office/drawing/2014/main" id="{9FDAB65E-24BB-850B-E401-01A2B87B54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69CAF2E7-7900-3D74-F8B5-494975F60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409673"/>
            <a:ext cx="7091362" cy="5159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3892214" y="52054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3258800" y="3048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3801726" y="47720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a:t>
            </a:r>
            <a:r>
              <a:rPr lang="en-IN" sz="4250" dirty="0"/>
              <a:t>T</a:t>
            </a:r>
            <a:r>
              <a:rPr lang="en-IN" sz="4250" spc="-90" dirty="0"/>
              <a:t> </a:t>
            </a:r>
            <a:r>
              <a:rPr lang="en-IN"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12439650" y="5881098"/>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A4955F88-FDD5-5814-CB1D-C41BC3DD1190}"/>
              </a:ext>
            </a:extLst>
          </p:cNvPr>
          <p:cNvSpPr txBox="1"/>
          <p:nvPr/>
        </p:nvSpPr>
        <p:spPr>
          <a:xfrm>
            <a:off x="673482" y="1828800"/>
            <a:ext cx="10845036" cy="1815882"/>
          </a:xfrm>
          <a:prstGeom prst="rect">
            <a:avLst/>
          </a:prstGeom>
          <a:noFill/>
        </p:spPr>
        <p:txBody>
          <a:bodyPr wrap="square" rtlCol="0">
            <a:spAutoFit/>
          </a:bodyPr>
          <a:lstStyle/>
          <a:p>
            <a:r>
              <a:rPr lang="en-IN" sz="5600" dirty="0"/>
              <a:t>Hand Gesture Recognition using CNN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3190874" y="5966732"/>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329F5F87-BA71-C81F-DF91-4ACBD1E53526}"/>
              </a:ext>
            </a:extLst>
          </p:cNvPr>
          <p:cNvSpPr txBox="1"/>
          <p:nvPr/>
        </p:nvSpPr>
        <p:spPr>
          <a:xfrm>
            <a:off x="1217522" y="1413068"/>
            <a:ext cx="9955365" cy="4247317"/>
          </a:xfrm>
          <a:prstGeom prst="rect">
            <a:avLst/>
          </a:prstGeom>
          <a:noFill/>
        </p:spPr>
        <p:txBody>
          <a:bodyPr wrap="square">
            <a:spAutoFit/>
          </a:bodyPr>
          <a:lstStyle/>
          <a:p>
            <a:pPr>
              <a:buFont typeface="Wingdings" charset="2"/>
              <a:buChar char="Ø"/>
            </a:pPr>
            <a:r>
              <a:rPr lang="en-US" sz="3600" dirty="0">
                <a:latin typeface="Arial Rounded MT Bold" panose="020F0704030504030204" pitchFamily="34" charset="0"/>
                <a:ea typeface="Calibri"/>
                <a:cs typeface="Calibri"/>
              </a:rPr>
              <a:t>PROBLEM STATEMENT</a:t>
            </a:r>
          </a:p>
          <a:p>
            <a:pPr>
              <a:buFont typeface="Wingdings" charset="2"/>
              <a:buChar char="Ø"/>
            </a:pPr>
            <a:r>
              <a:rPr lang="en-US" sz="3600" dirty="0">
                <a:latin typeface="Arial Rounded MT Bold" panose="020F0704030504030204" pitchFamily="34" charset="0"/>
                <a:ea typeface="Calibri"/>
                <a:cs typeface="Calibri"/>
              </a:rPr>
              <a:t>PROJECT OVERVIEW</a:t>
            </a:r>
          </a:p>
          <a:p>
            <a:pPr>
              <a:buFont typeface="Wingdings" charset="2"/>
              <a:buChar char="Ø"/>
            </a:pPr>
            <a:r>
              <a:rPr lang="en-US" sz="3600" dirty="0">
                <a:latin typeface="Arial Rounded MT Bold" panose="020F0704030504030204" pitchFamily="34" charset="0"/>
                <a:ea typeface="Calibri"/>
                <a:cs typeface="Calibri"/>
              </a:rPr>
              <a:t>END USERS OF PROJECT</a:t>
            </a:r>
          </a:p>
          <a:p>
            <a:pPr>
              <a:buFont typeface="Wingdings" charset="2"/>
              <a:buChar char="Ø"/>
            </a:pPr>
            <a:r>
              <a:rPr lang="en-US" sz="3600" spc="-10" dirty="0">
                <a:latin typeface="Arial Rounded MT Bold" panose="020F0704030504030204" pitchFamily="34" charset="0"/>
              </a:rPr>
              <a:t>SOLUTION</a:t>
            </a:r>
            <a:r>
              <a:rPr lang="en-US" sz="3600" spc="-345" dirty="0">
                <a:latin typeface="Arial Rounded MT Bold" panose="020F0704030504030204" pitchFamily="34" charset="0"/>
              </a:rPr>
              <a:t> </a:t>
            </a:r>
            <a:r>
              <a:rPr lang="en-US" sz="3600" dirty="0">
                <a:latin typeface="Arial Rounded MT Bold" panose="020F0704030504030204" pitchFamily="34" charset="0"/>
              </a:rPr>
              <a:t>AND</a:t>
            </a:r>
            <a:r>
              <a:rPr lang="en-US" sz="3600" spc="-20" dirty="0">
                <a:latin typeface="Arial Rounded MT Bold" panose="020F0704030504030204" pitchFamily="34" charset="0"/>
              </a:rPr>
              <a:t> </a:t>
            </a:r>
            <a:r>
              <a:rPr lang="en-US" sz="3600" dirty="0">
                <a:latin typeface="Arial Rounded MT Bold" panose="020F0704030504030204" pitchFamily="34" charset="0"/>
              </a:rPr>
              <a:t>ITS </a:t>
            </a:r>
            <a:r>
              <a:rPr lang="en-US" sz="3600" spc="-20" dirty="0">
                <a:latin typeface="Arial Rounded MT Bold" panose="020F0704030504030204" pitchFamily="34" charset="0"/>
              </a:rPr>
              <a:t>VALUE</a:t>
            </a:r>
            <a:r>
              <a:rPr lang="en-US" sz="3600" spc="-120" dirty="0">
                <a:latin typeface="Arial Rounded MT Bold" panose="020F0704030504030204" pitchFamily="34" charset="0"/>
              </a:rPr>
              <a:t> </a:t>
            </a:r>
            <a:r>
              <a:rPr lang="en-US" sz="3600" spc="-10" dirty="0">
                <a:latin typeface="Arial Rounded MT Bold" panose="020F0704030504030204" pitchFamily="34" charset="0"/>
              </a:rPr>
              <a:t>PROPOSITION</a:t>
            </a:r>
          </a:p>
          <a:p>
            <a:pPr>
              <a:buFont typeface="Wingdings" charset="2"/>
              <a:buChar char="Ø"/>
            </a:pPr>
            <a:r>
              <a:rPr lang="en-US" sz="3600" spc="-10" dirty="0">
                <a:latin typeface="Arial Rounded MT Bold" panose="020F0704030504030204" pitchFamily="34" charset="0"/>
                <a:ea typeface="Calibri"/>
                <a:cs typeface="Calibri"/>
              </a:rPr>
              <a:t>UNIQUE SOLUTION</a:t>
            </a:r>
          </a:p>
          <a:p>
            <a:pPr>
              <a:buFont typeface="Wingdings" charset="2"/>
              <a:buChar char="Ø"/>
            </a:pPr>
            <a:r>
              <a:rPr lang="en-US" sz="3600" spc="-10" dirty="0">
                <a:latin typeface="Arial Rounded MT Bold" panose="020F0704030504030204" pitchFamily="34" charset="0"/>
                <a:ea typeface="Calibri"/>
                <a:cs typeface="Calibri"/>
              </a:rPr>
              <a:t>MODELLING </a:t>
            </a:r>
          </a:p>
          <a:p>
            <a:pPr>
              <a:buFont typeface="Wingdings" charset="2"/>
              <a:buChar char="Ø"/>
            </a:pPr>
            <a:r>
              <a:rPr lang="en-US" sz="3600" spc="-10" dirty="0">
                <a:latin typeface="Arial Rounded MT Bold" panose="020F0704030504030204" pitchFamily="34" charset="0"/>
                <a:ea typeface="Calibri"/>
                <a:cs typeface="Calibri"/>
              </a:rPr>
              <a:t>RESULT</a:t>
            </a:r>
            <a:endParaRPr lang="en-US" sz="3600" dirty="0">
              <a:latin typeface="Arial Rounded MT Bold" panose="020F0704030504030204" pitchFamily="34" charset="0"/>
              <a:ea typeface="Calibri"/>
              <a:cs typeface="Calibri"/>
            </a:endParaRPr>
          </a:p>
          <a:p>
            <a:pPr>
              <a:buFont typeface="Wingdings" charset="2"/>
              <a:buChar char="Ø"/>
            </a:pPr>
            <a:endParaRPr lang="en-US" sz="1800" dirty="0">
              <a:latin typeface="Calibri"/>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3487400" y="3429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6EFEA4-094F-129F-65C6-1B56F4753455}"/>
              </a:ext>
            </a:extLst>
          </p:cNvPr>
          <p:cNvSpPr txBox="1"/>
          <p:nvPr/>
        </p:nvSpPr>
        <p:spPr>
          <a:xfrm>
            <a:off x="533400" y="1600200"/>
            <a:ext cx="8610600" cy="4524315"/>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DM Sans" pitchFamily="2" charset="0"/>
              </a:rPr>
              <a:t>Develop a Convolutional Neural Network (CNN) model for recognizing hand gestures in images. </a:t>
            </a:r>
          </a:p>
          <a:p>
            <a:pPr marL="342900" indent="-342900">
              <a:buFont typeface="Arial" panose="020B0604020202020204" pitchFamily="34" charset="0"/>
              <a:buChar char="•"/>
            </a:pPr>
            <a:r>
              <a:rPr lang="en-US" sz="2400" b="0" i="0" dirty="0">
                <a:effectLst/>
                <a:latin typeface="DM Sans" pitchFamily="2" charset="0"/>
              </a:rPr>
              <a:t>The goal is to accurately classify different hand gestures such as thumbs up, peace sign, fist, etc., from input images. </a:t>
            </a:r>
          </a:p>
          <a:p>
            <a:pPr marL="342900" indent="-342900">
              <a:buFont typeface="Arial" panose="020B0604020202020204" pitchFamily="34" charset="0"/>
              <a:buChar char="•"/>
            </a:pPr>
            <a:r>
              <a:rPr lang="en-US" sz="2400" b="0" i="0" dirty="0">
                <a:effectLst/>
                <a:latin typeface="DM Sans" pitchFamily="2" charset="0"/>
              </a:rPr>
              <a:t>The model should be able to generalize well on a variety of hand gestures and achieve high accuracy in classification.</a:t>
            </a:r>
          </a:p>
          <a:p>
            <a:pPr marL="342900" indent="-342900">
              <a:buFont typeface="Arial" panose="020B0604020202020204" pitchFamily="34" charset="0"/>
              <a:buChar char="•"/>
            </a:pPr>
            <a:endParaRPr lang="en-US" sz="2400" dirty="0">
              <a:latin typeface="DM Sans" pitchFamily="2" charset="0"/>
            </a:endParaRPr>
          </a:p>
          <a:p>
            <a:pPr marL="342900" indent="-342900">
              <a:buFont typeface="Arial" panose="020B0604020202020204" pitchFamily="34" charset="0"/>
              <a:buChar char="•"/>
            </a:pPr>
            <a:r>
              <a:rPr lang="en-US" sz="2400" b="0" i="0" dirty="0">
                <a:effectLst/>
                <a:latin typeface="DM Sans" pitchFamily="2" charset="0"/>
              </a:rPr>
              <a:t>Hand gesture recognition using CNN involves training a deep learning model to classify images of hand gestures into different categories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5636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14097000" y="5495290"/>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6C5BE5B3-CF56-5B8D-1330-BD5F49A24E09}"/>
              </a:ext>
            </a:extLst>
          </p:cNvPr>
          <p:cNvSpPr txBox="1"/>
          <p:nvPr/>
        </p:nvSpPr>
        <p:spPr>
          <a:xfrm>
            <a:off x="387124" y="1752600"/>
            <a:ext cx="8618764" cy="4370427"/>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DM Sans" pitchFamily="2" charset="0"/>
              </a:rPr>
              <a:t>The objective of this project is to develop a robust Convolutional Neural Network (CNN) model for recognizing and classifying hand gestures in images. </a:t>
            </a:r>
          </a:p>
          <a:p>
            <a:pPr marL="285750" indent="-285750">
              <a:buFont typeface="Arial" panose="020B0604020202020204" pitchFamily="34" charset="0"/>
              <a:buChar char="•"/>
            </a:pPr>
            <a:r>
              <a:rPr lang="en-US" sz="2000" b="0" i="0" dirty="0">
                <a:effectLst/>
                <a:latin typeface="DM Sans" pitchFamily="2" charset="0"/>
              </a:rPr>
              <a:t>The model will be trained on a dataset of hand gesture images and will be capable of accurately identifying various gestures such as thumbs up, peace sign, fist, etc.</a:t>
            </a:r>
          </a:p>
          <a:p>
            <a:pPr marL="285750" indent="-285750">
              <a:buFont typeface="Arial" panose="020B0604020202020204" pitchFamily="34" charset="0"/>
              <a:buChar char="•"/>
            </a:pPr>
            <a:r>
              <a:rPr lang="en-IN" sz="2000" dirty="0">
                <a:solidFill>
                  <a:srgbClr val="000000"/>
                </a:solidFill>
                <a:effectLst/>
                <a:latin typeface="DM Sans" pitchFamily="2" charset="0"/>
                <a:ea typeface="Times New Roman" panose="02020603050405020304" pitchFamily="18" charset="0"/>
              </a:rPr>
              <a:t>Key components of the project will include data collection of hand gesture samples, preprocessing techniques to enhance the quality of input data, designing and training neural network models for gesture recognition, and integrating the system for real-time interaction. </a:t>
            </a:r>
          </a:p>
          <a:p>
            <a:pPr marL="285750" indent="-285750">
              <a:buFont typeface="Arial" panose="020B0604020202020204" pitchFamily="34" charset="0"/>
              <a:buChar char="•"/>
            </a:pPr>
            <a:r>
              <a:rPr lang="en-IN" sz="2000" dirty="0">
                <a:solidFill>
                  <a:srgbClr val="000000"/>
                </a:solidFill>
                <a:effectLst/>
                <a:latin typeface="DM Sans" pitchFamily="2" charset="0"/>
                <a:ea typeface="Times New Roman" panose="02020603050405020304" pitchFamily="18" charset="0"/>
              </a:rPr>
              <a:t>The project will focus on optimizing the neural network architecture to achieve fast and accurate gesture recognition while ensuring a user-friendly and responsive interface.</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371955" y="51339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31064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4164446" y="60817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12801600" y="5399405"/>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2E42124-19D3-7A33-3E1B-1734E34A490B}"/>
              </a:ext>
            </a:extLst>
          </p:cNvPr>
          <p:cNvSpPr txBox="1"/>
          <p:nvPr/>
        </p:nvSpPr>
        <p:spPr>
          <a:xfrm>
            <a:off x="768894" y="1379577"/>
            <a:ext cx="10749624" cy="4708981"/>
          </a:xfrm>
          <a:prstGeom prst="rect">
            <a:avLst/>
          </a:prstGeom>
          <a:noFill/>
        </p:spPr>
        <p:txBody>
          <a:bodyPr wrap="square">
            <a:spAutoFit/>
          </a:bodyPr>
          <a:lstStyle/>
          <a:p>
            <a:pPr marL="342900" lvl="0" indent="-342900">
              <a:spcBef>
                <a:spcPts val="1200"/>
              </a:spcBef>
              <a:spcAft>
                <a:spcPts val="1200"/>
              </a:spcAft>
              <a:buFont typeface="+mj-lt"/>
              <a:buAutoNum type="arabicPeriod"/>
              <a:tabLst>
                <a:tab pos="228600" algn="l"/>
              </a:tabLst>
            </a:pPr>
            <a:r>
              <a:rPr lang="en-IN" sz="2000" b="1" dirty="0">
                <a:effectLst/>
                <a:latin typeface="DM Sans" pitchFamily="2" charset="0"/>
                <a:ea typeface="Times New Roman" panose="02020603050405020304" pitchFamily="18" charset="0"/>
              </a:rPr>
              <a:t>Accessibility Advocates</a:t>
            </a:r>
            <a:r>
              <a:rPr lang="en-IN" sz="2000" dirty="0">
                <a:effectLst/>
                <a:latin typeface="DM Sans" pitchFamily="2" charset="0"/>
                <a:ea typeface="Times New Roman" panose="02020603050405020304" pitchFamily="18" charset="0"/>
              </a:rPr>
              <a:t>: Individuals with disabilities who could benefit from gesture recognition systems as an alternative input method for interacting with devices.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Font typeface="+mj-lt"/>
              <a:buAutoNum type="arabicPeriod"/>
              <a:tabLst>
                <a:tab pos="228600" algn="l"/>
              </a:tabLst>
            </a:pPr>
            <a:r>
              <a:rPr lang="en-IN" sz="2000" b="1" dirty="0">
                <a:effectLst/>
                <a:latin typeface="DM Sans" pitchFamily="2" charset="0"/>
                <a:ea typeface="Times New Roman" panose="02020603050405020304" pitchFamily="18" charset="0"/>
              </a:rPr>
              <a:t>Virtual Reality (VR) and Augmented Reality (AR) Users</a:t>
            </a:r>
            <a:r>
              <a:rPr lang="en-IN" sz="2000" dirty="0">
                <a:effectLst/>
                <a:latin typeface="DM Sans" pitchFamily="2" charset="0"/>
                <a:ea typeface="Times New Roman" panose="02020603050405020304" pitchFamily="18" charset="0"/>
              </a:rPr>
              <a:t>: People using VR/AR applications who can benefit from intuitive gesture-based interactions within virtual environments.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Font typeface="+mj-lt"/>
              <a:buAutoNum type="arabicPeriod"/>
              <a:tabLst>
                <a:tab pos="228600" algn="l"/>
              </a:tabLst>
            </a:pPr>
            <a:r>
              <a:rPr lang="en-IN" sz="2000" b="1" dirty="0">
                <a:effectLst/>
                <a:latin typeface="DM Sans" pitchFamily="2" charset="0"/>
                <a:ea typeface="Times New Roman" panose="02020603050405020304" pitchFamily="18" charset="0"/>
              </a:rPr>
              <a:t>Education Sector</a:t>
            </a:r>
            <a:r>
              <a:rPr lang="en-IN" sz="2000" dirty="0">
                <a:effectLst/>
                <a:latin typeface="DM Sans" pitchFamily="2" charset="0"/>
                <a:ea typeface="Times New Roman" panose="02020603050405020304" pitchFamily="18" charset="0"/>
              </a:rPr>
              <a:t>: Educators and students interested in exploring new ways of interacting with educational technology through gestures and movements.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Font typeface="+mj-lt"/>
              <a:buAutoNum type="arabicPeriod"/>
              <a:tabLst>
                <a:tab pos="228600" algn="l"/>
              </a:tabLst>
            </a:pPr>
            <a:r>
              <a:rPr lang="en-IN" sz="2000" b="1" dirty="0">
                <a:effectLst/>
                <a:latin typeface="DM Sans" pitchFamily="2" charset="0"/>
                <a:ea typeface="Times New Roman" panose="02020603050405020304" pitchFamily="18" charset="0"/>
              </a:rPr>
              <a:t>Healthcare Professionals</a:t>
            </a:r>
            <a:r>
              <a:rPr lang="en-IN" sz="2000" dirty="0">
                <a:effectLst/>
                <a:latin typeface="DM Sans" pitchFamily="2" charset="0"/>
                <a:ea typeface="Times New Roman" panose="02020603050405020304" pitchFamily="18" charset="0"/>
              </a:rPr>
              <a:t>: Medical practitioners exploring innovative ways to interact with medical equipment or patient data through gesture controls.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Font typeface="+mj-lt"/>
              <a:buAutoNum type="arabicPeriod"/>
              <a:tabLst>
                <a:tab pos="228600" algn="l"/>
              </a:tabLst>
            </a:pPr>
            <a:r>
              <a:rPr lang="en-IN" sz="2000" b="1" dirty="0">
                <a:effectLst/>
                <a:latin typeface="DM Sans" pitchFamily="2" charset="0"/>
                <a:ea typeface="Times New Roman" panose="02020603050405020304" pitchFamily="18" charset="0"/>
              </a:rPr>
              <a:t>General Consumers</a:t>
            </a:r>
            <a:r>
              <a:rPr lang="en-IN" sz="2000" dirty="0">
                <a:effectLst/>
                <a:latin typeface="DM Sans" pitchFamily="2" charset="0"/>
                <a:ea typeface="Times New Roman" panose="02020603050405020304" pitchFamily="18" charset="0"/>
              </a:rPr>
              <a:t>: Everyday users seeking more intuitive and hands-free ways to interact with their devices, such as smartphones, smart home devices, or computers.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7938" y="4350113"/>
            <a:ext cx="2695574" cy="3248025"/>
          </a:xfrm>
          <a:prstGeom prst="rect">
            <a:avLst/>
          </a:prstGeom>
        </p:spPr>
      </p:pic>
      <p:sp>
        <p:nvSpPr>
          <p:cNvPr id="3" name="object 3"/>
          <p:cNvSpPr/>
          <p:nvPr/>
        </p:nvSpPr>
        <p:spPr>
          <a:xfrm>
            <a:off x="1402080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3106400" y="31003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263562"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12679045" y="4191000"/>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63C33C3C-57DE-2050-EE5E-345ACAAC58CE}"/>
              </a:ext>
            </a:extLst>
          </p:cNvPr>
          <p:cNvSpPr txBox="1"/>
          <p:nvPr/>
        </p:nvSpPr>
        <p:spPr>
          <a:xfrm>
            <a:off x="457200" y="1623059"/>
            <a:ext cx="10291763" cy="5170646"/>
          </a:xfrm>
          <a:prstGeom prst="rect">
            <a:avLst/>
          </a:prstGeom>
          <a:noFill/>
        </p:spPr>
        <p:txBody>
          <a:bodyPr wrap="square">
            <a:spAutoFit/>
          </a:bodyPr>
          <a:lstStyle/>
          <a:p>
            <a:r>
              <a:rPr lang="en-IN" sz="2000" b="1" dirty="0">
                <a:effectLst/>
                <a:latin typeface="DM Sans" pitchFamily="2" charset="0"/>
                <a:ea typeface="Calibri" panose="020F0502020204030204" pitchFamily="34" charset="0"/>
                <a:cs typeface="Cordia New" panose="020B0304020202020204" pitchFamily="34" charset="-34"/>
              </a:rPr>
              <a:t>Solution</a:t>
            </a:r>
            <a:r>
              <a:rPr lang="en-IN" sz="2000" dirty="0">
                <a:effectLst/>
                <a:latin typeface="DM Sans" pitchFamily="2" charset="0"/>
                <a:ea typeface="Calibri" panose="020F0502020204030204" pitchFamily="34" charset="0"/>
                <a:cs typeface="Cordia New" panose="020B0304020202020204" pitchFamily="34" charset="-34"/>
              </a:rPr>
              <a:t>: The system will involve collecting a diverse dataset of hand gestures, preprocessing the data to enhance its quality, designing and training neural network models for gesture recognition, and integrating the system for seamless interaction with devices or applications</a:t>
            </a:r>
          </a:p>
          <a:p>
            <a:endParaRPr lang="en-IN" sz="2000" dirty="0">
              <a:latin typeface="DM Sans" pitchFamily="2" charset="0"/>
              <a:ea typeface="Calibri" panose="020F0502020204030204" pitchFamily="34" charset="0"/>
              <a:cs typeface="Cordia New" panose="020B0304020202020204" pitchFamily="34" charset="-34"/>
            </a:endParaRPr>
          </a:p>
          <a:p>
            <a:pPr>
              <a:spcAft>
                <a:spcPts val="1200"/>
              </a:spcAft>
            </a:pPr>
            <a:r>
              <a:rPr lang="en-IN" sz="2000" b="1" dirty="0">
                <a:solidFill>
                  <a:srgbClr val="000000"/>
                </a:solidFill>
                <a:effectLst/>
                <a:latin typeface="DM Sans" pitchFamily="2" charset="0"/>
                <a:ea typeface="Times New Roman" panose="02020603050405020304" pitchFamily="18" charset="0"/>
              </a:rPr>
              <a:t>Value Proposition:</a:t>
            </a:r>
            <a:endParaRPr lang="en-IN" sz="2000" b="1"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tabLst>
                <a:tab pos="457200" algn="l"/>
              </a:tabLst>
            </a:pPr>
            <a:r>
              <a:rPr lang="en-IN" sz="2000" b="1" dirty="0">
                <a:solidFill>
                  <a:srgbClr val="000000"/>
                </a:solidFill>
                <a:effectLst/>
                <a:latin typeface="DM Sans" pitchFamily="2" charset="0"/>
                <a:ea typeface="Times New Roman" panose="02020603050405020304" pitchFamily="18" charset="0"/>
              </a:rPr>
              <a:t>1)Enhanced User Experience</a:t>
            </a:r>
            <a:r>
              <a:rPr lang="en-IN" sz="2000" dirty="0">
                <a:solidFill>
                  <a:srgbClr val="000000"/>
                </a:solidFill>
                <a:effectLst/>
                <a:latin typeface="DM Sans" pitchFamily="2" charset="0"/>
                <a:ea typeface="Times New Roman" panose="02020603050405020304" pitchFamily="18" charset="0"/>
              </a:rPr>
              <a:t>: The gesture recognition system offers a more natural and intuitive way for users to interact with devices, enhancing user experience and engagement.</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tabLst>
                <a:tab pos="457200" algn="l"/>
              </a:tabLst>
            </a:pPr>
            <a:r>
              <a:rPr lang="en-IN" sz="2000" b="1" dirty="0">
                <a:solidFill>
                  <a:srgbClr val="000000"/>
                </a:solidFill>
                <a:effectLst/>
                <a:latin typeface="DM Sans" pitchFamily="2" charset="0"/>
                <a:ea typeface="Times New Roman" panose="02020603050405020304" pitchFamily="18" charset="0"/>
              </a:rPr>
              <a:t>2)Hands-Free Control</a:t>
            </a:r>
            <a:r>
              <a:rPr lang="en-IN" sz="2000" dirty="0">
                <a:solidFill>
                  <a:srgbClr val="000000"/>
                </a:solidFill>
                <a:effectLst/>
                <a:latin typeface="DM Sans" pitchFamily="2" charset="0"/>
                <a:ea typeface="Times New Roman" panose="02020603050405020304" pitchFamily="18" charset="0"/>
              </a:rPr>
              <a:t>: Users can control devices or applications without the need for physical input devices, providing a convenient and hands-free interaction method.</a:t>
            </a:r>
            <a:endParaRPr lang="en-IN" sz="2000" dirty="0">
              <a:effectLst/>
              <a:latin typeface="Times New Roman" panose="02020603050405020304" pitchFamily="18" charset="0"/>
              <a:ea typeface="Times New Roman" panose="02020603050405020304" pitchFamily="18" charset="0"/>
            </a:endParaRPr>
          </a:p>
          <a:p>
            <a:r>
              <a:rPr lang="en-IN" sz="2000" b="1" dirty="0">
                <a:effectLst/>
                <a:latin typeface="DM Sans" pitchFamily="2" charset="0"/>
                <a:ea typeface="Calibri" panose="020F0502020204030204" pitchFamily="34" charset="0"/>
                <a:cs typeface="Cordia New" panose="020B0304020202020204" pitchFamily="34" charset="-34"/>
              </a:rPr>
              <a:t>3)Improved Accessibility</a:t>
            </a:r>
            <a:r>
              <a:rPr lang="en-IN" sz="2000" dirty="0">
                <a:effectLst/>
                <a:latin typeface="DM Sans" pitchFamily="2" charset="0"/>
                <a:ea typeface="Calibri" panose="020F0502020204030204" pitchFamily="34" charset="0"/>
                <a:cs typeface="Cordia New" panose="020B0304020202020204" pitchFamily="34" charset="-34"/>
              </a:rPr>
              <a:t>: The system can benefit individuals with disabilities by offering an alternative input method for interacting with technology</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8684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3177837"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335000" y="5562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651331" y="4033837"/>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65C3B948-D863-5EB9-FEEE-E4AD9121486D}"/>
              </a:ext>
            </a:extLst>
          </p:cNvPr>
          <p:cNvSpPr txBox="1"/>
          <p:nvPr/>
        </p:nvSpPr>
        <p:spPr>
          <a:xfrm>
            <a:off x="752475" y="1726283"/>
            <a:ext cx="9839325" cy="4955203"/>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IN" sz="2200" dirty="0">
                <a:solidFill>
                  <a:srgbClr val="000000"/>
                </a:solidFill>
                <a:effectLst/>
                <a:latin typeface="DM Sans" pitchFamily="2" charset="0"/>
                <a:ea typeface="Times New Roman" panose="02020603050405020304" pitchFamily="18" charset="0"/>
              </a:rPr>
              <a:t>In addition to the core gesture recognition system, a unique aspect of this project could involve the implementation of transfer learning techniques. </a:t>
            </a:r>
          </a:p>
          <a:p>
            <a:pPr marL="342900" indent="-342900">
              <a:spcAft>
                <a:spcPts val="1200"/>
              </a:spcAft>
              <a:buFont typeface="Arial" panose="020B0604020202020204" pitchFamily="34" charset="0"/>
              <a:buChar char="•"/>
            </a:pPr>
            <a:r>
              <a:rPr lang="en-IN" sz="2200" dirty="0">
                <a:solidFill>
                  <a:srgbClr val="000000"/>
                </a:solidFill>
                <a:effectLst/>
                <a:latin typeface="DM Sans" pitchFamily="2" charset="0"/>
                <a:ea typeface="Times New Roman" panose="02020603050405020304" pitchFamily="18" charset="0"/>
              </a:rPr>
              <a:t>By leveraging pre-trained neural network models for general hand and body pose recognition, the system can adapt and fine-tune these models to recognize specific hand gestures with greater efficiency and accuracy. </a:t>
            </a:r>
          </a:p>
          <a:p>
            <a:pPr marL="342900" indent="-342900">
              <a:spcAft>
                <a:spcPts val="1200"/>
              </a:spcAft>
              <a:buFont typeface="Arial" panose="020B0604020202020204" pitchFamily="34" charset="0"/>
              <a:buChar char="•"/>
            </a:pPr>
            <a:r>
              <a:rPr lang="en-IN" sz="2200" dirty="0">
                <a:solidFill>
                  <a:srgbClr val="000000"/>
                </a:solidFill>
                <a:effectLst/>
                <a:latin typeface="DM Sans" pitchFamily="2" charset="0"/>
                <a:ea typeface="Times New Roman" panose="02020603050405020304" pitchFamily="18" charset="0"/>
              </a:rPr>
              <a:t>This approach not only reduces the need for extensive data collection and training from scratch but also enables the system to learn and recognize new gestures more rapidly. </a:t>
            </a:r>
          </a:p>
          <a:p>
            <a:pPr marL="342900" indent="-342900">
              <a:spcAft>
                <a:spcPts val="1200"/>
              </a:spcAft>
              <a:buFont typeface="Arial" panose="020B0604020202020204" pitchFamily="34" charset="0"/>
              <a:buChar char="•"/>
            </a:pPr>
            <a:r>
              <a:rPr lang="en-IN" sz="2200" dirty="0">
                <a:solidFill>
                  <a:srgbClr val="000000"/>
                </a:solidFill>
                <a:effectLst/>
                <a:latin typeface="DM Sans" pitchFamily="2" charset="0"/>
                <a:ea typeface="Times New Roman" panose="02020603050405020304" pitchFamily="18" charset="0"/>
              </a:rPr>
              <a:t>Additionally, the transfer learning approach can enhance the system's performance in scenarios with limited computational resources, making it suitable for a wider range of devices and applications.</a:t>
            </a:r>
            <a:endParaRPr lang="en-IN" sz="2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72456" y="590327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14743158"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0208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4881270" y="62858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420600" y="3581400"/>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E5E62D2C-AEDC-12E8-262B-071842F90764}"/>
              </a:ext>
            </a:extLst>
          </p:cNvPr>
          <p:cNvSpPr txBox="1"/>
          <p:nvPr/>
        </p:nvSpPr>
        <p:spPr>
          <a:xfrm>
            <a:off x="739774" y="1219200"/>
            <a:ext cx="10614025" cy="4093428"/>
          </a:xfrm>
          <a:prstGeom prst="rect">
            <a:avLst/>
          </a:prstGeom>
          <a:noFill/>
        </p:spPr>
        <p:txBody>
          <a:bodyPr wrap="square">
            <a:spAutoFit/>
          </a:bodyPr>
          <a:lstStyle/>
          <a:p>
            <a:pPr marL="457200" indent="-457200">
              <a:buFont typeface="Arial" panose="020B0604020202020204" pitchFamily="34" charset="0"/>
              <a:buChar char="•"/>
            </a:pPr>
            <a:r>
              <a:rPr lang="en-US" sz="2600" b="0" i="0" dirty="0">
                <a:solidFill>
                  <a:schemeClr val="tx1"/>
                </a:solidFill>
                <a:effectLst/>
                <a:latin typeface="Söhne"/>
              </a:rPr>
              <a:t>Hand Gesture Recognition using Convolutional Neural Networks with TensorFlow and Visualization using Matplotlib</a:t>
            </a:r>
            <a:endParaRPr lang="en-US" sz="2600" dirty="0">
              <a:solidFill>
                <a:schemeClr val="tx1"/>
              </a:solidFill>
              <a:latin typeface="Söhne"/>
            </a:endParaRPr>
          </a:p>
          <a:p>
            <a:pPr marL="457200" indent="-457200">
              <a:buFont typeface="Arial" panose="020B0604020202020204" pitchFamily="34" charset="0"/>
              <a:buChar char="•"/>
            </a:pPr>
            <a:r>
              <a:rPr lang="en-US" sz="2600" b="0" i="0" dirty="0">
                <a:solidFill>
                  <a:schemeClr val="tx1"/>
                </a:solidFill>
                <a:effectLst/>
                <a:latin typeface="Söhne"/>
              </a:rPr>
              <a:t>Developing a Hand Gesture Recognition CNN involves gathering a diverse dataset of hand gestures, preprocessing it for training, designing a CNN architecture with TensorFlow, and training it on the dataset. </a:t>
            </a:r>
          </a:p>
          <a:p>
            <a:pPr marL="457200" indent="-457200">
              <a:buFont typeface="Arial" panose="020B0604020202020204" pitchFamily="34" charset="0"/>
              <a:buChar char="•"/>
            </a:pPr>
            <a:r>
              <a:rPr lang="en-US" sz="2600" b="0" i="0" dirty="0">
                <a:solidFill>
                  <a:schemeClr val="tx1"/>
                </a:solidFill>
                <a:effectLst/>
                <a:latin typeface="Söhne"/>
              </a:rPr>
              <a:t>Visualization using Matplotlib helps analyze training metrics. The model's accuracy is evaluated, and adjustments are made accordingly.</a:t>
            </a:r>
          </a:p>
          <a:p>
            <a:pPr marL="457200" indent="-457200">
              <a:buFont typeface="Arial" panose="020B0604020202020204" pitchFamily="34" charset="0"/>
              <a:buChar char="•"/>
            </a:pPr>
            <a:r>
              <a:rPr lang="en-US" sz="2600" b="0" i="0" dirty="0">
                <a:solidFill>
                  <a:schemeClr val="tx1"/>
                </a:solidFill>
                <a:effectLst/>
                <a:latin typeface="Söhne"/>
              </a:rPr>
              <a:t> Real-time inference capabilities are implemented for practical use. Optimization techniques ensure efficient deployment on various platforms. </a:t>
            </a:r>
            <a:endParaRPr lang="en-IN" sz="26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756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Calibri</vt:lpstr>
      <vt:lpstr>DM Sans</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reethika srinivasan</dc:creator>
  <cp:lastModifiedBy>reethika srinivasan</cp:lastModifiedBy>
  <cp:revision>3</cp:revision>
  <dcterms:created xsi:type="dcterms:W3CDTF">2024-04-05T08:00:17Z</dcterms:created>
  <dcterms:modified xsi:type="dcterms:W3CDTF">2024-04-05T09:35:22Z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