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</p:sldMasterIdLst>
  <p:notesMasterIdLst>
    <p:notesMasterId r:id="rId12"/>
  </p:notesMasterIdLst>
  <p:sldIdLst>
    <p:sldId id="256" r:id="rId3"/>
    <p:sldId id="257" r:id="rId4"/>
    <p:sldId id="259" r:id="rId5"/>
    <p:sldId id="271" r:id="rId6"/>
    <p:sldId id="258" r:id="rId7"/>
    <p:sldId id="261" r:id="rId8"/>
    <p:sldId id="272" r:id="rId9"/>
    <p:sldId id="273" r:id="rId10"/>
    <p:sldId id="27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C1C5B7-9440-462C-BDDD-C6CCFF3F7EEF}">
  <a:tblStyle styleId="{B8C1C5B7-9440-462C-BDDD-C6CCFF3F7EE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CE6"/>
          </a:solidFill>
        </a:fill>
      </a:tcStyle>
    </a:wholeTbl>
    <a:band1H>
      <a:tcTxStyle/>
      <a:tcStyle>
        <a:tcBdr/>
        <a:fill>
          <a:solidFill>
            <a:srgbClr val="EED6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ED6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4580"/>
  </p:normalViewPr>
  <p:slideViewPr>
    <p:cSldViewPr snapToGrid="0" snapToObjects="1">
      <p:cViewPr varScale="1">
        <p:scale>
          <a:sx n="104" d="100"/>
          <a:sy n="104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http://www.sjsu.edu/</a:t>
            </a:r>
            <a:endParaRPr/>
          </a:p>
        </p:txBody>
      </p:sp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www.evensi.us</a:t>
            </a:r>
            <a:r>
              <a:rPr lang="en-US" dirty="0"/>
              <a:t>/devops-philosophy-practice-pj-hagerty-crate-triangle-group-cloudbees/255341315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blog.docker.com</a:t>
            </a:r>
            <a:r>
              <a:rPr lang="en-US" dirty="0"/>
              <a:t>/2013/06/announcing-new-docker-style/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siliconangle.com</a:t>
            </a:r>
            <a:r>
              <a:rPr lang="en-US" dirty="0"/>
              <a:t>/2013/05/21/after-ipo-dont-expect-tableau-to-follow-the-beaten-path-from-consumer-cloud-to-enterprise/tableau-logo-use-this-one/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www.pcr-online.biz</a:t>
            </a:r>
            <a:r>
              <a:rPr lang="en-US" dirty="0"/>
              <a:t>/resellers/auth0-sees-150-growth-in-partner-program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</a:t>
            </a:r>
            <a:r>
              <a:rPr lang="en-US" dirty="0" err="1"/>
              <a:t>www.logosvectorfree.com</a:t>
            </a:r>
            <a:r>
              <a:rPr lang="en-US" dirty="0"/>
              <a:t>/</a:t>
            </a:r>
            <a:r>
              <a:rPr lang="en-US" dirty="0" err="1"/>
              <a:t>gmail</a:t>
            </a:r>
            <a:r>
              <a:rPr lang="en-US" dirty="0"/>
              <a:t>-logo-icons-vector-</a:t>
            </a:r>
            <a:r>
              <a:rPr lang="en-US" dirty="0" err="1"/>
              <a:t>png</a:t>
            </a:r>
            <a:r>
              <a:rPr lang="en-US" dirty="0"/>
              <a:t>-free-download/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www.pinterest.com</a:t>
            </a:r>
            <a:r>
              <a:rPr lang="en-US" dirty="0"/>
              <a:t>/pin/129267451779877153/</a:t>
            </a:r>
            <a:endParaRPr dirty="0"/>
          </a:p>
        </p:txBody>
      </p:sp>
      <p:sp>
        <p:nvSpPr>
          <p:cNvPr id="59" name="Google Shape;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5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45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https://www.w3schools.com/w3css/tryw3css_templates_coming_soon.htm</a:t>
            </a:r>
            <a:endParaRPr dirty="0"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08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11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elfoli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Bild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667" y="6497639"/>
            <a:ext cx="4320117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275200" y="2130425"/>
            <a:ext cx="61968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275200" y="3416400"/>
            <a:ext cx="6196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21785" y="0"/>
            <a:ext cx="4320116" cy="3240088"/>
            <a:chOff x="721785" y="0"/>
            <a:chExt cx="4320116" cy="3240088"/>
          </a:xfrm>
        </p:grpSpPr>
        <p:pic>
          <p:nvPicPr>
            <p:cNvPr id="16" name="Google Shape;1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1785" y="0"/>
              <a:ext cx="4320116" cy="32400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/>
            <p:nvPr/>
          </p:nvSpPr>
          <p:spPr>
            <a:xfrm>
              <a:off x="1016000" y="228600"/>
              <a:ext cx="3352800" cy="5334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6000" y="609600"/>
              <a:ext cx="1524000" cy="4587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717555" y="6492240"/>
            <a:ext cx="4288536" cy="365760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717555" y="0"/>
            <a:ext cx="4288536" cy="240000"/>
          </a:xfrm>
          <a:prstGeom prst="round2SameRect">
            <a:avLst>
              <a:gd name="adj1" fmla="val 0"/>
              <a:gd name="adj2" fmla="val 42062"/>
            </a:avLst>
          </a:prstGeom>
          <a:gradFill>
            <a:gsLst>
              <a:gs pos="0">
                <a:srgbClr val="FFC828"/>
              </a:gs>
              <a:gs pos="40000">
                <a:srgbClr val="FFC828"/>
              </a:gs>
              <a:gs pos="100000">
                <a:srgbClr val="FFE393"/>
              </a:gs>
            </a:gsLst>
            <a:lin ang="39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721784" y="6585787"/>
            <a:ext cx="2732616" cy="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r>
              <a:rPr lang="en-US" sz="700"/>
              <a:t>Confidential ISO 16016</a:t>
            </a:r>
            <a:endParaRPr sz="1067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717555" y="6492240"/>
            <a:ext cx="4288536" cy="365760"/>
          </a:xfrm>
          <a:prstGeom prst="round2SameRect">
            <a:avLst>
              <a:gd name="adj1" fmla="val 21323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717555" y="0"/>
            <a:ext cx="4288536" cy="240000"/>
          </a:xfrm>
          <a:prstGeom prst="round2SameRect">
            <a:avLst>
              <a:gd name="adj1" fmla="val 0"/>
              <a:gd name="adj2" fmla="val 42062"/>
            </a:avLst>
          </a:prstGeom>
          <a:gradFill>
            <a:gsLst>
              <a:gs pos="0">
                <a:srgbClr val="FFC828"/>
              </a:gs>
              <a:gs pos="40000">
                <a:srgbClr val="FFC828"/>
              </a:gs>
              <a:gs pos="100000">
                <a:srgbClr val="FFE393"/>
              </a:gs>
            </a:gsLst>
            <a:lin ang="39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721784" y="6585787"/>
            <a:ext cx="2732616" cy="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67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1784" y="6530535"/>
            <a:ext cx="2834216" cy="17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r>
              <a:rPr lang="en-US" sz="700"/>
              <a:t>Confidential ISO 16016</a:t>
            </a:r>
            <a:endParaRPr sz="933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721784" y="6530535"/>
            <a:ext cx="2834216" cy="17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r>
              <a:rPr lang="en-US" sz="700"/>
              <a:t>Confidential ISO 16016</a:t>
            </a:r>
            <a:endParaRPr sz="933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3.52.79.32:8000/LMS/TheSeek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13.52.79.32:808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5275200" y="2130425"/>
            <a:ext cx="61968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Leave Management System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5275200" y="3416400"/>
            <a:ext cx="6196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Vidhi Shah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Pragya Gautam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Reetika Goel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Sithara Krishnamurthy</a:t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741405" y="3429000"/>
            <a:ext cx="4283676" cy="288118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824708" y="4520960"/>
            <a:ext cx="3962804" cy="69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364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F2364"/>
                </a:solidFill>
                <a:latin typeface="Arial"/>
                <a:ea typeface="Arial"/>
                <a:cs typeface="Arial"/>
                <a:sym typeface="Arial"/>
              </a:rPr>
              <a:t>CMPE – 272: Enterprise Software Platform</a:t>
            </a:r>
            <a:endParaRPr sz="2400" b="1" i="0" u="none" strike="noStrike" cap="none">
              <a:solidFill>
                <a:srgbClr val="0F23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9401" y="659783"/>
            <a:ext cx="2993418" cy="69726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914400" y="475989"/>
            <a:ext cx="1080996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sng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management is an important aspect of any organization. Functionalities such as applying for leaves, viewing employee details, etc. are necessary.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aims at creating a Leave Management System for an enterprise.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will be able to perform functionalities depending on their role- 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to account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user profile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for leaves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leave history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approve/reject leaves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custom reports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portal consists of multiple pages to perform these functionalities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available roles are 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- view profile and apply for leave. 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 - view profile, apply for leave and approve leave</a:t>
            </a:r>
            <a:endParaRPr dirty="0"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 – approve leaves</a:t>
            </a:r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21784" y="6585787"/>
            <a:ext cx="2732616" cy="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67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721784" y="516544"/>
            <a:ext cx="41508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sz="1100" u="sng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721784" y="6585787"/>
            <a:ext cx="2732616" cy="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67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FB607-5D2B-CC43-996E-7983C4AA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487" y="833185"/>
            <a:ext cx="7971244" cy="56391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721784" y="516544"/>
            <a:ext cx="41508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rgbClr val="002060"/>
                </a:solidFill>
              </a:rPr>
              <a:t>Auth0 Architecture</a:t>
            </a:r>
            <a:endParaRPr sz="1100" u="sng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721784" y="6585787"/>
            <a:ext cx="2732616" cy="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67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https://lh3.googleusercontent.com/nIGlPtp8NjwV3AZdByD36O60rLoX-JgICw5rY8e4gZmPl6R3uyN7WsEToksqRNUJNNF1peW8_gp7APIwmxZwRkLUKi_unNWAsnWiDTMctKEkAgbJewSnbmBL124ZkklTH-hAnxZB">
            <a:extLst>
              <a:ext uri="{FF2B5EF4-FFF2-40B4-BE49-F238E27FC236}">
                <a16:creationId xmlns:a16="http://schemas.microsoft.com/office/drawing/2014/main" id="{8A2ED3A9-123E-C845-A046-3AF63F70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4" y="971550"/>
            <a:ext cx="75311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9"/>
          <p:cNvSpPr txBox="1"/>
          <p:nvPr/>
        </p:nvSpPr>
        <p:spPr>
          <a:xfrm>
            <a:off x="4773881" y="762765"/>
            <a:ext cx="6696335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Application initiates the flow and redirects the user to the Authorization Server.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user authenticates.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Authorization Server redirects to the redirect_uri with a code in the query string.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Application sends the code together with the Client ID, Client Secret and redirect_uri to the Authorization Server.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Authorization Server validates this information and returns an ID Token.</a:t>
            </a:r>
          </a:p>
        </p:txBody>
      </p:sp>
    </p:spTree>
    <p:extLst>
      <p:ext uri="{BB962C8B-B14F-4D97-AF65-F5344CB8AC3E}">
        <p14:creationId xmlns:p14="http://schemas.microsoft.com/office/powerpoint/2010/main" val="41903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721784" y="6585787"/>
            <a:ext cx="2732616" cy="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67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https://lh4.googleusercontent.com/DCxv0oArvpX8138siZoeQY1cxG0I8Wi38KF3ou4fDwk8CTg5ifiPyIxz-VM0XU8DdyHAIwurA4Cc2ExfKxZP9YHabsIMJLD9tv__oabgO95wnwsUXbTSr9eiW9j3qtafWcOWHsEq">
            <a:extLst>
              <a:ext uri="{FF2B5EF4-FFF2-40B4-BE49-F238E27FC236}">
                <a16:creationId xmlns:a16="http://schemas.microsoft.com/office/drawing/2014/main" id="{51F48820-E9BA-8642-8D8A-82017B2B7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25" y="875724"/>
            <a:ext cx="10094026" cy="49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OyvHg1-p67D9jXrl7TkNsjHVHHyDi5-M9fxhm43VejBzGa7XOWcjMf8cGK5ZSF3UO4FnMCXpcIciYJVW9cosK1PGTK9uGX__Kc4d9GgHi0oONTLxICFenGBuyw8gOJ8JsSfm_68E">
            <a:extLst>
              <a:ext uri="{FF2B5EF4-FFF2-40B4-BE49-F238E27FC236}">
                <a16:creationId xmlns:a16="http://schemas.microsoft.com/office/drawing/2014/main" id="{363ABF59-3B64-EB4F-AF13-68CB99CB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69" y="1075198"/>
            <a:ext cx="10514538" cy="4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3.googleusercontent.com/_pktFw-EAC2QOx3ONijUsrTrw7yY_XAm1LJQmLXtODXMjmQyaNCZuNbHktWUPoNL2cXC4k8u8wTiNvtKYCrqFloTRGfyiUe8ADLsEc6G8qBWRwH-tBE2u_0m3bsFutY6QYJr3Mcz">
            <a:extLst>
              <a:ext uri="{FF2B5EF4-FFF2-40B4-BE49-F238E27FC236}">
                <a16:creationId xmlns:a16="http://schemas.microsoft.com/office/drawing/2014/main" id="{775D542C-026C-D745-A0DC-026A00135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68" y="1956631"/>
            <a:ext cx="10619036" cy="251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C18EDA-3C26-C740-98FF-9248FB3DE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00" y="806450"/>
            <a:ext cx="11709400" cy="524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21784" y="745958"/>
            <a:ext cx="10491648" cy="537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Project Risks Infrastructure Risk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Heavy dependence on AWS infrastructure 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SSO is from a third party, they could limit the number of calls we have. </a:t>
            </a: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2700" algn="just">
              <a:buClr>
                <a:schemeClr val="dk1"/>
              </a:buClr>
              <a:buSzPts val="1400"/>
            </a:pPr>
            <a:r>
              <a:rPr lang="en-US" b="1" u="sng" dirty="0">
                <a:solidFill>
                  <a:srgbClr val="002060"/>
                </a:solidFill>
              </a:rPr>
              <a:t>Project Assumptions and Risks:</a:t>
            </a:r>
            <a:endParaRPr lang="en-US" dirty="0"/>
          </a:p>
          <a:p>
            <a:pPr marL="457200" marR="0" lvl="1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dirty="0">
              <a:solidFill>
                <a:schemeClr val="dk1"/>
              </a:solidFill>
            </a:endParaRPr>
          </a:p>
          <a:p>
            <a:pPr marL="469900" indent="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Unapproved leaves will not be auto approved in the system Project Assumptions </a:t>
            </a:r>
            <a:endParaRPr lang="en-US" dirty="0"/>
          </a:p>
          <a:p>
            <a:pPr marL="469900" indent="285750" fontAlgn="base">
              <a:buFont typeface="Arial" panose="020B0604020202020204" pitchFamily="34" charset="0"/>
              <a:buChar char="•"/>
            </a:pPr>
            <a:r>
              <a:rPr lang="en-US" dirty="0"/>
              <a:t>Assume that all the information entered by the user will be correct</a:t>
            </a:r>
            <a:endParaRPr lang="en-US" sz="1100" dirty="0"/>
          </a:p>
          <a:p>
            <a:pPr marL="469900" indent="285750" fontAlgn="base">
              <a:buFont typeface="Arial" panose="020B0604020202020204" pitchFamily="34" charset="0"/>
              <a:buChar char="•"/>
            </a:pPr>
            <a:r>
              <a:rPr lang="en-US" dirty="0"/>
              <a:t>Employee accounts are already registered in the system and are active</a:t>
            </a:r>
            <a:endParaRPr lang="en-US" sz="1100" dirty="0"/>
          </a:p>
          <a:p>
            <a:pPr marL="469900" indent="285750" fontAlgn="base">
              <a:buFont typeface="Arial" panose="020B0604020202020204" pitchFamily="34" charset="0"/>
              <a:buChar char="•"/>
            </a:pPr>
            <a:r>
              <a:rPr lang="en-US" dirty="0"/>
              <a:t>HR account is managed by group of individuals</a:t>
            </a:r>
            <a:endParaRPr lang="en-US" sz="1100" dirty="0"/>
          </a:p>
          <a:p>
            <a:pPr marL="469900" indent="285750" fontAlgn="base">
              <a:buFont typeface="Arial" panose="020B0604020202020204" pitchFamily="34" charset="0"/>
              <a:buChar char="•"/>
            </a:pPr>
            <a:r>
              <a:rPr lang="en-US" dirty="0"/>
              <a:t>As per role hierarchy, manager is an acting entity for employee leaves and HR manages manager leaves</a:t>
            </a:r>
            <a:endParaRPr lang="en-US" sz="1100" dirty="0"/>
          </a:p>
          <a:p>
            <a:pPr marL="469900" indent="285750" fontAlgn="base">
              <a:buFont typeface="Arial" panose="020B0604020202020204" pitchFamily="34" charset="0"/>
              <a:buChar char="•"/>
            </a:pPr>
            <a:r>
              <a:rPr lang="en-US" dirty="0"/>
              <a:t>The manager will always be responsive approving and declining leaves.</a:t>
            </a:r>
            <a:endParaRPr lang="en-US" sz="1100"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721784" y="6585787"/>
            <a:ext cx="2732616" cy="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67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5006710" y="2674770"/>
            <a:ext cx="2178579" cy="75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Tableau</a:t>
            </a:r>
            <a:endParaRPr lang="en-US" sz="3600"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en-US" sz="3600" dirty="0">
              <a:solidFill>
                <a:schemeClr val="dk1"/>
              </a:solidFill>
            </a:endParaRPr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721784" y="6585787"/>
            <a:ext cx="2732616" cy="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67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69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942976" y="2674770"/>
            <a:ext cx="9986962" cy="18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solidFill>
                  <a:srgbClr val="002060"/>
                </a:solidFill>
              </a:rPr>
              <a:t>Demo - </a:t>
            </a:r>
            <a:r>
              <a:rPr lang="en-US" sz="3200" b="1" dirty="0">
                <a:solidFill>
                  <a:srgbClr val="002060"/>
                </a:solidFill>
                <a:hlinkClick r:id="rId3"/>
              </a:rPr>
              <a:t>http://13.52.79.32:8000/LMS/TheSeekers/</a:t>
            </a:r>
            <a:endParaRPr lang="en-US" sz="3200" b="1" dirty="0">
              <a:solidFill>
                <a:srgbClr val="002060"/>
              </a:solidFill>
            </a:endParaRPr>
          </a:p>
          <a:p>
            <a:pPr lvl="0"/>
            <a:endParaRPr lang="en-US" sz="3200" b="1" dirty="0">
              <a:solidFill>
                <a:srgbClr val="002060"/>
              </a:solidFill>
            </a:endParaRPr>
          </a:p>
          <a:p>
            <a:pPr lvl="0"/>
            <a:r>
              <a:rPr lang="en-US" sz="3200" b="1" dirty="0">
                <a:solidFill>
                  <a:srgbClr val="002060"/>
                </a:solidFill>
              </a:rPr>
              <a:t>Jenkins</a:t>
            </a:r>
            <a:r>
              <a:rPr lang="en-US" sz="3200" dirty="0"/>
              <a:t> - </a:t>
            </a:r>
            <a:r>
              <a:rPr lang="en-US" sz="3200" b="1" dirty="0">
                <a:solidFill>
                  <a:srgbClr val="002060"/>
                </a:solidFill>
                <a:hlinkClick r:id="rId4"/>
              </a:rPr>
              <a:t>http://13.52.79.32:8080/</a:t>
            </a:r>
            <a:endParaRPr lang="en-US" sz="3200"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721784" y="6585787"/>
            <a:ext cx="2732616" cy="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67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81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914400" y="475989"/>
            <a:ext cx="1080996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sng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Hassel/Paperwork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Simple-Time Off Booking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 Visibility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Powerful HR/Manager Reporting Solution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Automatic Leave Tracking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Easy Leave Planning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21784" y="6585787"/>
            <a:ext cx="2732616" cy="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67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723449"/>
      </p:ext>
    </p:extLst>
  </p:cSld>
  <p:clrMapOvr>
    <a:masterClrMapping/>
  </p:clrMapOvr>
</p:sld>
</file>

<file path=ppt/theme/theme1.xml><?xml version="1.0" encoding="utf-8"?>
<a:theme xmlns:a="http://schemas.openxmlformats.org/drawingml/2006/main" name="1_16-9_HF-7761DE_C_2007-2010">
  <a:themeElements>
    <a:clrScheme name="© Hella">
      <a:dk1>
        <a:srgbClr val="000000"/>
      </a:dk1>
      <a:lt1>
        <a:srgbClr val="FFFFFF"/>
      </a:lt1>
      <a:dk2>
        <a:srgbClr val="0F2364"/>
      </a:dk2>
      <a:lt2>
        <a:srgbClr val="6A7A86"/>
      </a:lt2>
      <a:accent1>
        <a:srgbClr val="D17A0D"/>
      </a:accent1>
      <a:accent2>
        <a:srgbClr val="DEE4E7"/>
      </a:accent2>
      <a:accent3>
        <a:srgbClr val="FFFFFF"/>
      </a:accent3>
      <a:accent4>
        <a:srgbClr val="000000"/>
      </a:accent4>
      <a:accent5>
        <a:srgbClr val="F1D7B7"/>
      </a:accent5>
      <a:accent6>
        <a:srgbClr val="BDC9CF"/>
      </a:accent6>
      <a:hlink>
        <a:srgbClr val="DFA256"/>
      </a:hlink>
      <a:folHlink>
        <a:srgbClr val="FFC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6-9_HF-7761DE_C_2007-2010">
  <a:themeElements>
    <a:clrScheme name="© Hella">
      <a:dk1>
        <a:srgbClr val="000000"/>
      </a:dk1>
      <a:lt1>
        <a:srgbClr val="FFFFFF"/>
      </a:lt1>
      <a:dk2>
        <a:srgbClr val="0F2364"/>
      </a:dk2>
      <a:lt2>
        <a:srgbClr val="6A7A86"/>
      </a:lt2>
      <a:accent1>
        <a:srgbClr val="D17A0D"/>
      </a:accent1>
      <a:accent2>
        <a:srgbClr val="DEE4E7"/>
      </a:accent2>
      <a:accent3>
        <a:srgbClr val="FFFFFF"/>
      </a:accent3>
      <a:accent4>
        <a:srgbClr val="000000"/>
      </a:accent4>
      <a:accent5>
        <a:srgbClr val="F1D7B7"/>
      </a:accent5>
      <a:accent6>
        <a:srgbClr val="BDC9CF"/>
      </a:accent6>
      <a:hlink>
        <a:srgbClr val="DFA256"/>
      </a:hlink>
      <a:folHlink>
        <a:srgbClr val="FFC8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456</Words>
  <Application>Microsoft Macintosh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1_16-9_HF-7761DE_C_2007-2010</vt:lpstr>
      <vt:lpstr>16-9_HF-7761DE_C_2007-2010</vt:lpstr>
      <vt:lpstr>Leave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Management System</dc:title>
  <cp:lastModifiedBy>Pragya Gautam</cp:lastModifiedBy>
  <cp:revision>10</cp:revision>
  <dcterms:modified xsi:type="dcterms:W3CDTF">2018-12-08T06:29:34Z</dcterms:modified>
</cp:coreProperties>
</file>