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80" r:id="rId3"/>
    <p:sldId id="281" r:id="rId4"/>
    <p:sldId id="282" r:id="rId5"/>
    <p:sldId id="283" r:id="rId6"/>
    <p:sldId id="289" r:id="rId7"/>
    <p:sldId id="284" r:id="rId8"/>
    <p:sldId id="290" r:id="rId9"/>
    <p:sldId id="299" r:id="rId10"/>
    <p:sldId id="302" r:id="rId11"/>
    <p:sldId id="303" r:id="rId12"/>
    <p:sldId id="291" r:id="rId13"/>
    <p:sldId id="292" r:id="rId14"/>
    <p:sldId id="301" r:id="rId15"/>
    <p:sldId id="307" r:id="rId16"/>
    <p:sldId id="308" r:id="rId17"/>
    <p:sldId id="298" r:id="rId18"/>
    <p:sldId id="297" r:id="rId19"/>
    <p:sldId id="3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6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48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66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1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4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2D4556-6692-4045-A22A-F07CE0DE1FD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F16D99-4F92-4D78-A95D-D642C4E4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analytics/notebooks/v2/02dd4658-b001-4258-ac9a-e35afff5229e/view?access_token=c0d4c5b5bc297e00ad7cfc8a11c5c1427a04404442bb38b916d67bf195eda1f4" TargetMode="External"/><Relationship Id="rId7" Type="http://schemas.openxmlformats.org/officeDocument/2006/relationships/hyperlink" Target="https://dataplatform.cloud.ibm.com/analytics/notebooks/v2/a2cbbe57-89fd-417b-a099-d48ce17b20d8/view?access_token=36bc7b450f9a931cc179898c38f0bcaedf5125fd253523d9f2ec92840ee1f447" TargetMode="External"/><Relationship Id="rId2" Type="http://schemas.openxmlformats.org/officeDocument/2006/relationships/hyperlink" Target="https://dataplatform.cloud.ibm.com/analytics/notebooks/v2/98d26b55-ea1c-4c59-810c-2bed876add26/view?access_token=a72a6f10043b95859dfd07abc0c282cc6039bfc01270ecd6d56dc12161af1c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platform.cloud.ibm.com/analytics/notebooks/v2/87021c5b-7ad2-4e96-9b18-dda6484e0088/view?access_token=461c0f6b1be5881ddebedc33cdcfaa86c06846e2f4aa852123edf61b19100e1f" TargetMode="External"/><Relationship Id="rId5" Type="http://schemas.openxmlformats.org/officeDocument/2006/relationships/hyperlink" Target="https://dataplatform.cloud.ibm.com/analytics/notebooks/v2/ec672a6c-c3de-4da0-93ae-42c35f53ca54/view?access_token=1d3f5d9e3094356f26a7e5283a8b72143ba8739f756ecfc37eb097127aa79aea" TargetMode="External"/><Relationship Id="rId4" Type="http://schemas.openxmlformats.org/officeDocument/2006/relationships/hyperlink" Target="https://dataplatform.cloud.ibm.com/analytics/notebooks/v2/f93dbfdb-6499-4d0b-ab21-c5b8a3bee322/view?access_token=6a27b6c2efe787436c64dbc1efa5c0a924aa51f096c0b38923777ff10d8db97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analytics/notebooks/v2/a2cbbe57-89fd-417b-a099-d48ce17b20d8/view?access_token=36bc7b450f9a931cc179898c38f0bcaedf5125fd253523d9f2ec92840ee1f44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7B9F76-29CD-4130-B19B-A64D251DC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7520" y="4910667"/>
            <a:ext cx="6987645" cy="138853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Reetu Singh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779134-6212-4FE4-8268-C1E0963F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514" y="239487"/>
            <a:ext cx="8501743" cy="424663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IBM Advance Data Science Capstone Project:</a:t>
            </a:r>
            <a:br>
              <a:rPr lang="en-US" b="1" dirty="0"/>
            </a:br>
            <a:r>
              <a:rPr lang="en-US" b="1" dirty="0"/>
              <a:t>Predicting Sales </a:t>
            </a:r>
            <a:br>
              <a:rPr lang="en-US" b="1" dirty="0"/>
            </a:br>
            <a:r>
              <a:rPr lang="en-US" b="1" dirty="0"/>
              <a:t>Outcome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1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DAB-A06F-4133-997E-8735188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assessment, Quality, Feature Engineering 3/4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B3961-A882-4B1E-8331-A89A982C5BFE}"/>
              </a:ext>
            </a:extLst>
          </p:cNvPr>
          <p:cNvSpPr/>
          <p:nvPr/>
        </p:nvSpPr>
        <p:spPr>
          <a:xfrm>
            <a:off x="1812303" y="2591663"/>
            <a:ext cx="29268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Exploration :</a:t>
            </a:r>
          </a:p>
          <a:p>
            <a:endParaRPr lang="en-US" dirty="0"/>
          </a:p>
          <a:p>
            <a:r>
              <a:rPr lang="en-US" dirty="0"/>
              <a:t>As can be seen here high correlation Variables are </a:t>
            </a:r>
            <a:r>
              <a:rPr lang="en-US" dirty="0" err="1"/>
              <a:t>Opp</a:t>
            </a:r>
            <a:r>
              <a:rPr lang="en-US" dirty="0"/>
              <a:t> natural age, Age since SSM Validated, Elapsed days (2), </a:t>
            </a:r>
            <a:r>
              <a:rPr lang="en-US" dirty="0" err="1"/>
              <a:t>RdM</a:t>
            </a:r>
            <a:r>
              <a:rPr lang="en-US" dirty="0"/>
              <a:t> </a:t>
            </a:r>
            <a:r>
              <a:rPr lang="en-US" dirty="0" err="1"/>
              <a:t>wnr</a:t>
            </a:r>
            <a:r>
              <a:rPr lang="en-US" dirty="0"/>
              <a:t> days, roller </a:t>
            </a:r>
            <a:r>
              <a:rPr lang="en-US" dirty="0" err="1"/>
              <a:t>flaxg</a:t>
            </a:r>
            <a:r>
              <a:rPr lang="en-US" dirty="0"/>
              <a:t> num, chronic roller num, </a:t>
            </a:r>
            <a:r>
              <a:rPr lang="en-US" dirty="0" err="1"/>
              <a:t>dtl</a:t>
            </a:r>
            <a:r>
              <a:rPr lang="en-US" dirty="0"/>
              <a:t> natural age, forward </a:t>
            </a:r>
            <a:r>
              <a:rPr lang="en-US" dirty="0" err="1"/>
              <a:t>qtr</a:t>
            </a:r>
            <a:r>
              <a:rPr lang="en-US" dirty="0"/>
              <a:t> count.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A7E33-1B98-48F5-B1E2-172AACA6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63" y="2281081"/>
            <a:ext cx="6312004" cy="427704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45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DAB-A06F-4133-997E-8735188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assessment, Quality, Feature Engineering</a:t>
            </a:r>
            <a:br>
              <a:rPr lang="en-US" dirty="0"/>
            </a:br>
            <a:r>
              <a:rPr lang="en-US" dirty="0"/>
              <a:t>4/4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2ECE5-B549-4AD3-BFCD-FC10E167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1" y="2171467"/>
            <a:ext cx="4829175" cy="34099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37777A-9693-4760-AE56-BA10027B5230}"/>
              </a:ext>
            </a:extLst>
          </p:cNvPr>
          <p:cNvSpPr/>
          <p:nvPr/>
        </p:nvSpPr>
        <p:spPr>
          <a:xfrm>
            <a:off x="2480735" y="5657671"/>
            <a:ext cx="4128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#Data is imbalanced. As there are 36% rows with '0' outcome and 64% rows with '1' outcome. #This is expected as '1' indicates those opportunities which were either won or lost. # In any quarter data with '1' outcome would be more than '0’. However, later in during the modelling, we shall make the data balance to see if it improved the performance.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3F30DF-6566-4212-AF12-40F51454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11" y="2171467"/>
            <a:ext cx="5222721" cy="340994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F50133-3EAE-4E5E-9E94-0E6BB9DCBA16}"/>
              </a:ext>
            </a:extLst>
          </p:cNvPr>
          <p:cNvSpPr txBox="1"/>
          <p:nvPr/>
        </p:nvSpPr>
        <p:spPr>
          <a:xfrm>
            <a:off x="6858000" y="5672667"/>
            <a:ext cx="486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this graph, we see a density plot with y axis is in terms of density and x-axis is Age of the opportunity. Close ‘1’ is ‘Yellow’ in color showing high density and Open ‘0’ in ‘red’ color showing low density.</a:t>
            </a:r>
          </a:p>
        </p:txBody>
      </p:sp>
    </p:spTree>
    <p:extLst>
      <p:ext uri="{BB962C8B-B14F-4D97-AF65-F5344CB8AC3E}">
        <p14:creationId xmlns:p14="http://schemas.microsoft.com/office/powerpoint/2010/main" val="28826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9EAA-581B-4204-AB12-30BFD705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93F1-FDE0-414C-AF54-B4A20676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Since we are dealing with bi-classification Supervised data set, Models' performance assessment methods used are:</a:t>
            </a:r>
          </a:p>
          <a:p>
            <a:r>
              <a:rPr lang="en-US" dirty="0"/>
              <a:t>Confusion matrix 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F1-score </a:t>
            </a:r>
          </a:p>
          <a:p>
            <a:r>
              <a:rPr lang="en-US" dirty="0"/>
              <a:t>Accuracy </a:t>
            </a:r>
          </a:p>
          <a:p>
            <a:r>
              <a:rPr lang="en-US" dirty="0"/>
              <a:t>ROC AUC</a:t>
            </a:r>
          </a:p>
        </p:txBody>
      </p:sp>
    </p:spTree>
    <p:extLst>
      <p:ext uri="{BB962C8B-B14F-4D97-AF65-F5344CB8AC3E}">
        <p14:creationId xmlns:p14="http://schemas.microsoft.com/office/powerpoint/2010/main" val="104890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D852-FB22-49E6-9258-4E7F9D6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Algorithm   1/5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F452-2E9F-43DF-93CD-8EC4FDA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this project, we are dealing with Supervised data set, </a:t>
            </a:r>
            <a:r>
              <a:rPr lang="en-US" dirty="0" err="1"/>
              <a:t>i.e</a:t>
            </a:r>
            <a:r>
              <a:rPr lang="en-US" dirty="0"/>
              <a:t> we are dealing with bi-classification problem where target variable is ‘0’ and ‘1’. </a:t>
            </a:r>
          </a:p>
          <a:p>
            <a:pPr marL="0" indent="0">
              <a:buNone/>
            </a:pPr>
            <a:r>
              <a:rPr lang="en-US" dirty="0"/>
              <a:t>For the sales data, ‘1’ outcome means the deal is close (</a:t>
            </a:r>
            <a:r>
              <a:rPr lang="en-US" dirty="0" err="1"/>
              <a:t>i</a:t>
            </a:r>
            <a:r>
              <a:rPr lang="en-US" dirty="0"/>
              <a:t>/e either won or lost) and ‘0’ outcome means deal is still open(</a:t>
            </a:r>
            <a:r>
              <a:rPr lang="en-US" dirty="0" err="1"/>
              <a:t>i.e</a:t>
            </a:r>
            <a:r>
              <a:rPr lang="en-US" dirty="0"/>
              <a:t> Rolled over/ moved to the next quarter).  </a:t>
            </a:r>
          </a:p>
          <a:p>
            <a:pPr marL="0" indent="0">
              <a:buNone/>
            </a:pPr>
            <a:r>
              <a:rPr lang="en-US" dirty="0"/>
              <a:t>In this project, I have explored several of models: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Support Vector Machine with PCA</a:t>
            </a:r>
          </a:p>
          <a:p>
            <a:r>
              <a:rPr lang="en-US" dirty="0"/>
              <a:t>Naïve Bayes, </a:t>
            </a:r>
          </a:p>
          <a:p>
            <a:r>
              <a:rPr lang="en-US" dirty="0"/>
              <a:t>Random forest, </a:t>
            </a:r>
          </a:p>
          <a:p>
            <a:r>
              <a:rPr lang="en-US" dirty="0"/>
              <a:t>CNN </a:t>
            </a:r>
          </a:p>
        </p:txBody>
      </p:sp>
    </p:spTree>
    <p:extLst>
      <p:ext uri="{BB962C8B-B14F-4D97-AF65-F5344CB8AC3E}">
        <p14:creationId xmlns:p14="http://schemas.microsoft.com/office/powerpoint/2010/main" val="279489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D852-FB22-49E6-9258-4E7F9D6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Algorithm   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F452-2E9F-43DF-93CD-8EC4FDA3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88" y="2399905"/>
            <a:ext cx="5040579" cy="4039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Support Vector Machine:</a:t>
            </a:r>
          </a:p>
          <a:p>
            <a:pPr lvl="1"/>
            <a:r>
              <a:rPr lang="en-US" sz="1200" dirty="0"/>
              <a:t>Time taken to execute: 35 min </a:t>
            </a:r>
          </a:p>
          <a:p>
            <a:pPr lvl="1"/>
            <a:r>
              <a:rPr lang="en-US" sz="1200" dirty="0"/>
              <a:t>Accuracy: 63%,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Confusion Matrix:                                    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Classification Report: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AUC: 0.55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E8889-DD49-489B-BB6A-82B658A1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92" y="3168849"/>
            <a:ext cx="1466850" cy="485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EA7C4-88E7-4A49-A621-E8408694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37" y="3763633"/>
            <a:ext cx="2673063" cy="12919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BBA20-0EB9-4C94-A8CC-66D25D668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892" y="5147339"/>
            <a:ext cx="2687108" cy="15484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87C0A1-BBF6-4F6C-9012-606118BB300C}"/>
              </a:ext>
            </a:extLst>
          </p:cNvPr>
          <p:cNvSpPr txBox="1">
            <a:spLocks/>
          </p:cNvSpPr>
          <p:nvPr/>
        </p:nvSpPr>
        <p:spPr>
          <a:xfrm>
            <a:off x="6462445" y="2389916"/>
            <a:ext cx="5040579" cy="403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Support Vector Machine with PCA:</a:t>
            </a:r>
          </a:p>
          <a:p>
            <a:pPr lvl="1"/>
            <a:r>
              <a:rPr lang="en-US" sz="1200" dirty="0"/>
              <a:t>Time taken to execute: 20 min </a:t>
            </a:r>
          </a:p>
          <a:p>
            <a:pPr lvl="1"/>
            <a:r>
              <a:rPr lang="en-US" sz="1200" dirty="0"/>
              <a:t> Accuracy: 68%,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Confusion Matrix:                                    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Classification Report: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AUC: 0.59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F9431-CC58-40AC-BE15-20E1C5C11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69" y="3278519"/>
            <a:ext cx="1466850" cy="5143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B0675-0BC1-4A7F-9CC8-B9D143008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469" y="3921912"/>
            <a:ext cx="3014133" cy="10238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2B4C4A-2F93-4D23-B761-EA4BE6391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469" y="5028997"/>
            <a:ext cx="2855383" cy="154840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836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D852-FB22-49E6-9258-4E7F9D6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Algorithm   3/5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F452-2E9F-43DF-93CD-8EC4FDA3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88" y="2399905"/>
            <a:ext cx="5040579" cy="4039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Naïve Bayes :</a:t>
            </a:r>
          </a:p>
          <a:p>
            <a:pPr lvl="1"/>
            <a:r>
              <a:rPr lang="en-US" sz="1200" dirty="0"/>
              <a:t>Time taken to execute: 2 min </a:t>
            </a:r>
          </a:p>
          <a:p>
            <a:pPr lvl="1"/>
            <a:r>
              <a:rPr lang="en-US" sz="1200" dirty="0"/>
              <a:t>Accuracy: 60%,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Confusion Matrix:                                    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Classification Report: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AUC: 0.53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87C0A1-BBF6-4F6C-9012-606118BB300C}"/>
              </a:ext>
            </a:extLst>
          </p:cNvPr>
          <p:cNvSpPr txBox="1">
            <a:spLocks/>
          </p:cNvSpPr>
          <p:nvPr/>
        </p:nvSpPr>
        <p:spPr>
          <a:xfrm>
            <a:off x="6462445" y="2389916"/>
            <a:ext cx="5040579" cy="403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Convolution Neural Network:</a:t>
            </a:r>
          </a:p>
          <a:p>
            <a:pPr lvl="1"/>
            <a:r>
              <a:rPr lang="en-US" sz="1200" dirty="0"/>
              <a:t>Time taken to execute: 10 min </a:t>
            </a:r>
          </a:p>
          <a:p>
            <a:pPr lvl="1"/>
            <a:r>
              <a:rPr lang="en-US" sz="1200" dirty="0"/>
              <a:t> Accuracy: 64%,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Confusion Matrix:                                    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Classification Report: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AUC: 0.50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4888F3-954F-4553-AA54-95303529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37" y="3358959"/>
            <a:ext cx="1457325" cy="485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E1459-F42E-4606-9174-E399BE1B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37" y="4063302"/>
            <a:ext cx="2628744" cy="102132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B01E0E-47FD-4EAC-8A20-1848B7D3E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937" y="5251070"/>
            <a:ext cx="2673063" cy="13546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EAAF93-9374-4572-97BF-C2B3A462B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469" y="3307092"/>
            <a:ext cx="1419225" cy="4667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D6B8D-F47E-4C82-B7B3-0E93D5FF6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81" y="3868192"/>
            <a:ext cx="2537620" cy="11418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9EFDC2-AE64-419B-8F07-D6ED0B3E1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468" y="5251070"/>
            <a:ext cx="2808555" cy="13546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970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D852-FB22-49E6-9258-4E7F9D6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Algorithm   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F452-2E9F-43DF-93CD-8EC4FDA3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88" y="2399905"/>
            <a:ext cx="5040579" cy="4039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Random Forest Classification:</a:t>
            </a:r>
          </a:p>
          <a:p>
            <a:pPr lvl="1"/>
            <a:r>
              <a:rPr lang="en-US" sz="1200" dirty="0"/>
              <a:t>Time taken to execute:  5 mins </a:t>
            </a:r>
          </a:p>
          <a:p>
            <a:pPr lvl="1"/>
            <a:r>
              <a:rPr lang="en-US" sz="1200" dirty="0"/>
              <a:t>Accuracy: 75%,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Confusion Matrix:                                    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Classification Report: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AUC: 0.71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87C0A1-BBF6-4F6C-9012-606118BB300C}"/>
              </a:ext>
            </a:extLst>
          </p:cNvPr>
          <p:cNvSpPr txBox="1">
            <a:spLocks/>
          </p:cNvSpPr>
          <p:nvPr/>
        </p:nvSpPr>
        <p:spPr>
          <a:xfrm>
            <a:off x="6462445" y="2389916"/>
            <a:ext cx="5040579" cy="403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Random Forest Classification after training Data Balancing:</a:t>
            </a:r>
          </a:p>
          <a:p>
            <a:pPr lvl="1"/>
            <a:r>
              <a:rPr lang="en-US" sz="1200" dirty="0"/>
              <a:t>Time taken to execute: :  5 mins  </a:t>
            </a:r>
          </a:p>
          <a:p>
            <a:pPr lvl="1"/>
            <a:r>
              <a:rPr lang="en-US" sz="1200" dirty="0"/>
              <a:t> Accuracy: 69%,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Confusion Matrix:                                    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Classification Report: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AUC: 0.70  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8B0E4-F11E-4038-900F-F1E3CC7B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08" y="3309937"/>
            <a:ext cx="1438275" cy="4476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8DAAE-2C3F-490E-A448-1D83CBA4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08" y="3884018"/>
            <a:ext cx="3083886" cy="122396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5D17B-9F9D-4332-8806-8791F19C7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218" y="5165553"/>
            <a:ext cx="3111926" cy="15590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C177E5-FE6C-43D9-A99A-3768CB0B7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099" y="5165552"/>
            <a:ext cx="3111925" cy="155909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4A405-7BD2-403F-A7F3-3303E6FC8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97" y="3884019"/>
            <a:ext cx="3111925" cy="122396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72FE6-1819-4503-96D9-847FD4387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1097" y="3369248"/>
            <a:ext cx="1352550" cy="4572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185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9A19-4E11-4B46-B827-7A4CACB8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Algorithm    5/5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67C6F-F282-4B60-B8BD-263629A0AF0A}"/>
              </a:ext>
            </a:extLst>
          </p:cNvPr>
          <p:cNvSpPr txBox="1"/>
          <p:nvPr/>
        </p:nvSpPr>
        <p:spPr>
          <a:xfrm>
            <a:off x="1702592" y="1942000"/>
            <a:ext cx="95821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Notebooks are saved here and also uploaded on GitHub (https://github.ibm.com/reetusin/IBM-Advance-DS-Capstone-project)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Predicting_Sales_Outcome_Data_Exp</a:t>
            </a:r>
            <a:r>
              <a:rPr lang="en-US" sz="1400" dirty="0"/>
              <a:t> : </a:t>
            </a:r>
            <a:r>
              <a:rPr lang="en-US" sz="1400" dirty="0">
                <a:hlinkClick r:id="rId2"/>
              </a:rPr>
              <a:t>https://dataplatform.cloud.ibm.com/analytics/notebooks/v2/98d26b55-ea1c-4c59-810c-2bed876add26/view?access_token=a72a6f10043b95859dfd07abc0c282cc6039bfc01270ecd6d56dc12161af1c2f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Predicting_Sales_Outcome_ETL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https://dataplatform.cloud.ibm.com/analytics/notebooks/v2/02dd4658-b001-4258-ac9a-e35afff5229e/view?access_token=c0d4c5b5bc297e00ad7cfc8a11c5c1427a04404442bb38b916d67bf195eda1f4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Predicting_Sales_Outcome_Feature_eng</a:t>
            </a:r>
            <a:r>
              <a:rPr lang="en-US" sz="1400" dirty="0"/>
              <a:t> : </a:t>
            </a:r>
            <a:r>
              <a:rPr lang="en-US" sz="1400" dirty="0">
                <a:hlinkClick r:id="rId4"/>
              </a:rPr>
              <a:t>https://dataplatform.cloud.ibm.com/analytics/notebooks/v2/f93dbfdb-6499-4d0b-ab21-c5b8a3bee322/view?access_token=6a27b6c2efe787436c64dbc1efa5c0a924aa51f096c0b38923777ff10d8db973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Predicting_Sales_Outcome_Model_def</a:t>
            </a:r>
            <a:r>
              <a:rPr lang="en-US" sz="1400" dirty="0"/>
              <a:t> : </a:t>
            </a:r>
            <a:r>
              <a:rPr lang="en-US" sz="1400" dirty="0">
                <a:hlinkClick r:id="rId5"/>
              </a:rPr>
              <a:t>https://dataplatform.cloud.ibm.com/analytics/notebooks/v2/ec672a6c-c3de-4da0-93ae-42c35f53ca54/view?access_token=1d3f5d9e3094356f26a7e5283a8b72143ba8739f756ecfc37eb097127aa79aea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Predicting_Sales_Outcome_Modelling</a:t>
            </a:r>
            <a:r>
              <a:rPr lang="en-US" sz="1400" dirty="0"/>
              <a:t> : </a:t>
            </a:r>
            <a:r>
              <a:rPr lang="en-US" sz="1400" dirty="0">
                <a:hlinkClick r:id="rId6"/>
              </a:rPr>
              <a:t>https://dataplatform.cloud.ibm.com/analytics/notebooks/v2/87021c5b-7ad2-4e96-9b18-dda6484e0088/view?access_token=461c0f6b1be5881ddebedc33cdcfaa86c06846e2f4aa852123edf61b19100e1f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Predicting_Sales_Outcome_ModelDeployment</a:t>
            </a:r>
            <a:r>
              <a:rPr lang="en-US" sz="1400" dirty="0"/>
              <a:t> :</a:t>
            </a:r>
          </a:p>
          <a:p>
            <a:r>
              <a:rPr lang="en-US" sz="1400" dirty="0"/>
              <a:t>	</a:t>
            </a:r>
            <a:r>
              <a:rPr lang="en-US" sz="1400" dirty="0">
                <a:hlinkClick r:id="rId7"/>
              </a:rPr>
              <a:t>https://dataplatform.cloud.ibm.com/analytics/notebooks/v2/a2cbbe57-89fd-417b-a099-d48ce17b20d8/view?access_token=36bc7b450f9a931cc179898c38f0bcaedf5125fd253523d9f2ec92840ee1f447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912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250-04D9-408F-A84D-C1C1B959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DD89E-39F9-4B46-A265-4205012F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86" y="2657475"/>
            <a:ext cx="4483471" cy="27146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64029-34DA-451E-9D62-A95534A3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7475"/>
            <a:ext cx="5995618" cy="27146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393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3BB-6497-41AE-9C1A-B17CECA0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10" y="177164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22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1341-A3B6-4DA7-B5CB-58F0C46D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EC30-EAC6-49DD-B605-54657AE5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presentation targeted at stakeholders</a:t>
            </a:r>
          </a:p>
          <a:p>
            <a:r>
              <a:rPr lang="en-US" sz="2000" dirty="0"/>
              <a:t>The data set</a:t>
            </a:r>
          </a:p>
          <a:p>
            <a:r>
              <a:rPr lang="en-US" sz="2000" dirty="0"/>
              <a:t>The use case</a:t>
            </a:r>
          </a:p>
          <a:p>
            <a:r>
              <a:rPr lang="en-US" sz="2000" dirty="0"/>
              <a:t>The solution to the use case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68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C1D3-17AB-4551-A9BB-BADF01C2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BA5-BB74-434C-89C3-EB19B9C3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75114"/>
            <a:ext cx="10018713" cy="3124201"/>
          </a:xfrm>
        </p:spPr>
        <p:txBody>
          <a:bodyPr>
            <a:noAutofit/>
          </a:bodyPr>
          <a:lstStyle/>
          <a:p>
            <a:r>
              <a:rPr lang="en-US" sz="2000" dirty="0"/>
              <a:t>Data set consist of Sales data.</a:t>
            </a:r>
          </a:p>
          <a:p>
            <a:r>
              <a:rPr lang="en-US" sz="2000" dirty="0"/>
              <a:t>Contains a list of the opportunities /prospect of any given quarter. </a:t>
            </a:r>
          </a:p>
          <a:p>
            <a:r>
              <a:rPr lang="en-US" sz="2000" dirty="0"/>
              <a:t>Data attributes: Opportunity total Age, age since in sales stage1 to sales stage 5, Roll over count (from one quarter to another) etc.</a:t>
            </a:r>
          </a:p>
          <a:p>
            <a:r>
              <a:rPr lang="en-US" sz="2000" dirty="0"/>
              <a:t>Each opportunity is tracked since the date when they were first entered and passed on from one sales stages to another </a:t>
            </a:r>
            <a:r>
              <a:rPr lang="en-US" sz="2000" dirty="0" err="1"/>
              <a:t>i.e</a:t>
            </a:r>
            <a:r>
              <a:rPr lang="en-US" sz="2000" dirty="0"/>
              <a:t> their life history. Sales stages are the business defined stages and decided by the process model.</a:t>
            </a:r>
          </a:p>
          <a:p>
            <a:r>
              <a:rPr lang="en-US" sz="2000" dirty="0"/>
              <a:t>They are also tracked for number of times they have been rolled before they were either won/lost.</a:t>
            </a:r>
          </a:p>
        </p:txBody>
      </p:sp>
    </p:spTree>
    <p:extLst>
      <p:ext uri="{BB962C8B-B14F-4D97-AF65-F5344CB8AC3E}">
        <p14:creationId xmlns:p14="http://schemas.microsoft.com/office/powerpoint/2010/main" val="29708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0CC4-10AA-4061-AA17-0756072E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8F9C-3B3A-4171-9BEA-81B95AA8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6001"/>
            <a:ext cx="10018713" cy="35052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Every business is dependent upon a list of opportunity/Deals they create in a given quarter, How much should they add new opportunity and when.</a:t>
            </a:r>
          </a:p>
          <a:p>
            <a:r>
              <a:rPr lang="en-US" dirty="0"/>
              <a:t>Sales leader wants to know which opportunity might loose/win and/or roll over to the next quarter in advance. </a:t>
            </a:r>
          </a:p>
          <a:p>
            <a:r>
              <a:rPr lang="en-US" dirty="0"/>
              <a:t>Based on this, sales leader revise their business plan for maximum success.</a:t>
            </a:r>
          </a:p>
          <a:p>
            <a:r>
              <a:rPr lang="en-US" dirty="0"/>
              <a:t>Since sales leaders have fixed target to accomplice, the predicted roll overs allows them to approximate the new opportunity they will need to add for the future quarters.</a:t>
            </a:r>
          </a:p>
          <a:p>
            <a:r>
              <a:rPr lang="en-US" dirty="0"/>
              <a:t>This predicted outcome helps sales leader to control the success  of their business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5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63DB-3AB3-442A-A62D-FF3F45B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5C81A-7A55-4238-9680-C965E9B18DE9}"/>
              </a:ext>
            </a:extLst>
          </p:cNvPr>
          <p:cNvSpPr txBox="1"/>
          <p:nvPr/>
        </p:nvSpPr>
        <p:spPr>
          <a:xfrm>
            <a:off x="1730829" y="2133600"/>
            <a:ext cx="10018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 to the Notebook on IBM Watson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Predicting_Sales_Outcome_ModelDeployment</a:t>
            </a:r>
            <a:r>
              <a:rPr lang="en-US" sz="2000" dirty="0"/>
              <a:t> :</a:t>
            </a:r>
          </a:p>
          <a:p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https://dataplatform.cloud.ibm.com/analytics/notebooks/v2/a2cbbe57-89fd-417b-a099-d48ce17b20d8/view?access_token=36bc7b450f9a931cc179898c38f0bcaedf5125fd253523d9f2ec92840ee1f447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55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1341-A3B6-4DA7-B5CB-58F0C46D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EC30-EAC6-49DD-B605-54657AE5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presentation targeted at data science peers:</a:t>
            </a:r>
          </a:p>
          <a:p>
            <a:r>
              <a:rPr lang="en-US" dirty="0"/>
              <a:t>Architectural choices</a:t>
            </a:r>
          </a:p>
          <a:p>
            <a:r>
              <a:rPr lang="en-US" dirty="0"/>
              <a:t>Data quality assessment, data pre-processing and feature engineering</a:t>
            </a:r>
          </a:p>
          <a:p>
            <a:r>
              <a:rPr lang="en-US" dirty="0"/>
              <a:t>Model performance indicators</a:t>
            </a:r>
          </a:p>
          <a:p>
            <a:r>
              <a:rPr lang="en-US" dirty="0"/>
              <a:t>Model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6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690D-6C62-4BFA-B158-661447FA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7E9E-B43F-4916-9210-E16C5211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data is stored on the IBM Watson studio Cloud Object Store. </a:t>
            </a:r>
          </a:p>
          <a:p>
            <a:r>
              <a:rPr lang="en-US" sz="2000" dirty="0"/>
              <a:t>This project is developed on the IBM Watson studio with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</a:p>
          <a:p>
            <a:pPr lvl="1" fontAlgn="base"/>
            <a:r>
              <a:rPr lang="en-US" dirty="0"/>
              <a:t>Used Python scripting languages with data science libraries such as </a:t>
            </a:r>
            <a:r>
              <a:rPr lang="en-US" dirty="0" err="1"/>
              <a:t>numpy</a:t>
            </a:r>
            <a:r>
              <a:rPr lang="en-US" dirty="0"/>
              <a:t>, pandas, seaborn,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IBM Watson Cloud with </a:t>
            </a:r>
            <a:r>
              <a:rPr lang="en-US" dirty="0" err="1"/>
              <a:t>Jupyter</a:t>
            </a:r>
            <a:r>
              <a:rPr lang="en-US" dirty="0"/>
              <a:t> Notebook, copy available on GitHub as well.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27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9A19-4E11-4B46-B827-7A4CACB8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assessment, Quality, Feature Engineering 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67C6F-F282-4B60-B8BD-263629A0AF0A}"/>
              </a:ext>
            </a:extLst>
          </p:cNvPr>
          <p:cNvSpPr txBox="1"/>
          <p:nvPr/>
        </p:nvSpPr>
        <p:spPr>
          <a:xfrm>
            <a:off x="1666875" y="2438399"/>
            <a:ext cx="7304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attributes: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32 data fields and 80K observation for training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It comes with a predefined training and testing set indicated in column ‘Partition’.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most important features for are Opportunity Age,  age in sales stages (sales stages are business defined and varies from 1 to 5), Roll over count (moving from one quarter to another) , Opportunity age since detail updated etc.</a:t>
            </a:r>
          </a:p>
          <a:p>
            <a:r>
              <a:rPr lang="en-US" sz="1400" dirty="0"/>
              <a:t>Data Quality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data is mostly clean except Imbalanced classes and missing data (1% of the total dataset).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has no duplicates, no empty row or column</a:t>
            </a:r>
          </a:p>
          <a:p>
            <a:r>
              <a:rPr lang="en-US" sz="1400" dirty="0"/>
              <a:t>Feature Engineering: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There are 8 field that have 1740 entries each as null values. Given that it makes only 1% of the total dataset and as per our business understanding imputing such data does not add any value, hence we would filter it out. 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DB24F-3D78-4971-95AA-C70BBFB27E6C}"/>
              </a:ext>
            </a:extLst>
          </p:cNvPr>
          <p:cNvSpPr/>
          <p:nvPr/>
        </p:nvSpPr>
        <p:spPr>
          <a:xfrm>
            <a:off x="2554817" y="5806825"/>
            <a:ext cx="938953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Data attributes list:</a:t>
            </a:r>
          </a:p>
          <a:p>
            <a:r>
              <a:rPr lang="en-US" sz="1050" dirty="0"/>
              <a:t>OPP_Natural Age, Age since SSM Validated, Age before SSM Validated, SSM_1 _ELAPSED_DAYS, SSM_2 _ELAPSED_DAYS, SSM_3 _ELAPSED_DAYS,  SSM_4 _ELAPSED_DAYS , SSM_5 _ELAPSED_DAYS,  OPP_Backward count, OPP_Forward count, </a:t>
            </a:r>
            <a:r>
              <a:rPr lang="en-US" sz="1050" dirty="0" err="1"/>
              <a:t>DTL_Natural</a:t>
            </a:r>
            <a:r>
              <a:rPr lang="en-US" sz="1050" dirty="0"/>
              <a:t> Age, </a:t>
            </a:r>
            <a:r>
              <a:rPr lang="en-US" sz="1050" dirty="0" err="1"/>
              <a:t>RM_STATUS_Count</a:t>
            </a:r>
            <a:r>
              <a:rPr lang="en-US" sz="1050" dirty="0"/>
              <a:t> , RM_NIR_ELAPSED_DAYS, RM_STR_ELAPSED_DAYS, RM_KEY_ELAPSED_DAYS, RM_ATR_ELAPSED_DAYS, RM_SOL_ELAPSED_DAYS, RM_WSR_DAYS, RM_NonWSR_DAYS, </a:t>
            </a:r>
            <a:r>
              <a:rPr lang="en-US" sz="1050" dirty="0" err="1"/>
              <a:t>RM_Forward</a:t>
            </a:r>
            <a:r>
              <a:rPr lang="en-US" sz="1050" dirty="0"/>
              <a:t> count, RM backward count, Forward </a:t>
            </a:r>
            <a:r>
              <a:rPr lang="en-US" sz="1050" dirty="0" err="1"/>
              <a:t>quarter_count</a:t>
            </a:r>
            <a:r>
              <a:rPr lang="en-US" sz="1050" dirty="0"/>
              <a:t>, Backward </a:t>
            </a:r>
            <a:r>
              <a:rPr lang="en-US" sz="1050" dirty="0" err="1"/>
              <a:t>quarter_count</a:t>
            </a:r>
            <a:r>
              <a:rPr lang="en-US" sz="1050" dirty="0"/>
              <a:t>, </a:t>
            </a:r>
            <a:r>
              <a:rPr lang="en-US" sz="1050" dirty="0" err="1"/>
              <a:t>Roller_Flag_NUM</a:t>
            </a:r>
            <a:r>
              <a:rPr lang="en-US" sz="1050" dirty="0"/>
              <a:t>, </a:t>
            </a:r>
            <a:r>
              <a:rPr lang="en-US" sz="1050" dirty="0" err="1"/>
              <a:t>Chronic_Roller_Flag</a:t>
            </a:r>
            <a:r>
              <a:rPr lang="en-US" sz="1050" dirty="0"/>
              <a:t>, </a:t>
            </a:r>
            <a:r>
              <a:rPr lang="en-US" sz="1050" dirty="0" err="1"/>
              <a:t>Not_Roller_Flag</a:t>
            </a:r>
            <a:r>
              <a:rPr lang="en-US" sz="1050" dirty="0"/>
              <a:t>, </a:t>
            </a:r>
            <a:r>
              <a:rPr lang="en-US" sz="1050" dirty="0" err="1"/>
              <a:t>Same_Quarter_Updater_Flag</a:t>
            </a:r>
            <a:r>
              <a:rPr lang="en-US" sz="1050" dirty="0"/>
              <a:t>, </a:t>
            </a:r>
            <a:r>
              <a:rPr lang="en-US" sz="1050" dirty="0" err="1"/>
              <a:t>Deal_Accelerator_Flag</a:t>
            </a:r>
            <a:r>
              <a:rPr lang="en-US" sz="1050" dirty="0"/>
              <a:t>, </a:t>
            </a:r>
            <a:r>
              <a:rPr lang="en-US" sz="1050" dirty="0" err="1"/>
              <a:t>One_Time_Roller_Flag</a:t>
            </a:r>
            <a:r>
              <a:rPr lang="en-US" sz="1050" dirty="0"/>
              <a:t>, Record_Count, AGE_FLAG, OUTCOME, </a:t>
            </a:r>
            <a:r>
              <a:rPr lang="en-US" sz="1050" dirty="0" err="1"/>
              <a:t>G_BU_transform</a:t>
            </a:r>
            <a:r>
              <a:rPr lang="en-US" sz="105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44F8D-A4D6-4090-9751-508A2AA6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55" y="2572961"/>
            <a:ext cx="2972595" cy="3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DAB-A06F-4133-997E-8735188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assessment, Quality, Feature Engineering 2/4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62D20-86EE-4C04-B2FD-011BC5D0F9AC}"/>
              </a:ext>
            </a:extLst>
          </p:cNvPr>
          <p:cNvSpPr txBox="1"/>
          <p:nvPr/>
        </p:nvSpPr>
        <p:spPr>
          <a:xfrm>
            <a:off x="1484311" y="54652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when outcome/target variable 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D38F5-BF36-4813-B48D-7FF86D91053B}"/>
              </a:ext>
            </a:extLst>
          </p:cNvPr>
          <p:cNvSpPr txBox="1"/>
          <p:nvPr/>
        </p:nvSpPr>
        <p:spPr>
          <a:xfrm>
            <a:off x="5505447" y="5465232"/>
            <a:ext cx="396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when outcome/target variable 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7A0E-CECA-40CF-9413-6A5B6502F963}"/>
              </a:ext>
            </a:extLst>
          </p:cNvPr>
          <p:cNvSpPr txBox="1"/>
          <p:nvPr/>
        </p:nvSpPr>
        <p:spPr>
          <a:xfrm>
            <a:off x="2387600" y="5834564"/>
            <a:ext cx="980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Visualization</a:t>
            </a:r>
          </a:p>
          <a:p>
            <a:r>
              <a:rPr lang="en-US" sz="1600" dirty="0"/>
              <a:t>: The most important features are Opportunity total Age, age in each sales stage (sales stages are business defined and varies from 1 to 5).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E433A3-3979-40F3-A318-0D60B4D3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482" y="2918884"/>
            <a:ext cx="2057400" cy="131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7224F4-6928-4F4D-A79E-AF94CFC87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40" y="2543742"/>
            <a:ext cx="4122040" cy="2904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74F135-724D-4988-ACD0-EA1F2516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411" y="2557127"/>
            <a:ext cx="4122040" cy="28879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5008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10283</TotalTime>
  <Words>1534</Words>
  <Application>Microsoft Office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Helvetica Neue</vt:lpstr>
      <vt:lpstr>Parallax</vt:lpstr>
      <vt:lpstr>IBM Advance Data Science Capstone Project: Predicting Sales  Outcome </vt:lpstr>
      <vt:lpstr>Index</vt:lpstr>
      <vt:lpstr>Data Set</vt:lpstr>
      <vt:lpstr>Use Case</vt:lpstr>
      <vt:lpstr>Solutions</vt:lpstr>
      <vt:lpstr>Index</vt:lpstr>
      <vt:lpstr>Architectural Choice</vt:lpstr>
      <vt:lpstr>Data assessment, Quality, Feature Engineering 1/4</vt:lpstr>
      <vt:lpstr>Data assessment, Quality, Feature Engineering 2/4</vt:lpstr>
      <vt:lpstr>Data assessment, Quality, Feature Engineering 3/4</vt:lpstr>
      <vt:lpstr>Data assessment, Quality, Feature Engineering 4/4</vt:lpstr>
      <vt:lpstr>Model Performance Indicator</vt:lpstr>
      <vt:lpstr>Model Algorithm   1/5</vt:lpstr>
      <vt:lpstr>Model Algorithm   2/5</vt:lpstr>
      <vt:lpstr>Model Algorithm   3/5</vt:lpstr>
      <vt:lpstr>Model Algorithm   4/5</vt:lpstr>
      <vt:lpstr>Model Algorithm    5/5</vt:lpstr>
      <vt:lpstr>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Reetu Singh</dc:creator>
  <cp:lastModifiedBy>Reetu Singh</cp:lastModifiedBy>
  <cp:revision>297</cp:revision>
  <dcterms:created xsi:type="dcterms:W3CDTF">2019-09-26T09:43:49Z</dcterms:created>
  <dcterms:modified xsi:type="dcterms:W3CDTF">2021-05-07T10:38:00Z</dcterms:modified>
</cp:coreProperties>
</file>