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3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6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0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9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8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5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5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1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106F-AD3C-4DA1-81B7-BDC04ADF5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0777"/>
            <a:ext cx="8825658" cy="2677648"/>
          </a:xfrm>
        </p:spPr>
        <p:txBody>
          <a:bodyPr/>
          <a:lstStyle/>
          <a:p>
            <a:r>
              <a:rPr lang="en-US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B9C2-E321-4BB8-94C1-8CC01D7AB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459" y="3650945"/>
            <a:ext cx="8825658" cy="861420"/>
          </a:xfrm>
        </p:spPr>
        <p:txBody>
          <a:bodyPr/>
          <a:lstStyle/>
          <a:p>
            <a:r>
              <a:rPr lang="en-US" dirty="0"/>
              <a:t>Reetu – 13</a:t>
            </a:r>
            <a:r>
              <a:rPr lang="en-US" baseline="30000" dirty="0"/>
              <a:t>th </a:t>
            </a:r>
            <a:r>
              <a:rPr lang="en-US" dirty="0"/>
              <a:t> MAY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2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1D8FA882-2686-4CA6-AC7D-6620FCB5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4" y="1188329"/>
            <a:ext cx="4963342" cy="3193773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E0340E0-5E1A-49BC-B609-61267801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52" y="2285372"/>
            <a:ext cx="6323206" cy="33842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82CB27-1F87-40BC-8407-E22CA59DFCB0}"/>
              </a:ext>
            </a:extLst>
          </p:cNvPr>
          <p:cNvSpPr/>
          <p:nvPr/>
        </p:nvSpPr>
        <p:spPr>
          <a:xfrm>
            <a:off x="940904" y="5127210"/>
            <a:ext cx="4672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quality of the wine is increasing with decreasing level of volatile acidity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A0198-3E08-431E-9F62-7381C3AC6F8A}"/>
              </a:ext>
            </a:extLst>
          </p:cNvPr>
          <p:cNvSpPr/>
          <p:nvPr/>
        </p:nvSpPr>
        <p:spPr>
          <a:xfrm>
            <a:off x="5430445" y="1158462"/>
            <a:ext cx="496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quality of wine is going higher as the level of citric acid level goes up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6BB9A-60FE-4426-A4F5-73F99D9D0272}"/>
              </a:ext>
            </a:extLst>
          </p:cNvPr>
          <p:cNvSpPr/>
          <p:nvPr/>
        </p:nvSpPr>
        <p:spPr>
          <a:xfrm>
            <a:off x="768626" y="818997"/>
            <a:ext cx="367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Citric acidity vs Wine quality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3A02E-AB80-4579-9852-F2149A384B66}"/>
              </a:ext>
            </a:extLst>
          </p:cNvPr>
          <p:cNvSpPr/>
          <p:nvPr/>
        </p:nvSpPr>
        <p:spPr>
          <a:xfrm>
            <a:off x="5950226" y="5577652"/>
            <a:ext cx="367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Volatile acidity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20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2D40780-65EA-43C4-B6ED-9AF7C9D0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0" y="1742839"/>
            <a:ext cx="8606215" cy="33723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6D8431-62BE-4D88-A293-73E5D7D3AD60}"/>
              </a:ext>
            </a:extLst>
          </p:cNvPr>
          <p:cNvSpPr/>
          <p:nvPr/>
        </p:nvSpPr>
        <p:spPr>
          <a:xfrm>
            <a:off x="1662332" y="5328326"/>
            <a:ext cx="8867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proper clarification of residual sugar with quality of wine is identified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313C3-28EC-4B16-B66A-3C51F2BB58C8}"/>
              </a:ext>
            </a:extLst>
          </p:cNvPr>
          <p:cNvSpPr/>
          <p:nvPr/>
        </p:nvSpPr>
        <p:spPr>
          <a:xfrm>
            <a:off x="1662332" y="1082258"/>
            <a:ext cx="367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Residual sugar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7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A87F10D1-BAAB-4F1A-9122-5CA1ACDA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30" y="1639747"/>
            <a:ext cx="8721968" cy="36312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8A512C-E2AD-4BCC-A884-3B3DC50359F8}"/>
              </a:ext>
            </a:extLst>
          </p:cNvPr>
          <p:cNvSpPr/>
          <p:nvPr/>
        </p:nvSpPr>
        <p:spPr>
          <a:xfrm>
            <a:off x="1426035" y="5658187"/>
            <a:ext cx="83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quality of the wine is rising when the quantity of chloride going down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A0102-B40A-41FB-BAF1-A10BA5EF542D}"/>
              </a:ext>
            </a:extLst>
          </p:cNvPr>
          <p:cNvSpPr/>
          <p:nvPr/>
        </p:nvSpPr>
        <p:spPr>
          <a:xfrm>
            <a:off x="1426035" y="901880"/>
            <a:ext cx="367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Chlorides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088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7ABCDBE-F500-4C39-B3B6-94016ED7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52" y="1913472"/>
            <a:ext cx="8030696" cy="3391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09B24-0049-49FC-8D9F-CE86134F32B6}"/>
              </a:ext>
            </a:extLst>
          </p:cNvPr>
          <p:cNvSpPr/>
          <p:nvPr/>
        </p:nvSpPr>
        <p:spPr>
          <a:xfrm>
            <a:off x="1514622" y="5674262"/>
            <a:ext cx="858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proper clarification of free sulfur dioxide with quality of wine is identified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5121C-E40E-496C-B660-0D9D5B745D08}"/>
              </a:ext>
            </a:extLst>
          </p:cNvPr>
          <p:cNvSpPr/>
          <p:nvPr/>
        </p:nvSpPr>
        <p:spPr>
          <a:xfrm>
            <a:off x="1514622" y="1174723"/>
            <a:ext cx="458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Free sulphur dioxide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254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0AE9903-3128-490C-AF34-076028AF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95" y="1733313"/>
            <a:ext cx="7944959" cy="33913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F9BEF9-6011-4BCD-BFF0-D3209085EAAF}"/>
              </a:ext>
            </a:extLst>
          </p:cNvPr>
          <p:cNvSpPr/>
          <p:nvPr/>
        </p:nvSpPr>
        <p:spPr>
          <a:xfrm>
            <a:off x="1785895" y="5476770"/>
            <a:ext cx="7695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proper clarification of total sulfur dioxide with quality of wine is identified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8210EC-D898-481D-86F1-982A39728E8D}"/>
              </a:ext>
            </a:extLst>
          </p:cNvPr>
          <p:cNvSpPr/>
          <p:nvPr/>
        </p:nvSpPr>
        <p:spPr>
          <a:xfrm>
            <a:off x="1785895" y="1011897"/>
            <a:ext cx="458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Total sulphur dioxide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04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0343E90-D47E-488F-B1B1-06811617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69" y="1724658"/>
            <a:ext cx="8483741" cy="3617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CA7CFF-3D67-4C80-93E3-095F018B1622}"/>
              </a:ext>
            </a:extLst>
          </p:cNvPr>
          <p:cNvSpPr/>
          <p:nvPr/>
        </p:nvSpPr>
        <p:spPr>
          <a:xfrm>
            <a:off x="1794369" y="5641676"/>
            <a:ext cx="790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quality of wine is improving as the level of sulphates goes up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80951-BC35-4912-8DC7-3971007A0857}"/>
              </a:ext>
            </a:extLst>
          </p:cNvPr>
          <p:cNvSpPr/>
          <p:nvPr/>
        </p:nvSpPr>
        <p:spPr>
          <a:xfrm>
            <a:off x="1794369" y="1055703"/>
            <a:ext cx="458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Sulphates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471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260D1BD-96D1-4991-82C8-929518C0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15" y="1899180"/>
            <a:ext cx="8375963" cy="35994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31BA9-5D26-4C38-A7A2-4084B3AEC00D}"/>
              </a:ext>
            </a:extLst>
          </p:cNvPr>
          <p:cNvSpPr/>
          <p:nvPr/>
        </p:nvSpPr>
        <p:spPr>
          <a:xfrm>
            <a:off x="1977715" y="5674437"/>
            <a:ext cx="766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quality of wine is improving as % of alcohol is increasing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43FFD4-8281-4FDF-A332-5D4ACBAFEFDD}"/>
              </a:ext>
            </a:extLst>
          </p:cNvPr>
          <p:cNvSpPr/>
          <p:nvPr/>
        </p:nvSpPr>
        <p:spPr>
          <a:xfrm>
            <a:off x="1977715" y="1174703"/>
            <a:ext cx="458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Alcohal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40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E02C19F-A912-4B22-8713-D79AC981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1194805"/>
            <a:ext cx="8398414" cy="38132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09400C-E015-45C2-A1FC-90BC7B84173A}"/>
              </a:ext>
            </a:extLst>
          </p:cNvPr>
          <p:cNvSpPr/>
          <p:nvPr/>
        </p:nvSpPr>
        <p:spPr>
          <a:xfrm>
            <a:off x="1688123" y="5185675"/>
            <a:ext cx="9256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correlation matrix explains about the correlation of all the wine characteristics with each other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F6810-95B4-4A43-8958-872B69C99BD3}"/>
              </a:ext>
            </a:extLst>
          </p:cNvPr>
          <p:cNvSpPr/>
          <p:nvPr/>
        </p:nvSpPr>
        <p:spPr>
          <a:xfrm>
            <a:off x="1688122" y="6009584"/>
            <a:ext cx="925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The Correlation matrix also provides information on independent variables which are strongly/weakly correlated with target variable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44BF0-9424-4AF2-A866-2C25558EA99A}"/>
              </a:ext>
            </a:extLst>
          </p:cNvPr>
          <p:cNvSpPr/>
          <p:nvPr/>
        </p:nvSpPr>
        <p:spPr>
          <a:xfrm>
            <a:off x="1491175" y="705906"/>
            <a:ext cx="2546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209455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D6130CC-3B92-4D08-A60F-527E9641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" y="2111415"/>
            <a:ext cx="5291666" cy="3325436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BE115071-3C77-4457-B94D-4BFB3A45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759" y="2111415"/>
            <a:ext cx="4854397" cy="34695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B8354B7-58DD-471D-A4A0-405C08FFD14E}"/>
              </a:ext>
            </a:extLst>
          </p:cNvPr>
          <p:cNvSpPr/>
          <p:nvPr/>
        </p:nvSpPr>
        <p:spPr>
          <a:xfrm>
            <a:off x="5682432" y="815416"/>
            <a:ext cx="46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Subsets the data count based on good (6,7,8) quality as 1 and bad quality (3,4,5) as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AB347-503B-463F-B823-82CAC015FBA9}"/>
              </a:ext>
            </a:extLst>
          </p:cNvPr>
          <p:cNvSpPr/>
          <p:nvPr/>
        </p:nvSpPr>
        <p:spPr>
          <a:xfrm>
            <a:off x="492564" y="899666"/>
            <a:ext cx="4581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Count of records based on the wine quality level 1-10 </a:t>
            </a:r>
          </a:p>
        </p:txBody>
      </p:sp>
    </p:spTree>
    <p:extLst>
      <p:ext uri="{BB962C8B-B14F-4D97-AF65-F5344CB8AC3E}">
        <p14:creationId xmlns:p14="http://schemas.microsoft.com/office/powerpoint/2010/main" val="344227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77119-4BE6-4B99-BE16-5AB29B636B47}"/>
              </a:ext>
            </a:extLst>
          </p:cNvPr>
          <p:cNvSpPr/>
          <p:nvPr/>
        </p:nvSpPr>
        <p:spPr>
          <a:xfrm>
            <a:off x="966054" y="950839"/>
            <a:ext cx="9002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Performance of my model (Classification Report)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9C549BE-E46B-457F-BEF8-04087A48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9" y="1733756"/>
            <a:ext cx="8777553" cy="2908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4943C8-DB00-490B-BCED-CE0F08697481}"/>
              </a:ext>
            </a:extLst>
          </p:cNvPr>
          <p:cNvSpPr/>
          <p:nvPr/>
        </p:nvSpPr>
        <p:spPr>
          <a:xfrm>
            <a:off x="966054" y="5124244"/>
            <a:ext cx="8889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Applied RandomForestClassifier for checking the accuracy score and</a:t>
            </a:r>
          </a:p>
          <a:p>
            <a:r>
              <a:rPr lang="en-US" dirty="0"/>
              <a:t>the accuracy score of RandomForestClassifier  is 82% so this model predicts the quality of wine with an accuracy of 88%.</a:t>
            </a:r>
          </a:p>
        </p:txBody>
      </p:sp>
    </p:spTree>
    <p:extLst>
      <p:ext uri="{BB962C8B-B14F-4D97-AF65-F5344CB8AC3E}">
        <p14:creationId xmlns:p14="http://schemas.microsoft.com/office/powerpoint/2010/main" val="179970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9CED-AD07-452C-A84E-69857EB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9059-BCCD-49BC-AD13-E34154A3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154030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3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10DA4E1-896A-4099-B7BF-125CA125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" y="893148"/>
            <a:ext cx="7484013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68185C-2AD6-4CC3-AEA4-262903ADFB1F}"/>
              </a:ext>
            </a:extLst>
          </p:cNvPr>
          <p:cNvSpPr/>
          <p:nvPr/>
        </p:nvSpPr>
        <p:spPr>
          <a:xfrm>
            <a:off x="579861" y="378043"/>
            <a:ext cx="9650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 Importance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A9775-5BDD-4007-9FBA-B05AC3222642}"/>
              </a:ext>
            </a:extLst>
          </p:cNvPr>
          <p:cNvSpPr/>
          <p:nvPr/>
        </p:nvSpPr>
        <p:spPr>
          <a:xfrm>
            <a:off x="7606747" y="3154373"/>
            <a:ext cx="4200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 explains the importance of the parameters with respect to the wine quality based on Random Forest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634FB-D1D3-460C-9F03-3DDFA0D2EE6A}"/>
              </a:ext>
            </a:extLst>
          </p:cNvPr>
          <p:cNvSpPr/>
          <p:nvPr/>
        </p:nvSpPr>
        <p:spPr>
          <a:xfrm>
            <a:off x="7606747" y="1584712"/>
            <a:ext cx="4200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Modelling is done on training data and testind data to predict the wine quality</a:t>
            </a:r>
          </a:p>
        </p:txBody>
      </p:sp>
    </p:spTree>
    <p:extLst>
      <p:ext uri="{BB962C8B-B14F-4D97-AF65-F5344CB8AC3E}">
        <p14:creationId xmlns:p14="http://schemas.microsoft.com/office/powerpoint/2010/main" val="92995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A2B2-2760-45C5-BF87-76234A51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8E2B47E-1273-467C-AFB3-6D769A2B25A6}"/>
              </a:ext>
            </a:extLst>
          </p:cNvPr>
          <p:cNvSpPr txBox="1">
            <a:spLocks/>
          </p:cNvSpPr>
          <p:nvPr/>
        </p:nvSpPr>
        <p:spPr>
          <a:xfrm>
            <a:off x="591218" y="3101008"/>
            <a:ext cx="11203217" cy="22131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As per the analysis, Good quality wines have higher levels of alcohol and sulphates.</a:t>
            </a:r>
          </a:p>
          <a:p>
            <a:r>
              <a:rPr lang="en-US" b="1" dirty="0"/>
              <a:t>Volatile acidity,total sulphur dioxide and density should be on average levels for better quality of wine.</a:t>
            </a:r>
          </a:p>
          <a:p>
            <a:r>
              <a:rPr lang="en-US" b="1" dirty="0"/>
              <a:t>Remaining parameters should be kept at low level for good quailty of wine.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2455-A2FD-4AC6-A5FC-01B9F486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D951-A03B-44DB-98E5-496A2533484E}"/>
              </a:ext>
            </a:extLst>
          </p:cNvPr>
          <p:cNvSpPr txBox="1">
            <a:spLocks/>
          </p:cNvSpPr>
          <p:nvPr/>
        </p:nvSpPr>
        <p:spPr>
          <a:xfrm>
            <a:off x="1154954" y="2815531"/>
            <a:ext cx="8876942" cy="28166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predict the wine quality using machine learning through Python. </a:t>
            </a:r>
          </a:p>
          <a:p>
            <a:r>
              <a:rPr lang="en-US" dirty="0"/>
              <a:t>To analyse a large dataset consisting different wine parameters to model the wine quality</a:t>
            </a:r>
          </a:p>
          <a:p>
            <a:r>
              <a:rPr lang="en-US" dirty="0"/>
              <a:t>Analysing through Random Forest classifier Algorithm to rate the wine as good or bad</a:t>
            </a:r>
          </a:p>
          <a:p>
            <a:r>
              <a:rPr lang="en-US" dirty="0"/>
              <a:t>Output will be checked for correctness and model will be optimized accordingly to improve the production.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AC2C-92D3-43E0-827F-A1A38E33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BD51-902E-4C1F-BB79-02D391D313A8}"/>
              </a:ext>
            </a:extLst>
          </p:cNvPr>
          <p:cNvSpPr txBox="1">
            <a:spLocks/>
          </p:cNvSpPr>
          <p:nvPr/>
        </p:nvSpPr>
        <p:spPr>
          <a:xfrm>
            <a:off x="914401" y="2372139"/>
            <a:ext cx="9806608" cy="4333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Quality prediction dataset have 1599 rows and 12 columns depicting 11 Independent characteristics and 1 Dependent characteristic.</a:t>
            </a:r>
          </a:p>
          <a:p>
            <a:r>
              <a:rPr lang="en-US" dirty="0"/>
              <a:t>Total 12 characteristics are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EABD8A-02E2-4927-84C9-E7A08E75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16581"/>
              </p:ext>
            </p:extLst>
          </p:nvPr>
        </p:nvGraphicFramePr>
        <p:xfrm>
          <a:off x="1210965" y="3958839"/>
          <a:ext cx="8649389" cy="1160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1307">
                  <a:extLst>
                    <a:ext uri="{9D8B030D-6E8A-4147-A177-3AD203B41FA5}">
                      <a16:colId xmlns:a16="http://schemas.microsoft.com/office/drawing/2014/main" val="1359345035"/>
                    </a:ext>
                  </a:extLst>
                </a:gridCol>
                <a:gridCol w="7268082">
                  <a:extLst>
                    <a:ext uri="{9D8B030D-6E8A-4147-A177-3AD203B41FA5}">
                      <a16:colId xmlns:a16="http://schemas.microsoft.com/office/drawing/2014/main" val="1468085725"/>
                    </a:ext>
                  </a:extLst>
                </a:gridCol>
              </a:tblGrid>
              <a:tr h="501832">
                <a:tc gridSpan="2">
                  <a:txBody>
                    <a:bodyPr/>
                    <a:lstStyle/>
                    <a:p>
                      <a:r>
                        <a:rPr lang="en-US" dirty="0"/>
                        <a:t> Dependent Variable(1)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353929"/>
                  </a:ext>
                </a:extLst>
              </a:tr>
              <a:tr h="658228"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Wine quality measured on 1 – 10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4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76BC27A-E675-4FA8-B00D-BFCDC0A39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10389"/>
              </p:ext>
            </p:extLst>
          </p:nvPr>
        </p:nvGraphicFramePr>
        <p:xfrm>
          <a:off x="782864" y="1214651"/>
          <a:ext cx="10626664" cy="5199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106">
                  <a:extLst>
                    <a:ext uri="{9D8B030D-6E8A-4147-A177-3AD203B41FA5}">
                      <a16:colId xmlns:a16="http://schemas.microsoft.com/office/drawing/2014/main" val="413184958"/>
                    </a:ext>
                  </a:extLst>
                </a:gridCol>
                <a:gridCol w="8286558">
                  <a:extLst>
                    <a:ext uri="{9D8B030D-6E8A-4147-A177-3AD203B41FA5}">
                      <a16:colId xmlns:a16="http://schemas.microsoft.com/office/drawing/2014/main" val="4195855209"/>
                    </a:ext>
                  </a:extLst>
                </a:gridCol>
              </a:tblGrid>
              <a:tr h="433317">
                <a:tc gridSpan="2">
                  <a:txBody>
                    <a:bodyPr/>
                    <a:lstStyle/>
                    <a:p>
                      <a:r>
                        <a:rPr lang="en-US" dirty="0"/>
                        <a:t>  Independent Variables (11)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98869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Fixed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 fixed acids found in wine are tartaric, succinic, citric, and malic</a:t>
                      </a:r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48103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Gaseous acids present in wine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51880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Citric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 organic acid, found in citrus fruits naturally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84328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sugar left after fermentation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69572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salt present in wine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63435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Free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grams of free sulphites per 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2039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grams of total sulphites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64796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 in gram per cm3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99584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measure ripeness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53262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sulfites to protect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from oxidation and bacteria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973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US" dirty="0"/>
                        <a:t>Alcohal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alcohol present in wine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20F5-E4EB-46B1-81F1-C2BE2A9F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7878-0F9D-49E2-AE03-9E70635F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382" y="5029199"/>
            <a:ext cx="9244897" cy="997857"/>
          </a:xfrm>
        </p:spPr>
        <p:txBody>
          <a:bodyPr>
            <a:normAutofit/>
          </a:bodyPr>
          <a:lstStyle/>
          <a:p>
            <a:r>
              <a:rPr lang="en-US" sz="1800" dirty="0"/>
              <a:t>Algorithm used -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16210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877F311-7251-4E70-9A35-05207460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2596"/>
            <a:ext cx="10905066" cy="3940253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4ADC6A8-DBAF-49A8-B890-B76DAB6BC5DE}"/>
              </a:ext>
            </a:extLst>
          </p:cNvPr>
          <p:cNvSpPr txBox="1">
            <a:spLocks/>
          </p:cNvSpPr>
          <p:nvPr/>
        </p:nvSpPr>
        <p:spPr>
          <a:xfrm>
            <a:off x="910843" y="921907"/>
            <a:ext cx="9625859" cy="9978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Reading and loading the dataset to do the data analysis -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dirty="0"/>
              <a:t>Wine quality prediction by using the large Wine dataset  with all the 1599 rows and 12 columns on which analysis has to be done to predict the quality of Wine.</a:t>
            </a:r>
          </a:p>
        </p:txBody>
      </p:sp>
    </p:spTree>
    <p:extLst>
      <p:ext uri="{BB962C8B-B14F-4D97-AF65-F5344CB8AC3E}">
        <p14:creationId xmlns:p14="http://schemas.microsoft.com/office/powerpoint/2010/main" val="364839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DF3F6F-0C9C-4587-8592-7AE127FEBB8C}"/>
              </a:ext>
            </a:extLst>
          </p:cNvPr>
          <p:cNvSpPr/>
          <p:nvPr/>
        </p:nvSpPr>
        <p:spPr>
          <a:xfrm>
            <a:off x="963971" y="725401"/>
            <a:ext cx="9187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Getting 5 number summary details of the complete datset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947878-E9C6-46BC-BDA9-D41AC85A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7" y="1868557"/>
            <a:ext cx="10684078" cy="30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914DC-6B2E-4334-8636-BD9D320C7F23}"/>
              </a:ext>
            </a:extLst>
          </p:cNvPr>
          <p:cNvSpPr/>
          <p:nvPr/>
        </p:nvSpPr>
        <p:spPr>
          <a:xfrm>
            <a:off x="504091" y="407014"/>
            <a:ext cx="9779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Distribution of all the data columns with the target variable (Quality) using barplot for showing that how the data columns are distributed in dataset.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8DCEBA9-2B63-4241-993E-0DE9EA58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1" y="2196089"/>
            <a:ext cx="9779390" cy="37982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AD9D45-F007-454E-BD15-24B3302BA88D}"/>
              </a:ext>
            </a:extLst>
          </p:cNvPr>
          <p:cNvSpPr/>
          <p:nvPr/>
        </p:nvSpPr>
        <p:spPr>
          <a:xfrm>
            <a:off x="1046923" y="5999054"/>
            <a:ext cx="9236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No proper clarification of fixed acidity with quality of wine is identified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5E86A-5C16-4017-AD75-B577012B8328}"/>
              </a:ext>
            </a:extLst>
          </p:cNvPr>
          <p:cNvSpPr/>
          <p:nvPr/>
        </p:nvSpPr>
        <p:spPr>
          <a:xfrm>
            <a:off x="861391" y="1639747"/>
            <a:ext cx="367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Fixed acidity vs Wine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83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662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Helvetica Neue</vt:lpstr>
      <vt:lpstr>Wingdings 3</vt:lpstr>
      <vt:lpstr>Ion Boardroom</vt:lpstr>
      <vt:lpstr>WINE QUALITY PREDICTION</vt:lpstr>
      <vt:lpstr>Agenda</vt:lpstr>
      <vt:lpstr>Objective</vt:lpstr>
      <vt:lpstr>Data Description</vt:lpstr>
      <vt:lpstr>PowerPoint Presentation</vt:lpstr>
      <vt:lpstr>             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Naveen Jangra</dc:creator>
  <cp:lastModifiedBy>Naveen Jangra</cp:lastModifiedBy>
  <cp:revision>33</cp:revision>
  <dcterms:created xsi:type="dcterms:W3CDTF">2021-08-08T07:43:35Z</dcterms:created>
  <dcterms:modified xsi:type="dcterms:W3CDTF">2021-08-08T09:08:12Z</dcterms:modified>
</cp:coreProperties>
</file>