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A3A3-9552-4817-A39C-7E715C799E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CD083D-11DC-42AC-ADB5-538B44859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3B2871-93B2-4680-877C-3761916F671F}"/>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5" name="Footer Placeholder 4">
            <a:extLst>
              <a:ext uri="{FF2B5EF4-FFF2-40B4-BE49-F238E27FC236}">
                <a16:creationId xmlns:a16="http://schemas.microsoft.com/office/drawing/2014/main" id="{E3BD59E9-60DD-48B7-9B26-9C8AF58DC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9F6AA-0793-4486-908B-14FB6B4D37DD}"/>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353546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9151-CA8D-4BED-AB7B-BDBBF83F8E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96493C-60FE-49CA-8F25-65330563BF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1AA4C-EE4A-49ED-9B3B-D28867AF78EE}"/>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5" name="Footer Placeholder 4">
            <a:extLst>
              <a:ext uri="{FF2B5EF4-FFF2-40B4-BE49-F238E27FC236}">
                <a16:creationId xmlns:a16="http://schemas.microsoft.com/office/drawing/2014/main" id="{9A2D63A6-0E2B-419A-AA0A-B9A782F5C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ABD59-641F-41F0-8F48-CFADB5165AD2}"/>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12735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4F2D1-1310-4F6C-B1B5-907A51124C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5E192-6488-440D-9DE5-31B0C8274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E8D1E-67FC-40C8-8EC8-20F93B0B2F29}"/>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5" name="Footer Placeholder 4">
            <a:extLst>
              <a:ext uri="{FF2B5EF4-FFF2-40B4-BE49-F238E27FC236}">
                <a16:creationId xmlns:a16="http://schemas.microsoft.com/office/drawing/2014/main" id="{A1238499-427A-4906-8842-9C397FCD0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CE12-BD81-4D25-B02F-525F3A6B358F}"/>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64095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BB04-5999-4437-8B94-BFE7EEC6E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2F69A-8876-4B0F-927E-AC95FF673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CE294-A388-431E-95A9-8DACE832710B}"/>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5" name="Footer Placeholder 4">
            <a:extLst>
              <a:ext uri="{FF2B5EF4-FFF2-40B4-BE49-F238E27FC236}">
                <a16:creationId xmlns:a16="http://schemas.microsoft.com/office/drawing/2014/main" id="{860A34CD-C184-4A55-9E96-E2130127A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4BAFC-7609-4F3F-9C72-D8511DE16DEE}"/>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395860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4183-5333-4F4A-9953-3696DCD4EB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46DCE2-5EBD-4F1E-BFB2-688E69913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E72290-BE88-46E4-AF0B-0FD1E2B250CB}"/>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5" name="Footer Placeholder 4">
            <a:extLst>
              <a:ext uri="{FF2B5EF4-FFF2-40B4-BE49-F238E27FC236}">
                <a16:creationId xmlns:a16="http://schemas.microsoft.com/office/drawing/2014/main" id="{E316CDA3-415A-4C17-8D87-5F213C219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C9772-DF05-4D62-BCF9-6DC231E209B7}"/>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259958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F36F-5F95-41F9-822D-34A96EC4D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41BD22-21A7-4F37-9E26-715BDC467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1D3AE5-565B-498C-BD1D-0E1B5679D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94EFE-01C4-4C60-9188-9819DADC044B}"/>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6" name="Footer Placeholder 5">
            <a:extLst>
              <a:ext uri="{FF2B5EF4-FFF2-40B4-BE49-F238E27FC236}">
                <a16:creationId xmlns:a16="http://schemas.microsoft.com/office/drawing/2014/main" id="{C86176DC-54EE-48BE-B0F3-55CDAFE33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3230C-6760-4770-84C5-B311A44E743C}"/>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329206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6C7B-0387-4780-97CB-78315E68B2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1B3CD-D37F-4174-998D-DD6D15460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187FE2-A73E-481F-A700-3E85B0DCB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3BEE4-3F52-42FD-9A20-3AD4B9525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7CD8A-7351-405A-A20D-4C1DB23CB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4E1368-BCCC-41A9-812D-1327466EB581}"/>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8" name="Footer Placeholder 7">
            <a:extLst>
              <a:ext uri="{FF2B5EF4-FFF2-40B4-BE49-F238E27FC236}">
                <a16:creationId xmlns:a16="http://schemas.microsoft.com/office/drawing/2014/main" id="{B5E72AC4-7386-40C6-9C40-C74DA683E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8B9136-D269-483D-8E08-BBD232E9817A}"/>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335767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169B-484A-499B-A4D2-D1DFC4DD97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627A3-9067-40AB-8046-7C606768C781}"/>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4" name="Footer Placeholder 3">
            <a:extLst>
              <a:ext uri="{FF2B5EF4-FFF2-40B4-BE49-F238E27FC236}">
                <a16:creationId xmlns:a16="http://schemas.microsoft.com/office/drawing/2014/main" id="{44DB99F7-3017-4C8E-A9DA-F8C8EF7C9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BC2C8C-2D1A-4583-AA0D-66BB12DEDC41}"/>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163709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46424-475D-4ABB-B42D-8F0EAED11756}"/>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3" name="Footer Placeholder 2">
            <a:extLst>
              <a:ext uri="{FF2B5EF4-FFF2-40B4-BE49-F238E27FC236}">
                <a16:creationId xmlns:a16="http://schemas.microsoft.com/office/drawing/2014/main" id="{971CC9BF-52EC-4026-95D7-F16E1562A8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BAA3F-FC6F-482D-8073-35EBA6C429EC}"/>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417999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71B4-5926-440F-8540-13BE45B9A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2BFBC-2B3D-4056-AD76-D15415C5A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0F9EF8-FA9C-4B19-8B72-59E931915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51F98-4251-4773-AED3-2FB11C40ECCE}"/>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6" name="Footer Placeholder 5">
            <a:extLst>
              <a:ext uri="{FF2B5EF4-FFF2-40B4-BE49-F238E27FC236}">
                <a16:creationId xmlns:a16="http://schemas.microsoft.com/office/drawing/2014/main" id="{A918C329-F386-4D8D-97E5-93F511043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5AA76-576E-4105-8DA9-984846893B03}"/>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235407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6E6E-2A1D-49C5-9598-7FF8EB82E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A275C9-CF01-4371-8C94-EC7C51821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4E87DC-6268-43E3-BFCC-E99A45A58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911AB-71D9-4E58-A5AE-017C9727E8BF}"/>
              </a:ext>
            </a:extLst>
          </p:cNvPr>
          <p:cNvSpPr>
            <a:spLocks noGrp="1"/>
          </p:cNvSpPr>
          <p:nvPr>
            <p:ph type="dt" sz="half" idx="10"/>
          </p:nvPr>
        </p:nvSpPr>
        <p:spPr/>
        <p:txBody>
          <a:bodyPr/>
          <a:lstStyle/>
          <a:p>
            <a:fld id="{EFC43F74-693C-4B60-989B-918F163116C7}" type="datetimeFigureOut">
              <a:rPr lang="en-US" smtClean="0"/>
              <a:t>3/3/2021</a:t>
            </a:fld>
            <a:endParaRPr lang="en-US"/>
          </a:p>
        </p:txBody>
      </p:sp>
      <p:sp>
        <p:nvSpPr>
          <p:cNvPr id="6" name="Footer Placeholder 5">
            <a:extLst>
              <a:ext uri="{FF2B5EF4-FFF2-40B4-BE49-F238E27FC236}">
                <a16:creationId xmlns:a16="http://schemas.microsoft.com/office/drawing/2014/main" id="{D5A13C99-1483-4086-BDC3-61BAA4A1F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68EAD-78B6-4EDA-8131-A8DE9F7DCCD6}"/>
              </a:ext>
            </a:extLst>
          </p:cNvPr>
          <p:cNvSpPr>
            <a:spLocks noGrp="1"/>
          </p:cNvSpPr>
          <p:nvPr>
            <p:ph type="sldNum" sz="quarter" idx="12"/>
          </p:nvPr>
        </p:nvSpPr>
        <p:spPr/>
        <p:txBody>
          <a:bodyPr/>
          <a:lstStyle/>
          <a:p>
            <a:fld id="{7BC99BC6-24D7-47FD-B954-3FBC76CC8017}" type="slidenum">
              <a:rPr lang="en-US" smtClean="0"/>
              <a:t>‹#›</a:t>
            </a:fld>
            <a:endParaRPr lang="en-US"/>
          </a:p>
        </p:txBody>
      </p:sp>
    </p:spTree>
    <p:extLst>
      <p:ext uri="{BB962C8B-B14F-4D97-AF65-F5344CB8AC3E}">
        <p14:creationId xmlns:p14="http://schemas.microsoft.com/office/powerpoint/2010/main" val="339965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9E364-F30B-4DFF-9EAC-A60B9F051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16CFA-B3DE-4AAE-9640-35FB7C335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C80EC-5C62-4719-9DF5-C52496DDD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43F74-693C-4B60-989B-918F163116C7}" type="datetimeFigureOut">
              <a:rPr lang="en-US" smtClean="0"/>
              <a:t>3/3/2021</a:t>
            </a:fld>
            <a:endParaRPr lang="en-US"/>
          </a:p>
        </p:txBody>
      </p:sp>
      <p:sp>
        <p:nvSpPr>
          <p:cNvPr id="5" name="Footer Placeholder 4">
            <a:extLst>
              <a:ext uri="{FF2B5EF4-FFF2-40B4-BE49-F238E27FC236}">
                <a16:creationId xmlns:a16="http://schemas.microsoft.com/office/drawing/2014/main" id="{9E51E0CA-B86D-407F-8081-943546944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46849C-E137-4D51-ADD0-4EDDC019B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99BC6-24D7-47FD-B954-3FBC76CC8017}" type="slidenum">
              <a:rPr lang="en-US" smtClean="0"/>
              <a:t>‹#›</a:t>
            </a:fld>
            <a:endParaRPr lang="en-US"/>
          </a:p>
        </p:txBody>
      </p:sp>
    </p:spTree>
    <p:extLst>
      <p:ext uri="{BB962C8B-B14F-4D97-AF65-F5344CB8AC3E}">
        <p14:creationId xmlns:p14="http://schemas.microsoft.com/office/powerpoint/2010/main" val="1984147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C117-4232-4EFD-8B99-503FC5EA7AB6}"/>
              </a:ext>
            </a:extLst>
          </p:cNvPr>
          <p:cNvSpPr>
            <a:spLocks noGrp="1"/>
          </p:cNvSpPr>
          <p:nvPr>
            <p:ph type="ctrTitle"/>
          </p:nvPr>
        </p:nvSpPr>
        <p:spPr/>
        <p:txBody>
          <a:bodyPr/>
          <a:lstStyle/>
          <a:p>
            <a:r>
              <a:rPr lang="en-US" sz="4400" spc="-5" dirty="0">
                <a:solidFill>
                  <a:srgbClr val="292929"/>
                </a:solidFill>
                <a:effectLst/>
                <a:latin typeface="Times New Roman" panose="02020603050405020304" pitchFamily="18" charset="0"/>
                <a:ea typeface="Times New Roman" panose="02020603050405020304" pitchFamily="18" charset="0"/>
              </a:rPr>
              <a:t>Model for Preparing BIG Mountain’s Pricing and Future investment Strategy</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983FE8A5-3B4C-4F32-A017-BAE6C4E37D22}"/>
              </a:ext>
            </a:extLst>
          </p:cNvPr>
          <p:cNvSpPr>
            <a:spLocks noGrp="1"/>
          </p:cNvSpPr>
          <p:nvPr>
            <p:ph type="subTitle" idx="1"/>
          </p:nvPr>
        </p:nvSpPr>
        <p:spPr/>
        <p:txBody>
          <a:bodyPr/>
          <a:lstStyle/>
          <a:p>
            <a:pPr marL="0" marR="0" algn="ctr">
              <a:spcBef>
                <a:spcPts val="2400"/>
              </a:spcBef>
              <a:spcAft>
                <a:spcPts val="0"/>
              </a:spcAft>
            </a:pPr>
            <a:r>
              <a:rPr lang="en-US" sz="1800" spc="-5" dirty="0">
                <a:solidFill>
                  <a:srgbClr val="292929"/>
                </a:solidFill>
                <a:effectLst/>
                <a:latin typeface="Times New Roman" panose="02020603050405020304" pitchFamily="18" charset="0"/>
                <a:ea typeface="Times New Roman" panose="02020603050405020304" pitchFamily="18" charset="0"/>
              </a:rPr>
              <a:t>Prepared by </a:t>
            </a:r>
            <a:r>
              <a:rPr lang="en-US" sz="1800" spc="-5" dirty="0" err="1">
                <a:solidFill>
                  <a:srgbClr val="292929"/>
                </a:solidFill>
                <a:effectLst/>
                <a:latin typeface="Times New Roman" panose="02020603050405020304" pitchFamily="18" charset="0"/>
                <a:ea typeface="Times New Roman" panose="02020603050405020304" pitchFamily="18" charset="0"/>
              </a:rPr>
              <a:t>Reetu</a:t>
            </a:r>
            <a:r>
              <a:rPr lang="en-US" sz="1800" spc="-5" dirty="0">
                <a:solidFill>
                  <a:srgbClr val="292929"/>
                </a:solidFill>
                <a:effectLst/>
                <a:latin typeface="Times New Roman" panose="02020603050405020304" pitchFamily="18" charset="0"/>
                <a:ea typeface="Times New Roman" panose="02020603050405020304" pitchFamily="18" charset="0"/>
              </a:rPr>
              <a:t> Sharma</a:t>
            </a:r>
            <a:endParaRPr lang="en-US" sz="1800" dirty="0">
              <a:effectLst/>
              <a:latin typeface="Times New Roman" panose="02020603050405020304" pitchFamily="18" charset="0"/>
              <a:ea typeface="Times New Roman" panose="02020603050405020304" pitchFamily="18" charset="0"/>
            </a:endParaRPr>
          </a:p>
          <a:p>
            <a:pPr marL="0" marR="0" algn="ctr">
              <a:spcBef>
                <a:spcPts val="2400"/>
              </a:spcBef>
              <a:spcAft>
                <a:spcPts val="0"/>
              </a:spcAft>
            </a:pPr>
            <a:r>
              <a:rPr lang="en-US" sz="1800" spc="-5" dirty="0">
                <a:solidFill>
                  <a:srgbClr val="292929"/>
                </a:solidFill>
                <a:effectLst/>
                <a:latin typeface="Times New Roman" panose="02020603050405020304" pitchFamily="18" charset="0"/>
                <a:ea typeface="Times New Roman" panose="02020603050405020304" pitchFamily="18" charset="0"/>
              </a:rPr>
              <a:t>Springboard</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0506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6E2F-2EEF-4D50-BB51-F24CC8F8CE99}"/>
              </a:ext>
            </a:extLst>
          </p:cNvPr>
          <p:cNvSpPr>
            <a:spLocks noGrp="1"/>
          </p:cNvSpPr>
          <p:nvPr>
            <p:ph type="title"/>
          </p:nvPr>
        </p:nvSpPr>
        <p:spPr/>
        <p:txBody>
          <a:bodyPr>
            <a:normAutofit/>
          </a:bodyPr>
          <a:lstStyle/>
          <a:p>
            <a:pPr marL="0" marR="0">
              <a:lnSpc>
                <a:spcPct val="107000"/>
              </a:lnSpc>
              <a:spcBef>
                <a:spcPts val="0"/>
              </a:spcBef>
              <a:spcAft>
                <a:spcPts val="0"/>
              </a:spcAft>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Big Mountain has one of the longest runs. Although it is just over half the length of the longest, the longer ones are rare.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Big Mountain is amongst the resorts with the largest amount of skiable terrain.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100" dirty="0"/>
          </a:p>
        </p:txBody>
      </p:sp>
      <p:pic>
        <p:nvPicPr>
          <p:cNvPr id="4" name="Content Placeholder 3">
            <a:extLst>
              <a:ext uri="{FF2B5EF4-FFF2-40B4-BE49-F238E27FC236}">
                <a16:creationId xmlns:a16="http://schemas.microsoft.com/office/drawing/2014/main" id="{BF061FAC-BD67-4688-997D-7B015124495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33302"/>
            <a:ext cx="4993640" cy="3153098"/>
          </a:xfrm>
          <a:prstGeom prst="rect">
            <a:avLst/>
          </a:prstGeom>
          <a:noFill/>
          <a:ln>
            <a:noFill/>
          </a:ln>
        </p:spPr>
      </p:pic>
      <p:pic>
        <p:nvPicPr>
          <p:cNvPr id="5" name="Picture 4">
            <a:extLst>
              <a:ext uri="{FF2B5EF4-FFF2-40B4-BE49-F238E27FC236}">
                <a16:creationId xmlns:a16="http://schemas.microsoft.com/office/drawing/2014/main" id="{320830AE-0A53-4F7C-AC46-F059D68B39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33302"/>
            <a:ext cx="5257800" cy="3153098"/>
          </a:xfrm>
          <a:prstGeom prst="rect">
            <a:avLst/>
          </a:prstGeom>
          <a:noFill/>
          <a:ln>
            <a:noFill/>
          </a:ln>
        </p:spPr>
      </p:pic>
    </p:spTree>
    <p:extLst>
      <p:ext uri="{BB962C8B-B14F-4D97-AF65-F5344CB8AC3E}">
        <p14:creationId xmlns:p14="http://schemas.microsoft.com/office/powerpoint/2010/main" val="127460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1AD4-3E07-485D-A57B-5E3BA0025276}"/>
              </a:ext>
            </a:extLst>
          </p:cNvPr>
          <p:cNvSpPr>
            <a:spLocks noGrp="1"/>
          </p:cNvSpPr>
          <p:nvPr>
            <p:ph type="ctrTitle"/>
          </p:nvPr>
        </p:nvSpPr>
        <p:spPr>
          <a:xfrm>
            <a:off x="1524000" y="1122363"/>
            <a:ext cx="9144000" cy="268287"/>
          </a:xfrm>
        </p:spPr>
        <p:txBody>
          <a:bodyPr>
            <a:normAutofit fontScale="90000"/>
          </a:bodyPr>
          <a:lstStyle/>
          <a:p>
            <a:r>
              <a:rPr lang="en-US" dirty="0"/>
              <a:t>RESULT</a:t>
            </a:r>
          </a:p>
        </p:txBody>
      </p:sp>
      <p:pic>
        <p:nvPicPr>
          <p:cNvPr id="11" name="Picture 10">
            <a:extLst>
              <a:ext uri="{FF2B5EF4-FFF2-40B4-BE49-F238E27FC236}">
                <a16:creationId xmlns:a16="http://schemas.microsoft.com/office/drawing/2014/main" id="{046D32B9-F323-4283-92C7-9BEAC24874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8324" y="1390650"/>
            <a:ext cx="9032875" cy="3981450"/>
          </a:xfrm>
          <a:prstGeom prst="rect">
            <a:avLst/>
          </a:prstGeom>
          <a:noFill/>
          <a:ln>
            <a:noFill/>
          </a:ln>
        </p:spPr>
      </p:pic>
      <p:sp>
        <p:nvSpPr>
          <p:cNvPr id="6" name="TextBox 5">
            <a:extLst>
              <a:ext uri="{FF2B5EF4-FFF2-40B4-BE49-F238E27FC236}">
                <a16:creationId xmlns:a16="http://schemas.microsoft.com/office/drawing/2014/main" id="{F8FB3EAF-149B-4016-A569-00E093E3E3B2}"/>
              </a:ext>
            </a:extLst>
          </p:cNvPr>
          <p:cNvSpPr txBox="1"/>
          <p:nvPr/>
        </p:nvSpPr>
        <p:spPr>
          <a:xfrm>
            <a:off x="647700" y="5467350"/>
            <a:ext cx="11049000" cy="923330"/>
          </a:xfrm>
          <a:prstGeom prst="rect">
            <a:avLst/>
          </a:prstGeom>
          <a:noFill/>
        </p:spPr>
        <p:txBody>
          <a:bodyPr wrap="square" rtlCol="0">
            <a:spAutoFit/>
          </a:bodyPr>
          <a:lstStyle/>
          <a:p>
            <a:pPr marL="0" marR="0" algn="just">
              <a:spcBef>
                <a:spcPts val="240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As we can see from the graphs, closing one run makes no difference. Closing 2 and 3 runs successively reduces support for ticket price and so revenue. If Big Mountain closes 3 runs, it seems they may as well close 4 or 5 as there is no further loss in ticket price. It’s not a good idea to close runs 6 or more as it is showing large gap and drops.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548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6808-875C-44FA-AADB-62CF83D5024A}"/>
              </a:ext>
            </a:extLst>
          </p:cNvPr>
          <p:cNvSpPr>
            <a:spLocks noGrp="1"/>
          </p:cNvSpPr>
          <p:nvPr>
            <p:ph type="ctrTitle"/>
          </p:nvPr>
        </p:nvSpPr>
        <p:spPr>
          <a:xfrm>
            <a:off x="1524000" y="885825"/>
            <a:ext cx="9144000" cy="714375"/>
          </a:xfrm>
        </p:spPr>
        <p:txBody>
          <a:bodyPr>
            <a:normAutofit fontScale="90000"/>
          </a:bodyPr>
          <a:lstStyle/>
          <a:p>
            <a:r>
              <a:rPr lang="en-US" dirty="0"/>
              <a:t>Result2</a:t>
            </a:r>
          </a:p>
        </p:txBody>
      </p:sp>
      <p:sp>
        <p:nvSpPr>
          <p:cNvPr id="3" name="Subtitle 2">
            <a:extLst>
              <a:ext uri="{FF2B5EF4-FFF2-40B4-BE49-F238E27FC236}">
                <a16:creationId xmlns:a16="http://schemas.microsoft.com/office/drawing/2014/main" id="{295B375A-2EC2-4B91-B974-6659989B2C1A}"/>
              </a:ext>
            </a:extLst>
          </p:cNvPr>
          <p:cNvSpPr>
            <a:spLocks noGrp="1"/>
          </p:cNvSpPr>
          <p:nvPr>
            <p:ph type="subTitle" idx="1"/>
          </p:nvPr>
        </p:nvSpPr>
        <p:spPr>
          <a:xfrm>
            <a:off x="1523999" y="1600201"/>
            <a:ext cx="9496425" cy="4486274"/>
          </a:xfrm>
        </p:spPr>
        <p:txBody>
          <a:bodyPr/>
          <a:lstStyle/>
          <a:p>
            <a:pPr marL="0" marR="0" algn="just"/>
            <a:r>
              <a:rPr lang="en-US" sz="1800" dirty="0">
                <a:solidFill>
                  <a:srgbClr val="000000"/>
                </a:solidFill>
                <a:effectLst/>
                <a:latin typeface="Times New Roman" panose="02020603050405020304" pitchFamily="18" charset="0"/>
                <a:ea typeface="Times New Roman" panose="02020603050405020304" pitchFamily="18" charset="0"/>
              </a:rPr>
              <a:t>CASE 2 </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solidFill>
                  <a:srgbClr val="000000"/>
                </a:solidFill>
                <a:effectLst/>
                <a:latin typeface="Times New Roman" panose="02020603050405020304" pitchFamily="18" charset="0"/>
                <a:ea typeface="Times New Roman" panose="02020603050405020304" pitchFamily="18" charset="0"/>
              </a:rPr>
              <a:t>Adding a run, increasing the vertical drop by 150 feet, and installing an additional chair lift. This scenario increases support for ticket price by $9.52. Over the season, this could be expected to amount to $16661750</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solidFill>
                  <a:srgbClr val="000000"/>
                </a:solidFill>
                <a:effectLst/>
                <a:latin typeface="Times New Roman" panose="02020603050405020304" pitchFamily="18" charset="0"/>
                <a:ea typeface="Times New Roman" panose="02020603050405020304" pitchFamily="18" charset="0"/>
              </a:rPr>
              <a:t>CASE 3 </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solidFill>
                  <a:srgbClr val="000000"/>
                </a:solidFill>
                <a:effectLst/>
                <a:latin typeface="Times New Roman" panose="02020603050405020304" pitchFamily="18" charset="0"/>
                <a:ea typeface="Times New Roman" panose="02020603050405020304" pitchFamily="18" charset="0"/>
              </a:rPr>
              <a:t>Adding acres of snow making.</a:t>
            </a:r>
            <a:r>
              <a:rPr lang="en-US" sz="1800" dirty="0">
                <a:effectLst/>
                <a:latin typeface="Times New Roman" panose="02020603050405020304" pitchFamily="18" charset="0"/>
                <a:ea typeface="Times New Roman" panose="02020603050405020304" pitchFamily="18" charset="0"/>
              </a:rPr>
              <a:t> This increases support for ticket price by $11.48. Over the season, this could be expected to amount to $20086500. Such a small increase in the snow making area makes no difference!</a:t>
            </a:r>
          </a:p>
          <a:p>
            <a:pPr algn="just">
              <a:spcBef>
                <a:spcPts val="2400"/>
              </a:spcBef>
            </a:pPr>
            <a:r>
              <a:rPr lang="en-US" sz="1800" dirty="0">
                <a:solidFill>
                  <a:srgbClr val="000000"/>
                </a:solidFill>
                <a:effectLst/>
                <a:latin typeface="Times New Roman" panose="02020603050405020304" pitchFamily="18" charset="0"/>
                <a:ea typeface="Times New Roman" panose="02020603050405020304" pitchFamily="18" charset="0"/>
              </a:rPr>
              <a:t>CASE 4 Increasing the longest run by .2 miles and guaranteeing its snow coverage by adding 4 acres of snow making capability. No difference whatsoever.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6471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1DA4-74D0-467B-9F0B-0A9D06D850A1}"/>
              </a:ext>
            </a:extLst>
          </p:cNvPr>
          <p:cNvSpPr>
            <a:spLocks noGrp="1"/>
          </p:cNvSpPr>
          <p:nvPr>
            <p:ph type="ctrTitle"/>
          </p:nvPr>
        </p:nvSpPr>
        <p:spPr>
          <a:xfrm>
            <a:off x="1524000" y="1122364"/>
            <a:ext cx="9144000" cy="144462"/>
          </a:xfrm>
        </p:spPr>
        <p:txBody>
          <a:bodyPr>
            <a:normAutofit fontScale="90000"/>
          </a:bodyPr>
          <a:lstStyle/>
          <a:p>
            <a:br>
              <a:rPr lang="en-US" sz="6000" dirty="0">
                <a:effectLst/>
                <a:latin typeface="Times New Roman" panose="02020603050405020304" pitchFamily="18" charset="0"/>
                <a:ea typeface="Times New Roman" panose="02020603050405020304" pitchFamily="18" charset="0"/>
              </a:rPr>
            </a:br>
            <a:r>
              <a:rPr lang="en-US" b="1" spc="-5" dirty="0">
                <a:solidFill>
                  <a:srgbClr val="292929"/>
                </a:solidFill>
                <a:latin typeface="Times New Roman" panose="02020603050405020304" pitchFamily="18" charset="0"/>
                <a:ea typeface="Times New Roman" panose="02020603050405020304" pitchFamily="18" charset="0"/>
              </a:rPr>
              <a:t>CONCLUSION</a:t>
            </a:r>
            <a:endParaRPr lang="en-US" dirty="0"/>
          </a:p>
        </p:txBody>
      </p:sp>
      <p:sp>
        <p:nvSpPr>
          <p:cNvPr id="3" name="Subtitle 2">
            <a:extLst>
              <a:ext uri="{FF2B5EF4-FFF2-40B4-BE49-F238E27FC236}">
                <a16:creationId xmlns:a16="http://schemas.microsoft.com/office/drawing/2014/main" id="{419267E4-F742-4315-B0BA-81E612D3BA7A}"/>
              </a:ext>
            </a:extLst>
          </p:cNvPr>
          <p:cNvSpPr>
            <a:spLocks noGrp="1"/>
          </p:cNvSpPr>
          <p:nvPr>
            <p:ph type="subTitle" idx="1"/>
          </p:nvPr>
        </p:nvSpPr>
        <p:spPr>
          <a:xfrm>
            <a:off x="790575" y="1647825"/>
            <a:ext cx="10648950" cy="4667250"/>
          </a:xfrm>
        </p:spPr>
        <p:txBody>
          <a:bodyPr>
            <a:normAutofit/>
          </a:bodyPr>
          <a:lstStyle/>
          <a:p>
            <a:pPr marL="0" marR="0" algn="just">
              <a:spcBef>
                <a:spcPts val="2400"/>
              </a:spcBef>
              <a:spcAft>
                <a:spcPts val="0"/>
              </a:spcAft>
            </a:pPr>
            <a:r>
              <a:rPr lang="en-US" sz="1800" b="1" spc="-5" dirty="0">
                <a:solidFill>
                  <a:srgbClr val="292929"/>
                </a:solidFill>
                <a:effectLst/>
                <a:latin typeface="Times New Roman" panose="02020603050405020304" pitchFamily="18" charset="0"/>
                <a:ea typeface="Times New Roman" panose="02020603050405020304" pitchFamily="18" charset="0"/>
              </a:rPr>
              <a:t>Big Mountain resorts are undercharging as per our analysis. It can be affected from so many other factors too. It’s always better to have more data to predict the price precisely . </a:t>
            </a:r>
            <a:endParaRPr lang="en-US" sz="1800" dirty="0">
              <a:effectLst/>
              <a:latin typeface="Times New Roman" panose="02020603050405020304" pitchFamily="18" charset="0"/>
              <a:ea typeface="Times New Roman" panose="02020603050405020304" pitchFamily="18" charset="0"/>
            </a:endParaRPr>
          </a:p>
          <a:p>
            <a:pPr marL="0" marR="0" algn="just">
              <a:spcBef>
                <a:spcPts val="2400"/>
              </a:spcBef>
              <a:spcAft>
                <a:spcPts val="0"/>
              </a:spcAft>
            </a:pPr>
            <a:r>
              <a:rPr lang="en-US" sz="1800" b="1" spc="-5" dirty="0">
                <a:solidFill>
                  <a:srgbClr val="292929"/>
                </a:solidFill>
                <a:effectLst/>
                <a:latin typeface="Times New Roman" panose="02020603050405020304" pitchFamily="18" charset="0"/>
                <a:ea typeface="Times New Roman" panose="02020603050405020304" pitchFamily="18" charset="0"/>
              </a:rPr>
              <a:t>Future Scope</a:t>
            </a:r>
            <a:endParaRPr lang="en-US" sz="1800" dirty="0">
              <a:effectLst/>
              <a:latin typeface="Times New Roman" panose="02020603050405020304" pitchFamily="18" charset="0"/>
              <a:ea typeface="Times New Roman" panose="02020603050405020304" pitchFamily="18" charset="0"/>
            </a:endParaRPr>
          </a:p>
          <a:p>
            <a:pPr marL="0" marR="0" algn="just"/>
            <a:r>
              <a:rPr lang="en-US" sz="1800" spc="-5" dirty="0">
                <a:solidFill>
                  <a:srgbClr val="292929"/>
                </a:solidFill>
                <a:effectLst/>
                <a:latin typeface="Times New Roman" panose="02020603050405020304" pitchFamily="18" charset="0"/>
                <a:ea typeface="Times New Roman" panose="02020603050405020304" pitchFamily="18" charset="0"/>
              </a:rPr>
              <a:t>#It is important to collect the data related to the numbers of visitors per weekday, weekend, seasonal or year.</a:t>
            </a:r>
            <a:endParaRPr lang="en-US" sz="1800" dirty="0">
              <a:effectLst/>
              <a:latin typeface="Times New Roman" panose="02020603050405020304" pitchFamily="18" charset="0"/>
              <a:ea typeface="Times New Roman" panose="02020603050405020304" pitchFamily="18" charset="0"/>
            </a:endParaRPr>
          </a:p>
          <a:p>
            <a:pPr marL="0" marR="0" algn="just"/>
            <a:r>
              <a:rPr lang="en-US" sz="1800" spc="-5" dirty="0">
                <a:solidFill>
                  <a:srgbClr val="292929"/>
                </a:solidFill>
                <a:effectLst/>
                <a:latin typeface="Times New Roman" panose="02020603050405020304" pitchFamily="18" charset="0"/>
                <a:ea typeface="Times New Roman" panose="02020603050405020304" pitchFamily="18" charset="0"/>
              </a:rPr>
              <a:t>#Visitor Numbers can tell us more about what season we should focus more on. Number of visitors can change seasonally. </a:t>
            </a:r>
            <a:endParaRPr lang="en-US" sz="1800" dirty="0">
              <a:effectLst/>
              <a:latin typeface="Times New Roman" panose="02020603050405020304" pitchFamily="18" charset="0"/>
              <a:ea typeface="Times New Roman" panose="02020603050405020304" pitchFamily="18" charset="0"/>
            </a:endParaRPr>
          </a:p>
          <a:p>
            <a:pPr marL="0" marR="0" algn="just"/>
            <a:r>
              <a:rPr lang="en-US" sz="1800" spc="-5" dirty="0">
                <a:solidFill>
                  <a:srgbClr val="292929"/>
                </a:solidFill>
                <a:effectLst/>
                <a:latin typeface="Times New Roman" panose="02020603050405020304" pitchFamily="18" charset="0"/>
                <a:ea typeface="Times New Roman" panose="02020603050405020304" pitchFamily="18" charset="0"/>
              </a:rPr>
              <a:t>#Having visitors’ information can help business to decide when and what facilities to open/stop temporarily or open seasonally.  </a:t>
            </a:r>
            <a:endParaRPr lang="en-US" sz="1800" dirty="0">
              <a:effectLst/>
              <a:latin typeface="Times New Roman" panose="02020603050405020304" pitchFamily="18" charset="0"/>
              <a:ea typeface="Times New Roman" panose="02020603050405020304" pitchFamily="18" charset="0"/>
            </a:endParaRPr>
          </a:p>
          <a:p>
            <a:pPr marL="0" marR="0" algn="just"/>
            <a:r>
              <a:rPr lang="en-US" sz="1800" spc="-5" dirty="0">
                <a:solidFill>
                  <a:srgbClr val="292929"/>
                </a:solidFill>
                <a:effectLst/>
                <a:latin typeface="Times New Roman" panose="02020603050405020304" pitchFamily="18" charset="0"/>
                <a:ea typeface="Times New Roman" panose="02020603050405020304" pitchFamily="18" charset="0"/>
              </a:rPr>
              <a:t># Some of the additional facilities can be removed permanently which is currently taking additional operating and maintaining cost and adding nothing significant for revenue growth.</a:t>
            </a:r>
            <a:endParaRPr lang="en-US" sz="1800" dirty="0">
              <a:effectLst/>
              <a:latin typeface="Times New Roman" panose="02020603050405020304" pitchFamily="18" charset="0"/>
              <a:ea typeface="Times New Roman" panose="02020603050405020304" pitchFamily="18" charset="0"/>
            </a:endParaRPr>
          </a:p>
          <a:p>
            <a:pPr marL="0" marR="0" algn="just">
              <a:spcBef>
                <a:spcPts val="2400"/>
              </a:spcBef>
              <a:spcAft>
                <a:spcPts val="0"/>
              </a:spcAft>
            </a:pPr>
            <a:r>
              <a:rPr lang="en-US" sz="1800" spc="-5" dirty="0">
                <a:solidFill>
                  <a:srgbClr val="292929"/>
                </a:solidFill>
                <a:effectLst/>
                <a:latin typeface="Times New Roman" panose="02020603050405020304" pitchFamily="18" charset="0"/>
                <a:ea typeface="Times New Roman" panose="02020603050405020304" pitchFamily="18" charset="0"/>
              </a:rPr>
              <a:t>#To know about the nearby competitors can also help to understand the business status, ticket pricing and facilities reduction.</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94673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A2109-3DE5-4F74-9D1C-D3CC1C1AF7D7}"/>
              </a:ext>
            </a:extLst>
          </p:cNvPr>
          <p:cNvSpPr>
            <a:spLocks noGrp="1"/>
          </p:cNvSpPr>
          <p:nvPr>
            <p:ph idx="1"/>
          </p:nvPr>
        </p:nvSpPr>
        <p:spPr/>
        <p:txBody>
          <a:bodyPr>
            <a:normAutofit/>
          </a:bodyPr>
          <a:lstStyle/>
          <a:p>
            <a:pPr algn="ctr"/>
            <a:r>
              <a:rPr lang="en-US" sz="5400" dirty="0"/>
              <a:t>Thankyou</a:t>
            </a:r>
          </a:p>
        </p:txBody>
      </p:sp>
    </p:spTree>
    <p:extLst>
      <p:ext uri="{BB962C8B-B14F-4D97-AF65-F5344CB8AC3E}">
        <p14:creationId xmlns:p14="http://schemas.microsoft.com/office/powerpoint/2010/main" val="12544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5D48-F4CA-48DB-8D80-8DA4CC4BC2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83C59-CD34-4433-A1C0-565995D329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184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EF7E-B9ED-40B7-BC50-CF68C79F8B97}"/>
              </a:ext>
            </a:extLst>
          </p:cNvPr>
          <p:cNvSpPr>
            <a:spLocks noGrp="1"/>
          </p:cNvSpPr>
          <p:nvPr>
            <p:ph type="ctrTitle"/>
          </p:nvPr>
        </p:nvSpPr>
        <p:spPr>
          <a:xfrm>
            <a:off x="3048000" y="693738"/>
            <a:ext cx="5857875" cy="906462"/>
          </a:xfrm>
        </p:spPr>
        <p:txBody>
          <a:bodyPr>
            <a:normAutofit fontScale="90000"/>
          </a:bodyPr>
          <a:lstStyle/>
          <a:p>
            <a:r>
              <a:rPr lang="en-US" sz="6000" b="1" spc="-5" dirty="0">
                <a:solidFill>
                  <a:srgbClr val="292929"/>
                </a:solidFill>
                <a:effectLst/>
                <a:latin typeface="Times New Roman" panose="02020603050405020304" pitchFamily="18" charset="0"/>
                <a:ea typeface="Times New Roman" panose="02020603050405020304" pitchFamily="18" charset="0"/>
              </a:rPr>
              <a:t>Abstract</a:t>
            </a:r>
            <a:endParaRPr lang="en-US" dirty="0"/>
          </a:p>
        </p:txBody>
      </p:sp>
      <p:sp>
        <p:nvSpPr>
          <p:cNvPr id="3" name="Subtitle 2">
            <a:extLst>
              <a:ext uri="{FF2B5EF4-FFF2-40B4-BE49-F238E27FC236}">
                <a16:creationId xmlns:a16="http://schemas.microsoft.com/office/drawing/2014/main" id="{B0FA7F04-1B6A-4616-8259-C5F1060FF0F2}"/>
              </a:ext>
            </a:extLst>
          </p:cNvPr>
          <p:cNvSpPr>
            <a:spLocks noGrp="1"/>
          </p:cNvSpPr>
          <p:nvPr>
            <p:ph type="subTitle" idx="1"/>
          </p:nvPr>
        </p:nvSpPr>
        <p:spPr>
          <a:xfrm>
            <a:off x="1524000" y="1828800"/>
            <a:ext cx="9144000" cy="4335462"/>
          </a:xfrm>
        </p:spPr>
        <p:txBody>
          <a:bodyPr>
            <a:normAutofit lnSpcReduction="10000"/>
          </a:bodyPr>
          <a:lstStyle/>
          <a:p>
            <a:pPr marL="342900" indent="-342900" algn="just">
              <a:buFont typeface="Arial" panose="020B0604020202020204" pitchFamily="34" charset="0"/>
              <a:buChar char="•"/>
            </a:pPr>
            <a:r>
              <a:rPr lang="en-US" sz="2400" spc="-5" dirty="0">
                <a:solidFill>
                  <a:srgbClr val="292929"/>
                </a:solidFill>
                <a:effectLst/>
                <a:latin typeface="Times New Roman" panose="02020603050405020304" pitchFamily="18" charset="0"/>
                <a:ea typeface="Times New Roman" panose="02020603050405020304" pitchFamily="18" charset="0"/>
              </a:rPr>
              <a:t>Big mountain resort has been reviewing the potential scenarios for either cutting costs or increasing revenue from ticket prices. </a:t>
            </a:r>
          </a:p>
          <a:p>
            <a:pPr marL="342900" indent="-342900" algn="just">
              <a:buFont typeface="Arial" panose="020B0604020202020204" pitchFamily="34" charset="0"/>
              <a:buChar char="•"/>
            </a:pPr>
            <a:r>
              <a:rPr lang="en-US" sz="2400" spc="-5" dirty="0">
                <a:solidFill>
                  <a:srgbClr val="292929"/>
                </a:solidFill>
                <a:effectLst/>
                <a:latin typeface="Times New Roman" panose="02020603050405020304" pitchFamily="18" charset="0"/>
                <a:ea typeface="Times New Roman" panose="02020603050405020304" pitchFamily="18" charset="0"/>
              </a:rPr>
              <a:t>There is not any direct relation of ticket prices with any provided facilities. </a:t>
            </a:r>
          </a:p>
          <a:p>
            <a:pPr marL="342900" indent="-342900" algn="just">
              <a:buFont typeface="Arial" panose="020B0604020202020204" pitchFamily="34" charset="0"/>
              <a:buChar char="•"/>
            </a:pPr>
            <a:r>
              <a:rPr lang="en-US" sz="2400" spc="-5" dirty="0">
                <a:solidFill>
                  <a:srgbClr val="292929"/>
                </a:solidFill>
                <a:effectLst/>
                <a:latin typeface="Times New Roman" panose="02020603050405020304" pitchFamily="18" charset="0"/>
                <a:ea typeface="Times New Roman" panose="02020603050405020304" pitchFamily="18" charset="0"/>
              </a:rPr>
              <a:t>Business is free to set any price with given information. </a:t>
            </a:r>
          </a:p>
          <a:p>
            <a:pPr marL="342900" indent="-342900" algn="just">
              <a:buFont typeface="Arial" panose="020B0604020202020204" pitchFamily="34" charset="0"/>
              <a:buChar char="•"/>
            </a:pPr>
            <a:r>
              <a:rPr lang="en-US" sz="2400" spc="-5" dirty="0">
                <a:solidFill>
                  <a:srgbClr val="292929"/>
                </a:solidFill>
                <a:effectLst/>
                <a:latin typeface="Times New Roman" panose="02020603050405020304" pitchFamily="18" charset="0"/>
                <a:ea typeface="Times New Roman" panose="02020603050405020304" pitchFamily="18" charset="0"/>
              </a:rPr>
              <a:t>By this analysis report, it has been tried to reveal whether the current ticket prices are significant with the facilities or not. </a:t>
            </a:r>
          </a:p>
          <a:p>
            <a:pPr marL="342900" indent="-342900" algn="just">
              <a:buFont typeface="Arial" panose="020B0604020202020204" pitchFamily="34" charset="0"/>
              <a:buChar char="•"/>
            </a:pPr>
            <a:r>
              <a:rPr lang="en-US" sz="2400" spc="-5" dirty="0">
                <a:solidFill>
                  <a:srgbClr val="292929"/>
                </a:solidFill>
                <a:effectLst/>
                <a:latin typeface="Times New Roman" panose="02020603050405020304" pitchFamily="18" charset="0"/>
                <a:ea typeface="Times New Roman" panose="02020603050405020304" pitchFamily="18" charset="0"/>
              </a:rPr>
              <a:t>Second, fact to focus on is increasing revenue either by stopping or reducing some facilities which are less significant in nature. </a:t>
            </a:r>
          </a:p>
          <a:p>
            <a:pPr marL="342900" indent="-342900" algn="just">
              <a:buFont typeface="Arial" panose="020B0604020202020204" pitchFamily="34" charset="0"/>
              <a:buChar char="•"/>
            </a:pPr>
            <a:r>
              <a:rPr lang="en-US" sz="2400" spc="-5" dirty="0">
                <a:solidFill>
                  <a:srgbClr val="292929"/>
                </a:solidFill>
                <a:effectLst/>
                <a:latin typeface="Times New Roman" panose="02020603050405020304" pitchFamily="18" charset="0"/>
                <a:ea typeface="Times New Roman" panose="02020603050405020304" pitchFamily="18" charset="0"/>
              </a:rPr>
              <a:t>This report also highlights some of the other supporting data which could be better to have for a prediction of the future market conditions.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6995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0A24-978E-466D-8CDC-FE6A510F37BB}"/>
              </a:ext>
            </a:extLst>
          </p:cNvPr>
          <p:cNvSpPr>
            <a:spLocks noGrp="1"/>
          </p:cNvSpPr>
          <p:nvPr>
            <p:ph type="title"/>
          </p:nvPr>
        </p:nvSpPr>
        <p:spPr/>
        <p:txBody>
          <a:bodyPr/>
          <a:lstStyle/>
          <a:p>
            <a:pPr algn="ctr"/>
            <a:r>
              <a:rPr lang="en-US" sz="4400" b="1" spc="-5" dirty="0">
                <a:solidFill>
                  <a:srgbClr val="292929"/>
                </a:solidFill>
                <a:effectLst/>
                <a:latin typeface="Times New Roman" panose="02020603050405020304" pitchFamily="18" charset="0"/>
                <a:ea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0AD355F3-E37C-427A-BFE8-4FCD817E39EC}"/>
              </a:ext>
            </a:extLst>
          </p:cNvPr>
          <p:cNvSpPr>
            <a:spLocks noGrp="1"/>
          </p:cNvSpPr>
          <p:nvPr>
            <p:ph idx="1"/>
          </p:nvPr>
        </p:nvSpPr>
        <p:spPr/>
        <p:txBody>
          <a:bodyPr/>
          <a:lstStyle/>
          <a:p>
            <a:pPr algn="just"/>
            <a:r>
              <a:rPr lang="en-US" sz="2800" spc="-5" dirty="0">
                <a:solidFill>
                  <a:srgbClr val="292929"/>
                </a:solidFill>
                <a:effectLst/>
                <a:latin typeface="Times New Roman" panose="02020603050405020304" pitchFamily="18" charset="0"/>
                <a:ea typeface="Times New Roman" panose="02020603050405020304" pitchFamily="18" charset="0"/>
              </a:rPr>
              <a:t>A big mountain resort is a ski resort located in Montana. </a:t>
            </a:r>
          </a:p>
          <a:p>
            <a:pPr algn="just"/>
            <a:r>
              <a:rPr lang="en-US" sz="2800" spc="-5" dirty="0">
                <a:solidFill>
                  <a:srgbClr val="292929"/>
                </a:solidFill>
                <a:effectLst/>
                <a:latin typeface="Times New Roman" panose="02020603050405020304" pitchFamily="18" charset="0"/>
                <a:ea typeface="Times New Roman" panose="02020603050405020304" pitchFamily="18" charset="0"/>
              </a:rPr>
              <a:t>It has upgraded its facilities which has increased the operating costs by $1540,00. </a:t>
            </a:r>
          </a:p>
          <a:p>
            <a:pPr algn="just"/>
            <a:r>
              <a:rPr lang="en-US" sz="2800" spc="-5" dirty="0">
                <a:solidFill>
                  <a:srgbClr val="292929"/>
                </a:solidFill>
                <a:effectLst/>
                <a:latin typeface="Times New Roman" panose="02020603050405020304" pitchFamily="18" charset="0"/>
                <a:ea typeface="Times New Roman" panose="02020603050405020304" pitchFamily="18" charset="0"/>
              </a:rPr>
              <a:t>There are many features to look on for better business it includes </a:t>
            </a:r>
            <a:r>
              <a:rPr lang="en-US" sz="2800" spc="-5" dirty="0" err="1">
                <a:solidFill>
                  <a:srgbClr val="292929"/>
                </a:solidFill>
                <a:effectLst/>
                <a:latin typeface="Times New Roman" panose="02020603050405020304" pitchFamily="18" charset="0"/>
                <a:ea typeface="Times New Roman" panose="02020603050405020304" pitchFamily="18" charset="0"/>
              </a:rPr>
              <a:t>vertical_drop</a:t>
            </a:r>
            <a:r>
              <a:rPr lang="en-US" sz="2800" spc="-5" dirty="0">
                <a:solidFill>
                  <a:srgbClr val="292929"/>
                </a:solidFill>
                <a:effectLst/>
                <a:latin typeface="Times New Roman" panose="02020603050405020304" pitchFamily="18" charset="0"/>
                <a:ea typeface="Times New Roman" panose="02020603050405020304" pitchFamily="18" charset="0"/>
              </a:rPr>
              <a:t>, </a:t>
            </a:r>
            <a:r>
              <a:rPr lang="en-US" sz="2800" spc="-5" dirty="0" err="1">
                <a:solidFill>
                  <a:srgbClr val="292929"/>
                </a:solidFill>
                <a:effectLst/>
                <a:latin typeface="Times New Roman" panose="02020603050405020304" pitchFamily="18" charset="0"/>
                <a:ea typeface="Times New Roman" panose="02020603050405020304" pitchFamily="18" charset="0"/>
              </a:rPr>
              <a:t>Total_chairs</a:t>
            </a:r>
            <a:r>
              <a:rPr lang="en-US" sz="2800" spc="-5" dirty="0">
                <a:solidFill>
                  <a:srgbClr val="292929"/>
                </a:solidFill>
                <a:effectLst/>
                <a:latin typeface="Times New Roman" panose="02020603050405020304" pitchFamily="18" charset="0"/>
                <a:ea typeface="Times New Roman" panose="02020603050405020304" pitchFamily="18" charset="0"/>
              </a:rPr>
              <a:t>, </a:t>
            </a:r>
            <a:r>
              <a:rPr lang="en-US" sz="2800" spc="-5" dirty="0" err="1">
                <a:solidFill>
                  <a:srgbClr val="292929"/>
                </a:solidFill>
                <a:effectLst/>
                <a:latin typeface="Times New Roman" panose="02020603050405020304" pitchFamily="18" charset="0"/>
                <a:ea typeface="Times New Roman" panose="02020603050405020304" pitchFamily="18" charset="0"/>
              </a:rPr>
              <a:t>Fast_quads</a:t>
            </a:r>
            <a:r>
              <a:rPr lang="en-US" sz="2800" spc="-5" dirty="0">
                <a:solidFill>
                  <a:srgbClr val="292929"/>
                </a:solidFill>
                <a:effectLst/>
                <a:latin typeface="Times New Roman" panose="02020603050405020304" pitchFamily="18" charset="0"/>
                <a:ea typeface="Times New Roman" panose="02020603050405020304" pitchFamily="18" charset="0"/>
              </a:rPr>
              <a:t>, Snow </a:t>
            </a:r>
            <a:r>
              <a:rPr lang="en-US" sz="2800" spc="-5" dirty="0" err="1">
                <a:solidFill>
                  <a:srgbClr val="292929"/>
                </a:solidFill>
                <a:effectLst/>
                <a:latin typeface="Times New Roman" panose="02020603050405020304" pitchFamily="18" charset="0"/>
                <a:ea typeface="Times New Roman" panose="02020603050405020304" pitchFamily="18" charset="0"/>
              </a:rPr>
              <a:t>MakingAc</a:t>
            </a:r>
            <a:r>
              <a:rPr lang="en-US" sz="2800" spc="-5" dirty="0">
                <a:solidFill>
                  <a:srgbClr val="292929"/>
                </a:solidFill>
                <a:effectLst/>
                <a:latin typeface="Times New Roman" panose="02020603050405020304" pitchFamily="18" charset="0"/>
                <a:ea typeface="Times New Roman" panose="02020603050405020304" pitchFamily="18" charset="0"/>
              </a:rPr>
              <a:t>, runs, </a:t>
            </a:r>
            <a:r>
              <a:rPr lang="en-US" sz="2800" spc="-5" dirty="0" err="1">
                <a:solidFill>
                  <a:srgbClr val="292929"/>
                </a:solidFill>
                <a:effectLst/>
                <a:latin typeface="Times New Roman" panose="02020603050405020304" pitchFamily="18" charset="0"/>
                <a:ea typeface="Times New Roman" panose="02020603050405020304" pitchFamily="18" charset="0"/>
              </a:rPr>
              <a:t>dayOpenLAstYear</a:t>
            </a:r>
            <a:r>
              <a:rPr lang="en-US" sz="2800" spc="-5" dirty="0">
                <a:solidFill>
                  <a:srgbClr val="292929"/>
                </a:solidFill>
                <a:effectLst/>
                <a:latin typeface="Times New Roman" panose="02020603050405020304" pitchFamily="18" charset="0"/>
                <a:ea typeface="Times New Roman" panose="02020603050405020304" pitchFamily="18" charset="0"/>
              </a:rPr>
              <a:t> and most import ticket pricing and operational cost for some provided facilities. </a:t>
            </a:r>
          </a:p>
          <a:p>
            <a:pPr algn="just"/>
            <a:r>
              <a:rPr lang="en-US" sz="2800" spc="-5" dirty="0">
                <a:solidFill>
                  <a:srgbClr val="292929"/>
                </a:solidFill>
                <a:effectLst/>
                <a:latin typeface="Times New Roman" panose="02020603050405020304" pitchFamily="18" charset="0"/>
                <a:ea typeface="Times New Roman" panose="02020603050405020304" pitchFamily="18" charset="0"/>
              </a:rPr>
              <a:t>In this analysis we are going to compare and look for all possible factors which could/should be changed to increase the revenue of business.  </a:t>
            </a:r>
            <a:endParaRPr lang="en-US" sz="2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6564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FF92-B51B-4698-B260-A6A4A048BBBF}"/>
              </a:ext>
            </a:extLst>
          </p:cNvPr>
          <p:cNvSpPr>
            <a:spLocks noGrp="1"/>
          </p:cNvSpPr>
          <p:nvPr>
            <p:ph type="ctrTitle"/>
          </p:nvPr>
        </p:nvSpPr>
        <p:spPr>
          <a:xfrm>
            <a:off x="1524000" y="1122363"/>
            <a:ext cx="9144000" cy="830262"/>
          </a:xfrm>
        </p:spPr>
        <p:txBody>
          <a:bodyPr>
            <a:normAutofit fontScale="90000"/>
          </a:bodyPr>
          <a:lstStyle/>
          <a:p>
            <a:r>
              <a:rPr lang="en-US" sz="6000" b="1" spc="-5" dirty="0">
                <a:solidFill>
                  <a:srgbClr val="292929"/>
                </a:solidFill>
                <a:effectLst/>
                <a:latin typeface="Times New Roman" panose="02020603050405020304" pitchFamily="18" charset="0"/>
                <a:ea typeface="Times New Roman" panose="02020603050405020304" pitchFamily="18" charset="0"/>
              </a:rPr>
              <a:t>Data collection</a:t>
            </a:r>
            <a:endParaRPr lang="en-US" dirty="0"/>
          </a:p>
        </p:txBody>
      </p:sp>
      <p:sp>
        <p:nvSpPr>
          <p:cNvPr id="3" name="Subtitle 2">
            <a:extLst>
              <a:ext uri="{FF2B5EF4-FFF2-40B4-BE49-F238E27FC236}">
                <a16:creationId xmlns:a16="http://schemas.microsoft.com/office/drawing/2014/main" id="{480865FD-28D6-4FDC-ACC2-166C51048917}"/>
              </a:ext>
            </a:extLst>
          </p:cNvPr>
          <p:cNvSpPr>
            <a:spLocks noGrp="1"/>
          </p:cNvSpPr>
          <p:nvPr>
            <p:ph type="subTitle" idx="1"/>
          </p:nvPr>
        </p:nvSpPr>
        <p:spPr>
          <a:xfrm>
            <a:off x="1009651" y="2076450"/>
            <a:ext cx="10239374" cy="4343399"/>
          </a:xfrm>
        </p:spPr>
        <p:txBody>
          <a:bodyPr>
            <a:normAutofit/>
          </a:bodyPr>
          <a:lstStyle/>
          <a:p>
            <a:pPr marL="0" marR="0" algn="just">
              <a:spcBef>
                <a:spcPts val="2400"/>
              </a:spcBef>
              <a:spcAft>
                <a:spcPts val="0"/>
              </a:spcAft>
            </a:pPr>
            <a:r>
              <a:rPr lang="en-US" sz="2400" spc="-5" dirty="0">
                <a:solidFill>
                  <a:srgbClr val="292929"/>
                </a:solidFill>
                <a:effectLst/>
                <a:latin typeface="Times New Roman" panose="02020603050405020304" pitchFamily="18" charset="0"/>
                <a:ea typeface="Times New Roman" panose="02020603050405020304" pitchFamily="18" charset="0"/>
              </a:rPr>
              <a:t>For this analysis data has been taken from two different sources one the </a:t>
            </a:r>
            <a:r>
              <a:rPr lang="en-US" sz="2400" spc="-5" dirty="0" err="1">
                <a:solidFill>
                  <a:srgbClr val="292929"/>
                </a:solidFill>
                <a:effectLst/>
                <a:latin typeface="Times New Roman" panose="02020603050405020304" pitchFamily="18" charset="0"/>
                <a:ea typeface="Times New Roman" panose="02020603050405020304" pitchFamily="18" charset="0"/>
              </a:rPr>
              <a:t>Ski_data</a:t>
            </a:r>
            <a:r>
              <a:rPr lang="en-US" sz="2400" spc="-5" dirty="0">
                <a:solidFill>
                  <a:srgbClr val="292929"/>
                </a:solidFill>
                <a:effectLst/>
                <a:latin typeface="Times New Roman" panose="02020603050405020304" pitchFamily="18" charset="0"/>
                <a:ea typeface="Times New Roman" panose="02020603050405020304" pitchFamily="18" charset="0"/>
              </a:rPr>
              <a:t>, CSV format and second one </a:t>
            </a:r>
            <a:r>
              <a:rPr lang="en-US" sz="2400" spc="-5" dirty="0" err="1">
                <a:solidFill>
                  <a:srgbClr val="292929"/>
                </a:solidFill>
                <a:effectLst/>
                <a:latin typeface="Times New Roman" panose="02020603050405020304" pitchFamily="18" charset="0"/>
                <a:ea typeface="Times New Roman" panose="02020603050405020304" pitchFamily="18" charset="0"/>
              </a:rPr>
              <a:t>State_wide</a:t>
            </a:r>
            <a:r>
              <a:rPr lang="en-US" sz="2400" spc="-5" dirty="0">
                <a:solidFill>
                  <a:srgbClr val="292929"/>
                </a:solidFill>
                <a:effectLst/>
                <a:latin typeface="Times New Roman" panose="02020603050405020304" pitchFamily="18" charset="0"/>
                <a:ea typeface="Times New Roman" panose="02020603050405020304" pitchFamily="18" charset="0"/>
              </a:rPr>
              <a:t> summary was collected from online available information.  </a:t>
            </a:r>
          </a:p>
          <a:p>
            <a:pPr marL="0" marR="0" algn="just">
              <a:spcBef>
                <a:spcPts val="2400"/>
              </a:spcBef>
              <a:spcAft>
                <a:spcPts val="0"/>
              </a:spcAft>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spc="-5" dirty="0">
                <a:solidFill>
                  <a:srgbClr val="292929"/>
                </a:solidFill>
                <a:effectLst/>
                <a:highlight>
                  <a:srgbClr val="FFFF00"/>
                </a:highlight>
                <a:latin typeface="Times New Roman" panose="02020603050405020304" pitchFamily="18" charset="0"/>
                <a:ea typeface="Times New Roman" panose="02020603050405020304" pitchFamily="18" charset="0"/>
              </a:rPr>
              <a:t>Missing but valuable supporting Data for future interest:</a:t>
            </a:r>
            <a:r>
              <a:rPr lang="en-US" sz="2400" spc="-5" dirty="0">
                <a:solidFill>
                  <a:srgbClr val="292929"/>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spc="-5" dirty="0">
                <a:solidFill>
                  <a:srgbClr val="292929"/>
                </a:solidFill>
                <a:effectLst/>
                <a:latin typeface="Times New Roman" panose="02020603050405020304" pitchFamily="18" charset="0"/>
                <a:ea typeface="Times New Roman" panose="02020603050405020304" pitchFamily="18" charset="0"/>
              </a:rPr>
              <a:t>Number visitors per season/year?</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spc="-5" dirty="0">
                <a:solidFill>
                  <a:srgbClr val="292929"/>
                </a:solidFill>
                <a:effectLst/>
                <a:latin typeface="Times New Roman" panose="02020603050405020304" pitchFamily="18" charset="0"/>
                <a:ea typeface="Times New Roman" panose="02020603050405020304" pitchFamily="18" charset="0"/>
              </a:rPr>
              <a:t>How many competitors are there and what kind of facilities they are proving in same ticket pricing?</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spc="-5" dirty="0">
                <a:solidFill>
                  <a:srgbClr val="292929"/>
                </a:solidFill>
                <a:effectLst/>
                <a:latin typeface="Times New Roman" panose="02020603050405020304" pitchFamily="18" charset="0"/>
                <a:ea typeface="Times New Roman" panose="02020603050405020304" pitchFamily="18" charset="0"/>
              </a:rPr>
              <a:t>Data related to operational, maintenance cost of any facilities which we want to keep, reduce or permanently remove as per the market conditions.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837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69F9-B656-4F6C-A8AC-B381C13C7A99}"/>
              </a:ext>
            </a:extLst>
          </p:cNvPr>
          <p:cNvSpPr>
            <a:spLocks noGrp="1"/>
          </p:cNvSpPr>
          <p:nvPr>
            <p:ph type="ctrTitle"/>
          </p:nvPr>
        </p:nvSpPr>
        <p:spPr>
          <a:xfrm>
            <a:off x="1524000" y="941388"/>
            <a:ext cx="9144000" cy="820737"/>
          </a:xfrm>
        </p:spPr>
        <p:txBody>
          <a:bodyPr>
            <a:normAutofit fontScale="90000"/>
          </a:bodyPr>
          <a:lstStyle/>
          <a:p>
            <a:r>
              <a:rPr lang="en-US" sz="6000" b="1"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Data Analysis:</a:t>
            </a:r>
            <a:endParaRPr lang="en-US" dirty="0"/>
          </a:p>
        </p:txBody>
      </p:sp>
      <p:sp>
        <p:nvSpPr>
          <p:cNvPr id="3" name="Subtitle 2">
            <a:extLst>
              <a:ext uri="{FF2B5EF4-FFF2-40B4-BE49-F238E27FC236}">
                <a16:creationId xmlns:a16="http://schemas.microsoft.com/office/drawing/2014/main" id="{660339C3-2339-49F0-8D07-7F878186DE05}"/>
              </a:ext>
            </a:extLst>
          </p:cNvPr>
          <p:cNvSpPr>
            <a:spLocks noGrp="1"/>
          </p:cNvSpPr>
          <p:nvPr>
            <p:ph type="subTitle" idx="1"/>
          </p:nvPr>
        </p:nvSpPr>
        <p:spPr>
          <a:xfrm>
            <a:off x="1524000" y="1971675"/>
            <a:ext cx="9144000" cy="4486275"/>
          </a:xfrm>
        </p:spPr>
        <p:txBody>
          <a:bodyPr>
            <a:normAutofit lnSpcReduction="10000"/>
          </a:bodyPr>
          <a:lstStyle/>
          <a:p>
            <a:pPr marL="0" marR="0" algn="just">
              <a:lnSpc>
                <a:spcPct val="107000"/>
              </a:lnSpc>
              <a:spcBef>
                <a:spcPts val="0"/>
              </a:spcBef>
              <a:spcAft>
                <a:spcPts val="800"/>
              </a:spcAft>
            </a:pPr>
            <a:r>
              <a:rPr lang="en-US"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All related data were trained and test by both random forest and linear regression model and assessed the performance of both models through cross-validation and </a:t>
            </a:r>
            <a:r>
              <a:rPr lang="en-US" sz="18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US"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After validation, Random Forest model was selected as final model as it showed lower absolute mean error, less variability and consistency for cross validation results for this model. </a:t>
            </a:r>
          </a:p>
          <a:p>
            <a:pPr marL="0" marR="0" algn="just">
              <a:lnSpc>
                <a:spcPct val="107000"/>
              </a:lnSpc>
              <a:spcBef>
                <a:spcPts val="0"/>
              </a:spcBef>
              <a:spcAft>
                <a:spcPts val="800"/>
              </a:spcAft>
            </a:pPr>
            <a:r>
              <a:rPr lang="en-US"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There are some parameters to consider for final modelling.                                                                                                                                                                                                                                                                                                                                                                                                                                                                                                                                                                                                                                                                                                                                                                                                                                                                                                                 </a:t>
            </a:r>
          </a:p>
          <a:p>
            <a:pPr marL="0" marR="0">
              <a:lnSpc>
                <a:spcPct val="107000"/>
              </a:lnSpc>
              <a:spcBef>
                <a:spcPts val="0"/>
              </a:spcBef>
              <a:spcAft>
                <a:spcPts val="800"/>
              </a:spcAft>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ertical_drop</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Snow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Making_ac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total_chairs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fastQuads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LongestRun_mi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SkiableTerrain_ac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2487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DE18-F6A0-4040-A70D-BF78EDF28CBE}"/>
              </a:ext>
            </a:extLst>
          </p:cNvPr>
          <p:cNvSpPr>
            <a:spLocks noGrp="1"/>
          </p:cNvSpPr>
          <p:nvPr>
            <p:ph type="ctrTitle"/>
          </p:nvPr>
        </p:nvSpPr>
        <p:spPr>
          <a:xfrm>
            <a:off x="1524000" y="1122363"/>
            <a:ext cx="9144000" cy="462597"/>
          </a:xfrm>
        </p:spPr>
        <p:txBody>
          <a:bodyPr>
            <a:noAutofit/>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Montana resort shows quit different ranges for ticket pricing.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100" dirty="0"/>
          </a:p>
        </p:txBody>
      </p:sp>
      <p:pic>
        <p:nvPicPr>
          <p:cNvPr id="19" name="Picture 18">
            <a:extLst>
              <a:ext uri="{FF2B5EF4-FFF2-40B4-BE49-F238E27FC236}">
                <a16:creationId xmlns:a16="http://schemas.microsoft.com/office/drawing/2014/main" id="{D70252BF-1127-4308-B65B-D458FEBAA9C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720" y="2184401"/>
            <a:ext cx="4489450" cy="3731578"/>
          </a:xfrm>
          <a:prstGeom prst="rect">
            <a:avLst/>
          </a:prstGeom>
          <a:noFill/>
          <a:ln>
            <a:noFill/>
          </a:ln>
        </p:spPr>
      </p:pic>
      <p:pic>
        <p:nvPicPr>
          <p:cNvPr id="20" name="Picture 19">
            <a:extLst>
              <a:ext uri="{FF2B5EF4-FFF2-40B4-BE49-F238E27FC236}">
                <a16:creationId xmlns:a16="http://schemas.microsoft.com/office/drawing/2014/main" id="{BBA42A84-7D2A-40B9-B5AA-A2FFD97ADE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84401"/>
            <a:ext cx="4693920" cy="3713162"/>
          </a:xfrm>
          <a:prstGeom prst="rect">
            <a:avLst/>
          </a:prstGeom>
          <a:noFill/>
          <a:ln>
            <a:noFill/>
          </a:ln>
        </p:spPr>
      </p:pic>
    </p:spTree>
    <p:extLst>
      <p:ext uri="{BB962C8B-B14F-4D97-AF65-F5344CB8AC3E}">
        <p14:creationId xmlns:p14="http://schemas.microsoft.com/office/powerpoint/2010/main" val="46551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3AB5-F06C-47F5-805B-B7D042AC2B71}"/>
              </a:ext>
            </a:extLst>
          </p:cNvPr>
          <p:cNvSpPr>
            <a:spLocks noGrp="1"/>
          </p:cNvSpPr>
          <p:nvPr>
            <p:ph type="ctrTitle"/>
          </p:nvPr>
        </p:nvSpPr>
        <p:spPr>
          <a:xfrm>
            <a:off x="609599" y="304801"/>
            <a:ext cx="10696575" cy="1283970"/>
          </a:xfrm>
        </p:spPr>
        <p:txBody>
          <a:bodyPr>
            <a:noAutofit/>
          </a:bodyPr>
          <a:lstStyle/>
          <a:p>
            <a:r>
              <a:rPr lang="en-US"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Big Mountain is doing well for vertical drop, with a few resorts with a greater drop.</a:t>
            </a:r>
            <a:br>
              <a:rPr lang="en-US"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br>
            <a:r>
              <a:rPr lang="en-US" sz="16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Big Mountain is very high up the league table of snow making area.</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
        <p:nvSpPr>
          <p:cNvPr id="3" name="Subtitle 2">
            <a:extLst>
              <a:ext uri="{FF2B5EF4-FFF2-40B4-BE49-F238E27FC236}">
                <a16:creationId xmlns:a16="http://schemas.microsoft.com/office/drawing/2014/main" id="{00AD0BF5-92BF-4E25-9402-4A68960DF133}"/>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43CEA5CE-AC13-4A0C-83C8-EBBCDAE6C7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7160" y="2357119"/>
            <a:ext cx="4688840" cy="3669029"/>
          </a:xfrm>
          <a:prstGeom prst="rect">
            <a:avLst/>
          </a:prstGeom>
          <a:noFill/>
          <a:ln>
            <a:noFill/>
          </a:ln>
        </p:spPr>
      </p:pic>
      <p:pic>
        <p:nvPicPr>
          <p:cNvPr id="5" name="Picture 4">
            <a:extLst>
              <a:ext uri="{FF2B5EF4-FFF2-40B4-BE49-F238E27FC236}">
                <a16:creationId xmlns:a16="http://schemas.microsoft.com/office/drawing/2014/main" id="{938DCEE8-9F6B-4159-9BD2-7D08B629B96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74080" y="2357120"/>
            <a:ext cx="4937759" cy="3669030"/>
          </a:xfrm>
          <a:prstGeom prst="rect">
            <a:avLst/>
          </a:prstGeom>
          <a:noFill/>
          <a:ln>
            <a:noFill/>
          </a:ln>
        </p:spPr>
      </p:pic>
    </p:spTree>
    <p:extLst>
      <p:ext uri="{BB962C8B-B14F-4D97-AF65-F5344CB8AC3E}">
        <p14:creationId xmlns:p14="http://schemas.microsoft.com/office/powerpoint/2010/main" val="186561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3A1F-F9CB-466A-9198-B09DBC012301}"/>
              </a:ext>
            </a:extLst>
          </p:cNvPr>
          <p:cNvSpPr>
            <a:spLocks noGrp="1"/>
          </p:cNvSpPr>
          <p:nvPr>
            <p:ph type="ctrTitle"/>
          </p:nvPr>
        </p:nvSpPr>
        <p:spPr>
          <a:xfrm>
            <a:off x="1171575" y="671433"/>
            <a:ext cx="9496425" cy="960121"/>
          </a:xfrm>
        </p:spPr>
        <p:txBody>
          <a:bodyPr>
            <a:normAutofit fontScale="90000"/>
          </a:bodyPr>
          <a:lstStyle/>
          <a:p>
            <a:pPr marL="0" marR="0">
              <a:lnSpc>
                <a:spcPct val="107000"/>
              </a:lnSpc>
              <a:spcBef>
                <a:spcPts val="0"/>
              </a:spcBef>
              <a:spcAft>
                <a:spcPts val="800"/>
              </a:spcAft>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Big Mountain has amongst the highest number of total chairs, resorts with more appear to be outliers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resorts have no fast quads. Big Mountain has 3, which puts it high up that league table. There are some values much higher, but they are rare.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200" dirty="0"/>
          </a:p>
        </p:txBody>
      </p:sp>
      <p:sp>
        <p:nvSpPr>
          <p:cNvPr id="3" name="Subtitle 2">
            <a:extLst>
              <a:ext uri="{FF2B5EF4-FFF2-40B4-BE49-F238E27FC236}">
                <a16:creationId xmlns:a16="http://schemas.microsoft.com/office/drawing/2014/main" id="{34714CA0-29D9-4086-9E79-EA0890A4CEC3}"/>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319A94DA-6153-46D5-8B31-3B85023211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14144" y="2560321"/>
            <a:ext cx="4610736" cy="3667759"/>
          </a:xfrm>
          <a:prstGeom prst="rect">
            <a:avLst/>
          </a:prstGeom>
          <a:noFill/>
          <a:ln>
            <a:noFill/>
          </a:ln>
        </p:spPr>
      </p:pic>
      <p:pic>
        <p:nvPicPr>
          <p:cNvPr id="5" name="Picture 4">
            <a:extLst>
              <a:ext uri="{FF2B5EF4-FFF2-40B4-BE49-F238E27FC236}">
                <a16:creationId xmlns:a16="http://schemas.microsoft.com/office/drawing/2014/main" id="{C1E99B6F-17E8-4C7E-9F99-5586CE0213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24880" y="2673271"/>
            <a:ext cx="5303520" cy="3513296"/>
          </a:xfrm>
          <a:prstGeom prst="rect">
            <a:avLst/>
          </a:prstGeom>
          <a:noFill/>
          <a:ln>
            <a:noFill/>
          </a:ln>
        </p:spPr>
      </p:pic>
    </p:spTree>
    <p:extLst>
      <p:ext uri="{BB962C8B-B14F-4D97-AF65-F5344CB8AC3E}">
        <p14:creationId xmlns:p14="http://schemas.microsoft.com/office/powerpoint/2010/main" val="3216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764A-5AD5-4AD8-8B28-4A94B41FB438}"/>
              </a:ext>
            </a:extLst>
          </p:cNvPr>
          <p:cNvSpPr>
            <a:spLocks noGrp="1"/>
          </p:cNvSpPr>
          <p:nvPr>
            <p:ph type="ctrTitle"/>
          </p:nvPr>
        </p:nvSpPr>
        <p:spPr>
          <a:xfrm>
            <a:off x="1524000" y="1122363"/>
            <a:ext cx="9144000" cy="645477"/>
          </a:xfrm>
        </p:spPr>
        <p:txBody>
          <a:bodyPr>
            <a:normAutofit/>
          </a:bodyPr>
          <a:lstStyle/>
          <a:p>
            <a:r>
              <a:rPr lang="en-US" sz="1800" dirty="0">
                <a:solidFill>
                  <a:srgbClr val="000000"/>
                </a:solidFill>
                <a:effectLst/>
                <a:latin typeface="Helvetica" panose="020B0604020202020204" pitchFamily="34" charset="0"/>
                <a:ea typeface="Times New Roman" panose="02020603050405020304" pitchFamily="18" charset="0"/>
              </a:rPr>
              <a:t>Big Mountain compares well for the number of runs. There are some resorts with more, but not many.</a:t>
            </a:r>
            <a:endParaRPr lang="en-US" dirty="0"/>
          </a:p>
        </p:txBody>
      </p:sp>
      <p:pic>
        <p:nvPicPr>
          <p:cNvPr id="4" name="Picture 3">
            <a:extLst>
              <a:ext uri="{FF2B5EF4-FFF2-40B4-BE49-F238E27FC236}">
                <a16:creationId xmlns:a16="http://schemas.microsoft.com/office/drawing/2014/main" id="{707C3CBF-5B57-490B-821C-2D4769D42B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77440"/>
            <a:ext cx="5648960" cy="3408998"/>
          </a:xfrm>
          <a:prstGeom prst="rect">
            <a:avLst/>
          </a:prstGeom>
          <a:noFill/>
          <a:ln>
            <a:noFill/>
          </a:ln>
        </p:spPr>
      </p:pic>
    </p:spTree>
    <p:extLst>
      <p:ext uri="{BB962C8B-B14F-4D97-AF65-F5344CB8AC3E}">
        <p14:creationId xmlns:p14="http://schemas.microsoft.com/office/powerpoint/2010/main" val="1138550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936</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vt:lpstr>
      <vt:lpstr>Times New Roman</vt:lpstr>
      <vt:lpstr>Office Theme</vt:lpstr>
      <vt:lpstr>Model for Preparing BIG Mountain’s Pricing and Future investment Strategy </vt:lpstr>
      <vt:lpstr>Abstract</vt:lpstr>
      <vt:lpstr>Introduction</vt:lpstr>
      <vt:lpstr>Data collection</vt:lpstr>
      <vt:lpstr>Data Analysis:</vt:lpstr>
      <vt:lpstr>Montana resort shows quit different ranges for ticket pricing. </vt:lpstr>
      <vt:lpstr>Big Mountain is doing well for vertical drop, with a few resorts with a greater drop. Big Mountain is very high up the league table of snow making area.  </vt:lpstr>
      <vt:lpstr>Big Mountain has amongst the highest number of total chairs, resorts with more appear to be outliers most resorts have no fast quads. Big Mountain has 3, which puts it high up that league table. There are some values much higher, but they are rare. </vt:lpstr>
      <vt:lpstr>Big Mountain compares well for the number of runs. There are some resorts with more, but not many.</vt:lpstr>
      <vt:lpstr>Big Mountain has one of the longest runs. Although it is just over half the length of the longest, the longer ones are rare. Big Mountain is amongst the resorts with the largest amount of skiable terrain. </vt:lpstr>
      <vt:lpstr>RESULT</vt:lpstr>
      <vt:lpstr>Result2</vt:lpstr>
      <vt:lpstr>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for Preparing BIG Mountain’s Pricing and Future investment Strategy</dc:title>
  <dc:creator>Deepak Kumar</dc:creator>
  <cp:lastModifiedBy>Deepak Kumar</cp:lastModifiedBy>
  <cp:revision>4</cp:revision>
  <dcterms:created xsi:type="dcterms:W3CDTF">2021-03-04T07:08:55Z</dcterms:created>
  <dcterms:modified xsi:type="dcterms:W3CDTF">2021-03-04T07:46:22Z</dcterms:modified>
</cp:coreProperties>
</file>