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046" r:id="rId2"/>
    <p:sldId id="2035" r:id="rId3"/>
    <p:sldId id="2091" r:id="rId4"/>
    <p:sldId id="2126" r:id="rId5"/>
    <p:sldId id="2097" r:id="rId6"/>
    <p:sldId id="2127" r:id="rId7"/>
    <p:sldId id="2128" r:id="rId8"/>
    <p:sldId id="2129" r:id="rId9"/>
    <p:sldId id="2131" r:id="rId10"/>
    <p:sldId id="2132" r:id="rId11"/>
    <p:sldId id="2133" r:id="rId12"/>
    <p:sldId id="2134" r:id="rId13"/>
    <p:sldId id="2080" r:id="rId14"/>
  </p:sldIdLst>
  <p:sldSz cx="24377650" cy="13716000"/>
  <p:notesSz cx="6881813" cy="9296400"/>
  <p:custDataLst>
    <p:tags r:id="rId17"/>
  </p:custDataLst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0E05CA-5E56-449F-A59C-837576AA6958}">
          <p14:sldIdLst>
            <p14:sldId id="2046"/>
            <p14:sldId id="2035"/>
          </p14:sldIdLst>
        </p14:section>
        <p14:section name="Introduction" id="{13E17423-9DA5-4270-83FE-0B09B3F01F31}">
          <p14:sldIdLst>
            <p14:sldId id="2091"/>
            <p14:sldId id="2126"/>
          </p14:sldIdLst>
        </p14:section>
        <p14:section name="Tree Based Algorithm" id="{601C6C2F-D93D-47F2-9337-21404C6E43BB}">
          <p14:sldIdLst>
            <p14:sldId id="2097"/>
            <p14:sldId id="2127"/>
            <p14:sldId id="2128"/>
            <p14:sldId id="2129"/>
            <p14:sldId id="2131"/>
            <p14:sldId id="2132"/>
            <p14:sldId id="2133"/>
            <p14:sldId id="2134"/>
          </p14:sldIdLst>
        </p14:section>
        <p14:section name="Thank You" id="{D7892806-1635-41C9-A395-21C35424F284}">
          <p14:sldIdLst>
            <p14:sldId id="20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136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8640" userDrawn="1">
          <p15:clr>
            <a:srgbClr val="A4A3A4"/>
          </p15:clr>
        </p15:guide>
        <p15:guide id="10" orient="horz" pos="46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/>
  <p:cmAuthor id="2" name="Microsoft Office User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C79"/>
    <a:srgbClr val="3B1F4D"/>
    <a:srgbClr val="000000"/>
    <a:srgbClr val="00B8DB"/>
    <a:srgbClr val="EC72A5"/>
    <a:srgbClr val="2D1E42"/>
    <a:srgbClr val="583F52"/>
    <a:srgbClr val="4AEDDE"/>
    <a:srgbClr val="F6DC0D"/>
    <a:srgbClr val="FDE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6202" autoAdjust="0"/>
  </p:normalViewPr>
  <p:slideViewPr>
    <p:cSldViewPr snapToGrid="0" snapToObjects="1">
      <p:cViewPr varScale="1">
        <p:scale>
          <a:sx n="35" d="100"/>
          <a:sy n="35" d="100"/>
        </p:scale>
        <p:origin x="406" y="54"/>
      </p:cViewPr>
      <p:guideLst>
        <p:guide orient="horz" pos="8136"/>
        <p:guide pos="14278"/>
        <p:guide pos="1078"/>
        <p:guide pos="7678"/>
        <p:guide orient="horz" pos="504"/>
        <p:guide orient="horz" pos="8640"/>
        <p:guide orient="horz" pos="46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45C89B-64D1-48CF-AB41-F02467846E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057E4-7925-4E94-98C5-7F0F018CA4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30D1E92-4652-42C1-9C39-18E067FCA66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0C3BC-8C3E-4026-B6CD-AFF1FF5B9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F89E2-8856-469B-B5DA-BC4DB2B9E0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FCF730D-1F7A-4FD5-AA39-EDBAAB14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5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696913"/>
            <a:ext cx="6192837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7194213" y="-11993563"/>
            <a:ext cx="22521863" cy="126730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476776" cy="41543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14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4433683" y="3094762"/>
            <a:ext cx="6550131" cy="7515923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8473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901752" y="3940389"/>
            <a:ext cx="6780686" cy="38703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770022" y="2436714"/>
            <a:ext cx="4290417" cy="7627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410888" y="3912686"/>
            <a:ext cx="7567384" cy="47803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3905212" y="1952726"/>
            <a:ext cx="8420998" cy="8420998"/>
          </a:xfrm>
          <a:custGeom>
            <a:avLst/>
            <a:gdLst>
              <a:gd name="connsiteX0" fmla="*/ 1794805 w 3589610"/>
              <a:gd name="connsiteY0" fmla="*/ 0 h 3589610"/>
              <a:gd name="connsiteX1" fmla="*/ 3589610 w 3589610"/>
              <a:gd name="connsiteY1" fmla="*/ 1794805 h 3589610"/>
              <a:gd name="connsiteX2" fmla="*/ 1794805 w 3589610"/>
              <a:gd name="connsiteY2" fmla="*/ 3589610 h 3589610"/>
              <a:gd name="connsiteX3" fmla="*/ 0 w 3589610"/>
              <a:gd name="connsiteY3" fmla="*/ 1794805 h 3589610"/>
              <a:gd name="connsiteX4" fmla="*/ 1794805 w 3589610"/>
              <a:gd name="connsiteY4" fmla="*/ 0 h 35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610" h="3589610">
                <a:moveTo>
                  <a:pt x="1794805" y="0"/>
                </a:moveTo>
                <a:cubicBezTo>
                  <a:pt x="2786048" y="0"/>
                  <a:pt x="3589610" y="803562"/>
                  <a:pt x="3589610" y="1794805"/>
                </a:cubicBezTo>
                <a:cubicBezTo>
                  <a:pt x="3589610" y="2786048"/>
                  <a:pt x="2786048" y="3589610"/>
                  <a:pt x="1794805" y="3589610"/>
                </a:cubicBezTo>
                <a:cubicBezTo>
                  <a:pt x="803562" y="3589610"/>
                  <a:pt x="0" y="2786048"/>
                  <a:pt x="0" y="1794805"/>
                </a:cubicBezTo>
                <a:cubicBezTo>
                  <a:pt x="0" y="803562"/>
                  <a:pt x="803562" y="0"/>
                  <a:pt x="17948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2" r:id="rId3"/>
    <p:sldLayoutId id="2147483958" r:id="rId4"/>
    <p:sldLayoutId id="2147483959" r:id="rId5"/>
    <p:sldLayoutId id="2147483960" r:id="rId6"/>
    <p:sldLayoutId id="2147483953" r:id="rId7"/>
    <p:sldLayoutId id="2147483956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0" y="-395760"/>
            <a:ext cx="24377650" cy="3515147"/>
            <a:chOff x="0" y="-156114"/>
            <a:chExt cx="24535152" cy="4304369"/>
          </a:xfrm>
        </p:grpSpPr>
        <p:sp>
          <p:nvSpPr>
            <p:cNvPr id="131" name="Freeform 130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Freeform 131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Freeform 132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Freeform 133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Freeform 134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Freeform 135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Freeform 136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Freeform 137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Freeform 13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Freeform 13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642597-54CD-405E-9529-339850F42AC6}"/>
              </a:ext>
            </a:extLst>
          </p:cNvPr>
          <p:cNvSpPr txBox="1"/>
          <p:nvPr/>
        </p:nvSpPr>
        <p:spPr>
          <a:xfrm>
            <a:off x="328971" y="12660290"/>
            <a:ext cx="3926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April 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3292" y="2780572"/>
            <a:ext cx="24410942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spc="300" dirty="0">
                <a:latin typeface="Times New Roman" panose="02020603050405020304" pitchFamily="18" charset="0"/>
                <a:ea typeface="Nunito" charset="0"/>
                <a:cs typeface="Times New Roman" panose="02020603050405020304" pitchFamily="18" charset="0"/>
              </a:rPr>
              <a:t>A Survey on 3D Point Cloud Compression Using Machine Learning Approaches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Reetu Hooda, Dr. W. David Pan and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Tamseel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Mahmood Syed</a:t>
            </a:r>
          </a:p>
          <a:p>
            <a:pPr lvl="8"/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7947" y="9891025"/>
            <a:ext cx="152649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</a:t>
            </a:r>
          </a:p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Alabama in Huntsville</a:t>
            </a:r>
          </a:p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Huntsville, Alabama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054B1CD-C9A8-4F83-89FB-B991BB1DE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6960" y="11936905"/>
            <a:ext cx="4061790" cy="16647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279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FC481A9A-8885-4C98-97BE-09A683B85602}"/>
              </a:ext>
            </a:extLst>
          </p:cNvPr>
          <p:cNvSpPr txBox="1"/>
          <p:nvPr/>
        </p:nvSpPr>
        <p:spPr>
          <a:xfrm>
            <a:off x="664143" y="865336"/>
            <a:ext cx="2288887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spc="600" dirty="0"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FOLDING NET: DEEP GRID FORMATION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E767EA-018C-4169-B76C-4E82D389085B}"/>
              </a:ext>
            </a:extLst>
          </p:cNvPr>
          <p:cNvSpPr txBox="1"/>
          <p:nvPr/>
        </p:nvSpPr>
        <p:spPr>
          <a:xfrm>
            <a:off x="1514797" y="6318129"/>
            <a:ext cx="17985986" cy="644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Voxelization is performed to make CNN more meaningful.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However, it sacrifices the original representation.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Folding operation: 2D to 3D mapping.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Starts with random folding.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ShapeNet</a:t>
            </a: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 dataset and uses only 7% parameters of a FC decoder.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BFD9E5-3BC8-44F4-8466-CD13E33C7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718" y="12078784"/>
            <a:ext cx="3715632" cy="1522916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572953C-DD99-499D-A9B5-3CD940AA9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94" y="3017548"/>
            <a:ext cx="21825749" cy="2906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EADD56-B805-4062-B4C8-0126DE46B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8821" y="5330952"/>
            <a:ext cx="6518829" cy="6835855"/>
          </a:xfrm>
          <a:prstGeom prst="rect">
            <a:avLst/>
          </a:prstGeom>
        </p:spPr>
      </p:pic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16AEA0C8-0941-4D64-9F65-EE484D315DF7}"/>
              </a:ext>
            </a:extLst>
          </p:cNvPr>
          <p:cNvSpPr/>
          <p:nvPr/>
        </p:nvSpPr>
        <p:spPr>
          <a:xfrm>
            <a:off x="-1" y="0"/>
            <a:ext cx="4588752" cy="441623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443768C6-A6B0-4E21-B65E-76070209B0BA}"/>
              </a:ext>
            </a:extLst>
          </p:cNvPr>
          <p:cNvSpPr/>
          <p:nvPr/>
        </p:nvSpPr>
        <p:spPr>
          <a:xfrm>
            <a:off x="4588750" y="-5595"/>
            <a:ext cx="4722889" cy="441623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1797C12A-1244-4AB4-B96A-10992F5C01D8}"/>
              </a:ext>
            </a:extLst>
          </p:cNvPr>
          <p:cNvSpPr/>
          <p:nvPr/>
        </p:nvSpPr>
        <p:spPr>
          <a:xfrm>
            <a:off x="9311640" y="-30050"/>
            <a:ext cx="5891706" cy="462312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NN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DCF188DD-A743-469C-BADE-17BD40A26EA3}"/>
              </a:ext>
            </a:extLst>
          </p:cNvPr>
          <p:cNvSpPr/>
          <p:nvPr/>
        </p:nvSpPr>
        <p:spPr>
          <a:xfrm>
            <a:off x="15203346" y="-13155"/>
            <a:ext cx="4585552" cy="438785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NN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A323E3CF-B18D-4940-AFCB-97C8F56E24FA}"/>
              </a:ext>
            </a:extLst>
          </p:cNvPr>
          <p:cNvSpPr/>
          <p:nvPr/>
        </p:nvSpPr>
        <p:spPr>
          <a:xfrm>
            <a:off x="19788898" y="-5595"/>
            <a:ext cx="4588752" cy="452811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432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FC481A9A-8885-4C98-97BE-09A683B85602}"/>
              </a:ext>
            </a:extLst>
          </p:cNvPr>
          <p:cNvSpPr txBox="1"/>
          <p:nvPr/>
        </p:nvSpPr>
        <p:spPr>
          <a:xfrm>
            <a:off x="252663" y="980837"/>
            <a:ext cx="24272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pc="600" dirty="0"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RECURRENT NEURAL NETWORK (RNN)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E767EA-018C-4169-B76C-4E82D389085B}"/>
              </a:ext>
            </a:extLst>
          </p:cNvPr>
          <p:cNvSpPr txBox="1"/>
          <p:nvPr/>
        </p:nvSpPr>
        <p:spPr>
          <a:xfrm>
            <a:off x="1633668" y="2522027"/>
            <a:ext cx="22587681" cy="644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Limited research on usage of RNN for PCC.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Focused on data from 3D LiDAR sensors (Driving data from 11 areas of Japan)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Challenging data to compress and hence works on raw packets.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Raw packets to 2D matrices </a:t>
            </a:r>
            <a:r>
              <a:rPr lang="en-US" sz="4800" dirty="0" err="1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losslessly</a:t>
            </a: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Uses residual blocks for accurate decompression.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BFD9E5-3BC8-44F4-8466-CD13E33C7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718" y="12078784"/>
            <a:ext cx="3715632" cy="1522916"/>
          </a:xfrm>
          <a:prstGeom prst="rect">
            <a:avLst/>
          </a:prstGeom>
        </p:spPr>
      </p:pic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2D6B8A54-96F5-4C36-8B26-77A0EC576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19" y="9492664"/>
            <a:ext cx="9610568" cy="3785982"/>
          </a:xfrm>
          <a:prstGeom prst="rect">
            <a:avLst/>
          </a:prstGeom>
        </p:spPr>
      </p:pic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1BE65F5B-4A52-4F70-8A3E-1859C4B6A599}"/>
              </a:ext>
            </a:extLst>
          </p:cNvPr>
          <p:cNvSpPr/>
          <p:nvPr/>
        </p:nvSpPr>
        <p:spPr>
          <a:xfrm>
            <a:off x="-1" y="0"/>
            <a:ext cx="4588752" cy="441623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55D727A2-0E59-423B-B3FF-0727D39F6CCD}"/>
              </a:ext>
            </a:extLst>
          </p:cNvPr>
          <p:cNvSpPr/>
          <p:nvPr/>
        </p:nvSpPr>
        <p:spPr>
          <a:xfrm>
            <a:off x="4588750" y="-5595"/>
            <a:ext cx="4722889" cy="441623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AB9A4DC8-1A75-469F-AB1D-25A6ABCEFEAA}"/>
              </a:ext>
            </a:extLst>
          </p:cNvPr>
          <p:cNvSpPr/>
          <p:nvPr/>
        </p:nvSpPr>
        <p:spPr>
          <a:xfrm>
            <a:off x="9311640" y="-30050"/>
            <a:ext cx="5891706" cy="462312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NN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9867B3DD-BFE6-4B3D-AE8F-182BDD327772}"/>
              </a:ext>
            </a:extLst>
          </p:cNvPr>
          <p:cNvSpPr/>
          <p:nvPr/>
        </p:nvSpPr>
        <p:spPr>
          <a:xfrm>
            <a:off x="15203346" y="-13155"/>
            <a:ext cx="4585552" cy="438785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NN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6F727D49-5CF0-4E98-8D32-1E7B98580CA7}"/>
              </a:ext>
            </a:extLst>
          </p:cNvPr>
          <p:cNvSpPr/>
          <p:nvPr/>
        </p:nvSpPr>
        <p:spPr>
          <a:xfrm>
            <a:off x="19788898" y="-5595"/>
            <a:ext cx="4588752" cy="452811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04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3BFD9E5-3BC8-44F4-8466-CD13E33C7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1436" y="12216384"/>
            <a:ext cx="3379914" cy="138531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C481A9A-8885-4C98-97BE-09A683B85602}"/>
              </a:ext>
            </a:extLst>
          </p:cNvPr>
          <p:cNvSpPr txBox="1"/>
          <p:nvPr/>
        </p:nvSpPr>
        <p:spPr>
          <a:xfrm>
            <a:off x="830178" y="684469"/>
            <a:ext cx="9058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pc="600" dirty="0"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821AF-52A7-419B-91A9-930D9B210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52" y="2176259"/>
            <a:ext cx="21917227" cy="8158968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7CF8C347-4487-427E-A1C4-28548579DAF1}"/>
              </a:ext>
            </a:extLst>
          </p:cNvPr>
          <p:cNvSpPr/>
          <p:nvPr/>
        </p:nvSpPr>
        <p:spPr>
          <a:xfrm>
            <a:off x="1554480" y="4162583"/>
            <a:ext cx="356616" cy="267004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8AA5ACB2-3B15-41BA-8566-611C89D1F987}"/>
              </a:ext>
            </a:extLst>
          </p:cNvPr>
          <p:cNvSpPr/>
          <p:nvPr/>
        </p:nvSpPr>
        <p:spPr>
          <a:xfrm>
            <a:off x="1554480" y="7327690"/>
            <a:ext cx="356616" cy="16533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3D60836D-2A95-4C9B-BD49-E35209D04D0C}"/>
              </a:ext>
            </a:extLst>
          </p:cNvPr>
          <p:cNvSpPr/>
          <p:nvPr/>
        </p:nvSpPr>
        <p:spPr>
          <a:xfrm>
            <a:off x="1554480" y="9356375"/>
            <a:ext cx="356616" cy="76809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C9178-07AE-40EC-A6BA-79BCAB8FA57F}"/>
              </a:ext>
            </a:extLst>
          </p:cNvPr>
          <p:cNvSpPr txBox="1"/>
          <p:nvPr/>
        </p:nvSpPr>
        <p:spPr>
          <a:xfrm>
            <a:off x="252663" y="5162171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D5699C-D079-4930-954E-27C1487C8274}"/>
              </a:ext>
            </a:extLst>
          </p:cNvPr>
          <p:cNvSpPr txBox="1"/>
          <p:nvPr/>
        </p:nvSpPr>
        <p:spPr>
          <a:xfrm>
            <a:off x="78927" y="7831174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FCNN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9C87C8-1CD1-4EA6-808F-117ED0D45EF3}"/>
              </a:ext>
            </a:extLst>
          </p:cNvPr>
          <p:cNvSpPr txBox="1"/>
          <p:nvPr/>
        </p:nvSpPr>
        <p:spPr>
          <a:xfrm>
            <a:off x="223759" y="9400703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687AB-9409-4A8D-B04E-0A90D0C65CC3}"/>
              </a:ext>
            </a:extLst>
          </p:cNvPr>
          <p:cNvSpPr txBox="1"/>
          <p:nvPr/>
        </p:nvSpPr>
        <p:spPr>
          <a:xfrm>
            <a:off x="1252669" y="10583469"/>
            <a:ext cx="2258768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An emerging research area of PCC using ML/DL.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Most existing work focuses on geometry compression. 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Most common choice is CNN-based AE with few FCNN and even fewer RNN.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99C9868F-E0BF-44CC-B20B-6597A3F2938A}"/>
              </a:ext>
            </a:extLst>
          </p:cNvPr>
          <p:cNvSpPr/>
          <p:nvPr/>
        </p:nvSpPr>
        <p:spPr>
          <a:xfrm>
            <a:off x="-1" y="0"/>
            <a:ext cx="4588752" cy="441623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A1D61D33-2815-4822-81C1-8A0136081612}"/>
              </a:ext>
            </a:extLst>
          </p:cNvPr>
          <p:cNvSpPr/>
          <p:nvPr/>
        </p:nvSpPr>
        <p:spPr>
          <a:xfrm>
            <a:off x="4588750" y="-5595"/>
            <a:ext cx="4722889" cy="441623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075A4422-8A16-4BD2-A296-D3890BA11D0F}"/>
              </a:ext>
            </a:extLst>
          </p:cNvPr>
          <p:cNvSpPr/>
          <p:nvPr/>
        </p:nvSpPr>
        <p:spPr>
          <a:xfrm>
            <a:off x="9311640" y="-30050"/>
            <a:ext cx="5891706" cy="462312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NN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F398BD40-B3E2-41C1-B65F-D95A38A349C4}"/>
              </a:ext>
            </a:extLst>
          </p:cNvPr>
          <p:cNvSpPr/>
          <p:nvPr/>
        </p:nvSpPr>
        <p:spPr>
          <a:xfrm>
            <a:off x="15203346" y="-13155"/>
            <a:ext cx="4585552" cy="438785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NN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FCED412D-B289-431C-9216-A11974E38DEF}"/>
              </a:ext>
            </a:extLst>
          </p:cNvPr>
          <p:cNvSpPr/>
          <p:nvPr/>
        </p:nvSpPr>
        <p:spPr>
          <a:xfrm>
            <a:off x="19788898" y="-5595"/>
            <a:ext cx="4588752" cy="452811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111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115158" y="4964003"/>
            <a:ext cx="12147364" cy="3068084"/>
          </a:xfrm>
          <a:prstGeom prst="rect">
            <a:avLst/>
          </a:prstGeom>
          <a:noFill/>
        </p:spPr>
        <p:txBody>
          <a:bodyPr wrap="none" tIns="1097280" rtlCol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9600" b="1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Thank You!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15920" y="7654804"/>
            <a:ext cx="7945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300" dirty="0">
                <a:solidFill>
                  <a:schemeClr val="accent2"/>
                </a:solidFill>
                <a:latin typeface="Nunito" charset="0"/>
                <a:ea typeface="Nunito" charset="0"/>
                <a:cs typeface="Nunito" charset="0"/>
              </a:rPr>
              <a:t>Questions?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9902EA-8AE5-4FDA-8431-F8C2FA185E81}"/>
              </a:ext>
            </a:extLst>
          </p:cNvPr>
          <p:cNvSpPr/>
          <p:nvPr/>
        </p:nvSpPr>
        <p:spPr>
          <a:xfrm>
            <a:off x="23001788" y="520630"/>
            <a:ext cx="869795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Light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852289-A19E-4793-A452-095DE9A9796B}"/>
              </a:ext>
            </a:extLst>
          </p:cNvPr>
          <p:cNvSpPr/>
          <p:nvPr/>
        </p:nvSpPr>
        <p:spPr>
          <a:xfrm>
            <a:off x="20414706" y="520630"/>
            <a:ext cx="869795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Light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D52E2B-C693-4678-B2C8-D56CF2423E35}"/>
              </a:ext>
            </a:extLst>
          </p:cNvPr>
          <p:cNvSpPr/>
          <p:nvPr/>
        </p:nvSpPr>
        <p:spPr>
          <a:xfrm>
            <a:off x="19121165" y="520630"/>
            <a:ext cx="869795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Light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126000-6C2B-4C07-8709-7D65D1915D8A}"/>
              </a:ext>
            </a:extLst>
          </p:cNvPr>
          <p:cNvSpPr/>
          <p:nvPr/>
        </p:nvSpPr>
        <p:spPr>
          <a:xfrm>
            <a:off x="17827624" y="520630"/>
            <a:ext cx="869795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Light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D1A4B6-481C-4C6A-B606-329E2E780C13}"/>
              </a:ext>
            </a:extLst>
          </p:cNvPr>
          <p:cNvSpPr/>
          <p:nvPr/>
        </p:nvSpPr>
        <p:spPr>
          <a:xfrm>
            <a:off x="21708247" y="520630"/>
            <a:ext cx="869795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Light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3ECF52-396C-49B8-A8EE-5E79BCB7C1BD}"/>
              </a:ext>
            </a:extLst>
          </p:cNvPr>
          <p:cNvGrpSpPr/>
          <p:nvPr/>
        </p:nvGrpSpPr>
        <p:grpSpPr>
          <a:xfrm>
            <a:off x="0" y="-31860"/>
            <a:ext cx="3306815" cy="2497088"/>
            <a:chOff x="-858390" y="4477832"/>
            <a:chExt cx="4092370" cy="4233061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184B666-7FE7-4E9F-B0E5-2FD1A9679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658" y="6974920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9A5FF81-7684-4AB9-BAEE-E6044D39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142" y="4477832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98B4E301-8A9B-4242-BF25-8735B52F8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5459" y="4477832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0246C580-3482-451F-9A28-470620891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58390" y="4477832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889412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24377651" cy="23608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Nunito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01437" y="518687"/>
            <a:ext cx="40927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spc="300" dirty="0">
                <a:solidFill>
                  <a:schemeClr val="bg1"/>
                </a:solidFill>
                <a:latin typeface="Times New Roman" panose="02020603050405020304" pitchFamily="18" charset="0"/>
                <a:ea typeface="Nunito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08CB8-74A5-489C-AAE0-654493055F4A}"/>
              </a:ext>
            </a:extLst>
          </p:cNvPr>
          <p:cNvSpPr txBox="1"/>
          <p:nvPr/>
        </p:nvSpPr>
        <p:spPr>
          <a:xfrm>
            <a:off x="890247" y="3200554"/>
            <a:ext cx="23050744" cy="913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1467" lvl="1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1771467" lvl="1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</a:p>
          <a:p>
            <a:pPr marL="1771467" lvl="1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Neural Networks</a:t>
            </a:r>
          </a:p>
          <a:p>
            <a:pPr marL="1771467" lvl="1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</a:t>
            </a:r>
          </a:p>
          <a:p>
            <a:pPr marL="1771467" lvl="1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46300-7E31-4EB9-A6A5-757B5FDD9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960" y="11936905"/>
            <a:ext cx="4061790" cy="16647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47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01BFD-8B9D-45A4-A3B4-DBA05CB3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5771" y="12104184"/>
            <a:ext cx="3715632" cy="1522916"/>
          </a:xfrm>
          <a:prstGeom prst="rect">
            <a:avLst/>
          </a:prstGeom>
        </p:spPr>
      </p:pic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99D6D059-D598-48C0-A03C-089DFBCC35AF}"/>
              </a:ext>
            </a:extLst>
          </p:cNvPr>
          <p:cNvSpPr/>
          <p:nvPr/>
        </p:nvSpPr>
        <p:spPr>
          <a:xfrm>
            <a:off x="-1" y="0"/>
            <a:ext cx="4588752" cy="44162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369E14AE-7AAD-4ECF-8A46-F8C41C984CAA}"/>
              </a:ext>
            </a:extLst>
          </p:cNvPr>
          <p:cNvSpPr/>
          <p:nvPr/>
        </p:nvSpPr>
        <p:spPr>
          <a:xfrm>
            <a:off x="4588750" y="-5595"/>
            <a:ext cx="4722889" cy="441623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F838F427-DDF7-4ECF-B613-79B8FD3F6676}"/>
              </a:ext>
            </a:extLst>
          </p:cNvPr>
          <p:cNvSpPr/>
          <p:nvPr/>
        </p:nvSpPr>
        <p:spPr>
          <a:xfrm>
            <a:off x="9311640" y="-30050"/>
            <a:ext cx="5891706" cy="462312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NN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E371F05E-A599-4DFC-9EC8-DE1CAB77060D}"/>
              </a:ext>
            </a:extLst>
          </p:cNvPr>
          <p:cNvSpPr/>
          <p:nvPr/>
        </p:nvSpPr>
        <p:spPr>
          <a:xfrm>
            <a:off x="15203346" y="-13155"/>
            <a:ext cx="4585552" cy="438785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NN</a:t>
            </a: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D593A12-45C4-4FD2-9682-AEA91AA61CCE}"/>
              </a:ext>
            </a:extLst>
          </p:cNvPr>
          <p:cNvSpPr/>
          <p:nvPr/>
        </p:nvSpPr>
        <p:spPr>
          <a:xfrm>
            <a:off x="19788898" y="-5595"/>
            <a:ext cx="4588752" cy="452811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EC8B521-9248-4474-8255-B0F60E24EEC9}"/>
              </a:ext>
            </a:extLst>
          </p:cNvPr>
          <p:cNvSpPr txBox="1">
            <a:spLocks/>
          </p:cNvSpPr>
          <p:nvPr/>
        </p:nvSpPr>
        <p:spPr>
          <a:xfrm>
            <a:off x="1102063" y="222541"/>
            <a:ext cx="21025723" cy="2650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3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46147338-FAAA-494E-9640-7CBB1B43EF3E}"/>
              </a:ext>
            </a:extLst>
          </p:cNvPr>
          <p:cNvSpPr txBox="1">
            <a:spLocks/>
          </p:cNvSpPr>
          <p:nvPr/>
        </p:nvSpPr>
        <p:spPr>
          <a:xfrm>
            <a:off x="1039862" y="2403680"/>
            <a:ext cx="17749974" cy="10877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86" marR="0" lvl="0" indent="-457086" algn="l" defTabSz="1828343" rtl="0" eaLnBrk="1" fontAlgn="b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399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What is a Point cloud?</a:t>
            </a:r>
          </a:p>
          <a:p>
            <a:pPr marL="0" marR="0" lvl="0" indent="0" algn="l" defTabSz="1828343" rtl="0" eaLnBrk="1" fontAlgn="b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3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- Geometry  -&gt; 3D coordinates</a:t>
            </a:r>
          </a:p>
          <a:p>
            <a:pPr marL="0" marR="0" lvl="0" indent="0" algn="l" defTabSz="1828343" rtl="0" eaLnBrk="1" fontAlgn="b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3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- Attributes  -&gt; color information or normal vectors</a:t>
            </a:r>
          </a:p>
          <a:p>
            <a:pPr marL="0" marR="0" lvl="0" indent="0" algn="l" defTabSz="1828343" rtl="0" eaLnBrk="1" fontAlgn="b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1828343" rtl="0" eaLnBrk="1" fontAlgn="b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1828343" rtl="0" eaLnBrk="1" fontAlgn="b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086" marR="0" lvl="0" indent="-457086" algn="l" defTabSz="1828343" rtl="0" eaLnBrk="1" fontAlgn="b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3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Cultural heritage, Autonomous driving, Robotics etc.</a:t>
            </a:r>
          </a:p>
          <a:p>
            <a:pPr marL="457086" marR="0" lvl="0" indent="-457086" algn="l" defTabSz="1828343" rtl="0" eaLnBrk="1" fontAlgn="b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3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Need of Point Cloud Compression.</a:t>
            </a:r>
          </a:p>
          <a:p>
            <a:pPr marL="457086" marR="0" lvl="0" indent="-457086" algn="l" defTabSz="1828343" rtl="0" eaLnBrk="1" fontAlgn="b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3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MPEG PCC standardization:</a:t>
            </a:r>
          </a:p>
          <a:p>
            <a:pPr marL="0" marR="0" lvl="0" indent="0" algn="l" defTabSz="1828343" rtl="0" eaLnBrk="1" fontAlgn="b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BCFE44-23EF-4677-9492-73385B21D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536" y="1019381"/>
            <a:ext cx="4382906" cy="106747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CA0200-EBC8-4908-92A3-E49EA88C6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082" y="5342831"/>
            <a:ext cx="7126842" cy="18106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20ED7D-071F-4C2A-B930-EC327FFDF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909" y="10165407"/>
            <a:ext cx="4528214" cy="257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5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11FBAAFD-0906-42A9-B06A-36771A1849F9}"/>
              </a:ext>
            </a:extLst>
          </p:cNvPr>
          <p:cNvSpPr txBox="1"/>
          <p:nvPr/>
        </p:nvSpPr>
        <p:spPr>
          <a:xfrm>
            <a:off x="1216679" y="2536086"/>
            <a:ext cx="23277810" cy="536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Machine learning for media applications.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Traditional Vs Machine learning based techniques.</a:t>
            </a:r>
          </a:p>
          <a:p>
            <a:pPr>
              <a:spcAft>
                <a:spcPts val="2400"/>
              </a:spcAft>
            </a:pPr>
            <a:endParaRPr lang="en-US" sz="4800" dirty="0">
              <a:solidFill>
                <a:schemeClr val="tx2"/>
              </a:solidFill>
              <a:latin typeface="Times New Roman" panose="02020603050405020304" pitchFamily="18" charset="0"/>
              <a:ea typeface="Nunito Light" charset="0"/>
              <a:cs typeface="Times New Roman" panose="02020603050405020304" pitchFamily="18" charset="0"/>
            </a:endParaRPr>
          </a:p>
          <a:p>
            <a:pPr>
              <a:lnSpc>
                <a:spcPts val="4200"/>
              </a:lnSpc>
            </a:pPr>
            <a:endParaRPr lang="en-US" sz="4400" dirty="0">
              <a:solidFill>
                <a:schemeClr val="tx2"/>
              </a:solidFill>
              <a:latin typeface="Times New Roman" panose="02020603050405020304" pitchFamily="18" charset="0"/>
              <a:ea typeface="Nunito Light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2"/>
              </a:solidFill>
              <a:latin typeface="Times New Roman" panose="02020603050405020304" pitchFamily="18" charset="0"/>
              <a:ea typeface="Nunito Light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2"/>
              </a:solidFill>
              <a:latin typeface="Times New Roman" panose="02020603050405020304" pitchFamily="18" charset="0"/>
              <a:ea typeface="Nunito Light" charset="0"/>
              <a:cs typeface="Times New Roman" panose="02020603050405020304" pitchFamily="18" charset="0"/>
            </a:endParaRPr>
          </a:p>
          <a:p>
            <a:pPr>
              <a:lnSpc>
                <a:spcPts val="4200"/>
              </a:lnSpc>
            </a:pPr>
            <a:endParaRPr lang="en-US" sz="3000" dirty="0">
              <a:solidFill>
                <a:schemeClr val="tx2"/>
              </a:solidFill>
              <a:latin typeface="Times New Roman" panose="02020603050405020304" pitchFamily="18" charset="0"/>
              <a:ea typeface="Nunito Light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81A9A-8885-4C98-97BE-09A683B85602}"/>
              </a:ext>
            </a:extLst>
          </p:cNvPr>
          <p:cNvSpPr txBox="1"/>
          <p:nvPr/>
        </p:nvSpPr>
        <p:spPr>
          <a:xfrm>
            <a:off x="-1578981" y="989175"/>
            <a:ext cx="120245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spc="600" dirty="0"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01BFD-8B9D-45A4-A3B4-DBA05CB3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5771" y="12104184"/>
            <a:ext cx="3715632" cy="15229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9560F5-5422-4C9E-BF8B-9EC133ECC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59" y="5065775"/>
            <a:ext cx="15147103" cy="7642215"/>
          </a:xfrm>
          <a:prstGeom prst="rect">
            <a:avLst/>
          </a:prstGeom>
        </p:spPr>
      </p:pic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F82A752B-30CC-49F8-AE2D-CFA589DAC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040" y="8786284"/>
            <a:ext cx="7288323" cy="2868963"/>
          </a:xfrm>
          <a:prstGeom prst="rect">
            <a:avLst/>
          </a:prstGeom>
        </p:spPr>
      </p:pic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21178C3-B0B7-4099-8993-23B25CB57316}"/>
              </a:ext>
            </a:extLst>
          </p:cNvPr>
          <p:cNvSpPr/>
          <p:nvPr/>
        </p:nvSpPr>
        <p:spPr>
          <a:xfrm>
            <a:off x="-1" y="0"/>
            <a:ext cx="4588752" cy="44162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B22C8F90-7CDB-4071-A840-6506795FB925}"/>
              </a:ext>
            </a:extLst>
          </p:cNvPr>
          <p:cNvSpPr/>
          <p:nvPr/>
        </p:nvSpPr>
        <p:spPr>
          <a:xfrm>
            <a:off x="4588750" y="-5595"/>
            <a:ext cx="4722889" cy="441623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67DE874-9DFD-452E-83C5-8BABECF327E4}"/>
              </a:ext>
            </a:extLst>
          </p:cNvPr>
          <p:cNvSpPr/>
          <p:nvPr/>
        </p:nvSpPr>
        <p:spPr>
          <a:xfrm>
            <a:off x="9311640" y="-30050"/>
            <a:ext cx="5891706" cy="462312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NN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EB420CCC-68C6-4904-BF02-F22AEB56D375}"/>
              </a:ext>
            </a:extLst>
          </p:cNvPr>
          <p:cNvSpPr/>
          <p:nvPr/>
        </p:nvSpPr>
        <p:spPr>
          <a:xfrm>
            <a:off x="15203346" y="-13155"/>
            <a:ext cx="4585552" cy="438785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NN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30121FC2-525F-47FD-B6B9-5D197A91A736}"/>
              </a:ext>
            </a:extLst>
          </p:cNvPr>
          <p:cNvSpPr/>
          <p:nvPr/>
        </p:nvSpPr>
        <p:spPr>
          <a:xfrm>
            <a:off x="19788898" y="-5595"/>
            <a:ext cx="4588752" cy="452811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520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FC481A9A-8885-4C98-97BE-09A683B85602}"/>
              </a:ext>
            </a:extLst>
          </p:cNvPr>
          <p:cNvSpPr txBox="1"/>
          <p:nvPr/>
        </p:nvSpPr>
        <p:spPr>
          <a:xfrm>
            <a:off x="600680" y="1161187"/>
            <a:ext cx="2331362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600" b="1" spc="600" dirty="0"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POINT CLOUD GEOMETRY AUTOENCODER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E767EA-018C-4169-B76C-4E82D389085B}"/>
              </a:ext>
            </a:extLst>
          </p:cNvPr>
          <p:cNvSpPr txBox="1"/>
          <p:nvPr/>
        </p:nvSpPr>
        <p:spPr>
          <a:xfrm>
            <a:off x="793995" y="3117564"/>
            <a:ext cx="14167927" cy="10030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CNNs: Most effective in extracting features.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Characteristics found in images and videos.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PCG-AE: Basic implementation.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Occupancy signaled by ‘1’ and ‘0’.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Adaptive forward and Inverse Transform.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Four models, for N = 32, 64, 96 and 128.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MPEG dataset, PCL as benchmark, RD performance.</a:t>
            </a:r>
            <a:endParaRPr lang="en-US" sz="4400" dirty="0">
              <a:solidFill>
                <a:schemeClr val="tx2"/>
              </a:solidFill>
              <a:latin typeface="Times New Roman" panose="02020603050405020304" pitchFamily="18" charset="0"/>
              <a:ea typeface="Nunito Light" charset="0"/>
              <a:cs typeface="Times New Roman" panose="02020603050405020304" pitchFamily="18" charset="0"/>
            </a:endParaRPr>
          </a:p>
          <a:p>
            <a:pPr>
              <a:lnSpc>
                <a:spcPts val="4200"/>
              </a:lnSpc>
              <a:spcAft>
                <a:spcPts val="1800"/>
              </a:spcAft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BFD9E5-3BC8-44F4-8466-CD13E33C7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718" y="12078784"/>
            <a:ext cx="3715632" cy="1522916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2731A17-9651-430A-9F22-801E3ADA5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493" y="4498848"/>
            <a:ext cx="11963857" cy="6111321"/>
          </a:xfrm>
          <a:prstGeom prst="rect">
            <a:avLst/>
          </a:prstGeom>
        </p:spPr>
      </p:pic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4C2FCDDE-F2B1-483B-8DD8-4C655D911BE3}"/>
              </a:ext>
            </a:extLst>
          </p:cNvPr>
          <p:cNvSpPr/>
          <p:nvPr/>
        </p:nvSpPr>
        <p:spPr>
          <a:xfrm>
            <a:off x="-1" y="0"/>
            <a:ext cx="4588752" cy="441623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38B8218F-16B3-4FE7-AB01-94488D936721}"/>
              </a:ext>
            </a:extLst>
          </p:cNvPr>
          <p:cNvSpPr/>
          <p:nvPr/>
        </p:nvSpPr>
        <p:spPr>
          <a:xfrm>
            <a:off x="4588750" y="-5595"/>
            <a:ext cx="4722889" cy="44162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E9DE68E5-1538-4C2B-9B42-8B68A57DC66E}"/>
              </a:ext>
            </a:extLst>
          </p:cNvPr>
          <p:cNvSpPr/>
          <p:nvPr/>
        </p:nvSpPr>
        <p:spPr>
          <a:xfrm>
            <a:off x="9311640" y="-30050"/>
            <a:ext cx="5891706" cy="462312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NN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4EF3B492-FC83-4D1D-8152-6403A137053E}"/>
              </a:ext>
            </a:extLst>
          </p:cNvPr>
          <p:cNvSpPr/>
          <p:nvPr/>
        </p:nvSpPr>
        <p:spPr>
          <a:xfrm>
            <a:off x="15203346" y="-13155"/>
            <a:ext cx="4585552" cy="438785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NN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06B0A47D-E153-4053-B85D-2267B686CC79}"/>
              </a:ext>
            </a:extLst>
          </p:cNvPr>
          <p:cNvSpPr/>
          <p:nvPr/>
        </p:nvSpPr>
        <p:spPr>
          <a:xfrm>
            <a:off x="19788898" y="-5595"/>
            <a:ext cx="4588752" cy="452811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44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882904-2FDE-4D55-A340-D01A465DF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896" y="7529093"/>
            <a:ext cx="5302742" cy="7773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C481A9A-8885-4C98-97BE-09A683B85602}"/>
              </a:ext>
            </a:extLst>
          </p:cNvPr>
          <p:cNvSpPr txBox="1"/>
          <p:nvPr/>
        </p:nvSpPr>
        <p:spPr>
          <a:xfrm>
            <a:off x="208373" y="1052128"/>
            <a:ext cx="2376399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spc="600" dirty="0"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RD CONTROL THROUGH IMPLICIT AND EXPLICIT QUANTIZATION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E767EA-018C-4169-B76C-4E82D389085B}"/>
                  </a:ext>
                </a:extLst>
              </p:cNvPr>
              <p:cNvSpPr txBox="1"/>
              <p:nvPr/>
            </p:nvSpPr>
            <p:spPr>
              <a:xfrm>
                <a:off x="1159497" y="7307998"/>
                <a:ext cx="14771148" cy="601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Nunito Light" charset="0"/>
                    <a:cs typeface="Times New Roman" panose="02020603050405020304" pitchFamily="18" charset="0"/>
                  </a:rPr>
                  <a:t>Implicit (                                ) Vs Explicit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Nunito Light" charset="0"/>
                        <a:cs typeface="Calibri" panose="020F0502020204030204" pitchFamily="34" charset="0"/>
                      </a:rPr>
                      <m:t>QS</m:t>
                    </m:r>
                  </m:oMath>
                </a14:m>
                <a:r>
                  <a:rPr lang="en-US" sz="4800" b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Nunito Light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457200" indent="-457200">
                  <a:lnSpc>
                    <a:spcPct val="150000"/>
                  </a:lnSpc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Nunito Light" charset="0"/>
                    <a:cs typeface="Times New Roman" panose="02020603050405020304" pitchFamily="18" charset="0"/>
                  </a:rPr>
                  <a:t>Solves the multiple models training problem.</a:t>
                </a:r>
              </a:p>
              <a:p>
                <a:pPr marL="457200" indent="-457200">
                  <a:lnSpc>
                    <a:spcPct val="150000"/>
                  </a:lnSpc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Nunito Light" charset="0"/>
                    <a:cs typeface="Times New Roman" panose="02020603050405020304" pitchFamily="18" charset="0"/>
                  </a:rPr>
                  <a:t>Cover wide range of bitrates.</a:t>
                </a:r>
              </a:p>
              <a:p>
                <a:pPr marL="457200" indent="-457200">
                  <a:lnSpc>
                    <a:spcPct val="150000"/>
                  </a:lnSpc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Nunito Light" charset="0"/>
                    <a:cs typeface="Times New Roman" panose="02020603050405020304" pitchFamily="18" charset="0"/>
                  </a:rPr>
                  <a:t>Reduces training complexity and memory requirements.</a:t>
                </a:r>
                <a:endParaRPr lang="en-US" sz="4400" dirty="0">
                  <a:solidFill>
                    <a:schemeClr val="tx2"/>
                  </a:solidFill>
                  <a:latin typeface="Times New Roman" panose="02020603050405020304" pitchFamily="18" charset="0"/>
                  <a:ea typeface="Nunito Light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4200"/>
                  </a:lnSpc>
                  <a:spcAft>
                    <a:spcPts val="1800"/>
                  </a:spcAft>
                </a:pPr>
                <a:r>
                  <a:rPr lang="en-US" sz="4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Nunito Light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E767EA-018C-4169-B76C-4E82D3890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497" y="7307998"/>
                <a:ext cx="14771148" cy="6014082"/>
              </a:xfrm>
              <a:prstGeom prst="rect">
                <a:avLst/>
              </a:prstGeom>
              <a:blipFill>
                <a:blip r:embed="rId4"/>
                <a:stretch>
                  <a:fillRect l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3BFD9E5-3BC8-44F4-8466-CD13E33C7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5719" y="12298240"/>
            <a:ext cx="3715632" cy="15229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DB164C-914F-48B7-8442-280D8384EC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97" y="3755241"/>
            <a:ext cx="22435794" cy="27748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527327-BE84-4A44-9DBE-CE88E70B87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19084" y="7064551"/>
            <a:ext cx="6428782" cy="4962011"/>
          </a:xfrm>
          <a:prstGeom prst="rect">
            <a:avLst/>
          </a:prstGeom>
        </p:spPr>
      </p:pic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700B84EB-D83D-4A3A-BCE2-531193C995E6}"/>
              </a:ext>
            </a:extLst>
          </p:cNvPr>
          <p:cNvSpPr/>
          <p:nvPr/>
        </p:nvSpPr>
        <p:spPr>
          <a:xfrm>
            <a:off x="0" y="219456"/>
            <a:ext cx="4588752" cy="441623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493E26B4-E90E-4D3C-B9D7-316DB8AEB8BE}"/>
              </a:ext>
            </a:extLst>
          </p:cNvPr>
          <p:cNvSpPr/>
          <p:nvPr/>
        </p:nvSpPr>
        <p:spPr>
          <a:xfrm>
            <a:off x="4588751" y="213861"/>
            <a:ext cx="4722889" cy="44162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1D132B4E-23D6-4505-8CAC-E9F39C76105E}"/>
              </a:ext>
            </a:extLst>
          </p:cNvPr>
          <p:cNvSpPr/>
          <p:nvPr/>
        </p:nvSpPr>
        <p:spPr>
          <a:xfrm>
            <a:off x="9311641" y="189406"/>
            <a:ext cx="5891706" cy="462312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NN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35D5E39C-5BB1-4E5F-900A-5DE9D60ADCBA}"/>
              </a:ext>
            </a:extLst>
          </p:cNvPr>
          <p:cNvSpPr/>
          <p:nvPr/>
        </p:nvSpPr>
        <p:spPr>
          <a:xfrm>
            <a:off x="15203347" y="206301"/>
            <a:ext cx="4585552" cy="438785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NN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4AA2747D-5C9E-430D-ACDC-FC9B642D560C}"/>
              </a:ext>
            </a:extLst>
          </p:cNvPr>
          <p:cNvSpPr/>
          <p:nvPr/>
        </p:nvSpPr>
        <p:spPr>
          <a:xfrm>
            <a:off x="19788899" y="213861"/>
            <a:ext cx="4588752" cy="452811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718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FC481A9A-8885-4C98-97BE-09A683B85602}"/>
              </a:ext>
            </a:extLst>
          </p:cNvPr>
          <p:cNvSpPr txBox="1"/>
          <p:nvPr/>
        </p:nvSpPr>
        <p:spPr>
          <a:xfrm>
            <a:off x="-298663" y="968997"/>
            <a:ext cx="251123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spc="600" dirty="0"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LEARNED CONVOLUTIONAL TRANSFORMS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E767EA-018C-4169-B76C-4E82D389085B}"/>
              </a:ext>
            </a:extLst>
          </p:cNvPr>
          <p:cNvSpPr txBox="1"/>
          <p:nvPr/>
        </p:nvSpPr>
        <p:spPr>
          <a:xfrm>
            <a:off x="1514797" y="6555873"/>
            <a:ext cx="19064016" cy="644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Directly operates on voxels and decoding-&gt; Classification problem.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Analysis and synthesis transform.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Number of filters, filter size and strides.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Convolution and transpose convolution.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Trained on ModelNet40, Tested on MVUB, MPEG anchor (51.5%).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BFD9E5-3BC8-44F4-8466-CD13E33C7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718" y="12078784"/>
            <a:ext cx="3715632" cy="1522916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A99A08E-0AC9-4685-9B05-92B67BEB2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397" y="2924316"/>
            <a:ext cx="14524145" cy="3088190"/>
          </a:xfrm>
          <a:prstGeom prst="rect">
            <a:avLst/>
          </a:prstGeom>
        </p:spPr>
      </p:pic>
      <p:pic>
        <p:nvPicPr>
          <p:cNvPr id="23" name="Picture 22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03B4AD54-BA20-4E27-884F-A9761D92B5B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9542" y="5994218"/>
            <a:ext cx="5501117" cy="5057900"/>
          </a:xfrm>
          <a:prstGeom prst="rect">
            <a:avLst/>
          </a:prstGeom>
        </p:spPr>
      </p:pic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7A2A12B9-C4B1-4E19-A81D-61D907862590}"/>
              </a:ext>
            </a:extLst>
          </p:cNvPr>
          <p:cNvSpPr/>
          <p:nvPr/>
        </p:nvSpPr>
        <p:spPr>
          <a:xfrm>
            <a:off x="-1" y="0"/>
            <a:ext cx="4588752" cy="441623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AE4DEAF7-1A65-48DA-83DE-AF9F6344ED27}"/>
              </a:ext>
            </a:extLst>
          </p:cNvPr>
          <p:cNvSpPr/>
          <p:nvPr/>
        </p:nvSpPr>
        <p:spPr>
          <a:xfrm>
            <a:off x="4588750" y="-5595"/>
            <a:ext cx="4722889" cy="44162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610E7B4-6967-4F7F-92F3-0C08DA4CA0E1}"/>
              </a:ext>
            </a:extLst>
          </p:cNvPr>
          <p:cNvSpPr/>
          <p:nvPr/>
        </p:nvSpPr>
        <p:spPr>
          <a:xfrm>
            <a:off x="9311640" y="-30050"/>
            <a:ext cx="5891706" cy="462312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NN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28024696-C275-4B4C-A11B-CC18D2A3EECB}"/>
              </a:ext>
            </a:extLst>
          </p:cNvPr>
          <p:cNvSpPr/>
          <p:nvPr/>
        </p:nvSpPr>
        <p:spPr>
          <a:xfrm>
            <a:off x="15203346" y="-13155"/>
            <a:ext cx="4585552" cy="438785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NN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0602E93D-A442-4155-800C-4CA6A68E9221}"/>
              </a:ext>
            </a:extLst>
          </p:cNvPr>
          <p:cNvSpPr/>
          <p:nvPr/>
        </p:nvSpPr>
        <p:spPr>
          <a:xfrm>
            <a:off x="19788898" y="-5595"/>
            <a:ext cx="4588752" cy="452811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83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FC481A9A-8885-4C98-97BE-09A683B85602}"/>
              </a:ext>
            </a:extLst>
          </p:cNvPr>
          <p:cNvSpPr txBox="1"/>
          <p:nvPr/>
        </p:nvSpPr>
        <p:spPr>
          <a:xfrm>
            <a:off x="173298" y="874024"/>
            <a:ext cx="2303963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spc="600" dirty="0"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LEARNED PC GEOMETRY COMPRESSION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E767EA-018C-4169-B76C-4E82D389085B}"/>
                  </a:ext>
                </a:extLst>
              </p:cNvPr>
              <p:cNvSpPr txBox="1"/>
              <p:nvPr/>
            </p:nvSpPr>
            <p:spPr>
              <a:xfrm>
                <a:off x="867856" y="6925226"/>
                <a:ext cx="23509794" cy="6417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Nunito Light" charset="0"/>
                    <a:cs typeface="Times New Roman" panose="02020603050405020304" pitchFamily="18" charset="0"/>
                  </a:rPr>
                  <a:t>Preprocessing: Voxelization is an optional step, Scaling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Nunito Light" charset="0"/>
                        <a:cs typeface="Calibri" panose="020F0502020204030204" pitchFamily="34" charset="0"/>
                      </a:rPr>
                      <m:t>(×</m:t>
                    </m:r>
                    <m:r>
                      <a:rPr lang="en-US" sz="4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Nunito Light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4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Nunito Light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4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Nunito Light" charset="0"/>
                    <a:cs typeface="Times New Roman" panose="02020603050405020304" pitchFamily="18" charset="0"/>
                  </a:rPr>
                  <a:t> to reduce sparsity, Partition into non-overlapping blocks and metadata.</a:t>
                </a:r>
              </a:p>
              <a:p>
                <a:pPr marL="457200" indent="-4572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Nunito Light" charset="0"/>
                    <a:cs typeface="Times New Roman" panose="02020603050405020304" pitchFamily="18" charset="0"/>
                  </a:rPr>
                  <a:t>VAE based encoder with </a:t>
                </a:r>
                <a:r>
                  <a:rPr lang="en-US" sz="4800" dirty="0" err="1">
                    <a:solidFill>
                      <a:schemeClr val="tx2"/>
                    </a:solidFill>
                    <a:latin typeface="Times New Roman" panose="02020603050405020304" pitchFamily="18" charset="0"/>
                    <a:ea typeface="Nunito Light" charset="0"/>
                    <a:cs typeface="Times New Roman" panose="02020603050405020304" pitchFamily="18" charset="0"/>
                  </a:rPr>
                  <a:t>Voxeption</a:t>
                </a:r>
                <a:r>
                  <a:rPr lang="en-US" sz="4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Nunito Light" charset="0"/>
                    <a:cs typeface="Times New Roman" panose="02020603050405020304" pitchFamily="18" charset="0"/>
                  </a:rPr>
                  <a:t> Resnet (VRN).</a:t>
                </a:r>
              </a:p>
              <a:p>
                <a:pPr marL="457200" indent="-4572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Nunito Light" charset="0"/>
                    <a:cs typeface="Times New Roman" panose="02020603050405020304" pitchFamily="18" charset="0"/>
                  </a:rPr>
                  <a:t>Extraction: Volumetric to raw format.</a:t>
                </a:r>
              </a:p>
              <a:p>
                <a:pPr marL="457200" indent="-4572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Nunito Light" charset="0"/>
                    <a:cs typeface="Times New Roman" panose="02020603050405020304" pitchFamily="18" charset="0"/>
                  </a:rPr>
                  <a:t>End-to-End training by changing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Nunito Light" charset="0"/>
                        <a:cs typeface="Calibri" panose="020F0502020204030204" pitchFamily="34" charset="0"/>
                      </a:rPr>
                      <m:t>λ</m:t>
                    </m:r>
                  </m:oMath>
                </a14:m>
                <a:r>
                  <a:rPr lang="en-US" sz="4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Nunito Light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Nunito Light" charset="0"/>
                    <a:cs typeface="Times New Roman" panose="02020603050405020304" pitchFamily="18" charset="0"/>
                  </a:rPr>
                  <a:t>Training: </a:t>
                </a:r>
                <a:r>
                  <a:rPr lang="en-US" sz="4800" dirty="0" err="1">
                    <a:solidFill>
                      <a:schemeClr val="tx2"/>
                    </a:solidFill>
                    <a:latin typeface="Times New Roman" panose="02020603050405020304" pitchFamily="18" charset="0"/>
                    <a:ea typeface="Nunito Light" charset="0"/>
                    <a:cs typeface="Times New Roman" panose="02020603050405020304" pitchFamily="18" charset="0"/>
                  </a:rPr>
                  <a:t>ShapeNet</a:t>
                </a:r>
                <a:r>
                  <a:rPr lang="en-US" sz="4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Nunito Light" charset="0"/>
                    <a:cs typeface="Times New Roman" panose="02020603050405020304" pitchFamily="18" charset="0"/>
                  </a:rPr>
                  <a:t>, Testing: MPEG and JPEG </a:t>
                </a:r>
                <a:r>
                  <a:rPr lang="en-US" sz="4800" dirty="0" err="1">
                    <a:solidFill>
                      <a:schemeClr val="tx2"/>
                    </a:solidFill>
                    <a:latin typeface="Times New Roman" panose="02020603050405020304" pitchFamily="18" charset="0"/>
                    <a:ea typeface="Nunito Light" charset="0"/>
                    <a:cs typeface="Times New Roman" panose="02020603050405020304" pitchFamily="18" charset="0"/>
                  </a:rPr>
                  <a:t>Pleno</a:t>
                </a:r>
                <a:r>
                  <a:rPr lang="en-US" sz="4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Nunito Light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Nunito Light" charset="0"/>
                    <a:cs typeface="Times New Roman" panose="02020603050405020304" pitchFamily="18" charset="0"/>
                  </a:rPr>
                  <a:t>Outperforms GPCC and PCL (&gt;50%).	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E767EA-018C-4169-B76C-4E82D3890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56" y="6925226"/>
                <a:ext cx="23509794" cy="6417141"/>
              </a:xfrm>
              <a:prstGeom prst="rect">
                <a:avLst/>
              </a:prstGeom>
              <a:blipFill>
                <a:blip r:embed="rId3"/>
                <a:stretch>
                  <a:fillRect l="-1063" t="-2089" b="-4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3BFD9E5-3BC8-44F4-8466-CD13E33C7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5718" y="12078784"/>
            <a:ext cx="3715632" cy="1522916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B47FF9D-8599-4477-B359-9A1F0AE875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50" y="2775254"/>
            <a:ext cx="18137737" cy="4015520"/>
          </a:xfrm>
          <a:prstGeom prst="rect">
            <a:avLst/>
          </a:prstGeom>
        </p:spPr>
      </p:pic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447CBD5D-3584-46E7-BE0E-93AC6CF0E9E2}"/>
              </a:ext>
            </a:extLst>
          </p:cNvPr>
          <p:cNvSpPr/>
          <p:nvPr/>
        </p:nvSpPr>
        <p:spPr>
          <a:xfrm>
            <a:off x="-1" y="0"/>
            <a:ext cx="4588752" cy="441623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B149F296-ABA0-4656-942E-394D214A91CC}"/>
              </a:ext>
            </a:extLst>
          </p:cNvPr>
          <p:cNvSpPr/>
          <p:nvPr/>
        </p:nvSpPr>
        <p:spPr>
          <a:xfrm>
            <a:off x="4588750" y="-5595"/>
            <a:ext cx="4722889" cy="44162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0161FAE8-9E61-4E19-BCFB-FB358A0A4E5E}"/>
              </a:ext>
            </a:extLst>
          </p:cNvPr>
          <p:cNvSpPr/>
          <p:nvPr/>
        </p:nvSpPr>
        <p:spPr>
          <a:xfrm>
            <a:off x="9311640" y="-30050"/>
            <a:ext cx="5891706" cy="462312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NN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211C8E57-D92D-472D-B809-90705C0F0D7E}"/>
              </a:ext>
            </a:extLst>
          </p:cNvPr>
          <p:cNvSpPr/>
          <p:nvPr/>
        </p:nvSpPr>
        <p:spPr>
          <a:xfrm>
            <a:off x="15203346" y="-13155"/>
            <a:ext cx="4585552" cy="438785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NN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44EBBA6C-3CD4-4E3B-832E-E631A6366843}"/>
              </a:ext>
            </a:extLst>
          </p:cNvPr>
          <p:cNvSpPr/>
          <p:nvPr/>
        </p:nvSpPr>
        <p:spPr>
          <a:xfrm>
            <a:off x="19788898" y="-5595"/>
            <a:ext cx="4588752" cy="452811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641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FC481A9A-8885-4C98-97BE-09A683B85602}"/>
              </a:ext>
            </a:extLst>
          </p:cNvPr>
          <p:cNvSpPr txBox="1"/>
          <p:nvPr/>
        </p:nvSpPr>
        <p:spPr>
          <a:xfrm>
            <a:off x="-218140" y="874024"/>
            <a:ext cx="2481392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spc="600" dirty="0"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DEEP AE-BASED POINT CLOUD GEOMETRY COMPRESSION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E767EA-018C-4169-B76C-4E82D389085B}"/>
              </a:ext>
            </a:extLst>
          </p:cNvPr>
          <p:cNvSpPr txBox="1"/>
          <p:nvPr/>
        </p:nvSpPr>
        <p:spPr>
          <a:xfrm>
            <a:off x="793995" y="6468026"/>
            <a:ext cx="23509794" cy="698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Advantages of CNNs: Retain spatial relations and weight sharing.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FCNN: It works directly on the geometry coordinate.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Filters in each layer: 64, 128, 128, 256 and k (no. of input points).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ShapeNet</a:t>
            </a: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 with 90%, 10% split from a single class.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MPEG-GPCC: 73.17% average gain.</a:t>
            </a:r>
            <a:endParaRPr lang="en-US" sz="4400" dirty="0">
              <a:solidFill>
                <a:schemeClr val="tx2"/>
              </a:solidFill>
              <a:latin typeface="Times New Roman" panose="02020603050405020304" pitchFamily="18" charset="0"/>
              <a:ea typeface="Nunito Light" charset="0"/>
              <a:cs typeface="Times New Roman" panose="02020603050405020304" pitchFamily="18" charset="0"/>
            </a:endParaRPr>
          </a:p>
          <a:p>
            <a:pPr>
              <a:lnSpc>
                <a:spcPts val="4200"/>
              </a:lnSpc>
              <a:spcAft>
                <a:spcPts val="1800"/>
              </a:spcAft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Nunito Light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BFD9E5-3BC8-44F4-8466-CD13E33C7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718" y="12078784"/>
            <a:ext cx="3715632" cy="15229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68C938-92CD-4F2F-98A6-F8CD17BAC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054"/>
            <a:ext cx="24221350" cy="2980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01291C-9E76-4CAA-A196-448B81F94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5821" y="8108352"/>
            <a:ext cx="5424844" cy="1147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D8865F-274E-4ED4-B60A-23A56D482E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22725" y="10193801"/>
            <a:ext cx="10143699" cy="14048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011FFB11-69B3-43E6-A6B7-677F99680A2F}"/>
              </a:ext>
            </a:extLst>
          </p:cNvPr>
          <p:cNvSpPr/>
          <p:nvPr/>
        </p:nvSpPr>
        <p:spPr>
          <a:xfrm>
            <a:off x="-1" y="0"/>
            <a:ext cx="4588752" cy="441623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C424255C-05CD-418F-8250-9B336E06CB0A}"/>
              </a:ext>
            </a:extLst>
          </p:cNvPr>
          <p:cNvSpPr/>
          <p:nvPr/>
        </p:nvSpPr>
        <p:spPr>
          <a:xfrm>
            <a:off x="4588750" y="-5595"/>
            <a:ext cx="4722889" cy="441623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9650211-8E58-48F0-AAA7-971BA7F987D3}"/>
              </a:ext>
            </a:extLst>
          </p:cNvPr>
          <p:cNvSpPr/>
          <p:nvPr/>
        </p:nvSpPr>
        <p:spPr>
          <a:xfrm>
            <a:off x="9311640" y="-30050"/>
            <a:ext cx="5891706" cy="462312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NN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D5F4F76B-E570-4B5F-B3FC-3909357AEB6B}"/>
              </a:ext>
            </a:extLst>
          </p:cNvPr>
          <p:cNvSpPr/>
          <p:nvPr/>
        </p:nvSpPr>
        <p:spPr>
          <a:xfrm>
            <a:off x="15203346" y="-13155"/>
            <a:ext cx="4585552" cy="438785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NN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A3725934-B529-4C4D-AC89-E26FD2EC750D}"/>
              </a:ext>
            </a:extLst>
          </p:cNvPr>
          <p:cNvSpPr/>
          <p:nvPr/>
        </p:nvSpPr>
        <p:spPr>
          <a:xfrm>
            <a:off x="19788898" y="-5595"/>
            <a:ext cx="4588752" cy="452811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33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-CONFIG__" val="version3 90 90 40 2 16.8 40 65:120:195 186:223:226 255:255:255 255:255:255 ari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Tree-based algorith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Tree-based algorith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Tree-based algorith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Tree-based algorith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Tree-based algorith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Tree-based algorith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Tree-based algorith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Tree-based algorithm"/>
</p:tagLst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31952</TotalTime>
  <Words>621</Words>
  <Application>Microsoft Office PowerPoint</Application>
  <PresentationFormat>Custom</PresentationFormat>
  <Paragraphs>134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Lato Light</vt:lpstr>
      <vt:lpstr>Nunito</vt:lpstr>
      <vt:lpstr>Nunito Light</vt:lpstr>
      <vt:lpstr>Times New Roman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reetu hooda</cp:lastModifiedBy>
  <cp:revision>6146</cp:revision>
  <cp:lastPrinted>2019-04-11T22:11:10Z</cp:lastPrinted>
  <dcterms:created xsi:type="dcterms:W3CDTF">2014-11-12T21:47:38Z</dcterms:created>
  <dcterms:modified xsi:type="dcterms:W3CDTF">2022-03-29T01:30:04Z</dcterms:modified>
  <cp:category/>
</cp:coreProperties>
</file>