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70" r:id="rId2"/>
    <p:sldId id="271" r:id="rId3"/>
    <p:sldId id="272" r:id="rId4"/>
    <p:sldId id="316" r:id="rId5"/>
    <p:sldId id="275" r:id="rId6"/>
    <p:sldId id="306" r:id="rId7"/>
    <p:sldId id="308" r:id="rId8"/>
    <p:sldId id="309" r:id="rId9"/>
    <p:sldId id="310" r:id="rId10"/>
    <p:sldId id="276" r:id="rId11"/>
    <p:sldId id="279" r:id="rId12"/>
    <p:sldId id="280" r:id="rId13"/>
    <p:sldId id="281" r:id="rId14"/>
    <p:sldId id="283" r:id="rId15"/>
    <p:sldId id="284" r:id="rId16"/>
    <p:sldId id="285" r:id="rId17"/>
    <p:sldId id="286" r:id="rId18"/>
    <p:sldId id="318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7" r:id="rId36"/>
    <p:sldId id="311" r:id="rId37"/>
    <p:sldId id="317" r:id="rId38"/>
    <p:sldId id="314" r:id="rId39"/>
    <p:sldId id="304" r:id="rId40"/>
    <p:sldId id="326" r:id="rId41"/>
    <p:sldId id="327" r:id="rId42"/>
    <p:sldId id="328" r:id="rId43"/>
    <p:sldId id="323" r:id="rId44"/>
    <p:sldId id="329" r:id="rId45"/>
    <p:sldId id="325" r:id="rId46"/>
    <p:sldId id="330" r:id="rId47"/>
    <p:sldId id="331" r:id="rId4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599" autoAdjust="0"/>
  </p:normalViewPr>
  <p:slideViewPr>
    <p:cSldViewPr>
      <p:cViewPr varScale="1">
        <p:scale>
          <a:sx n="84" d="100"/>
          <a:sy n="84" d="100"/>
        </p:scale>
        <p:origin x="528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7219648"/>
        <c:axId val="-2147215840"/>
      </c:lineChart>
      <c:catAx>
        <c:axId val="-214721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47215840"/>
        <c:crosses val="autoZero"/>
        <c:auto val="1"/>
        <c:lblAlgn val="ctr"/>
        <c:lblOffset val="100"/>
        <c:noMultiLvlLbl val="0"/>
      </c:catAx>
      <c:valAx>
        <c:axId val="-2147215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4721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058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74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96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5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075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0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296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88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7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4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1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2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69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772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532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1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5/14/2018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5/14/2018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5/14/2018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35.xml"/><Relationship Id="rId3" Type="http://schemas.openxmlformats.org/officeDocument/2006/relationships/slide" Target="slide3.xml"/><Relationship Id="rId7" Type="http://schemas.openxmlformats.org/officeDocument/2006/relationships/slide" Target="slide27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image" Target="../media/image5.png"/><Relationship Id="rId5" Type="http://schemas.openxmlformats.org/officeDocument/2006/relationships/slide" Target="slide6.xml"/><Relationship Id="rId10" Type="http://schemas.openxmlformats.org/officeDocument/2006/relationships/image" Target="../media/image4.png"/><Relationship Id="rId4" Type="http://schemas.openxmlformats.org/officeDocument/2006/relationships/slide" Target="slide5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slide" Target="slide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slide" Target="slide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0" name="Straight Connector 319"/>
          <p:cNvCxnSpPr>
            <a:cxnSpLocks/>
          </p:cNvCxnSpPr>
          <p:nvPr/>
        </p:nvCxnSpPr>
        <p:spPr>
          <a:xfrm>
            <a:off x="8199297" y="2050289"/>
            <a:ext cx="0" cy="315584"/>
          </a:xfrm>
          <a:prstGeom prst="line">
            <a:avLst/>
          </a:prstGeom>
          <a:ln w="28575">
            <a:solidFill>
              <a:srgbClr val="D4C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Isosceles Triangle 320"/>
          <p:cNvSpPr/>
          <p:nvPr/>
        </p:nvSpPr>
        <p:spPr>
          <a:xfrm rot="5400000">
            <a:off x="8255477" y="1970877"/>
            <a:ext cx="100992" cy="240773"/>
          </a:xfrm>
          <a:prstGeom prst="triangle">
            <a:avLst/>
          </a:prstGeom>
          <a:solidFill>
            <a:srgbClr val="A16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322" name="Straight Connector 321"/>
          <p:cNvCxnSpPr>
            <a:cxnSpLocks/>
          </p:cNvCxnSpPr>
          <p:nvPr/>
        </p:nvCxnSpPr>
        <p:spPr>
          <a:xfrm>
            <a:off x="8001139" y="1892741"/>
            <a:ext cx="0" cy="495273"/>
          </a:xfrm>
          <a:prstGeom prst="line">
            <a:avLst/>
          </a:prstGeom>
          <a:ln w="28575">
            <a:solidFill>
              <a:srgbClr val="D4C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Isosceles Triangle 322"/>
          <p:cNvSpPr/>
          <p:nvPr/>
        </p:nvSpPr>
        <p:spPr>
          <a:xfrm rot="5400000">
            <a:off x="8057320" y="1813329"/>
            <a:ext cx="100992" cy="240773"/>
          </a:xfrm>
          <a:prstGeom prst="triangle">
            <a:avLst/>
          </a:prstGeom>
          <a:solidFill>
            <a:srgbClr val="3822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74" name="Freeform: Shape 473"/>
          <p:cNvSpPr/>
          <p:nvPr/>
        </p:nvSpPr>
        <p:spPr>
          <a:xfrm flipV="1">
            <a:off x="3084366" y="1786319"/>
            <a:ext cx="379603" cy="195068"/>
          </a:xfrm>
          <a:custGeom>
            <a:avLst/>
            <a:gdLst>
              <a:gd name="connsiteX0" fmla="*/ 639 w 2698750"/>
              <a:gd name="connsiteY0" fmla="*/ 0 h 1362026"/>
              <a:gd name="connsiteX1" fmla="*/ 2698111 w 2698750"/>
              <a:gd name="connsiteY1" fmla="*/ 0 h 1362026"/>
              <a:gd name="connsiteX2" fmla="*/ 2698750 w 2698750"/>
              <a:gd name="connsiteY2" fmla="*/ 12651 h 1362026"/>
              <a:gd name="connsiteX3" fmla="*/ 1349375 w 2698750"/>
              <a:gd name="connsiteY3" fmla="*/ 1362026 h 1362026"/>
              <a:gd name="connsiteX4" fmla="*/ 0 w 2698750"/>
              <a:gd name="connsiteY4" fmla="*/ 12651 h 13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362026">
                <a:moveTo>
                  <a:pt x="639" y="0"/>
                </a:moveTo>
                <a:lnTo>
                  <a:pt x="2698111" y="0"/>
                </a:lnTo>
                <a:lnTo>
                  <a:pt x="2698750" y="12651"/>
                </a:lnTo>
                <a:cubicBezTo>
                  <a:pt x="2698750" y="757890"/>
                  <a:pt x="2094614" y="1362026"/>
                  <a:pt x="1349375" y="1362026"/>
                </a:cubicBezTo>
                <a:cubicBezTo>
                  <a:pt x="604136" y="1362026"/>
                  <a:pt x="0" y="757890"/>
                  <a:pt x="0" y="12651"/>
                </a:cubicBezTo>
                <a:close/>
              </a:path>
            </a:pathLst>
          </a:cu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grpSp>
        <p:nvGrpSpPr>
          <p:cNvPr id="37" name="Group 36"/>
          <p:cNvGrpSpPr/>
          <p:nvPr/>
        </p:nvGrpSpPr>
        <p:grpSpPr>
          <a:xfrm rot="16200000">
            <a:off x="3065906" y="1995831"/>
            <a:ext cx="471540" cy="432576"/>
            <a:chOff x="1173982" y="2816945"/>
            <a:chExt cx="471663" cy="690375"/>
          </a:xfrm>
        </p:grpSpPr>
        <p:sp>
          <p:nvSpPr>
            <p:cNvPr id="466" name="Rectangle 465"/>
            <p:cNvSpPr/>
            <p:nvPr/>
          </p:nvSpPr>
          <p:spPr>
            <a:xfrm>
              <a:off x="1173982" y="2816945"/>
              <a:ext cx="471663" cy="690375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185310" y="2823023"/>
              <a:ext cx="87980" cy="684297"/>
            </a:xfrm>
            <a:prstGeom prst="rect">
              <a:avLst/>
            </a:prstGeom>
            <a:solidFill>
              <a:srgbClr val="928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1377400" y="2823023"/>
              <a:ext cx="87980" cy="684297"/>
            </a:xfrm>
            <a:prstGeom prst="rect">
              <a:avLst/>
            </a:prstGeom>
            <a:solidFill>
              <a:srgbClr val="928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1553878" y="2823022"/>
              <a:ext cx="87980" cy="684297"/>
            </a:xfrm>
            <a:prstGeom prst="rect">
              <a:avLst/>
            </a:prstGeom>
            <a:solidFill>
              <a:srgbClr val="928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233081" y="1558077"/>
            <a:ext cx="142969" cy="1761003"/>
            <a:chOff x="5986332" y="748428"/>
            <a:chExt cx="143006" cy="1761462"/>
          </a:xfrm>
        </p:grpSpPr>
        <p:cxnSp>
          <p:nvCxnSpPr>
            <p:cNvPr id="81" name="Straight Connector 80"/>
            <p:cNvCxnSpPr>
              <a:cxnSpLocks/>
            </p:cNvCxnSpPr>
            <p:nvPr/>
          </p:nvCxnSpPr>
          <p:spPr>
            <a:xfrm>
              <a:off x="6057836" y="748428"/>
              <a:ext cx="0" cy="1566147"/>
            </a:xfrm>
            <a:prstGeom prst="line">
              <a:avLst/>
            </a:prstGeom>
            <a:ln w="25400">
              <a:solidFill>
                <a:srgbClr val="C1B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5986332" y="2308472"/>
              <a:ext cx="143006" cy="201418"/>
              <a:chOff x="5773816" y="2536235"/>
              <a:chExt cx="211274" cy="297572"/>
            </a:xfrm>
          </p:grpSpPr>
          <p:sp>
            <p:nvSpPr>
              <p:cNvPr id="83" name="Rectangle: Rounded Corners 82"/>
              <p:cNvSpPr/>
              <p:nvPr/>
            </p:nvSpPr>
            <p:spPr>
              <a:xfrm>
                <a:off x="5773816" y="2536235"/>
                <a:ext cx="211274" cy="297572"/>
              </a:xfrm>
              <a:prstGeom prst="roundRect">
                <a:avLst>
                  <a:gd name="adj" fmla="val 50000"/>
                </a:avLst>
              </a:prstGeom>
              <a:solidFill>
                <a:srgbClr val="D9C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773816" y="2665031"/>
                <a:ext cx="211274" cy="47010"/>
              </a:xfrm>
              <a:prstGeom prst="rect">
                <a:avLst/>
              </a:prstGeom>
              <a:solidFill>
                <a:srgbClr val="F2F1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6390744" y="1584624"/>
            <a:ext cx="142969" cy="1185228"/>
            <a:chOff x="5986332" y="1324353"/>
            <a:chExt cx="143006" cy="1185537"/>
          </a:xfrm>
        </p:grpSpPr>
        <p:cxnSp>
          <p:nvCxnSpPr>
            <p:cNvPr id="89" name="Straight Connector 88"/>
            <p:cNvCxnSpPr>
              <a:cxnSpLocks/>
            </p:cNvCxnSpPr>
            <p:nvPr/>
          </p:nvCxnSpPr>
          <p:spPr>
            <a:xfrm>
              <a:off x="6057836" y="1324353"/>
              <a:ext cx="0" cy="990222"/>
            </a:xfrm>
            <a:prstGeom prst="line">
              <a:avLst/>
            </a:prstGeom>
            <a:ln w="25400">
              <a:solidFill>
                <a:srgbClr val="C1B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5986332" y="2308472"/>
              <a:ext cx="143006" cy="201418"/>
              <a:chOff x="5773816" y="2536235"/>
              <a:chExt cx="211274" cy="297572"/>
            </a:xfrm>
          </p:grpSpPr>
          <p:sp>
            <p:nvSpPr>
              <p:cNvPr id="91" name="Rectangle: Rounded Corners 90"/>
              <p:cNvSpPr/>
              <p:nvPr/>
            </p:nvSpPr>
            <p:spPr>
              <a:xfrm>
                <a:off x="5773816" y="2536235"/>
                <a:ext cx="211274" cy="297572"/>
              </a:xfrm>
              <a:prstGeom prst="roundRect">
                <a:avLst>
                  <a:gd name="adj" fmla="val 50000"/>
                </a:avLst>
              </a:prstGeom>
              <a:solidFill>
                <a:srgbClr val="FF7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773816" y="2665031"/>
                <a:ext cx="211274" cy="47010"/>
              </a:xfrm>
              <a:prstGeom prst="rect">
                <a:avLst/>
              </a:prstGeom>
              <a:solidFill>
                <a:srgbClr val="F2F1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6068263" y="1646527"/>
            <a:ext cx="142969" cy="1185228"/>
            <a:chOff x="5986332" y="1324353"/>
            <a:chExt cx="143006" cy="1185537"/>
          </a:xfrm>
        </p:grpSpPr>
        <p:cxnSp>
          <p:nvCxnSpPr>
            <p:cNvPr id="95" name="Straight Connector 94"/>
            <p:cNvCxnSpPr>
              <a:cxnSpLocks/>
            </p:cNvCxnSpPr>
            <p:nvPr/>
          </p:nvCxnSpPr>
          <p:spPr>
            <a:xfrm>
              <a:off x="6057836" y="1324353"/>
              <a:ext cx="0" cy="990222"/>
            </a:xfrm>
            <a:prstGeom prst="line">
              <a:avLst/>
            </a:prstGeom>
            <a:ln w="25400">
              <a:solidFill>
                <a:srgbClr val="C1B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5986332" y="2308472"/>
              <a:ext cx="143006" cy="201418"/>
              <a:chOff x="5773816" y="2536235"/>
              <a:chExt cx="211274" cy="297572"/>
            </a:xfrm>
          </p:grpSpPr>
          <p:sp>
            <p:nvSpPr>
              <p:cNvPr id="97" name="Rectangle: Rounded Corners 96"/>
              <p:cNvSpPr/>
              <p:nvPr/>
            </p:nvSpPr>
            <p:spPr>
              <a:xfrm>
                <a:off x="5773816" y="2536235"/>
                <a:ext cx="211274" cy="297572"/>
              </a:xfrm>
              <a:prstGeom prst="roundRect">
                <a:avLst>
                  <a:gd name="adj" fmla="val 50000"/>
                </a:avLst>
              </a:prstGeom>
              <a:solidFill>
                <a:srgbClr val="FF7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773816" y="2665031"/>
                <a:ext cx="211274" cy="47010"/>
              </a:xfrm>
              <a:prstGeom prst="rect">
                <a:avLst/>
              </a:prstGeom>
              <a:solidFill>
                <a:srgbClr val="F2F1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5922485" y="1657251"/>
            <a:ext cx="142969" cy="821118"/>
            <a:chOff x="5986332" y="1688558"/>
            <a:chExt cx="143006" cy="821332"/>
          </a:xfrm>
        </p:grpSpPr>
        <p:cxnSp>
          <p:nvCxnSpPr>
            <p:cNvPr id="65" name="Straight Connector 64"/>
            <p:cNvCxnSpPr>
              <a:cxnSpLocks/>
            </p:cNvCxnSpPr>
            <p:nvPr/>
          </p:nvCxnSpPr>
          <p:spPr>
            <a:xfrm>
              <a:off x="6057836" y="1688558"/>
              <a:ext cx="0" cy="626017"/>
            </a:xfrm>
            <a:prstGeom prst="line">
              <a:avLst/>
            </a:prstGeom>
            <a:ln w="25400">
              <a:solidFill>
                <a:srgbClr val="C1B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986332" y="2308472"/>
              <a:ext cx="143006" cy="201418"/>
              <a:chOff x="5773816" y="2536235"/>
              <a:chExt cx="211274" cy="297572"/>
            </a:xfrm>
          </p:grpSpPr>
          <p:sp>
            <p:nvSpPr>
              <p:cNvPr id="67" name="Rectangle: Rounded Corners 66"/>
              <p:cNvSpPr/>
              <p:nvPr/>
            </p:nvSpPr>
            <p:spPr>
              <a:xfrm>
                <a:off x="5773816" y="2536235"/>
                <a:ext cx="211274" cy="297572"/>
              </a:xfrm>
              <a:prstGeom prst="roundRect">
                <a:avLst>
                  <a:gd name="adj" fmla="val 50000"/>
                </a:avLst>
              </a:prstGeom>
              <a:solidFill>
                <a:srgbClr val="D9C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773816" y="2665031"/>
                <a:ext cx="211274" cy="47010"/>
              </a:xfrm>
              <a:prstGeom prst="rect">
                <a:avLst/>
              </a:prstGeom>
              <a:solidFill>
                <a:srgbClr val="F2F1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6560786" y="1671687"/>
            <a:ext cx="142969" cy="760200"/>
            <a:chOff x="5986332" y="1749492"/>
            <a:chExt cx="143006" cy="760398"/>
          </a:xfrm>
        </p:grpSpPr>
        <p:cxnSp>
          <p:nvCxnSpPr>
            <p:cNvPr id="79" name="Straight Connector 78"/>
            <p:cNvCxnSpPr>
              <a:cxnSpLocks/>
            </p:cNvCxnSpPr>
            <p:nvPr/>
          </p:nvCxnSpPr>
          <p:spPr>
            <a:xfrm>
              <a:off x="6057836" y="1749492"/>
              <a:ext cx="0" cy="565083"/>
            </a:xfrm>
            <a:prstGeom prst="line">
              <a:avLst/>
            </a:prstGeom>
            <a:ln w="25400">
              <a:solidFill>
                <a:srgbClr val="C1B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5986332" y="2308472"/>
              <a:ext cx="143006" cy="201418"/>
              <a:chOff x="5773816" y="2536235"/>
              <a:chExt cx="211274" cy="297572"/>
            </a:xfrm>
          </p:grpSpPr>
          <p:sp>
            <p:nvSpPr>
              <p:cNvPr id="82" name="Rectangle: Rounded Corners 81"/>
              <p:cNvSpPr/>
              <p:nvPr/>
            </p:nvSpPr>
            <p:spPr>
              <a:xfrm>
                <a:off x="5773816" y="2536235"/>
                <a:ext cx="211274" cy="297572"/>
              </a:xfrm>
              <a:prstGeom prst="roundRect">
                <a:avLst>
                  <a:gd name="adj" fmla="val 50000"/>
                </a:avLst>
              </a:prstGeom>
              <a:solidFill>
                <a:srgbClr val="D9C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773816" y="2665031"/>
                <a:ext cx="211274" cy="47010"/>
              </a:xfrm>
              <a:prstGeom prst="rect">
                <a:avLst/>
              </a:prstGeom>
              <a:solidFill>
                <a:srgbClr val="F2F1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</p:grpSp>
      </p:grpSp>
      <p:cxnSp>
        <p:nvCxnSpPr>
          <p:cNvPr id="99" name="Straight Connector 98"/>
          <p:cNvCxnSpPr>
            <a:cxnSpLocks/>
          </p:cNvCxnSpPr>
          <p:nvPr/>
        </p:nvCxnSpPr>
        <p:spPr>
          <a:xfrm>
            <a:off x="5819150" y="1688999"/>
            <a:ext cx="0" cy="793159"/>
          </a:xfrm>
          <a:prstGeom prst="line">
            <a:avLst/>
          </a:prstGeom>
          <a:ln w="25400">
            <a:solidFill>
              <a:srgbClr val="C1B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/>
          <p:cNvSpPr/>
          <p:nvPr/>
        </p:nvSpPr>
        <p:spPr>
          <a:xfrm>
            <a:off x="5747664" y="2476057"/>
            <a:ext cx="142969" cy="201366"/>
          </a:xfrm>
          <a:prstGeom prst="roundRect">
            <a:avLst>
              <a:gd name="adj" fmla="val 50000"/>
            </a:avLst>
          </a:prstGeom>
          <a:solidFill>
            <a:srgbClr val="FF7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2" name="Rectangle 101"/>
          <p:cNvSpPr/>
          <p:nvPr/>
        </p:nvSpPr>
        <p:spPr>
          <a:xfrm>
            <a:off x="5747664" y="2563212"/>
            <a:ext cx="142969" cy="31812"/>
          </a:xfrm>
          <a:prstGeom prst="rect">
            <a:avLst/>
          </a:prstGeom>
          <a:solidFill>
            <a:srgbClr val="F2F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103" name="Group 102"/>
          <p:cNvGrpSpPr/>
          <p:nvPr/>
        </p:nvGrpSpPr>
        <p:grpSpPr>
          <a:xfrm>
            <a:off x="6740147" y="1724103"/>
            <a:ext cx="142969" cy="999422"/>
            <a:chOff x="5986332" y="1510208"/>
            <a:chExt cx="143006" cy="999682"/>
          </a:xfrm>
        </p:grpSpPr>
        <p:cxnSp>
          <p:nvCxnSpPr>
            <p:cNvPr id="104" name="Straight Connector 103"/>
            <p:cNvCxnSpPr>
              <a:cxnSpLocks/>
            </p:cNvCxnSpPr>
            <p:nvPr/>
          </p:nvCxnSpPr>
          <p:spPr>
            <a:xfrm>
              <a:off x="6057836" y="1510208"/>
              <a:ext cx="0" cy="804367"/>
            </a:xfrm>
            <a:prstGeom prst="line">
              <a:avLst/>
            </a:prstGeom>
            <a:ln w="25400">
              <a:solidFill>
                <a:srgbClr val="C1B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5986332" y="2308472"/>
              <a:ext cx="143006" cy="201418"/>
              <a:chOff x="5773816" y="2536235"/>
              <a:chExt cx="211274" cy="297572"/>
            </a:xfrm>
          </p:grpSpPr>
          <p:sp>
            <p:nvSpPr>
              <p:cNvPr id="106" name="Rectangle: Rounded Corners 105"/>
              <p:cNvSpPr/>
              <p:nvPr/>
            </p:nvSpPr>
            <p:spPr>
              <a:xfrm>
                <a:off x="5773816" y="2536235"/>
                <a:ext cx="211274" cy="297572"/>
              </a:xfrm>
              <a:prstGeom prst="roundRect">
                <a:avLst>
                  <a:gd name="adj" fmla="val 50000"/>
                </a:avLst>
              </a:prstGeom>
              <a:solidFill>
                <a:srgbClr val="FF7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5773816" y="2665031"/>
                <a:ext cx="211274" cy="47010"/>
              </a:xfrm>
              <a:prstGeom prst="rect">
                <a:avLst/>
              </a:prstGeom>
              <a:solidFill>
                <a:srgbClr val="F2F1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</p:grpSp>
      </p:grpSp>
      <p:sp>
        <p:nvSpPr>
          <p:cNvPr id="78" name="Rectangle 77"/>
          <p:cNvSpPr/>
          <p:nvPr/>
        </p:nvSpPr>
        <p:spPr>
          <a:xfrm>
            <a:off x="6287507" y="1366940"/>
            <a:ext cx="45707" cy="179441"/>
          </a:xfrm>
          <a:prstGeom prst="rect">
            <a:avLst/>
          </a:prstGeom>
          <a:solidFill>
            <a:srgbClr val="F2F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446" name="Straight Connector 445"/>
          <p:cNvCxnSpPr>
            <a:cxnSpLocks/>
          </p:cNvCxnSpPr>
          <p:nvPr/>
        </p:nvCxnSpPr>
        <p:spPr>
          <a:xfrm>
            <a:off x="5618005" y="1816874"/>
            <a:ext cx="0" cy="808961"/>
          </a:xfrm>
          <a:prstGeom prst="line">
            <a:avLst/>
          </a:prstGeom>
          <a:ln w="25400">
            <a:solidFill>
              <a:srgbClr val="C1B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angle: Rounded Corners 447"/>
          <p:cNvSpPr/>
          <p:nvPr/>
        </p:nvSpPr>
        <p:spPr>
          <a:xfrm>
            <a:off x="5546520" y="2619734"/>
            <a:ext cx="142969" cy="201366"/>
          </a:xfrm>
          <a:prstGeom prst="roundRect">
            <a:avLst>
              <a:gd name="adj" fmla="val 50000"/>
            </a:avLst>
          </a:prstGeom>
          <a:solidFill>
            <a:srgbClr val="D9C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49" name="Rectangle 448"/>
          <p:cNvSpPr/>
          <p:nvPr/>
        </p:nvSpPr>
        <p:spPr>
          <a:xfrm>
            <a:off x="5546520" y="2706889"/>
            <a:ext cx="142969" cy="31812"/>
          </a:xfrm>
          <a:prstGeom prst="rect">
            <a:avLst/>
          </a:prstGeom>
          <a:solidFill>
            <a:srgbClr val="F2F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22" name="Group 21"/>
          <p:cNvGrpSpPr/>
          <p:nvPr/>
        </p:nvGrpSpPr>
        <p:grpSpPr>
          <a:xfrm>
            <a:off x="4959419" y="1550829"/>
            <a:ext cx="2634452" cy="2653597"/>
            <a:chOff x="4960711" y="1543990"/>
            <a:chExt cx="2635138" cy="2654288"/>
          </a:xfrm>
        </p:grpSpPr>
        <p:sp>
          <p:nvSpPr>
            <p:cNvPr id="72" name="Arc 71"/>
            <p:cNvSpPr/>
            <p:nvPr/>
          </p:nvSpPr>
          <p:spPr>
            <a:xfrm rot="10800000">
              <a:off x="4960711" y="1551240"/>
              <a:ext cx="2635138" cy="2647038"/>
            </a:xfrm>
            <a:prstGeom prst="arc">
              <a:avLst>
                <a:gd name="adj1" fmla="val 419542"/>
                <a:gd name="adj2" fmla="val 10367194"/>
              </a:avLst>
            </a:prstGeom>
            <a:ln w="146050" cap="rnd">
              <a:solidFill>
                <a:srgbClr val="201B1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73" name="Arc 72"/>
            <p:cNvSpPr/>
            <p:nvPr/>
          </p:nvSpPr>
          <p:spPr>
            <a:xfrm rot="10800000">
              <a:off x="4960711" y="1543990"/>
              <a:ext cx="2635138" cy="2647038"/>
            </a:xfrm>
            <a:prstGeom prst="arc">
              <a:avLst>
                <a:gd name="adj1" fmla="val 419542"/>
                <a:gd name="adj2" fmla="val 10367194"/>
              </a:avLst>
            </a:prstGeom>
            <a:ln w="38100" cap="rnd">
              <a:solidFill>
                <a:srgbClr val="F2F1D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sp>
        <p:nvSpPr>
          <p:cNvPr id="340" name="Rectangle 339"/>
          <p:cNvSpPr/>
          <p:nvPr/>
        </p:nvSpPr>
        <p:spPr>
          <a:xfrm rot="5400000">
            <a:off x="7625936" y="2706746"/>
            <a:ext cx="2809519" cy="774026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41" name="Rectangle 340"/>
          <p:cNvSpPr/>
          <p:nvPr/>
        </p:nvSpPr>
        <p:spPr>
          <a:xfrm rot="5400000">
            <a:off x="6361481" y="3199268"/>
            <a:ext cx="1905384" cy="696896"/>
          </a:xfrm>
          <a:prstGeom prst="rect">
            <a:avLst/>
          </a:prstGeom>
          <a:solidFill>
            <a:srgbClr val="928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44" name="Rectangle 343"/>
          <p:cNvSpPr/>
          <p:nvPr/>
        </p:nvSpPr>
        <p:spPr>
          <a:xfrm rot="10800000">
            <a:off x="7060155" y="2840146"/>
            <a:ext cx="103100" cy="166451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45" name="Rectangle 344"/>
          <p:cNvSpPr/>
          <p:nvPr/>
        </p:nvSpPr>
        <p:spPr>
          <a:xfrm rot="10800000">
            <a:off x="7060154" y="3159821"/>
            <a:ext cx="103100" cy="166451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46" name="Rectangle 345"/>
          <p:cNvSpPr/>
          <p:nvPr/>
        </p:nvSpPr>
        <p:spPr>
          <a:xfrm rot="10800000">
            <a:off x="7060153" y="3479496"/>
            <a:ext cx="103100" cy="166451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47" name="Rectangle 346"/>
          <p:cNvSpPr/>
          <p:nvPr/>
        </p:nvSpPr>
        <p:spPr>
          <a:xfrm rot="10800000">
            <a:off x="7060152" y="3799170"/>
            <a:ext cx="103100" cy="166451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48" name="Rectangle 347"/>
          <p:cNvSpPr/>
          <p:nvPr/>
        </p:nvSpPr>
        <p:spPr>
          <a:xfrm rot="10800000">
            <a:off x="7060151" y="4118845"/>
            <a:ext cx="103100" cy="166451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49" name="Rectangle 348"/>
          <p:cNvSpPr/>
          <p:nvPr/>
        </p:nvSpPr>
        <p:spPr>
          <a:xfrm rot="5400000">
            <a:off x="5973698" y="3293445"/>
            <a:ext cx="1708954" cy="750652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50" name="Rectangle 349"/>
          <p:cNvSpPr/>
          <p:nvPr/>
        </p:nvSpPr>
        <p:spPr>
          <a:xfrm rot="5400000">
            <a:off x="6766280" y="2942646"/>
            <a:ext cx="123787" cy="506432"/>
          </a:xfrm>
          <a:prstGeom prst="rect">
            <a:avLst/>
          </a:prstGeom>
          <a:solidFill>
            <a:srgbClr val="8E8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51" name="Rectangle 350"/>
          <p:cNvSpPr/>
          <p:nvPr/>
        </p:nvSpPr>
        <p:spPr>
          <a:xfrm rot="5400000">
            <a:off x="6766279" y="3169217"/>
            <a:ext cx="123787" cy="506432"/>
          </a:xfrm>
          <a:prstGeom prst="rect">
            <a:avLst/>
          </a:prstGeom>
          <a:solidFill>
            <a:srgbClr val="F2F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52" name="Rectangle 351"/>
          <p:cNvSpPr/>
          <p:nvPr/>
        </p:nvSpPr>
        <p:spPr>
          <a:xfrm rot="5400000">
            <a:off x="6766278" y="3395788"/>
            <a:ext cx="123787" cy="506432"/>
          </a:xfrm>
          <a:prstGeom prst="rect">
            <a:avLst/>
          </a:prstGeom>
          <a:solidFill>
            <a:srgbClr val="8E8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53" name="Rectangle 352"/>
          <p:cNvSpPr/>
          <p:nvPr/>
        </p:nvSpPr>
        <p:spPr>
          <a:xfrm rot="5400000">
            <a:off x="6766277" y="3622359"/>
            <a:ext cx="123787" cy="506432"/>
          </a:xfrm>
          <a:prstGeom prst="rect">
            <a:avLst/>
          </a:prstGeom>
          <a:solidFill>
            <a:srgbClr val="F2F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54" name="Rectangle 353"/>
          <p:cNvSpPr/>
          <p:nvPr/>
        </p:nvSpPr>
        <p:spPr>
          <a:xfrm rot="5400000">
            <a:off x="6766276" y="3848930"/>
            <a:ext cx="123787" cy="506432"/>
          </a:xfrm>
          <a:prstGeom prst="rect">
            <a:avLst/>
          </a:prstGeom>
          <a:solidFill>
            <a:srgbClr val="8E8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55" name="Rectangle 354"/>
          <p:cNvSpPr/>
          <p:nvPr/>
        </p:nvSpPr>
        <p:spPr>
          <a:xfrm rot="5400000">
            <a:off x="6766275" y="4075501"/>
            <a:ext cx="123787" cy="506432"/>
          </a:xfrm>
          <a:prstGeom prst="rect">
            <a:avLst/>
          </a:prstGeom>
          <a:solidFill>
            <a:srgbClr val="F2F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356" name="Straight Connector 355"/>
          <p:cNvCxnSpPr/>
          <p:nvPr/>
        </p:nvCxnSpPr>
        <p:spPr>
          <a:xfrm>
            <a:off x="6448509" y="2962306"/>
            <a:ext cx="260799" cy="0"/>
          </a:xfrm>
          <a:prstGeom prst="line">
            <a:avLst/>
          </a:prstGeom>
          <a:ln w="19050">
            <a:solidFill>
              <a:srgbClr val="F2F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>
            <a:cxnSpLocks/>
          </p:cNvCxnSpPr>
          <p:nvPr/>
        </p:nvCxnSpPr>
        <p:spPr>
          <a:xfrm>
            <a:off x="6448509" y="3033512"/>
            <a:ext cx="177294" cy="0"/>
          </a:xfrm>
          <a:prstGeom prst="line">
            <a:avLst/>
          </a:prstGeom>
          <a:ln w="19050">
            <a:solidFill>
              <a:srgbClr val="F2F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6942703" y="2962306"/>
            <a:ext cx="260799" cy="0"/>
          </a:xfrm>
          <a:prstGeom prst="line">
            <a:avLst/>
          </a:prstGeom>
          <a:ln w="19050">
            <a:solidFill>
              <a:srgbClr val="F2F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cxnSpLocks/>
          </p:cNvCxnSpPr>
          <p:nvPr/>
        </p:nvCxnSpPr>
        <p:spPr>
          <a:xfrm>
            <a:off x="7026207" y="3033512"/>
            <a:ext cx="177294" cy="0"/>
          </a:xfrm>
          <a:prstGeom prst="line">
            <a:avLst/>
          </a:prstGeom>
          <a:ln w="19050">
            <a:solidFill>
              <a:srgbClr val="F2F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Rectangle 361"/>
          <p:cNvSpPr/>
          <p:nvPr/>
        </p:nvSpPr>
        <p:spPr>
          <a:xfrm rot="10800000">
            <a:off x="7390957" y="2813600"/>
            <a:ext cx="103100" cy="166451"/>
          </a:xfrm>
          <a:prstGeom prst="rect">
            <a:avLst/>
          </a:prstGeom>
          <a:solidFill>
            <a:srgbClr val="F2F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63" name="Rectangle 362"/>
          <p:cNvSpPr/>
          <p:nvPr/>
        </p:nvSpPr>
        <p:spPr>
          <a:xfrm rot="16200000" flipH="1">
            <a:off x="7280214" y="2354835"/>
            <a:ext cx="58357" cy="705445"/>
          </a:xfrm>
          <a:prstGeom prst="rect">
            <a:avLst/>
          </a:prstGeom>
          <a:solidFill>
            <a:srgbClr val="F2F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64" name="Rectangle 363"/>
          <p:cNvSpPr/>
          <p:nvPr/>
        </p:nvSpPr>
        <p:spPr>
          <a:xfrm rot="10800000">
            <a:off x="7419674" y="3576088"/>
            <a:ext cx="103100" cy="166451"/>
          </a:xfrm>
          <a:prstGeom prst="rect">
            <a:avLst/>
          </a:prstGeom>
          <a:solidFill>
            <a:srgbClr val="F2F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65" name="Rectangle 364"/>
          <p:cNvSpPr/>
          <p:nvPr/>
        </p:nvSpPr>
        <p:spPr>
          <a:xfrm rot="10800000">
            <a:off x="7419674" y="3919784"/>
            <a:ext cx="103100" cy="166451"/>
          </a:xfrm>
          <a:prstGeom prst="rect">
            <a:avLst/>
          </a:prstGeom>
          <a:solidFill>
            <a:srgbClr val="F2F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66" name="Rectangle 365"/>
          <p:cNvSpPr/>
          <p:nvPr/>
        </p:nvSpPr>
        <p:spPr>
          <a:xfrm rot="10800000">
            <a:off x="7419674" y="4263480"/>
            <a:ext cx="103100" cy="166451"/>
          </a:xfrm>
          <a:prstGeom prst="rect">
            <a:avLst/>
          </a:prstGeom>
          <a:solidFill>
            <a:srgbClr val="F2F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68" name="Rectangle 367"/>
          <p:cNvSpPr/>
          <p:nvPr/>
        </p:nvSpPr>
        <p:spPr>
          <a:xfrm rot="5400000">
            <a:off x="7353619" y="2706039"/>
            <a:ext cx="2131352" cy="1453601"/>
          </a:xfrm>
          <a:prstGeom prst="rect">
            <a:avLst/>
          </a:prstGeom>
          <a:solidFill>
            <a:srgbClr val="A16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69" name="Rectangle 368"/>
          <p:cNvSpPr/>
          <p:nvPr/>
        </p:nvSpPr>
        <p:spPr>
          <a:xfrm>
            <a:off x="8733251" y="2580996"/>
            <a:ext cx="234204" cy="1927055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370" name="Group 369"/>
          <p:cNvGrpSpPr/>
          <p:nvPr/>
        </p:nvGrpSpPr>
        <p:grpSpPr>
          <a:xfrm>
            <a:off x="8563014" y="2021540"/>
            <a:ext cx="583082" cy="583082"/>
            <a:chOff x="7541591" y="2544059"/>
            <a:chExt cx="583234" cy="583234"/>
          </a:xfrm>
        </p:grpSpPr>
        <p:sp>
          <p:nvSpPr>
            <p:cNvPr id="371" name="Oval 370"/>
            <p:cNvSpPr/>
            <p:nvPr/>
          </p:nvSpPr>
          <p:spPr>
            <a:xfrm>
              <a:off x="7541591" y="2544059"/>
              <a:ext cx="583234" cy="583234"/>
            </a:xfrm>
            <a:prstGeom prst="ellipse">
              <a:avLst/>
            </a:prstGeom>
            <a:solidFill>
              <a:srgbClr val="3822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grpSp>
          <p:nvGrpSpPr>
            <p:cNvPr id="372" name="Group 371"/>
            <p:cNvGrpSpPr/>
            <p:nvPr/>
          </p:nvGrpSpPr>
          <p:grpSpPr>
            <a:xfrm>
              <a:off x="7684466" y="2683921"/>
              <a:ext cx="297484" cy="282308"/>
              <a:chOff x="7638512" y="2639152"/>
              <a:chExt cx="389392" cy="343640"/>
            </a:xfrm>
          </p:grpSpPr>
          <p:sp>
            <p:nvSpPr>
              <p:cNvPr id="373" name="Freeform: Shape 372"/>
              <p:cNvSpPr/>
              <p:nvPr/>
            </p:nvSpPr>
            <p:spPr>
              <a:xfrm flipV="1">
                <a:off x="7638512" y="2639152"/>
                <a:ext cx="389392" cy="196524"/>
              </a:xfrm>
              <a:custGeom>
                <a:avLst/>
                <a:gdLst>
                  <a:gd name="connsiteX0" fmla="*/ 639 w 2698750"/>
                  <a:gd name="connsiteY0" fmla="*/ 0 h 1362026"/>
                  <a:gd name="connsiteX1" fmla="*/ 2698111 w 2698750"/>
                  <a:gd name="connsiteY1" fmla="*/ 0 h 1362026"/>
                  <a:gd name="connsiteX2" fmla="*/ 2698750 w 2698750"/>
                  <a:gd name="connsiteY2" fmla="*/ 12651 h 1362026"/>
                  <a:gd name="connsiteX3" fmla="*/ 1349375 w 2698750"/>
                  <a:gd name="connsiteY3" fmla="*/ 1362026 h 1362026"/>
                  <a:gd name="connsiteX4" fmla="*/ 0 w 2698750"/>
                  <a:gd name="connsiteY4" fmla="*/ 12651 h 1362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8750" h="1362026">
                    <a:moveTo>
                      <a:pt x="639" y="0"/>
                    </a:moveTo>
                    <a:lnTo>
                      <a:pt x="2698111" y="0"/>
                    </a:lnTo>
                    <a:lnTo>
                      <a:pt x="2698750" y="12651"/>
                    </a:lnTo>
                    <a:cubicBezTo>
                      <a:pt x="2698750" y="757890"/>
                      <a:pt x="2094614" y="1362026"/>
                      <a:pt x="1349375" y="1362026"/>
                    </a:cubicBezTo>
                    <a:cubicBezTo>
                      <a:pt x="604136" y="1362026"/>
                      <a:pt x="0" y="757890"/>
                      <a:pt x="0" y="12651"/>
                    </a:cubicBezTo>
                    <a:close/>
                  </a:path>
                </a:pathLst>
              </a:custGeom>
              <a:solidFill>
                <a:srgbClr val="D4C7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cxnSp>
            <p:nvCxnSpPr>
              <p:cNvPr id="374" name="Straight Connector 373"/>
              <p:cNvCxnSpPr>
                <a:cxnSpLocks/>
              </p:cNvCxnSpPr>
              <p:nvPr/>
            </p:nvCxnSpPr>
            <p:spPr>
              <a:xfrm>
                <a:off x="7689594" y="2798777"/>
                <a:ext cx="0" cy="153349"/>
              </a:xfrm>
              <a:prstGeom prst="line">
                <a:avLst/>
              </a:prstGeom>
              <a:solidFill>
                <a:srgbClr val="D4C7A2"/>
              </a:solidFill>
              <a:ln w="19050">
                <a:solidFill>
                  <a:srgbClr val="D4C7A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>
                <a:cxnSpLocks/>
              </p:cNvCxnSpPr>
              <p:nvPr/>
            </p:nvCxnSpPr>
            <p:spPr>
              <a:xfrm>
                <a:off x="7827707" y="2829443"/>
                <a:ext cx="0" cy="153349"/>
              </a:xfrm>
              <a:prstGeom prst="line">
                <a:avLst/>
              </a:prstGeom>
              <a:solidFill>
                <a:srgbClr val="D4C7A2"/>
              </a:solidFill>
              <a:ln w="19050">
                <a:solidFill>
                  <a:srgbClr val="D4C7A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>
                <a:cxnSpLocks/>
              </p:cNvCxnSpPr>
              <p:nvPr/>
            </p:nvCxnSpPr>
            <p:spPr>
              <a:xfrm>
                <a:off x="7956295" y="2798777"/>
                <a:ext cx="0" cy="153349"/>
              </a:xfrm>
              <a:prstGeom prst="line">
                <a:avLst/>
              </a:prstGeom>
              <a:solidFill>
                <a:srgbClr val="D4C7A2"/>
              </a:solidFill>
              <a:ln w="19050">
                <a:solidFill>
                  <a:srgbClr val="D4C7A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7" name="Straight Connector 376"/>
          <p:cNvCxnSpPr>
            <a:cxnSpLocks/>
          </p:cNvCxnSpPr>
          <p:nvPr/>
        </p:nvCxnSpPr>
        <p:spPr>
          <a:xfrm>
            <a:off x="8682492" y="2494618"/>
            <a:ext cx="0" cy="2003898"/>
          </a:xfrm>
          <a:prstGeom prst="line">
            <a:avLst/>
          </a:prstGeom>
          <a:ln w="28575">
            <a:solidFill>
              <a:srgbClr val="3822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cxnSpLocks/>
          </p:cNvCxnSpPr>
          <p:nvPr/>
        </p:nvCxnSpPr>
        <p:spPr>
          <a:xfrm>
            <a:off x="9009607" y="2494618"/>
            <a:ext cx="0" cy="2003898"/>
          </a:xfrm>
          <a:prstGeom prst="line">
            <a:avLst/>
          </a:prstGeom>
          <a:ln w="28575">
            <a:solidFill>
              <a:srgbClr val="3822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/>
          <p:cNvGrpSpPr/>
          <p:nvPr/>
        </p:nvGrpSpPr>
        <p:grpSpPr>
          <a:xfrm>
            <a:off x="7799869" y="2645391"/>
            <a:ext cx="100037" cy="126033"/>
            <a:chOff x="6134100" y="1676400"/>
            <a:chExt cx="419100" cy="533400"/>
          </a:xfrm>
        </p:grpSpPr>
        <p:sp>
          <p:nvSpPr>
            <p:cNvPr id="380" name="Rectangle 379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8039713" y="2654370"/>
            <a:ext cx="100037" cy="126033"/>
            <a:chOff x="6134100" y="1676400"/>
            <a:chExt cx="419100" cy="533400"/>
          </a:xfrm>
        </p:grpSpPr>
        <p:sp>
          <p:nvSpPr>
            <p:cNvPr id="383" name="Rectangle 382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8279556" y="2663349"/>
            <a:ext cx="100037" cy="126033"/>
            <a:chOff x="6134100" y="1676400"/>
            <a:chExt cx="419100" cy="533400"/>
          </a:xfrm>
        </p:grpSpPr>
        <p:sp>
          <p:nvSpPr>
            <p:cNvPr id="386" name="Rectangle 385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7789561" y="2879314"/>
            <a:ext cx="100037" cy="126033"/>
            <a:chOff x="6134100" y="1676400"/>
            <a:chExt cx="419100" cy="533400"/>
          </a:xfrm>
        </p:grpSpPr>
        <p:sp>
          <p:nvSpPr>
            <p:cNvPr id="389" name="Rectangle 388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7793319" y="3132845"/>
            <a:ext cx="100037" cy="126033"/>
            <a:chOff x="6134100" y="1676400"/>
            <a:chExt cx="419100" cy="533400"/>
          </a:xfrm>
        </p:grpSpPr>
        <p:sp>
          <p:nvSpPr>
            <p:cNvPr id="392" name="Rectangle 391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7797077" y="3386376"/>
            <a:ext cx="100037" cy="126033"/>
            <a:chOff x="6134100" y="1676400"/>
            <a:chExt cx="419100" cy="533400"/>
          </a:xfrm>
        </p:grpSpPr>
        <p:sp>
          <p:nvSpPr>
            <p:cNvPr id="395" name="Rectangle 394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397" name="Group 396"/>
          <p:cNvGrpSpPr/>
          <p:nvPr/>
        </p:nvGrpSpPr>
        <p:grpSpPr>
          <a:xfrm>
            <a:off x="7800835" y="3639907"/>
            <a:ext cx="100037" cy="126033"/>
            <a:chOff x="6134100" y="1676400"/>
            <a:chExt cx="419100" cy="533400"/>
          </a:xfrm>
        </p:grpSpPr>
        <p:sp>
          <p:nvSpPr>
            <p:cNvPr id="398" name="Rectangle 397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7804593" y="3893438"/>
            <a:ext cx="100037" cy="126033"/>
            <a:chOff x="6134100" y="1676400"/>
            <a:chExt cx="419100" cy="533400"/>
          </a:xfrm>
        </p:grpSpPr>
        <p:sp>
          <p:nvSpPr>
            <p:cNvPr id="401" name="Rectangle 400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7808351" y="4146969"/>
            <a:ext cx="100037" cy="126033"/>
            <a:chOff x="6134100" y="1676400"/>
            <a:chExt cx="419100" cy="533400"/>
          </a:xfrm>
        </p:grpSpPr>
        <p:sp>
          <p:nvSpPr>
            <p:cNvPr id="404" name="Rectangle 403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8031838" y="2888695"/>
            <a:ext cx="100037" cy="126033"/>
            <a:chOff x="6134100" y="1676400"/>
            <a:chExt cx="419100" cy="533400"/>
          </a:xfrm>
        </p:grpSpPr>
        <p:sp>
          <p:nvSpPr>
            <p:cNvPr id="407" name="Rectangle 406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8028461" y="3130879"/>
            <a:ext cx="100037" cy="126033"/>
            <a:chOff x="6134100" y="1676400"/>
            <a:chExt cx="419100" cy="533400"/>
          </a:xfrm>
        </p:grpSpPr>
        <p:sp>
          <p:nvSpPr>
            <p:cNvPr id="410" name="Rectangle 409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8025084" y="3373063"/>
            <a:ext cx="100037" cy="126033"/>
            <a:chOff x="6134100" y="1676400"/>
            <a:chExt cx="419100" cy="533400"/>
          </a:xfrm>
        </p:grpSpPr>
        <p:sp>
          <p:nvSpPr>
            <p:cNvPr id="413" name="Rectangle 412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415" name="Group 414"/>
          <p:cNvGrpSpPr/>
          <p:nvPr/>
        </p:nvGrpSpPr>
        <p:grpSpPr>
          <a:xfrm>
            <a:off x="8021706" y="3615247"/>
            <a:ext cx="100037" cy="126033"/>
            <a:chOff x="6134100" y="1676400"/>
            <a:chExt cx="419100" cy="533400"/>
          </a:xfrm>
        </p:grpSpPr>
        <p:sp>
          <p:nvSpPr>
            <p:cNvPr id="416" name="Rectangle 415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418" name="Group 417"/>
          <p:cNvGrpSpPr/>
          <p:nvPr/>
        </p:nvGrpSpPr>
        <p:grpSpPr>
          <a:xfrm>
            <a:off x="8018329" y="3857430"/>
            <a:ext cx="100037" cy="126033"/>
            <a:chOff x="6134100" y="1676400"/>
            <a:chExt cx="419100" cy="533400"/>
          </a:xfrm>
        </p:grpSpPr>
        <p:sp>
          <p:nvSpPr>
            <p:cNvPr id="419" name="Rectangle 418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8014952" y="4099614"/>
            <a:ext cx="100037" cy="126033"/>
            <a:chOff x="6134100" y="1676400"/>
            <a:chExt cx="419100" cy="533400"/>
          </a:xfrm>
        </p:grpSpPr>
        <p:sp>
          <p:nvSpPr>
            <p:cNvPr id="422" name="Rectangle 421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8264869" y="3133968"/>
            <a:ext cx="100037" cy="126033"/>
            <a:chOff x="6134100" y="1676400"/>
            <a:chExt cx="419100" cy="533400"/>
          </a:xfrm>
        </p:grpSpPr>
        <p:sp>
          <p:nvSpPr>
            <p:cNvPr id="425" name="Rectangle 424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sp>
        <p:nvSpPr>
          <p:cNvPr id="427" name="Rectangle 426"/>
          <p:cNvSpPr/>
          <p:nvPr/>
        </p:nvSpPr>
        <p:spPr>
          <a:xfrm>
            <a:off x="8473955" y="2367163"/>
            <a:ext cx="60681" cy="213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28" name="Rectangle 427"/>
          <p:cNvSpPr/>
          <p:nvPr/>
        </p:nvSpPr>
        <p:spPr>
          <a:xfrm rot="10800000">
            <a:off x="8705852" y="1765097"/>
            <a:ext cx="103100" cy="166451"/>
          </a:xfrm>
          <a:prstGeom prst="rect">
            <a:avLst/>
          </a:prstGeom>
          <a:solidFill>
            <a:srgbClr val="FF7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29" name="Rectangle 428"/>
          <p:cNvSpPr/>
          <p:nvPr/>
        </p:nvSpPr>
        <p:spPr>
          <a:xfrm rot="10800000">
            <a:off x="9239113" y="1765097"/>
            <a:ext cx="103100" cy="166451"/>
          </a:xfrm>
          <a:prstGeom prst="rect">
            <a:avLst/>
          </a:prstGeom>
          <a:solidFill>
            <a:srgbClr val="3822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30" name="Rectangle 429"/>
          <p:cNvSpPr/>
          <p:nvPr/>
        </p:nvSpPr>
        <p:spPr>
          <a:xfrm rot="10800000">
            <a:off x="9241560" y="2121848"/>
            <a:ext cx="103100" cy="166451"/>
          </a:xfrm>
          <a:prstGeom prst="rect">
            <a:avLst/>
          </a:prstGeom>
          <a:solidFill>
            <a:srgbClr val="FF7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31" name="Rectangle 430"/>
          <p:cNvSpPr/>
          <p:nvPr/>
        </p:nvSpPr>
        <p:spPr>
          <a:xfrm rot="10800000">
            <a:off x="9244006" y="2478599"/>
            <a:ext cx="103100" cy="166451"/>
          </a:xfrm>
          <a:prstGeom prst="rect">
            <a:avLst/>
          </a:prstGeom>
          <a:solidFill>
            <a:srgbClr val="3822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32" name="Rectangle 431"/>
          <p:cNvSpPr/>
          <p:nvPr/>
        </p:nvSpPr>
        <p:spPr>
          <a:xfrm rot="10800000">
            <a:off x="9246453" y="2835350"/>
            <a:ext cx="103100" cy="166451"/>
          </a:xfrm>
          <a:prstGeom prst="rect">
            <a:avLst/>
          </a:prstGeom>
          <a:solidFill>
            <a:srgbClr val="FF7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33" name="Rectangle 432"/>
          <p:cNvSpPr/>
          <p:nvPr/>
        </p:nvSpPr>
        <p:spPr>
          <a:xfrm rot="10800000">
            <a:off x="9248899" y="3192102"/>
            <a:ext cx="103100" cy="166451"/>
          </a:xfrm>
          <a:prstGeom prst="rect">
            <a:avLst/>
          </a:prstGeom>
          <a:solidFill>
            <a:srgbClr val="3822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34" name="Rectangle 433"/>
          <p:cNvSpPr/>
          <p:nvPr/>
        </p:nvSpPr>
        <p:spPr>
          <a:xfrm rot="10800000">
            <a:off x="9251345" y="3548853"/>
            <a:ext cx="103100" cy="166451"/>
          </a:xfrm>
          <a:prstGeom prst="rect">
            <a:avLst/>
          </a:prstGeom>
          <a:solidFill>
            <a:srgbClr val="FF7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35" name="Rectangle 434"/>
          <p:cNvSpPr/>
          <p:nvPr/>
        </p:nvSpPr>
        <p:spPr>
          <a:xfrm rot="10800000">
            <a:off x="9253792" y="3905604"/>
            <a:ext cx="103100" cy="166451"/>
          </a:xfrm>
          <a:prstGeom prst="rect">
            <a:avLst/>
          </a:prstGeom>
          <a:solidFill>
            <a:srgbClr val="3822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36" name="Rectangle 435"/>
          <p:cNvSpPr/>
          <p:nvPr/>
        </p:nvSpPr>
        <p:spPr>
          <a:xfrm rot="10800000">
            <a:off x="9256238" y="4262355"/>
            <a:ext cx="103100" cy="166451"/>
          </a:xfrm>
          <a:prstGeom prst="rect">
            <a:avLst/>
          </a:prstGeom>
          <a:solidFill>
            <a:srgbClr val="FF7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37" name="Rectangle 436"/>
          <p:cNvSpPr/>
          <p:nvPr/>
        </p:nvSpPr>
        <p:spPr>
          <a:xfrm rot="10800000">
            <a:off x="8979533" y="1772044"/>
            <a:ext cx="103100" cy="166451"/>
          </a:xfrm>
          <a:prstGeom prst="rect">
            <a:avLst/>
          </a:prstGeom>
          <a:solidFill>
            <a:srgbClr val="F2F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39" name="Circle: Hollow 438"/>
          <p:cNvSpPr/>
          <p:nvPr/>
        </p:nvSpPr>
        <p:spPr>
          <a:xfrm>
            <a:off x="6744090" y="3189185"/>
            <a:ext cx="2690787" cy="2690787"/>
          </a:xfrm>
          <a:prstGeom prst="donut">
            <a:avLst>
              <a:gd name="adj" fmla="val 12147"/>
            </a:avLst>
          </a:prstGeom>
          <a:solidFill>
            <a:srgbClr val="F2F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957075" y="2439675"/>
            <a:ext cx="619017" cy="1252768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19" name="Rectangle 118"/>
          <p:cNvSpPr/>
          <p:nvPr/>
        </p:nvSpPr>
        <p:spPr>
          <a:xfrm rot="16200000">
            <a:off x="3212935" y="2364560"/>
            <a:ext cx="107301" cy="619016"/>
          </a:xfrm>
          <a:prstGeom prst="rect">
            <a:avLst/>
          </a:prstGeom>
          <a:solidFill>
            <a:srgbClr val="928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0" name="Rectangle 119"/>
          <p:cNvSpPr/>
          <p:nvPr/>
        </p:nvSpPr>
        <p:spPr>
          <a:xfrm rot="16200000">
            <a:off x="3212931" y="2621021"/>
            <a:ext cx="107301" cy="619016"/>
          </a:xfrm>
          <a:prstGeom prst="rect">
            <a:avLst/>
          </a:prstGeom>
          <a:solidFill>
            <a:srgbClr val="928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1" name="Rectangle 120"/>
          <p:cNvSpPr/>
          <p:nvPr/>
        </p:nvSpPr>
        <p:spPr>
          <a:xfrm rot="16200000">
            <a:off x="3212928" y="2877481"/>
            <a:ext cx="107301" cy="619016"/>
          </a:xfrm>
          <a:prstGeom prst="rect">
            <a:avLst/>
          </a:prstGeom>
          <a:solidFill>
            <a:srgbClr val="928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2" name="Rectangle 121"/>
          <p:cNvSpPr/>
          <p:nvPr/>
        </p:nvSpPr>
        <p:spPr>
          <a:xfrm rot="16200000">
            <a:off x="3212924" y="3133941"/>
            <a:ext cx="107301" cy="619016"/>
          </a:xfrm>
          <a:prstGeom prst="rect">
            <a:avLst/>
          </a:prstGeom>
          <a:solidFill>
            <a:srgbClr val="928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3" name="Rectangle 122"/>
          <p:cNvSpPr/>
          <p:nvPr/>
        </p:nvSpPr>
        <p:spPr>
          <a:xfrm rot="16200000">
            <a:off x="3212920" y="3390401"/>
            <a:ext cx="107301" cy="619016"/>
          </a:xfrm>
          <a:prstGeom prst="rect">
            <a:avLst/>
          </a:prstGeom>
          <a:solidFill>
            <a:srgbClr val="928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4" name="Freeform: Shape 123"/>
          <p:cNvSpPr/>
          <p:nvPr/>
        </p:nvSpPr>
        <p:spPr>
          <a:xfrm flipH="1">
            <a:off x="3330895" y="880194"/>
            <a:ext cx="771404" cy="2873367"/>
          </a:xfrm>
          <a:custGeom>
            <a:avLst/>
            <a:gdLst>
              <a:gd name="connsiteX0" fmla="*/ 0 w 1270000"/>
              <a:gd name="connsiteY0" fmla="*/ 0 h 3141403"/>
              <a:gd name="connsiteX1" fmla="*/ 1270000 w 1270000"/>
              <a:gd name="connsiteY1" fmla="*/ 876265 h 3141403"/>
              <a:gd name="connsiteX2" fmla="*/ 1270000 w 1270000"/>
              <a:gd name="connsiteY2" fmla="*/ 3141403 h 3141403"/>
              <a:gd name="connsiteX3" fmla="*/ 0 w 1270000"/>
              <a:gd name="connsiteY3" fmla="*/ 3141403 h 314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00" h="3141403">
                <a:moveTo>
                  <a:pt x="0" y="0"/>
                </a:moveTo>
                <a:lnTo>
                  <a:pt x="1270000" y="876265"/>
                </a:lnTo>
                <a:lnTo>
                  <a:pt x="1270000" y="3141403"/>
                </a:lnTo>
                <a:lnTo>
                  <a:pt x="0" y="3141403"/>
                </a:lnTo>
                <a:close/>
              </a:path>
            </a:pathLst>
          </a:custGeom>
          <a:solidFill>
            <a:srgbClr val="FF7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125" name="Group 124"/>
          <p:cNvGrpSpPr/>
          <p:nvPr/>
        </p:nvGrpSpPr>
        <p:grpSpPr>
          <a:xfrm>
            <a:off x="3776525" y="1449759"/>
            <a:ext cx="720823" cy="2396696"/>
            <a:chOff x="2419350" y="1936990"/>
            <a:chExt cx="726204" cy="2414587"/>
          </a:xfrm>
        </p:grpSpPr>
        <p:sp>
          <p:nvSpPr>
            <p:cNvPr id="126" name="Rectangle 125"/>
            <p:cNvSpPr/>
            <p:nvPr/>
          </p:nvSpPr>
          <p:spPr>
            <a:xfrm rot="5400000">
              <a:off x="1575158" y="2781182"/>
              <a:ext cx="2414587" cy="726204"/>
            </a:xfrm>
            <a:prstGeom prst="rect">
              <a:avLst/>
            </a:prstGeom>
            <a:solidFill>
              <a:srgbClr val="928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127" name="Rectangle 126"/>
            <p:cNvSpPr/>
            <p:nvPr/>
          </p:nvSpPr>
          <p:spPr>
            <a:xfrm rot="10800000">
              <a:off x="2712455" y="2204814"/>
              <a:ext cx="154775" cy="332627"/>
            </a:xfrm>
            <a:prstGeom prst="rect">
              <a:avLst/>
            </a:prstGeom>
            <a:solidFill>
              <a:srgbClr val="F2F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28" name="Rectangle 127"/>
            <p:cNvSpPr/>
            <p:nvPr/>
          </p:nvSpPr>
          <p:spPr>
            <a:xfrm rot="10800000">
              <a:off x="2712455" y="2052899"/>
              <a:ext cx="154775" cy="164964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29" name="Rectangle 128"/>
            <p:cNvSpPr/>
            <p:nvPr/>
          </p:nvSpPr>
          <p:spPr>
            <a:xfrm rot="10800000">
              <a:off x="2706651" y="2924080"/>
              <a:ext cx="154775" cy="332627"/>
            </a:xfrm>
            <a:prstGeom prst="rect">
              <a:avLst/>
            </a:prstGeom>
            <a:solidFill>
              <a:srgbClr val="F2F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2706651" y="2772165"/>
              <a:ext cx="154775" cy="164964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31" name="Rectangle 130"/>
            <p:cNvSpPr/>
            <p:nvPr/>
          </p:nvSpPr>
          <p:spPr>
            <a:xfrm rot="10800000">
              <a:off x="2700847" y="3643346"/>
              <a:ext cx="154775" cy="332627"/>
            </a:xfrm>
            <a:prstGeom prst="rect">
              <a:avLst/>
            </a:prstGeom>
            <a:solidFill>
              <a:srgbClr val="F2F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132" name="Rectangle 131"/>
            <p:cNvSpPr/>
            <p:nvPr/>
          </p:nvSpPr>
          <p:spPr>
            <a:xfrm rot="10800000">
              <a:off x="2700847" y="3491431"/>
              <a:ext cx="154775" cy="164964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33" name="Rectangle 132"/>
            <p:cNvSpPr/>
            <p:nvPr/>
          </p:nvSpPr>
          <p:spPr>
            <a:xfrm rot="10800000">
              <a:off x="2513805" y="2051370"/>
              <a:ext cx="103127" cy="166494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34" name="Rectangle 133"/>
            <p:cNvSpPr/>
            <p:nvPr/>
          </p:nvSpPr>
          <p:spPr>
            <a:xfrm rot="10800000">
              <a:off x="2513804" y="2371128"/>
              <a:ext cx="103127" cy="166494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35" name="Rectangle 134"/>
            <p:cNvSpPr/>
            <p:nvPr/>
          </p:nvSpPr>
          <p:spPr>
            <a:xfrm rot="10800000">
              <a:off x="2513803" y="2690886"/>
              <a:ext cx="103127" cy="166494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36" name="Rectangle 135"/>
            <p:cNvSpPr/>
            <p:nvPr/>
          </p:nvSpPr>
          <p:spPr>
            <a:xfrm rot="10800000">
              <a:off x="2513802" y="3010644"/>
              <a:ext cx="103127" cy="166494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37" name="Rectangle 136"/>
            <p:cNvSpPr/>
            <p:nvPr/>
          </p:nvSpPr>
          <p:spPr>
            <a:xfrm rot="10800000">
              <a:off x="2513801" y="3330402"/>
              <a:ext cx="103127" cy="166494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38" name="Rectangle 137"/>
            <p:cNvSpPr/>
            <p:nvPr/>
          </p:nvSpPr>
          <p:spPr>
            <a:xfrm rot="10800000">
              <a:off x="2513800" y="3650160"/>
              <a:ext cx="103127" cy="166494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39" name="Rectangle 138"/>
            <p:cNvSpPr/>
            <p:nvPr/>
          </p:nvSpPr>
          <p:spPr>
            <a:xfrm rot="10800000">
              <a:off x="2513799" y="3969918"/>
              <a:ext cx="103127" cy="166494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sp>
        <p:nvSpPr>
          <p:cNvPr id="140" name="Freeform: Shape 139"/>
          <p:cNvSpPr/>
          <p:nvPr/>
        </p:nvSpPr>
        <p:spPr>
          <a:xfrm>
            <a:off x="4155257" y="1648562"/>
            <a:ext cx="895019" cy="2873367"/>
          </a:xfrm>
          <a:custGeom>
            <a:avLst/>
            <a:gdLst>
              <a:gd name="connsiteX0" fmla="*/ 0 w 1270000"/>
              <a:gd name="connsiteY0" fmla="*/ 0 h 3141403"/>
              <a:gd name="connsiteX1" fmla="*/ 1270000 w 1270000"/>
              <a:gd name="connsiteY1" fmla="*/ 876265 h 3141403"/>
              <a:gd name="connsiteX2" fmla="*/ 1270000 w 1270000"/>
              <a:gd name="connsiteY2" fmla="*/ 3141403 h 3141403"/>
              <a:gd name="connsiteX3" fmla="*/ 0 w 1270000"/>
              <a:gd name="connsiteY3" fmla="*/ 3141403 h 314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00" h="3141403">
                <a:moveTo>
                  <a:pt x="0" y="0"/>
                </a:moveTo>
                <a:lnTo>
                  <a:pt x="1270000" y="876265"/>
                </a:lnTo>
                <a:lnTo>
                  <a:pt x="1270000" y="3141403"/>
                </a:lnTo>
                <a:lnTo>
                  <a:pt x="0" y="3141403"/>
                </a:lnTo>
                <a:close/>
              </a:path>
            </a:pathLst>
          </a:custGeom>
          <a:solidFill>
            <a:srgbClr val="D0C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1" name="Freeform: Shape 140"/>
          <p:cNvSpPr/>
          <p:nvPr/>
        </p:nvSpPr>
        <p:spPr>
          <a:xfrm>
            <a:off x="5050275" y="2450093"/>
            <a:ext cx="895019" cy="2071836"/>
          </a:xfrm>
          <a:custGeom>
            <a:avLst/>
            <a:gdLst>
              <a:gd name="connsiteX0" fmla="*/ 0 w 1270000"/>
              <a:gd name="connsiteY0" fmla="*/ 0 h 2265103"/>
              <a:gd name="connsiteX1" fmla="*/ 1270000 w 1270000"/>
              <a:gd name="connsiteY1" fmla="*/ 876265 h 2265103"/>
              <a:gd name="connsiteX2" fmla="*/ 1270000 w 1270000"/>
              <a:gd name="connsiteY2" fmla="*/ 2265103 h 2265103"/>
              <a:gd name="connsiteX3" fmla="*/ 0 w 1270000"/>
              <a:gd name="connsiteY3" fmla="*/ 2265103 h 226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00" h="2265103">
                <a:moveTo>
                  <a:pt x="0" y="0"/>
                </a:moveTo>
                <a:lnTo>
                  <a:pt x="1270000" y="876265"/>
                </a:lnTo>
                <a:lnTo>
                  <a:pt x="1270000" y="2265103"/>
                </a:lnTo>
                <a:lnTo>
                  <a:pt x="0" y="2265103"/>
                </a:lnTo>
                <a:close/>
              </a:path>
            </a:pathLst>
          </a:custGeom>
          <a:solidFill>
            <a:srgbClr val="928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142" name="Group 141"/>
          <p:cNvGrpSpPr/>
          <p:nvPr/>
        </p:nvGrpSpPr>
        <p:grpSpPr>
          <a:xfrm>
            <a:off x="4339569" y="2751459"/>
            <a:ext cx="99321" cy="125131"/>
            <a:chOff x="6134100" y="1676400"/>
            <a:chExt cx="419100" cy="533400"/>
          </a:xfrm>
        </p:grpSpPr>
        <p:sp>
          <p:nvSpPr>
            <p:cNvPr id="143" name="Rectangle 142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8546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36738" y="2751459"/>
            <a:ext cx="99321" cy="125131"/>
            <a:chOff x="6134100" y="1676400"/>
            <a:chExt cx="419100" cy="533400"/>
          </a:xfrm>
        </p:grpSpPr>
        <p:sp>
          <p:nvSpPr>
            <p:cNvPr id="146" name="Rectangle 145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8546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289907" y="3022680"/>
            <a:ext cx="99321" cy="125131"/>
            <a:chOff x="6134100" y="1676400"/>
            <a:chExt cx="419100" cy="533400"/>
          </a:xfrm>
        </p:grpSpPr>
        <p:sp>
          <p:nvSpPr>
            <p:cNvPr id="149" name="Rectangle 148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8546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4474218" y="3111002"/>
            <a:ext cx="99321" cy="125131"/>
            <a:chOff x="6134100" y="1676400"/>
            <a:chExt cx="419100" cy="533400"/>
          </a:xfrm>
        </p:grpSpPr>
        <p:sp>
          <p:nvSpPr>
            <p:cNvPr id="152" name="Rectangle 151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8546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658528" y="3199325"/>
            <a:ext cx="99321" cy="125131"/>
            <a:chOff x="6134100" y="1676400"/>
            <a:chExt cx="419100" cy="533400"/>
          </a:xfrm>
        </p:grpSpPr>
        <p:sp>
          <p:nvSpPr>
            <p:cNvPr id="155" name="Rectangle 154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8546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842838" y="3126237"/>
            <a:ext cx="99321" cy="125131"/>
            <a:chOff x="6134100" y="1676400"/>
            <a:chExt cx="419100" cy="533400"/>
          </a:xfrm>
        </p:grpSpPr>
        <p:sp>
          <p:nvSpPr>
            <p:cNvPr id="158" name="Rectangle 157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8546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662923" y="2974862"/>
            <a:ext cx="99321" cy="125131"/>
            <a:chOff x="6134100" y="1676400"/>
            <a:chExt cx="419100" cy="533400"/>
          </a:xfrm>
        </p:grpSpPr>
        <p:sp>
          <p:nvSpPr>
            <p:cNvPr id="161" name="Rectangle 160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8546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572725" y="2626326"/>
            <a:ext cx="99321" cy="125131"/>
            <a:chOff x="6134100" y="1676400"/>
            <a:chExt cx="419100" cy="533400"/>
          </a:xfrm>
        </p:grpSpPr>
        <p:sp>
          <p:nvSpPr>
            <p:cNvPr id="164" name="Rectangle 163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8546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191889" y="3151993"/>
            <a:ext cx="99321" cy="125131"/>
            <a:chOff x="6134100" y="1676400"/>
            <a:chExt cx="419100" cy="533400"/>
          </a:xfrm>
        </p:grpSpPr>
        <p:sp>
          <p:nvSpPr>
            <p:cNvPr id="167" name="Rectangle 166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398463" y="3151993"/>
            <a:ext cx="99321" cy="125131"/>
            <a:chOff x="6134100" y="1676400"/>
            <a:chExt cx="419100" cy="533400"/>
          </a:xfrm>
        </p:grpSpPr>
        <p:sp>
          <p:nvSpPr>
            <p:cNvPr id="170" name="Rectangle 169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5605037" y="3151993"/>
            <a:ext cx="99321" cy="125131"/>
            <a:chOff x="6134100" y="1676400"/>
            <a:chExt cx="419100" cy="533400"/>
          </a:xfrm>
        </p:grpSpPr>
        <p:sp>
          <p:nvSpPr>
            <p:cNvPr id="173" name="Rectangle 172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191889" y="3397808"/>
            <a:ext cx="99321" cy="125131"/>
            <a:chOff x="6134100" y="1676400"/>
            <a:chExt cx="419100" cy="533400"/>
          </a:xfrm>
        </p:grpSpPr>
        <p:sp>
          <p:nvSpPr>
            <p:cNvPr id="176" name="Rectangle 175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398462" y="3397808"/>
            <a:ext cx="99321" cy="125131"/>
            <a:chOff x="6134100" y="1676400"/>
            <a:chExt cx="419100" cy="533400"/>
          </a:xfrm>
        </p:grpSpPr>
        <p:sp>
          <p:nvSpPr>
            <p:cNvPr id="179" name="Rectangle 178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605035" y="3397808"/>
            <a:ext cx="99321" cy="125131"/>
            <a:chOff x="6134100" y="1676400"/>
            <a:chExt cx="419100" cy="533400"/>
          </a:xfrm>
        </p:grpSpPr>
        <p:sp>
          <p:nvSpPr>
            <p:cNvPr id="182" name="Rectangle 181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191889" y="3643623"/>
            <a:ext cx="99321" cy="125131"/>
            <a:chOff x="6134100" y="1676400"/>
            <a:chExt cx="419100" cy="533400"/>
          </a:xfrm>
        </p:grpSpPr>
        <p:sp>
          <p:nvSpPr>
            <p:cNvPr id="185" name="Rectangle 184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398462" y="3643623"/>
            <a:ext cx="99321" cy="125131"/>
            <a:chOff x="6134100" y="1676400"/>
            <a:chExt cx="419100" cy="533400"/>
          </a:xfrm>
        </p:grpSpPr>
        <p:sp>
          <p:nvSpPr>
            <p:cNvPr id="188" name="Rectangle 187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5605035" y="3643623"/>
            <a:ext cx="99321" cy="125131"/>
            <a:chOff x="6134100" y="1676400"/>
            <a:chExt cx="419100" cy="533400"/>
          </a:xfrm>
        </p:grpSpPr>
        <p:sp>
          <p:nvSpPr>
            <p:cNvPr id="191" name="Rectangle 190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sp>
        <p:nvSpPr>
          <p:cNvPr id="193" name="Rectangle 192"/>
          <p:cNvSpPr/>
          <p:nvPr/>
        </p:nvSpPr>
        <p:spPr>
          <a:xfrm>
            <a:off x="4155257" y="3846457"/>
            <a:ext cx="2237549" cy="675473"/>
          </a:xfrm>
          <a:prstGeom prst="rect">
            <a:avLst/>
          </a:prstGeom>
          <a:solidFill>
            <a:srgbClr val="928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94" name="Freeform: Shape 193"/>
          <p:cNvSpPr/>
          <p:nvPr/>
        </p:nvSpPr>
        <p:spPr>
          <a:xfrm flipV="1">
            <a:off x="5711323" y="3643623"/>
            <a:ext cx="535354" cy="270189"/>
          </a:xfrm>
          <a:custGeom>
            <a:avLst/>
            <a:gdLst>
              <a:gd name="connsiteX0" fmla="*/ 639 w 2698750"/>
              <a:gd name="connsiteY0" fmla="*/ 0 h 1362026"/>
              <a:gd name="connsiteX1" fmla="*/ 2698111 w 2698750"/>
              <a:gd name="connsiteY1" fmla="*/ 0 h 1362026"/>
              <a:gd name="connsiteX2" fmla="*/ 2698750 w 2698750"/>
              <a:gd name="connsiteY2" fmla="*/ 12651 h 1362026"/>
              <a:gd name="connsiteX3" fmla="*/ 1349375 w 2698750"/>
              <a:gd name="connsiteY3" fmla="*/ 1362026 h 1362026"/>
              <a:gd name="connsiteX4" fmla="*/ 0 w 2698750"/>
              <a:gd name="connsiteY4" fmla="*/ 12651 h 13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362026">
                <a:moveTo>
                  <a:pt x="639" y="0"/>
                </a:moveTo>
                <a:lnTo>
                  <a:pt x="2698111" y="0"/>
                </a:lnTo>
                <a:lnTo>
                  <a:pt x="2698750" y="12651"/>
                </a:lnTo>
                <a:cubicBezTo>
                  <a:pt x="2698750" y="757890"/>
                  <a:pt x="2094614" y="1362026"/>
                  <a:pt x="1349375" y="1362026"/>
                </a:cubicBezTo>
                <a:cubicBezTo>
                  <a:pt x="604136" y="1362026"/>
                  <a:pt x="0" y="757890"/>
                  <a:pt x="0" y="12651"/>
                </a:cubicBezTo>
                <a:close/>
              </a:path>
            </a:pathLst>
          </a:custGeom>
          <a:solidFill>
            <a:srgbClr val="928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95" name="Freeform: Shape 194"/>
          <p:cNvSpPr/>
          <p:nvPr/>
        </p:nvSpPr>
        <p:spPr>
          <a:xfrm flipV="1">
            <a:off x="5782976" y="3695666"/>
            <a:ext cx="386506" cy="195068"/>
          </a:xfrm>
          <a:custGeom>
            <a:avLst/>
            <a:gdLst>
              <a:gd name="connsiteX0" fmla="*/ 639 w 2698750"/>
              <a:gd name="connsiteY0" fmla="*/ 0 h 1362026"/>
              <a:gd name="connsiteX1" fmla="*/ 2698111 w 2698750"/>
              <a:gd name="connsiteY1" fmla="*/ 0 h 1362026"/>
              <a:gd name="connsiteX2" fmla="*/ 2698750 w 2698750"/>
              <a:gd name="connsiteY2" fmla="*/ 12651 h 1362026"/>
              <a:gd name="connsiteX3" fmla="*/ 1349375 w 2698750"/>
              <a:gd name="connsiteY3" fmla="*/ 1362026 h 1362026"/>
              <a:gd name="connsiteX4" fmla="*/ 0 w 2698750"/>
              <a:gd name="connsiteY4" fmla="*/ 12651 h 13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362026">
                <a:moveTo>
                  <a:pt x="639" y="0"/>
                </a:moveTo>
                <a:lnTo>
                  <a:pt x="2698111" y="0"/>
                </a:lnTo>
                <a:lnTo>
                  <a:pt x="2698750" y="12651"/>
                </a:lnTo>
                <a:cubicBezTo>
                  <a:pt x="2698750" y="757890"/>
                  <a:pt x="2094614" y="1362026"/>
                  <a:pt x="1349375" y="1362026"/>
                </a:cubicBezTo>
                <a:cubicBezTo>
                  <a:pt x="604136" y="1362026"/>
                  <a:pt x="0" y="757890"/>
                  <a:pt x="0" y="12651"/>
                </a:cubicBezTo>
                <a:close/>
              </a:path>
            </a:pathLst>
          </a:custGeom>
          <a:solidFill>
            <a:srgbClr val="20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96" name="Rectangle 195"/>
          <p:cNvSpPr/>
          <p:nvPr/>
        </p:nvSpPr>
        <p:spPr>
          <a:xfrm rot="16200000">
            <a:off x="5953538" y="3753525"/>
            <a:ext cx="45380" cy="119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97" name="Straight Connector 196"/>
          <p:cNvCxnSpPr>
            <a:cxnSpLocks/>
          </p:cNvCxnSpPr>
          <p:nvPr/>
        </p:nvCxnSpPr>
        <p:spPr>
          <a:xfrm flipH="1">
            <a:off x="5976812" y="3663194"/>
            <a:ext cx="2771" cy="121826"/>
          </a:xfrm>
          <a:prstGeom prst="line">
            <a:avLst/>
          </a:prstGeom>
          <a:ln w="12700">
            <a:solidFill>
              <a:srgbClr val="928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 rot="16200000">
            <a:off x="5674660" y="3304442"/>
            <a:ext cx="93763" cy="1342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99" name="Rectangle 198"/>
          <p:cNvSpPr/>
          <p:nvPr/>
        </p:nvSpPr>
        <p:spPr>
          <a:xfrm rot="16200000">
            <a:off x="5698852" y="3413078"/>
            <a:ext cx="45380" cy="1342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00" name="Rectangle 199"/>
          <p:cNvSpPr/>
          <p:nvPr/>
        </p:nvSpPr>
        <p:spPr>
          <a:xfrm rot="10800000">
            <a:off x="6076782" y="4260087"/>
            <a:ext cx="70164" cy="262719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01" name="Rectangle 200"/>
          <p:cNvSpPr/>
          <p:nvPr/>
        </p:nvSpPr>
        <p:spPr>
          <a:xfrm rot="10800000">
            <a:off x="6076782" y="4107035"/>
            <a:ext cx="70164" cy="130293"/>
          </a:xfrm>
          <a:prstGeom prst="rect">
            <a:avLst/>
          </a:prstGeom>
          <a:solidFill>
            <a:srgbClr val="20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02" name="Rectangle 201"/>
          <p:cNvSpPr/>
          <p:nvPr/>
        </p:nvSpPr>
        <p:spPr>
          <a:xfrm rot="10800000">
            <a:off x="5875130" y="4257825"/>
            <a:ext cx="70164" cy="262719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03" name="Rectangle 202"/>
          <p:cNvSpPr/>
          <p:nvPr/>
        </p:nvSpPr>
        <p:spPr>
          <a:xfrm rot="10800000">
            <a:off x="5875130" y="4107035"/>
            <a:ext cx="70164" cy="130293"/>
          </a:xfrm>
          <a:prstGeom prst="rect">
            <a:avLst/>
          </a:prstGeom>
          <a:solidFill>
            <a:srgbClr val="20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04" name="Rectangle 203"/>
          <p:cNvSpPr/>
          <p:nvPr/>
        </p:nvSpPr>
        <p:spPr>
          <a:xfrm rot="10800000">
            <a:off x="6233325" y="4107033"/>
            <a:ext cx="70164" cy="202833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05" name="Rectangle 204"/>
          <p:cNvSpPr/>
          <p:nvPr/>
        </p:nvSpPr>
        <p:spPr>
          <a:xfrm rot="10800000">
            <a:off x="5737279" y="4104346"/>
            <a:ext cx="70164" cy="107215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06" name="Rectangle 205"/>
          <p:cNvSpPr/>
          <p:nvPr/>
        </p:nvSpPr>
        <p:spPr>
          <a:xfrm rot="10800000">
            <a:off x="5619613" y="4107168"/>
            <a:ext cx="70164" cy="183056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07" name="Freeform: Shape 206"/>
          <p:cNvSpPr/>
          <p:nvPr/>
        </p:nvSpPr>
        <p:spPr>
          <a:xfrm>
            <a:off x="3398903" y="1010129"/>
            <a:ext cx="688282" cy="2586730"/>
          </a:xfrm>
          <a:custGeom>
            <a:avLst/>
            <a:gdLst>
              <a:gd name="connsiteX0" fmla="*/ 0 w 693420"/>
              <a:gd name="connsiteY0" fmla="*/ 2606040 h 2606040"/>
              <a:gd name="connsiteX1" fmla="*/ 0 w 693420"/>
              <a:gd name="connsiteY1" fmla="*/ 716280 h 2606040"/>
              <a:gd name="connsiteX2" fmla="*/ 693420 w 693420"/>
              <a:gd name="connsiteY2" fmla="*/ 0 h 2606040"/>
              <a:gd name="connsiteX3" fmla="*/ 693420 w 693420"/>
              <a:gd name="connsiteY3" fmla="*/ 7620 h 260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420" h="2606040">
                <a:moveTo>
                  <a:pt x="0" y="2606040"/>
                </a:moveTo>
                <a:lnTo>
                  <a:pt x="0" y="716280"/>
                </a:lnTo>
                <a:lnTo>
                  <a:pt x="693420" y="0"/>
                </a:lnTo>
                <a:lnTo>
                  <a:pt x="693420" y="762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208" name="Group 207"/>
          <p:cNvGrpSpPr/>
          <p:nvPr/>
        </p:nvGrpSpPr>
        <p:grpSpPr>
          <a:xfrm>
            <a:off x="3537498" y="1728551"/>
            <a:ext cx="99321" cy="125131"/>
            <a:chOff x="6134100" y="1676400"/>
            <a:chExt cx="419100" cy="533400"/>
          </a:xfrm>
        </p:grpSpPr>
        <p:sp>
          <p:nvSpPr>
            <p:cNvPr id="209" name="Rectangle 208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537498" y="2045763"/>
            <a:ext cx="99321" cy="125131"/>
            <a:chOff x="6134100" y="1676400"/>
            <a:chExt cx="419100" cy="533400"/>
          </a:xfrm>
        </p:grpSpPr>
        <p:sp>
          <p:nvSpPr>
            <p:cNvPr id="212" name="Rectangle 211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3537498" y="2362973"/>
            <a:ext cx="99321" cy="125131"/>
            <a:chOff x="6134100" y="1676400"/>
            <a:chExt cx="419100" cy="533400"/>
          </a:xfrm>
        </p:grpSpPr>
        <p:sp>
          <p:nvSpPr>
            <p:cNvPr id="215" name="Rectangle 214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537498" y="2680184"/>
            <a:ext cx="99321" cy="125131"/>
            <a:chOff x="6134100" y="1676400"/>
            <a:chExt cx="419100" cy="533400"/>
          </a:xfrm>
        </p:grpSpPr>
        <p:sp>
          <p:nvSpPr>
            <p:cNvPr id="218" name="Rectangle 217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537498" y="2997396"/>
            <a:ext cx="99321" cy="125131"/>
            <a:chOff x="6134100" y="1676400"/>
            <a:chExt cx="419100" cy="533400"/>
          </a:xfrm>
        </p:grpSpPr>
        <p:sp>
          <p:nvSpPr>
            <p:cNvPr id="221" name="Rectangle 220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537498" y="3314606"/>
            <a:ext cx="99321" cy="125131"/>
            <a:chOff x="6134100" y="1676400"/>
            <a:chExt cx="419100" cy="533400"/>
          </a:xfrm>
        </p:grpSpPr>
        <p:sp>
          <p:nvSpPr>
            <p:cNvPr id="224" name="Rectangle 223"/>
            <p:cNvSpPr/>
            <p:nvPr/>
          </p:nvSpPr>
          <p:spPr>
            <a:xfrm>
              <a:off x="6134100" y="1676400"/>
              <a:ext cx="419100" cy="533400"/>
            </a:xfrm>
            <a:prstGeom prst="rect">
              <a:avLst/>
            </a:prstGeom>
            <a:solidFill>
              <a:srgbClr val="D4C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6134100" y="1898248"/>
              <a:ext cx="419100" cy="309301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sp>
        <p:nvSpPr>
          <p:cNvPr id="339" name="Circle: Hollow 338"/>
          <p:cNvSpPr/>
          <p:nvPr/>
        </p:nvSpPr>
        <p:spPr>
          <a:xfrm>
            <a:off x="2833093" y="3175978"/>
            <a:ext cx="2690787" cy="2690787"/>
          </a:xfrm>
          <a:prstGeom prst="donut">
            <a:avLst>
              <a:gd name="adj" fmla="val 12147"/>
            </a:avLst>
          </a:prstGeom>
          <a:solidFill>
            <a:srgbClr val="F2F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 rot="10800000">
            <a:off x="3102019" y="3428289"/>
            <a:ext cx="2152375" cy="2172554"/>
            <a:chOff x="7016750" y="2079674"/>
            <a:chExt cx="2698750" cy="2724052"/>
          </a:xfrm>
        </p:grpSpPr>
        <p:sp>
          <p:nvSpPr>
            <p:cNvPr id="23" name="Freeform: Shape 22"/>
            <p:cNvSpPr/>
            <p:nvPr/>
          </p:nvSpPr>
          <p:spPr>
            <a:xfrm>
              <a:off x="7016750" y="3441700"/>
              <a:ext cx="2698750" cy="1362026"/>
            </a:xfrm>
            <a:custGeom>
              <a:avLst/>
              <a:gdLst>
                <a:gd name="connsiteX0" fmla="*/ 639 w 2698750"/>
                <a:gd name="connsiteY0" fmla="*/ 0 h 1362026"/>
                <a:gd name="connsiteX1" fmla="*/ 2698111 w 2698750"/>
                <a:gd name="connsiteY1" fmla="*/ 0 h 1362026"/>
                <a:gd name="connsiteX2" fmla="*/ 2698750 w 2698750"/>
                <a:gd name="connsiteY2" fmla="*/ 12651 h 1362026"/>
                <a:gd name="connsiteX3" fmla="*/ 1349375 w 2698750"/>
                <a:gd name="connsiteY3" fmla="*/ 1362026 h 1362026"/>
                <a:gd name="connsiteX4" fmla="*/ 0 w 2698750"/>
                <a:gd name="connsiteY4" fmla="*/ 12651 h 136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750" h="1362026">
                  <a:moveTo>
                    <a:pt x="639" y="0"/>
                  </a:moveTo>
                  <a:lnTo>
                    <a:pt x="2698111" y="0"/>
                  </a:lnTo>
                  <a:lnTo>
                    <a:pt x="2698750" y="12651"/>
                  </a:lnTo>
                  <a:cubicBezTo>
                    <a:pt x="2698750" y="757890"/>
                    <a:pt x="2094614" y="1362026"/>
                    <a:pt x="1349375" y="1362026"/>
                  </a:cubicBezTo>
                  <a:cubicBezTo>
                    <a:pt x="604136" y="1362026"/>
                    <a:pt x="0" y="757890"/>
                    <a:pt x="0" y="12651"/>
                  </a:cubicBezTo>
                  <a:close/>
                </a:path>
              </a:pathLst>
            </a:custGeom>
            <a:solidFill>
              <a:srgbClr val="96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24" name="Freeform: Shape 23"/>
            <p:cNvSpPr/>
            <p:nvPr/>
          </p:nvSpPr>
          <p:spPr>
            <a:xfrm rot="10800000">
              <a:off x="7016750" y="2079674"/>
              <a:ext cx="2698750" cy="1362026"/>
            </a:xfrm>
            <a:custGeom>
              <a:avLst/>
              <a:gdLst>
                <a:gd name="connsiteX0" fmla="*/ 639 w 2698750"/>
                <a:gd name="connsiteY0" fmla="*/ 0 h 1362026"/>
                <a:gd name="connsiteX1" fmla="*/ 2698111 w 2698750"/>
                <a:gd name="connsiteY1" fmla="*/ 0 h 1362026"/>
                <a:gd name="connsiteX2" fmla="*/ 2698750 w 2698750"/>
                <a:gd name="connsiteY2" fmla="*/ 12651 h 1362026"/>
                <a:gd name="connsiteX3" fmla="*/ 1349375 w 2698750"/>
                <a:gd name="connsiteY3" fmla="*/ 1362026 h 1362026"/>
                <a:gd name="connsiteX4" fmla="*/ 0 w 2698750"/>
                <a:gd name="connsiteY4" fmla="*/ 12651 h 136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750" h="1362026">
                  <a:moveTo>
                    <a:pt x="639" y="0"/>
                  </a:moveTo>
                  <a:lnTo>
                    <a:pt x="2698111" y="0"/>
                  </a:lnTo>
                  <a:lnTo>
                    <a:pt x="2698750" y="12651"/>
                  </a:lnTo>
                  <a:cubicBezTo>
                    <a:pt x="2698750" y="757890"/>
                    <a:pt x="2094614" y="1362026"/>
                    <a:pt x="1349375" y="1362026"/>
                  </a:cubicBezTo>
                  <a:cubicBezTo>
                    <a:pt x="604136" y="1362026"/>
                    <a:pt x="0" y="757890"/>
                    <a:pt x="0" y="12651"/>
                  </a:cubicBezTo>
                  <a:close/>
                </a:path>
              </a:pathLst>
            </a:cu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70" name="Wheel 1"/>
          <p:cNvGrpSpPr/>
          <p:nvPr/>
        </p:nvGrpSpPr>
        <p:grpSpPr>
          <a:xfrm>
            <a:off x="2826007" y="3162369"/>
            <a:ext cx="2704398" cy="2704396"/>
            <a:chOff x="2377909" y="2965253"/>
            <a:chExt cx="3099195" cy="3099194"/>
          </a:xfrm>
        </p:grpSpPr>
        <p:sp>
          <p:nvSpPr>
            <p:cNvPr id="27" name="Rectangle 26"/>
            <p:cNvSpPr/>
            <p:nvPr/>
          </p:nvSpPr>
          <p:spPr>
            <a:xfrm>
              <a:off x="3890506" y="3041428"/>
              <a:ext cx="71821" cy="1293483"/>
            </a:xfrm>
            <a:prstGeom prst="rect">
              <a:avLst/>
            </a:prstGeom>
            <a:noFill/>
            <a:ln w="28575">
              <a:solidFill>
                <a:srgbClr val="201B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90506" y="4718133"/>
              <a:ext cx="71821" cy="1243274"/>
            </a:xfrm>
            <a:prstGeom prst="rect">
              <a:avLst/>
            </a:prstGeom>
            <a:solidFill>
              <a:srgbClr val="FF73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7" name="Freeform: Shape 16"/>
            <p:cNvSpPr/>
            <p:nvPr/>
          </p:nvSpPr>
          <p:spPr>
            <a:xfrm rot="9863651">
              <a:off x="2475551" y="3068247"/>
              <a:ext cx="2907950" cy="2907671"/>
            </a:xfrm>
            <a:custGeom>
              <a:avLst/>
              <a:gdLst>
                <a:gd name="connsiteX0" fmla="*/ 800644 w 3181655"/>
                <a:gd name="connsiteY0" fmla="*/ 2979608 h 3181350"/>
                <a:gd name="connsiteX1" fmla="*/ 761294 w 3181655"/>
                <a:gd name="connsiteY1" fmla="*/ 2956331 h 3181350"/>
                <a:gd name="connsiteX2" fmla="*/ 1482750 w 3181655"/>
                <a:gd name="connsiteY2" fmla="*/ 1736699 h 3181350"/>
                <a:gd name="connsiteX3" fmla="*/ 470213 w 3181655"/>
                <a:gd name="connsiteY3" fmla="*/ 2728047 h 3181350"/>
                <a:gd name="connsiteX4" fmla="*/ 438228 w 3181655"/>
                <a:gd name="connsiteY4" fmla="*/ 2695379 h 3181350"/>
                <a:gd name="connsiteX5" fmla="*/ 1450765 w 3181655"/>
                <a:gd name="connsiteY5" fmla="*/ 1704031 h 3181350"/>
                <a:gd name="connsiteX6" fmla="*/ 216150 w 3181655"/>
                <a:gd name="connsiteY6" fmla="*/ 2399536 h 3181350"/>
                <a:gd name="connsiteX7" fmla="*/ 193710 w 3181655"/>
                <a:gd name="connsiteY7" fmla="*/ 2359702 h 3181350"/>
                <a:gd name="connsiteX8" fmla="*/ 1428326 w 3181655"/>
                <a:gd name="connsiteY8" fmla="*/ 1664197 h 3181350"/>
                <a:gd name="connsiteX9" fmla="*/ 55769 w 3181655"/>
                <a:gd name="connsiteY9" fmla="*/ 2016462 h 3181350"/>
                <a:gd name="connsiteX10" fmla="*/ 44404 w 3181655"/>
                <a:gd name="connsiteY10" fmla="*/ 1972178 h 3181350"/>
                <a:gd name="connsiteX11" fmla="*/ 1416961 w 3181655"/>
                <a:gd name="connsiteY11" fmla="*/ 1619914 h 3181350"/>
                <a:gd name="connsiteX12" fmla="*/ 0 w 3181655"/>
                <a:gd name="connsiteY12" fmla="*/ 1604931 h 3181350"/>
                <a:gd name="connsiteX13" fmla="*/ 483 w 3181655"/>
                <a:gd name="connsiteY13" fmla="*/ 1559214 h 3181350"/>
                <a:gd name="connsiteX14" fmla="*/ 1533085 w 3181655"/>
                <a:gd name="connsiteY14" fmla="*/ 1575420 h 3181350"/>
                <a:gd name="connsiteX15" fmla="*/ 216232 w 3181655"/>
                <a:gd name="connsiteY15" fmla="*/ 815134 h 3181350"/>
                <a:gd name="connsiteX16" fmla="*/ 239091 w 3181655"/>
                <a:gd name="connsiteY16" fmla="*/ 775540 h 3181350"/>
                <a:gd name="connsiteX17" fmla="*/ 1466284 w 3181655"/>
                <a:gd name="connsiteY17" fmla="*/ 1484061 h 3181350"/>
                <a:gd name="connsiteX18" fmla="*/ 464285 w 3181655"/>
                <a:gd name="connsiteY18" fmla="*/ 482062 h 3181350"/>
                <a:gd name="connsiteX19" fmla="*/ 496614 w 3181655"/>
                <a:gd name="connsiteY19" fmla="*/ 449734 h 3181350"/>
                <a:gd name="connsiteX20" fmla="*/ 1498611 w 3181655"/>
                <a:gd name="connsiteY20" fmla="*/ 1451732 h 3181350"/>
                <a:gd name="connsiteX21" fmla="*/ 790092 w 3181655"/>
                <a:gd name="connsiteY21" fmla="*/ 224540 h 3181350"/>
                <a:gd name="connsiteX22" fmla="*/ 829686 w 3181655"/>
                <a:gd name="connsiteY22" fmla="*/ 201680 h 3181350"/>
                <a:gd name="connsiteX23" fmla="*/ 1538206 w 3181655"/>
                <a:gd name="connsiteY23" fmla="*/ 1428872 h 3181350"/>
                <a:gd name="connsiteX24" fmla="*/ 1171449 w 3181655"/>
                <a:gd name="connsiteY24" fmla="*/ 60118 h 3181350"/>
                <a:gd name="connsiteX25" fmla="*/ 1215610 w 3181655"/>
                <a:gd name="connsiteY25" fmla="*/ 48285 h 3181350"/>
                <a:gd name="connsiteX26" fmla="*/ 1582367 w 3181655"/>
                <a:gd name="connsiteY26" fmla="*/ 1417040 h 3181350"/>
                <a:gd name="connsiteX27" fmla="*/ 1582367 w 3181655"/>
                <a:gd name="connsiteY27" fmla="*/ 0 h 3181350"/>
                <a:gd name="connsiteX28" fmla="*/ 1628086 w 3181655"/>
                <a:gd name="connsiteY28" fmla="*/ 0 h 3181350"/>
                <a:gd name="connsiteX29" fmla="*/ 1628086 w 3181655"/>
                <a:gd name="connsiteY29" fmla="*/ 1491006 h 3181350"/>
                <a:gd name="connsiteX30" fmla="*/ 2381011 w 3181655"/>
                <a:gd name="connsiteY30" fmla="*/ 218174 h 3181350"/>
                <a:gd name="connsiteX31" fmla="*/ 2420361 w 3181655"/>
                <a:gd name="connsiteY31" fmla="*/ 241451 h 3181350"/>
                <a:gd name="connsiteX32" fmla="*/ 1698905 w 3181655"/>
                <a:gd name="connsiteY32" fmla="*/ 1461084 h 3181350"/>
                <a:gd name="connsiteX33" fmla="*/ 2711442 w 3181655"/>
                <a:gd name="connsiteY33" fmla="*/ 469736 h 3181350"/>
                <a:gd name="connsiteX34" fmla="*/ 2743426 w 3181655"/>
                <a:gd name="connsiteY34" fmla="*/ 502404 h 3181350"/>
                <a:gd name="connsiteX35" fmla="*/ 1730890 w 3181655"/>
                <a:gd name="connsiteY35" fmla="*/ 1493752 h 3181350"/>
                <a:gd name="connsiteX36" fmla="*/ 2965505 w 3181655"/>
                <a:gd name="connsiteY36" fmla="*/ 798247 h 3181350"/>
                <a:gd name="connsiteX37" fmla="*/ 2987945 w 3181655"/>
                <a:gd name="connsiteY37" fmla="*/ 838080 h 3181350"/>
                <a:gd name="connsiteX38" fmla="*/ 1753329 w 3181655"/>
                <a:gd name="connsiteY38" fmla="*/ 1533585 h 3181350"/>
                <a:gd name="connsiteX39" fmla="*/ 3125886 w 3181655"/>
                <a:gd name="connsiteY39" fmla="*/ 1181321 h 3181350"/>
                <a:gd name="connsiteX40" fmla="*/ 3137251 w 3181655"/>
                <a:gd name="connsiteY40" fmla="*/ 1225605 h 3181350"/>
                <a:gd name="connsiteX41" fmla="*/ 1764695 w 3181655"/>
                <a:gd name="connsiteY41" fmla="*/ 1577869 h 3181350"/>
                <a:gd name="connsiteX42" fmla="*/ 3181655 w 3181655"/>
                <a:gd name="connsiteY42" fmla="*/ 1592852 h 3181350"/>
                <a:gd name="connsiteX43" fmla="*/ 3181172 w 3181655"/>
                <a:gd name="connsiteY43" fmla="*/ 1638568 h 3181350"/>
                <a:gd name="connsiteX44" fmla="*/ 1706898 w 3181655"/>
                <a:gd name="connsiteY44" fmla="*/ 1622979 h 3181350"/>
                <a:gd name="connsiteX45" fmla="*/ 2994221 w 3181655"/>
                <a:gd name="connsiteY45" fmla="*/ 2366216 h 3181350"/>
                <a:gd name="connsiteX46" fmla="*/ 2971362 w 3181655"/>
                <a:gd name="connsiteY46" fmla="*/ 2405809 h 3181350"/>
                <a:gd name="connsiteX47" fmla="*/ 1744169 w 3181655"/>
                <a:gd name="connsiteY47" fmla="*/ 1697289 h 3181350"/>
                <a:gd name="connsiteX48" fmla="*/ 2746168 w 3181655"/>
                <a:gd name="connsiteY48" fmla="*/ 2699288 h 3181350"/>
                <a:gd name="connsiteX49" fmla="*/ 2713839 w 3181655"/>
                <a:gd name="connsiteY49" fmla="*/ 2731616 h 3181350"/>
                <a:gd name="connsiteX50" fmla="*/ 1711841 w 3181655"/>
                <a:gd name="connsiteY50" fmla="*/ 1729617 h 3181350"/>
                <a:gd name="connsiteX51" fmla="*/ 2420361 w 3181655"/>
                <a:gd name="connsiteY51" fmla="*/ 2956810 h 3181350"/>
                <a:gd name="connsiteX52" fmla="*/ 2380767 w 3181655"/>
                <a:gd name="connsiteY52" fmla="*/ 2979670 h 3181350"/>
                <a:gd name="connsiteX53" fmla="*/ 1672247 w 3181655"/>
                <a:gd name="connsiteY53" fmla="*/ 1752478 h 3181350"/>
                <a:gd name="connsiteX54" fmla="*/ 2039004 w 3181655"/>
                <a:gd name="connsiteY54" fmla="*/ 3121233 h 3181350"/>
                <a:gd name="connsiteX55" fmla="*/ 1994843 w 3181655"/>
                <a:gd name="connsiteY55" fmla="*/ 3133065 h 3181350"/>
                <a:gd name="connsiteX56" fmla="*/ 1628086 w 3181655"/>
                <a:gd name="connsiteY56" fmla="*/ 1764309 h 3181350"/>
                <a:gd name="connsiteX57" fmla="*/ 1628086 w 3181655"/>
                <a:gd name="connsiteY57" fmla="*/ 3181350 h 3181350"/>
                <a:gd name="connsiteX58" fmla="*/ 1582367 w 3181655"/>
                <a:gd name="connsiteY58" fmla="*/ 3181350 h 3181350"/>
                <a:gd name="connsiteX59" fmla="*/ 1582367 w 3181655"/>
                <a:gd name="connsiteY59" fmla="*/ 1658093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181655" h="3181350">
                  <a:moveTo>
                    <a:pt x="800644" y="2979608"/>
                  </a:moveTo>
                  <a:lnTo>
                    <a:pt x="761294" y="2956331"/>
                  </a:lnTo>
                  <a:lnTo>
                    <a:pt x="1482750" y="1736699"/>
                  </a:lnTo>
                  <a:lnTo>
                    <a:pt x="470213" y="2728047"/>
                  </a:lnTo>
                  <a:lnTo>
                    <a:pt x="438228" y="2695379"/>
                  </a:lnTo>
                  <a:lnTo>
                    <a:pt x="1450765" y="1704031"/>
                  </a:lnTo>
                  <a:lnTo>
                    <a:pt x="216150" y="2399536"/>
                  </a:lnTo>
                  <a:lnTo>
                    <a:pt x="193710" y="2359702"/>
                  </a:lnTo>
                  <a:lnTo>
                    <a:pt x="1428326" y="1664197"/>
                  </a:lnTo>
                  <a:lnTo>
                    <a:pt x="55769" y="2016462"/>
                  </a:lnTo>
                  <a:lnTo>
                    <a:pt x="44404" y="1972178"/>
                  </a:lnTo>
                  <a:lnTo>
                    <a:pt x="1416961" y="1619914"/>
                  </a:lnTo>
                  <a:lnTo>
                    <a:pt x="0" y="1604931"/>
                  </a:lnTo>
                  <a:lnTo>
                    <a:pt x="483" y="1559214"/>
                  </a:lnTo>
                  <a:lnTo>
                    <a:pt x="1533085" y="1575420"/>
                  </a:lnTo>
                  <a:lnTo>
                    <a:pt x="216232" y="815134"/>
                  </a:lnTo>
                  <a:lnTo>
                    <a:pt x="239091" y="775540"/>
                  </a:lnTo>
                  <a:lnTo>
                    <a:pt x="1466284" y="1484061"/>
                  </a:lnTo>
                  <a:lnTo>
                    <a:pt x="464285" y="482062"/>
                  </a:lnTo>
                  <a:lnTo>
                    <a:pt x="496614" y="449734"/>
                  </a:lnTo>
                  <a:lnTo>
                    <a:pt x="1498611" y="1451732"/>
                  </a:lnTo>
                  <a:lnTo>
                    <a:pt x="790092" y="224540"/>
                  </a:lnTo>
                  <a:lnTo>
                    <a:pt x="829686" y="201680"/>
                  </a:lnTo>
                  <a:lnTo>
                    <a:pt x="1538206" y="1428872"/>
                  </a:lnTo>
                  <a:lnTo>
                    <a:pt x="1171449" y="60118"/>
                  </a:lnTo>
                  <a:lnTo>
                    <a:pt x="1215610" y="48285"/>
                  </a:lnTo>
                  <a:lnTo>
                    <a:pt x="1582367" y="1417040"/>
                  </a:lnTo>
                  <a:lnTo>
                    <a:pt x="1582367" y="0"/>
                  </a:lnTo>
                  <a:lnTo>
                    <a:pt x="1628086" y="0"/>
                  </a:lnTo>
                  <a:lnTo>
                    <a:pt x="1628086" y="1491006"/>
                  </a:lnTo>
                  <a:lnTo>
                    <a:pt x="2381011" y="218174"/>
                  </a:lnTo>
                  <a:lnTo>
                    <a:pt x="2420361" y="241451"/>
                  </a:lnTo>
                  <a:lnTo>
                    <a:pt x="1698905" y="1461084"/>
                  </a:lnTo>
                  <a:lnTo>
                    <a:pt x="2711442" y="469736"/>
                  </a:lnTo>
                  <a:lnTo>
                    <a:pt x="2743426" y="502404"/>
                  </a:lnTo>
                  <a:lnTo>
                    <a:pt x="1730890" y="1493752"/>
                  </a:lnTo>
                  <a:lnTo>
                    <a:pt x="2965505" y="798247"/>
                  </a:lnTo>
                  <a:lnTo>
                    <a:pt x="2987945" y="838080"/>
                  </a:lnTo>
                  <a:lnTo>
                    <a:pt x="1753329" y="1533585"/>
                  </a:lnTo>
                  <a:lnTo>
                    <a:pt x="3125886" y="1181321"/>
                  </a:lnTo>
                  <a:lnTo>
                    <a:pt x="3137251" y="1225605"/>
                  </a:lnTo>
                  <a:lnTo>
                    <a:pt x="1764695" y="1577869"/>
                  </a:lnTo>
                  <a:lnTo>
                    <a:pt x="3181655" y="1592852"/>
                  </a:lnTo>
                  <a:lnTo>
                    <a:pt x="3181172" y="1638568"/>
                  </a:lnTo>
                  <a:lnTo>
                    <a:pt x="1706898" y="1622979"/>
                  </a:lnTo>
                  <a:lnTo>
                    <a:pt x="2994221" y="2366216"/>
                  </a:lnTo>
                  <a:lnTo>
                    <a:pt x="2971362" y="2405809"/>
                  </a:lnTo>
                  <a:lnTo>
                    <a:pt x="1744169" y="1697289"/>
                  </a:lnTo>
                  <a:lnTo>
                    <a:pt x="2746168" y="2699288"/>
                  </a:lnTo>
                  <a:lnTo>
                    <a:pt x="2713839" y="2731616"/>
                  </a:lnTo>
                  <a:lnTo>
                    <a:pt x="1711841" y="1729617"/>
                  </a:lnTo>
                  <a:lnTo>
                    <a:pt x="2420361" y="2956810"/>
                  </a:lnTo>
                  <a:lnTo>
                    <a:pt x="2380767" y="2979670"/>
                  </a:lnTo>
                  <a:lnTo>
                    <a:pt x="1672247" y="1752478"/>
                  </a:lnTo>
                  <a:lnTo>
                    <a:pt x="2039004" y="3121233"/>
                  </a:lnTo>
                  <a:lnTo>
                    <a:pt x="1994843" y="3133065"/>
                  </a:lnTo>
                  <a:lnTo>
                    <a:pt x="1628086" y="1764309"/>
                  </a:lnTo>
                  <a:lnTo>
                    <a:pt x="1628086" y="3181350"/>
                  </a:lnTo>
                  <a:lnTo>
                    <a:pt x="1582367" y="3181350"/>
                  </a:lnTo>
                  <a:lnTo>
                    <a:pt x="1582367" y="1658093"/>
                  </a:lnTo>
                  <a:close/>
                </a:path>
              </a:pathLst>
            </a:custGeom>
            <a:solidFill>
              <a:srgbClr val="D0C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" name="Oval 1"/>
            <p:cNvSpPr/>
            <p:nvPr/>
          </p:nvSpPr>
          <p:spPr>
            <a:xfrm>
              <a:off x="2473671" y="3061015"/>
              <a:ext cx="2907672" cy="2907671"/>
            </a:xfrm>
            <a:prstGeom prst="ellipse">
              <a:avLst/>
            </a:prstGeom>
            <a:noFill/>
            <a:ln w="25400">
              <a:solidFill>
                <a:srgbClr val="FF73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" name="Oval 5"/>
            <p:cNvSpPr/>
            <p:nvPr/>
          </p:nvSpPr>
          <p:spPr>
            <a:xfrm>
              <a:off x="2377909" y="2965253"/>
              <a:ext cx="3099195" cy="3099194"/>
            </a:xfrm>
            <a:prstGeom prst="ellipse">
              <a:avLst/>
            </a:prstGeom>
            <a:noFill/>
            <a:ln w="57150">
              <a:solidFill>
                <a:srgbClr val="8E8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" name="Arc 3"/>
            <p:cNvSpPr/>
            <p:nvPr/>
          </p:nvSpPr>
          <p:spPr>
            <a:xfrm rot="18079056">
              <a:off x="2417986" y="2998513"/>
              <a:ext cx="3019040" cy="3032672"/>
            </a:xfrm>
            <a:prstGeom prst="arc">
              <a:avLst>
                <a:gd name="adj1" fmla="val 16200000"/>
                <a:gd name="adj2" fmla="val 1601334"/>
              </a:avLst>
            </a:prstGeom>
            <a:ln w="127000">
              <a:solidFill>
                <a:srgbClr val="FF73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18" name="Circle: Hollow 17"/>
            <p:cNvSpPr/>
            <p:nvPr/>
          </p:nvSpPr>
          <p:spPr>
            <a:xfrm>
              <a:off x="3727278" y="4321853"/>
              <a:ext cx="400458" cy="400458"/>
            </a:xfrm>
            <a:prstGeom prst="donut">
              <a:avLst>
                <a:gd name="adj" fmla="val 31017"/>
              </a:avLst>
            </a:prstGeom>
            <a:solidFill>
              <a:srgbClr val="201A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814334" y="4408909"/>
              <a:ext cx="226346" cy="226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0" name="Circle: Hollow 19"/>
            <p:cNvSpPr/>
            <p:nvPr/>
          </p:nvSpPr>
          <p:spPr>
            <a:xfrm>
              <a:off x="3574929" y="4169505"/>
              <a:ext cx="705155" cy="705155"/>
            </a:xfrm>
            <a:prstGeom prst="donut">
              <a:avLst>
                <a:gd name="adj" fmla="val 6480"/>
              </a:avLst>
            </a:prstGeom>
            <a:solidFill>
              <a:srgbClr val="D0C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 rot="10800000">
            <a:off x="7014638" y="3428289"/>
            <a:ext cx="2152375" cy="2172554"/>
            <a:chOff x="7016750" y="2079674"/>
            <a:chExt cx="2698750" cy="2724052"/>
          </a:xfrm>
        </p:grpSpPr>
        <p:sp>
          <p:nvSpPr>
            <p:cNvPr id="51" name="Freeform: Shape 50"/>
            <p:cNvSpPr/>
            <p:nvPr/>
          </p:nvSpPr>
          <p:spPr>
            <a:xfrm>
              <a:off x="7016750" y="3441700"/>
              <a:ext cx="2698750" cy="1362026"/>
            </a:xfrm>
            <a:custGeom>
              <a:avLst/>
              <a:gdLst>
                <a:gd name="connsiteX0" fmla="*/ 639 w 2698750"/>
                <a:gd name="connsiteY0" fmla="*/ 0 h 1362026"/>
                <a:gd name="connsiteX1" fmla="*/ 2698111 w 2698750"/>
                <a:gd name="connsiteY1" fmla="*/ 0 h 1362026"/>
                <a:gd name="connsiteX2" fmla="*/ 2698750 w 2698750"/>
                <a:gd name="connsiteY2" fmla="*/ 12651 h 1362026"/>
                <a:gd name="connsiteX3" fmla="*/ 1349375 w 2698750"/>
                <a:gd name="connsiteY3" fmla="*/ 1362026 h 1362026"/>
                <a:gd name="connsiteX4" fmla="*/ 0 w 2698750"/>
                <a:gd name="connsiteY4" fmla="*/ 12651 h 136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750" h="1362026">
                  <a:moveTo>
                    <a:pt x="639" y="0"/>
                  </a:moveTo>
                  <a:lnTo>
                    <a:pt x="2698111" y="0"/>
                  </a:lnTo>
                  <a:lnTo>
                    <a:pt x="2698750" y="12651"/>
                  </a:lnTo>
                  <a:cubicBezTo>
                    <a:pt x="2698750" y="757890"/>
                    <a:pt x="2094614" y="1362026"/>
                    <a:pt x="1349375" y="1362026"/>
                  </a:cubicBezTo>
                  <a:cubicBezTo>
                    <a:pt x="604136" y="1362026"/>
                    <a:pt x="0" y="757890"/>
                    <a:pt x="0" y="12651"/>
                  </a:cubicBezTo>
                  <a:close/>
                </a:path>
              </a:pathLst>
            </a:custGeom>
            <a:solidFill>
              <a:srgbClr val="D9C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52" name="Freeform: Shape 51"/>
            <p:cNvSpPr/>
            <p:nvPr/>
          </p:nvSpPr>
          <p:spPr>
            <a:xfrm rot="10800000">
              <a:off x="7016750" y="2079674"/>
              <a:ext cx="2698750" cy="1362026"/>
            </a:xfrm>
            <a:custGeom>
              <a:avLst/>
              <a:gdLst>
                <a:gd name="connsiteX0" fmla="*/ 639 w 2698750"/>
                <a:gd name="connsiteY0" fmla="*/ 0 h 1362026"/>
                <a:gd name="connsiteX1" fmla="*/ 2698111 w 2698750"/>
                <a:gd name="connsiteY1" fmla="*/ 0 h 1362026"/>
                <a:gd name="connsiteX2" fmla="*/ 2698750 w 2698750"/>
                <a:gd name="connsiteY2" fmla="*/ 12651 h 1362026"/>
                <a:gd name="connsiteX3" fmla="*/ 1349375 w 2698750"/>
                <a:gd name="connsiteY3" fmla="*/ 1362026 h 1362026"/>
                <a:gd name="connsiteX4" fmla="*/ 0 w 2698750"/>
                <a:gd name="connsiteY4" fmla="*/ 12651 h 136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750" h="1362026">
                  <a:moveTo>
                    <a:pt x="639" y="0"/>
                  </a:moveTo>
                  <a:lnTo>
                    <a:pt x="2698111" y="0"/>
                  </a:lnTo>
                  <a:lnTo>
                    <a:pt x="2698750" y="12651"/>
                  </a:lnTo>
                  <a:cubicBezTo>
                    <a:pt x="2698750" y="757890"/>
                    <a:pt x="2094614" y="1362026"/>
                    <a:pt x="1349375" y="1362026"/>
                  </a:cubicBezTo>
                  <a:cubicBezTo>
                    <a:pt x="604136" y="1362026"/>
                    <a:pt x="0" y="757890"/>
                    <a:pt x="0" y="12651"/>
                  </a:cubicBezTo>
                  <a:close/>
                </a:path>
              </a:pathLst>
            </a:custGeom>
            <a:solidFill>
              <a:srgbClr val="FF73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69" name="Wheel 2"/>
          <p:cNvGrpSpPr/>
          <p:nvPr/>
        </p:nvGrpSpPr>
        <p:grpSpPr>
          <a:xfrm>
            <a:off x="6733839" y="3162369"/>
            <a:ext cx="2704398" cy="2704396"/>
            <a:chOff x="6291548" y="2965253"/>
            <a:chExt cx="3099195" cy="3099194"/>
          </a:xfrm>
        </p:grpSpPr>
        <p:sp>
          <p:nvSpPr>
            <p:cNvPr id="53" name="Rectangle 52"/>
            <p:cNvSpPr/>
            <p:nvPr/>
          </p:nvSpPr>
          <p:spPr>
            <a:xfrm>
              <a:off x="7804145" y="2965253"/>
              <a:ext cx="71821" cy="1369658"/>
            </a:xfrm>
            <a:prstGeom prst="rect">
              <a:avLst/>
            </a:prstGeom>
            <a:noFill/>
            <a:ln w="28575">
              <a:solidFill>
                <a:srgbClr val="201B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804145" y="4718133"/>
              <a:ext cx="71821" cy="1243274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5" name="Freeform: Shape 54"/>
            <p:cNvSpPr/>
            <p:nvPr/>
          </p:nvSpPr>
          <p:spPr>
            <a:xfrm rot="9863651">
              <a:off x="6389190" y="3068247"/>
              <a:ext cx="2907950" cy="2907671"/>
            </a:xfrm>
            <a:custGeom>
              <a:avLst/>
              <a:gdLst>
                <a:gd name="connsiteX0" fmla="*/ 800644 w 3181655"/>
                <a:gd name="connsiteY0" fmla="*/ 2979608 h 3181350"/>
                <a:gd name="connsiteX1" fmla="*/ 761294 w 3181655"/>
                <a:gd name="connsiteY1" fmla="*/ 2956331 h 3181350"/>
                <a:gd name="connsiteX2" fmla="*/ 1482750 w 3181655"/>
                <a:gd name="connsiteY2" fmla="*/ 1736699 h 3181350"/>
                <a:gd name="connsiteX3" fmla="*/ 470213 w 3181655"/>
                <a:gd name="connsiteY3" fmla="*/ 2728047 h 3181350"/>
                <a:gd name="connsiteX4" fmla="*/ 438228 w 3181655"/>
                <a:gd name="connsiteY4" fmla="*/ 2695379 h 3181350"/>
                <a:gd name="connsiteX5" fmla="*/ 1450765 w 3181655"/>
                <a:gd name="connsiteY5" fmla="*/ 1704031 h 3181350"/>
                <a:gd name="connsiteX6" fmla="*/ 216150 w 3181655"/>
                <a:gd name="connsiteY6" fmla="*/ 2399536 h 3181350"/>
                <a:gd name="connsiteX7" fmla="*/ 193710 w 3181655"/>
                <a:gd name="connsiteY7" fmla="*/ 2359702 h 3181350"/>
                <a:gd name="connsiteX8" fmla="*/ 1428326 w 3181655"/>
                <a:gd name="connsiteY8" fmla="*/ 1664197 h 3181350"/>
                <a:gd name="connsiteX9" fmla="*/ 55769 w 3181655"/>
                <a:gd name="connsiteY9" fmla="*/ 2016462 h 3181350"/>
                <a:gd name="connsiteX10" fmla="*/ 44404 w 3181655"/>
                <a:gd name="connsiteY10" fmla="*/ 1972178 h 3181350"/>
                <a:gd name="connsiteX11" fmla="*/ 1416961 w 3181655"/>
                <a:gd name="connsiteY11" fmla="*/ 1619914 h 3181350"/>
                <a:gd name="connsiteX12" fmla="*/ 0 w 3181655"/>
                <a:gd name="connsiteY12" fmla="*/ 1604931 h 3181350"/>
                <a:gd name="connsiteX13" fmla="*/ 483 w 3181655"/>
                <a:gd name="connsiteY13" fmla="*/ 1559214 h 3181350"/>
                <a:gd name="connsiteX14" fmla="*/ 1533085 w 3181655"/>
                <a:gd name="connsiteY14" fmla="*/ 1575420 h 3181350"/>
                <a:gd name="connsiteX15" fmla="*/ 216232 w 3181655"/>
                <a:gd name="connsiteY15" fmla="*/ 815134 h 3181350"/>
                <a:gd name="connsiteX16" fmla="*/ 239091 w 3181655"/>
                <a:gd name="connsiteY16" fmla="*/ 775540 h 3181350"/>
                <a:gd name="connsiteX17" fmla="*/ 1466284 w 3181655"/>
                <a:gd name="connsiteY17" fmla="*/ 1484061 h 3181350"/>
                <a:gd name="connsiteX18" fmla="*/ 464285 w 3181655"/>
                <a:gd name="connsiteY18" fmla="*/ 482062 h 3181350"/>
                <a:gd name="connsiteX19" fmla="*/ 496614 w 3181655"/>
                <a:gd name="connsiteY19" fmla="*/ 449734 h 3181350"/>
                <a:gd name="connsiteX20" fmla="*/ 1498611 w 3181655"/>
                <a:gd name="connsiteY20" fmla="*/ 1451732 h 3181350"/>
                <a:gd name="connsiteX21" fmla="*/ 790092 w 3181655"/>
                <a:gd name="connsiteY21" fmla="*/ 224540 h 3181350"/>
                <a:gd name="connsiteX22" fmla="*/ 829686 w 3181655"/>
                <a:gd name="connsiteY22" fmla="*/ 201680 h 3181350"/>
                <a:gd name="connsiteX23" fmla="*/ 1538206 w 3181655"/>
                <a:gd name="connsiteY23" fmla="*/ 1428872 h 3181350"/>
                <a:gd name="connsiteX24" fmla="*/ 1171449 w 3181655"/>
                <a:gd name="connsiteY24" fmla="*/ 60118 h 3181350"/>
                <a:gd name="connsiteX25" fmla="*/ 1215610 w 3181655"/>
                <a:gd name="connsiteY25" fmla="*/ 48285 h 3181350"/>
                <a:gd name="connsiteX26" fmla="*/ 1582367 w 3181655"/>
                <a:gd name="connsiteY26" fmla="*/ 1417040 h 3181350"/>
                <a:gd name="connsiteX27" fmla="*/ 1582367 w 3181655"/>
                <a:gd name="connsiteY27" fmla="*/ 0 h 3181350"/>
                <a:gd name="connsiteX28" fmla="*/ 1628086 w 3181655"/>
                <a:gd name="connsiteY28" fmla="*/ 0 h 3181350"/>
                <a:gd name="connsiteX29" fmla="*/ 1628086 w 3181655"/>
                <a:gd name="connsiteY29" fmla="*/ 1491006 h 3181350"/>
                <a:gd name="connsiteX30" fmla="*/ 2381011 w 3181655"/>
                <a:gd name="connsiteY30" fmla="*/ 218174 h 3181350"/>
                <a:gd name="connsiteX31" fmla="*/ 2420361 w 3181655"/>
                <a:gd name="connsiteY31" fmla="*/ 241451 h 3181350"/>
                <a:gd name="connsiteX32" fmla="*/ 1698905 w 3181655"/>
                <a:gd name="connsiteY32" fmla="*/ 1461084 h 3181350"/>
                <a:gd name="connsiteX33" fmla="*/ 2711442 w 3181655"/>
                <a:gd name="connsiteY33" fmla="*/ 469736 h 3181350"/>
                <a:gd name="connsiteX34" fmla="*/ 2743426 w 3181655"/>
                <a:gd name="connsiteY34" fmla="*/ 502404 h 3181350"/>
                <a:gd name="connsiteX35" fmla="*/ 1730890 w 3181655"/>
                <a:gd name="connsiteY35" fmla="*/ 1493752 h 3181350"/>
                <a:gd name="connsiteX36" fmla="*/ 2965505 w 3181655"/>
                <a:gd name="connsiteY36" fmla="*/ 798247 h 3181350"/>
                <a:gd name="connsiteX37" fmla="*/ 2987945 w 3181655"/>
                <a:gd name="connsiteY37" fmla="*/ 838080 h 3181350"/>
                <a:gd name="connsiteX38" fmla="*/ 1753329 w 3181655"/>
                <a:gd name="connsiteY38" fmla="*/ 1533585 h 3181350"/>
                <a:gd name="connsiteX39" fmla="*/ 3125886 w 3181655"/>
                <a:gd name="connsiteY39" fmla="*/ 1181321 h 3181350"/>
                <a:gd name="connsiteX40" fmla="*/ 3137251 w 3181655"/>
                <a:gd name="connsiteY40" fmla="*/ 1225605 h 3181350"/>
                <a:gd name="connsiteX41" fmla="*/ 1764695 w 3181655"/>
                <a:gd name="connsiteY41" fmla="*/ 1577869 h 3181350"/>
                <a:gd name="connsiteX42" fmla="*/ 3181655 w 3181655"/>
                <a:gd name="connsiteY42" fmla="*/ 1592852 h 3181350"/>
                <a:gd name="connsiteX43" fmla="*/ 3181172 w 3181655"/>
                <a:gd name="connsiteY43" fmla="*/ 1638568 h 3181350"/>
                <a:gd name="connsiteX44" fmla="*/ 1706898 w 3181655"/>
                <a:gd name="connsiteY44" fmla="*/ 1622979 h 3181350"/>
                <a:gd name="connsiteX45" fmla="*/ 2994221 w 3181655"/>
                <a:gd name="connsiteY45" fmla="*/ 2366216 h 3181350"/>
                <a:gd name="connsiteX46" fmla="*/ 2971362 w 3181655"/>
                <a:gd name="connsiteY46" fmla="*/ 2405809 h 3181350"/>
                <a:gd name="connsiteX47" fmla="*/ 1744169 w 3181655"/>
                <a:gd name="connsiteY47" fmla="*/ 1697289 h 3181350"/>
                <a:gd name="connsiteX48" fmla="*/ 2746168 w 3181655"/>
                <a:gd name="connsiteY48" fmla="*/ 2699288 h 3181350"/>
                <a:gd name="connsiteX49" fmla="*/ 2713839 w 3181655"/>
                <a:gd name="connsiteY49" fmla="*/ 2731616 h 3181350"/>
                <a:gd name="connsiteX50" fmla="*/ 1711841 w 3181655"/>
                <a:gd name="connsiteY50" fmla="*/ 1729617 h 3181350"/>
                <a:gd name="connsiteX51" fmla="*/ 2420361 w 3181655"/>
                <a:gd name="connsiteY51" fmla="*/ 2956810 h 3181350"/>
                <a:gd name="connsiteX52" fmla="*/ 2380767 w 3181655"/>
                <a:gd name="connsiteY52" fmla="*/ 2979670 h 3181350"/>
                <a:gd name="connsiteX53" fmla="*/ 1672247 w 3181655"/>
                <a:gd name="connsiteY53" fmla="*/ 1752478 h 3181350"/>
                <a:gd name="connsiteX54" fmla="*/ 2039004 w 3181655"/>
                <a:gd name="connsiteY54" fmla="*/ 3121233 h 3181350"/>
                <a:gd name="connsiteX55" fmla="*/ 1994843 w 3181655"/>
                <a:gd name="connsiteY55" fmla="*/ 3133065 h 3181350"/>
                <a:gd name="connsiteX56" fmla="*/ 1628086 w 3181655"/>
                <a:gd name="connsiteY56" fmla="*/ 1764309 h 3181350"/>
                <a:gd name="connsiteX57" fmla="*/ 1628086 w 3181655"/>
                <a:gd name="connsiteY57" fmla="*/ 3181350 h 3181350"/>
                <a:gd name="connsiteX58" fmla="*/ 1582367 w 3181655"/>
                <a:gd name="connsiteY58" fmla="*/ 3181350 h 3181350"/>
                <a:gd name="connsiteX59" fmla="*/ 1582367 w 3181655"/>
                <a:gd name="connsiteY59" fmla="*/ 1658093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181655" h="3181350">
                  <a:moveTo>
                    <a:pt x="800644" y="2979608"/>
                  </a:moveTo>
                  <a:lnTo>
                    <a:pt x="761294" y="2956331"/>
                  </a:lnTo>
                  <a:lnTo>
                    <a:pt x="1482750" y="1736699"/>
                  </a:lnTo>
                  <a:lnTo>
                    <a:pt x="470213" y="2728047"/>
                  </a:lnTo>
                  <a:lnTo>
                    <a:pt x="438228" y="2695379"/>
                  </a:lnTo>
                  <a:lnTo>
                    <a:pt x="1450765" y="1704031"/>
                  </a:lnTo>
                  <a:lnTo>
                    <a:pt x="216150" y="2399536"/>
                  </a:lnTo>
                  <a:lnTo>
                    <a:pt x="193710" y="2359702"/>
                  </a:lnTo>
                  <a:lnTo>
                    <a:pt x="1428326" y="1664197"/>
                  </a:lnTo>
                  <a:lnTo>
                    <a:pt x="55769" y="2016462"/>
                  </a:lnTo>
                  <a:lnTo>
                    <a:pt x="44404" y="1972178"/>
                  </a:lnTo>
                  <a:lnTo>
                    <a:pt x="1416961" y="1619914"/>
                  </a:lnTo>
                  <a:lnTo>
                    <a:pt x="0" y="1604931"/>
                  </a:lnTo>
                  <a:lnTo>
                    <a:pt x="483" y="1559214"/>
                  </a:lnTo>
                  <a:lnTo>
                    <a:pt x="1533085" y="1575420"/>
                  </a:lnTo>
                  <a:lnTo>
                    <a:pt x="216232" y="815134"/>
                  </a:lnTo>
                  <a:lnTo>
                    <a:pt x="239091" y="775540"/>
                  </a:lnTo>
                  <a:lnTo>
                    <a:pt x="1466284" y="1484061"/>
                  </a:lnTo>
                  <a:lnTo>
                    <a:pt x="464285" y="482062"/>
                  </a:lnTo>
                  <a:lnTo>
                    <a:pt x="496614" y="449734"/>
                  </a:lnTo>
                  <a:lnTo>
                    <a:pt x="1498611" y="1451732"/>
                  </a:lnTo>
                  <a:lnTo>
                    <a:pt x="790092" y="224540"/>
                  </a:lnTo>
                  <a:lnTo>
                    <a:pt x="829686" y="201680"/>
                  </a:lnTo>
                  <a:lnTo>
                    <a:pt x="1538206" y="1428872"/>
                  </a:lnTo>
                  <a:lnTo>
                    <a:pt x="1171449" y="60118"/>
                  </a:lnTo>
                  <a:lnTo>
                    <a:pt x="1215610" y="48285"/>
                  </a:lnTo>
                  <a:lnTo>
                    <a:pt x="1582367" y="1417040"/>
                  </a:lnTo>
                  <a:lnTo>
                    <a:pt x="1582367" y="0"/>
                  </a:lnTo>
                  <a:lnTo>
                    <a:pt x="1628086" y="0"/>
                  </a:lnTo>
                  <a:lnTo>
                    <a:pt x="1628086" y="1491006"/>
                  </a:lnTo>
                  <a:lnTo>
                    <a:pt x="2381011" y="218174"/>
                  </a:lnTo>
                  <a:lnTo>
                    <a:pt x="2420361" y="241451"/>
                  </a:lnTo>
                  <a:lnTo>
                    <a:pt x="1698905" y="1461084"/>
                  </a:lnTo>
                  <a:lnTo>
                    <a:pt x="2711442" y="469736"/>
                  </a:lnTo>
                  <a:lnTo>
                    <a:pt x="2743426" y="502404"/>
                  </a:lnTo>
                  <a:lnTo>
                    <a:pt x="1730890" y="1493752"/>
                  </a:lnTo>
                  <a:lnTo>
                    <a:pt x="2965505" y="798247"/>
                  </a:lnTo>
                  <a:lnTo>
                    <a:pt x="2987945" y="838080"/>
                  </a:lnTo>
                  <a:lnTo>
                    <a:pt x="1753329" y="1533585"/>
                  </a:lnTo>
                  <a:lnTo>
                    <a:pt x="3125886" y="1181321"/>
                  </a:lnTo>
                  <a:lnTo>
                    <a:pt x="3137251" y="1225605"/>
                  </a:lnTo>
                  <a:lnTo>
                    <a:pt x="1764695" y="1577869"/>
                  </a:lnTo>
                  <a:lnTo>
                    <a:pt x="3181655" y="1592852"/>
                  </a:lnTo>
                  <a:lnTo>
                    <a:pt x="3181172" y="1638568"/>
                  </a:lnTo>
                  <a:lnTo>
                    <a:pt x="1706898" y="1622979"/>
                  </a:lnTo>
                  <a:lnTo>
                    <a:pt x="2994221" y="2366216"/>
                  </a:lnTo>
                  <a:lnTo>
                    <a:pt x="2971362" y="2405809"/>
                  </a:lnTo>
                  <a:lnTo>
                    <a:pt x="1744169" y="1697289"/>
                  </a:lnTo>
                  <a:lnTo>
                    <a:pt x="2746168" y="2699288"/>
                  </a:lnTo>
                  <a:lnTo>
                    <a:pt x="2713839" y="2731616"/>
                  </a:lnTo>
                  <a:lnTo>
                    <a:pt x="1711841" y="1729617"/>
                  </a:lnTo>
                  <a:lnTo>
                    <a:pt x="2420361" y="2956810"/>
                  </a:lnTo>
                  <a:lnTo>
                    <a:pt x="2380767" y="2979670"/>
                  </a:lnTo>
                  <a:lnTo>
                    <a:pt x="1672247" y="1752478"/>
                  </a:lnTo>
                  <a:lnTo>
                    <a:pt x="2039004" y="3121233"/>
                  </a:lnTo>
                  <a:lnTo>
                    <a:pt x="1994843" y="3133065"/>
                  </a:lnTo>
                  <a:lnTo>
                    <a:pt x="1628086" y="1764309"/>
                  </a:lnTo>
                  <a:lnTo>
                    <a:pt x="1628086" y="3181350"/>
                  </a:lnTo>
                  <a:lnTo>
                    <a:pt x="1582367" y="3181350"/>
                  </a:lnTo>
                  <a:lnTo>
                    <a:pt x="1582367" y="1658093"/>
                  </a:lnTo>
                  <a:close/>
                </a:path>
              </a:pathLst>
            </a:custGeom>
            <a:solidFill>
              <a:srgbClr val="C1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6" name="Oval 55"/>
            <p:cNvSpPr/>
            <p:nvPr/>
          </p:nvSpPr>
          <p:spPr>
            <a:xfrm>
              <a:off x="6387310" y="3061015"/>
              <a:ext cx="2907672" cy="2907671"/>
            </a:xfrm>
            <a:prstGeom prst="ellipse">
              <a:avLst/>
            </a:prstGeom>
            <a:noFill/>
            <a:ln w="25400">
              <a:solidFill>
                <a:srgbClr val="8E8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7" name="Oval 56"/>
            <p:cNvSpPr/>
            <p:nvPr/>
          </p:nvSpPr>
          <p:spPr>
            <a:xfrm>
              <a:off x="6291548" y="2965253"/>
              <a:ext cx="3099195" cy="3099194"/>
            </a:xfrm>
            <a:prstGeom prst="ellipse">
              <a:avLst/>
            </a:prstGeom>
            <a:noFill/>
            <a:ln w="57150">
              <a:solidFill>
                <a:srgbClr val="FF73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8" name="Arc 57"/>
            <p:cNvSpPr/>
            <p:nvPr/>
          </p:nvSpPr>
          <p:spPr>
            <a:xfrm rot="7200000">
              <a:off x="6331625" y="2998513"/>
              <a:ext cx="3019040" cy="3032672"/>
            </a:xfrm>
            <a:prstGeom prst="arc">
              <a:avLst>
                <a:gd name="adj1" fmla="val 16200000"/>
                <a:gd name="adj2" fmla="val 1601334"/>
              </a:avLst>
            </a:prstGeom>
            <a:ln w="127000">
              <a:solidFill>
                <a:srgbClr val="201B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9" name="Circle: Hollow 58"/>
            <p:cNvSpPr/>
            <p:nvPr/>
          </p:nvSpPr>
          <p:spPr>
            <a:xfrm>
              <a:off x="7640917" y="4321853"/>
              <a:ext cx="400458" cy="400458"/>
            </a:xfrm>
            <a:prstGeom prst="donut">
              <a:avLst>
                <a:gd name="adj" fmla="val 310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727973" y="4408909"/>
              <a:ext cx="226346" cy="226346"/>
            </a:xfrm>
            <a:prstGeom prst="ellipse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1" name="Circle: Hollow 60"/>
            <p:cNvSpPr/>
            <p:nvPr/>
          </p:nvSpPr>
          <p:spPr>
            <a:xfrm>
              <a:off x="7488568" y="4169505"/>
              <a:ext cx="705155" cy="705155"/>
            </a:xfrm>
            <a:prstGeom prst="donut">
              <a:avLst>
                <a:gd name="adj" fmla="val 6480"/>
              </a:avLst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tx1"/>
                </a:solidFill>
              </a:endParaRPr>
            </a:p>
          </p:txBody>
        </p:sp>
        <p:sp>
          <p:nvSpPr>
            <p:cNvPr id="62" name="Arc 61"/>
            <p:cNvSpPr/>
            <p:nvPr/>
          </p:nvSpPr>
          <p:spPr>
            <a:xfrm rot="12800240">
              <a:off x="6330535" y="2998511"/>
              <a:ext cx="3019041" cy="3032671"/>
            </a:xfrm>
            <a:prstGeom prst="arc">
              <a:avLst>
                <a:gd name="adj1" fmla="val 589165"/>
                <a:gd name="adj2" fmla="val 1601334"/>
              </a:avLst>
            </a:prstGeom>
            <a:ln w="146050">
              <a:solidFill>
                <a:srgbClr val="8546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3" name="Arc 62"/>
            <p:cNvSpPr/>
            <p:nvPr/>
          </p:nvSpPr>
          <p:spPr>
            <a:xfrm rot="17358314">
              <a:off x="6330535" y="2998511"/>
              <a:ext cx="3019040" cy="3032672"/>
            </a:xfrm>
            <a:prstGeom prst="arc">
              <a:avLst>
                <a:gd name="adj1" fmla="val 589165"/>
                <a:gd name="adj2" fmla="val 1601334"/>
              </a:avLst>
            </a:prstGeom>
            <a:ln w="146050">
              <a:solidFill>
                <a:srgbClr val="8546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sp>
        <p:nvSpPr>
          <p:cNvPr id="110" name="Arc 109"/>
          <p:cNvSpPr/>
          <p:nvPr/>
        </p:nvSpPr>
        <p:spPr>
          <a:xfrm rot="18079056">
            <a:off x="2773981" y="3104303"/>
            <a:ext cx="2807839" cy="2820521"/>
          </a:xfrm>
          <a:prstGeom prst="arc">
            <a:avLst>
              <a:gd name="adj1" fmla="val 14258135"/>
              <a:gd name="adj2" fmla="val 3543435"/>
            </a:avLst>
          </a:prstGeom>
          <a:ln w="57150">
            <a:solidFill>
              <a:srgbClr val="201B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" name="Rectangle 2"/>
          <p:cNvSpPr/>
          <p:nvPr/>
        </p:nvSpPr>
        <p:spPr>
          <a:xfrm>
            <a:off x="2644254" y="4459812"/>
            <a:ext cx="134750" cy="80942"/>
          </a:xfrm>
          <a:prstGeom prst="rect">
            <a:avLst/>
          </a:prstGeom>
          <a:solidFill>
            <a:srgbClr val="20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12" name="Freeform: Shape 111"/>
          <p:cNvSpPr/>
          <p:nvPr/>
        </p:nvSpPr>
        <p:spPr>
          <a:xfrm rot="16200000" flipV="1">
            <a:off x="2565623" y="4456459"/>
            <a:ext cx="173661" cy="87645"/>
          </a:xfrm>
          <a:custGeom>
            <a:avLst/>
            <a:gdLst>
              <a:gd name="connsiteX0" fmla="*/ 639 w 2698750"/>
              <a:gd name="connsiteY0" fmla="*/ 0 h 1362026"/>
              <a:gd name="connsiteX1" fmla="*/ 2698111 w 2698750"/>
              <a:gd name="connsiteY1" fmla="*/ 0 h 1362026"/>
              <a:gd name="connsiteX2" fmla="*/ 2698750 w 2698750"/>
              <a:gd name="connsiteY2" fmla="*/ 12651 h 1362026"/>
              <a:gd name="connsiteX3" fmla="*/ 1349375 w 2698750"/>
              <a:gd name="connsiteY3" fmla="*/ 1362026 h 1362026"/>
              <a:gd name="connsiteX4" fmla="*/ 0 w 2698750"/>
              <a:gd name="connsiteY4" fmla="*/ 12651 h 13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362026">
                <a:moveTo>
                  <a:pt x="639" y="0"/>
                </a:moveTo>
                <a:lnTo>
                  <a:pt x="2698111" y="0"/>
                </a:lnTo>
                <a:lnTo>
                  <a:pt x="2698750" y="12651"/>
                </a:lnTo>
                <a:cubicBezTo>
                  <a:pt x="2698750" y="757890"/>
                  <a:pt x="2094614" y="1362026"/>
                  <a:pt x="1349375" y="1362026"/>
                </a:cubicBezTo>
                <a:cubicBezTo>
                  <a:pt x="604136" y="1362026"/>
                  <a:pt x="0" y="757890"/>
                  <a:pt x="0" y="12651"/>
                </a:cubicBezTo>
                <a:close/>
              </a:path>
            </a:pathLst>
          </a:custGeom>
          <a:solidFill>
            <a:srgbClr val="20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51" name="Rectangle 450"/>
          <p:cNvSpPr/>
          <p:nvPr/>
        </p:nvSpPr>
        <p:spPr>
          <a:xfrm rot="10800000">
            <a:off x="7392594" y="3041118"/>
            <a:ext cx="103100" cy="166451"/>
          </a:xfrm>
          <a:prstGeom prst="rect">
            <a:avLst/>
          </a:prstGeom>
          <a:solidFill>
            <a:srgbClr val="F2F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77" name="Group 76"/>
          <p:cNvGrpSpPr/>
          <p:nvPr/>
        </p:nvGrpSpPr>
        <p:grpSpPr>
          <a:xfrm>
            <a:off x="6172781" y="1214467"/>
            <a:ext cx="270398" cy="316602"/>
            <a:chOff x="5803436" y="1766704"/>
            <a:chExt cx="407681" cy="437317"/>
          </a:xfrm>
        </p:grpSpPr>
        <p:sp>
          <p:nvSpPr>
            <p:cNvPr id="75" name="Rectangle 74"/>
            <p:cNvSpPr/>
            <p:nvPr/>
          </p:nvSpPr>
          <p:spPr>
            <a:xfrm>
              <a:off x="5803436" y="2006353"/>
              <a:ext cx="407681" cy="197668"/>
            </a:xfrm>
            <a:prstGeom prst="rect">
              <a:avLst/>
            </a:prstGeom>
            <a:solidFill>
              <a:srgbClr val="201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5803436" y="1766704"/>
              <a:ext cx="407681" cy="239648"/>
            </a:xfrm>
            <a:prstGeom prst="triangle">
              <a:avLst/>
            </a:prstGeom>
            <a:solidFill>
              <a:srgbClr val="FF73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cxnSp>
        <p:nvCxnSpPr>
          <p:cNvPr id="452" name="Straight Connector 451"/>
          <p:cNvCxnSpPr>
            <a:cxnSpLocks/>
          </p:cNvCxnSpPr>
          <p:nvPr/>
        </p:nvCxnSpPr>
        <p:spPr>
          <a:xfrm>
            <a:off x="8787992" y="1388589"/>
            <a:ext cx="0" cy="315584"/>
          </a:xfrm>
          <a:prstGeom prst="line">
            <a:avLst/>
          </a:prstGeom>
          <a:ln w="28575">
            <a:solidFill>
              <a:srgbClr val="D4C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8844173" y="1309177"/>
            <a:ext cx="100992" cy="240773"/>
          </a:xfrm>
          <a:prstGeom prst="triangle">
            <a:avLst/>
          </a:prstGeom>
          <a:solidFill>
            <a:srgbClr val="FF7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453" name="Straight Connector 452"/>
          <p:cNvCxnSpPr>
            <a:cxnSpLocks/>
          </p:cNvCxnSpPr>
          <p:nvPr/>
        </p:nvCxnSpPr>
        <p:spPr>
          <a:xfrm>
            <a:off x="9266508" y="1383998"/>
            <a:ext cx="0" cy="315584"/>
          </a:xfrm>
          <a:prstGeom prst="line">
            <a:avLst/>
          </a:prstGeom>
          <a:ln w="28575">
            <a:solidFill>
              <a:srgbClr val="D4C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Isosceles Triangle 453"/>
          <p:cNvSpPr/>
          <p:nvPr/>
        </p:nvSpPr>
        <p:spPr>
          <a:xfrm rot="5400000">
            <a:off x="9322688" y="1304586"/>
            <a:ext cx="100992" cy="240773"/>
          </a:xfrm>
          <a:prstGeom prst="triangle">
            <a:avLst/>
          </a:prstGeom>
          <a:solidFill>
            <a:srgbClr val="A16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455" name="Straight Connector 454"/>
          <p:cNvCxnSpPr>
            <a:cxnSpLocks/>
          </p:cNvCxnSpPr>
          <p:nvPr/>
        </p:nvCxnSpPr>
        <p:spPr>
          <a:xfrm>
            <a:off x="9068350" y="1226450"/>
            <a:ext cx="0" cy="495273"/>
          </a:xfrm>
          <a:prstGeom prst="line">
            <a:avLst/>
          </a:prstGeom>
          <a:ln w="28575">
            <a:solidFill>
              <a:srgbClr val="D4C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Isosceles Triangle 455"/>
          <p:cNvSpPr/>
          <p:nvPr/>
        </p:nvSpPr>
        <p:spPr>
          <a:xfrm rot="5400000">
            <a:off x="9124531" y="1147038"/>
            <a:ext cx="100992" cy="240773"/>
          </a:xfrm>
          <a:prstGeom prst="triangle">
            <a:avLst/>
          </a:prstGeom>
          <a:solidFill>
            <a:srgbClr val="3822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457" name="Straight Connector 456"/>
          <p:cNvCxnSpPr>
            <a:cxnSpLocks/>
          </p:cNvCxnSpPr>
          <p:nvPr/>
        </p:nvCxnSpPr>
        <p:spPr>
          <a:xfrm>
            <a:off x="4166999" y="1047270"/>
            <a:ext cx="0" cy="402489"/>
          </a:xfrm>
          <a:prstGeom prst="line">
            <a:avLst/>
          </a:prstGeom>
          <a:ln w="28575">
            <a:solidFill>
              <a:srgbClr val="D4C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Isosceles Triangle 457"/>
          <p:cNvSpPr/>
          <p:nvPr/>
        </p:nvSpPr>
        <p:spPr>
          <a:xfrm rot="5400000">
            <a:off x="4223179" y="967858"/>
            <a:ext cx="100992" cy="240773"/>
          </a:xfrm>
          <a:prstGeom prst="triangle">
            <a:avLst/>
          </a:prstGeom>
          <a:solidFill>
            <a:srgbClr val="FF7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38" name="Freeform: Shape 437"/>
          <p:cNvSpPr/>
          <p:nvPr/>
        </p:nvSpPr>
        <p:spPr>
          <a:xfrm rot="10800000" flipV="1">
            <a:off x="5993100" y="6411101"/>
            <a:ext cx="254690" cy="128543"/>
          </a:xfrm>
          <a:custGeom>
            <a:avLst/>
            <a:gdLst>
              <a:gd name="connsiteX0" fmla="*/ 639 w 2698750"/>
              <a:gd name="connsiteY0" fmla="*/ 0 h 1362026"/>
              <a:gd name="connsiteX1" fmla="*/ 2698111 w 2698750"/>
              <a:gd name="connsiteY1" fmla="*/ 0 h 1362026"/>
              <a:gd name="connsiteX2" fmla="*/ 2698750 w 2698750"/>
              <a:gd name="connsiteY2" fmla="*/ 12651 h 1362026"/>
              <a:gd name="connsiteX3" fmla="*/ 1349375 w 2698750"/>
              <a:gd name="connsiteY3" fmla="*/ 1362026 h 1362026"/>
              <a:gd name="connsiteX4" fmla="*/ 0 w 2698750"/>
              <a:gd name="connsiteY4" fmla="*/ 12651 h 13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362026">
                <a:moveTo>
                  <a:pt x="639" y="0"/>
                </a:moveTo>
                <a:lnTo>
                  <a:pt x="2698111" y="0"/>
                </a:lnTo>
                <a:lnTo>
                  <a:pt x="2698750" y="12651"/>
                </a:lnTo>
                <a:cubicBezTo>
                  <a:pt x="2698750" y="757890"/>
                  <a:pt x="2094614" y="1362026"/>
                  <a:pt x="1349375" y="1362026"/>
                </a:cubicBezTo>
                <a:cubicBezTo>
                  <a:pt x="604136" y="1362026"/>
                  <a:pt x="0" y="757890"/>
                  <a:pt x="0" y="12651"/>
                </a:cubicBezTo>
                <a:close/>
              </a:path>
            </a:pathLst>
          </a:cu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46134"/>
            <a:ext cx="11995170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99" dirty="0">
                <a:latin typeface="Avant_G-Bold" panose="020B0500000000000000" pitchFamily="34" charset="0"/>
              </a:rPr>
              <a:t>				STOCK MARKET PREDICTION</a:t>
            </a:r>
          </a:p>
        </p:txBody>
      </p:sp>
      <p:sp>
        <p:nvSpPr>
          <p:cNvPr id="316" name="Rectangle 315"/>
          <p:cNvSpPr/>
          <p:nvPr/>
        </p:nvSpPr>
        <p:spPr>
          <a:xfrm flipH="1">
            <a:off x="1937557" y="457130"/>
            <a:ext cx="45707" cy="413586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17" name="Rectangle 316"/>
          <p:cNvSpPr/>
          <p:nvPr/>
        </p:nvSpPr>
        <p:spPr>
          <a:xfrm flipH="1">
            <a:off x="2030334" y="146135"/>
            <a:ext cx="45707" cy="7206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18" name="Rectangle 317"/>
          <p:cNvSpPr/>
          <p:nvPr/>
        </p:nvSpPr>
        <p:spPr>
          <a:xfrm flipH="1">
            <a:off x="2123115" y="457130"/>
            <a:ext cx="45707" cy="409683"/>
          </a:xfrm>
          <a:prstGeom prst="rect">
            <a:avLst/>
          </a:prstGeom>
          <a:solidFill>
            <a:srgbClr val="392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19" name="Rectangle 318"/>
          <p:cNvSpPr/>
          <p:nvPr/>
        </p:nvSpPr>
        <p:spPr>
          <a:xfrm flipH="1">
            <a:off x="2215892" y="894"/>
            <a:ext cx="45707" cy="849077"/>
          </a:xfrm>
          <a:prstGeom prst="rect">
            <a:avLst/>
          </a:prstGeom>
          <a:solidFill>
            <a:srgbClr val="854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24" name="Rectangle 323"/>
          <p:cNvSpPr/>
          <p:nvPr/>
        </p:nvSpPr>
        <p:spPr>
          <a:xfrm flipH="1">
            <a:off x="2308673" y="457130"/>
            <a:ext cx="45707" cy="405780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25" name="Rectangle 324"/>
          <p:cNvSpPr/>
          <p:nvPr/>
        </p:nvSpPr>
        <p:spPr>
          <a:xfrm flipH="1">
            <a:off x="2400387" y="590400"/>
            <a:ext cx="46769" cy="259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26" name="Rectangle 325"/>
          <p:cNvSpPr/>
          <p:nvPr/>
        </p:nvSpPr>
        <p:spPr>
          <a:xfrm flipH="1">
            <a:off x="2494229" y="146135"/>
            <a:ext cx="45707" cy="712873"/>
          </a:xfrm>
          <a:prstGeom prst="rect">
            <a:avLst/>
          </a:prstGeom>
          <a:solidFill>
            <a:srgbClr val="392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27" name="Rectangle 326"/>
          <p:cNvSpPr/>
          <p:nvPr/>
        </p:nvSpPr>
        <p:spPr>
          <a:xfrm flipH="1">
            <a:off x="2587008" y="349191"/>
            <a:ext cx="45707" cy="500778"/>
          </a:xfrm>
          <a:prstGeom prst="rect">
            <a:avLst/>
          </a:prstGeom>
          <a:solidFill>
            <a:srgbClr val="854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28" name="Rectangle 327"/>
          <p:cNvSpPr/>
          <p:nvPr/>
        </p:nvSpPr>
        <p:spPr>
          <a:xfrm flipH="1">
            <a:off x="2679788" y="457130"/>
            <a:ext cx="45707" cy="397974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29" name="Rectangle 328"/>
          <p:cNvSpPr/>
          <p:nvPr/>
        </p:nvSpPr>
        <p:spPr>
          <a:xfrm flipH="1">
            <a:off x="2772564" y="265745"/>
            <a:ext cx="45708" cy="593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30" name="Rectangle 329"/>
          <p:cNvSpPr/>
          <p:nvPr/>
        </p:nvSpPr>
        <p:spPr>
          <a:xfrm flipH="1">
            <a:off x="2865346" y="456029"/>
            <a:ext cx="45707" cy="397844"/>
          </a:xfrm>
          <a:prstGeom prst="rect">
            <a:avLst/>
          </a:prstGeom>
          <a:solidFill>
            <a:srgbClr val="392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31" name="Rectangle 330"/>
          <p:cNvSpPr/>
          <p:nvPr/>
        </p:nvSpPr>
        <p:spPr>
          <a:xfrm flipH="1">
            <a:off x="2957061" y="77785"/>
            <a:ext cx="45707" cy="784467"/>
          </a:xfrm>
          <a:prstGeom prst="rect">
            <a:avLst/>
          </a:prstGeom>
          <a:solidFill>
            <a:srgbClr val="854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40" name="Rectangle 439"/>
          <p:cNvSpPr/>
          <p:nvPr/>
        </p:nvSpPr>
        <p:spPr>
          <a:xfrm flipH="1">
            <a:off x="3050902" y="590400"/>
            <a:ext cx="45707" cy="259570"/>
          </a:xfrm>
          <a:prstGeom prst="rect">
            <a:avLst/>
          </a:prstGeom>
          <a:solidFill>
            <a:srgbClr val="D4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41" name="TextBox 440"/>
          <p:cNvSpPr txBox="1"/>
          <p:nvPr/>
        </p:nvSpPr>
        <p:spPr>
          <a:xfrm>
            <a:off x="659272" y="5957486"/>
            <a:ext cx="1125647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199" dirty="0">
                <a:latin typeface="Avant_G-Bold" panose="020B0500000000000000" pitchFamily="34" charset="0"/>
              </a:rPr>
              <a:t>USING MACHINE LEARNING AND EVOLUTIONARY COMPUTING</a:t>
            </a:r>
          </a:p>
        </p:txBody>
      </p:sp>
      <p:graphicFrame>
        <p:nvGraphicFramePr>
          <p:cNvPr id="30" name="Chart 29"/>
          <p:cNvGraphicFramePr/>
          <p:nvPr>
            <p:extLst/>
          </p:nvPr>
        </p:nvGraphicFramePr>
        <p:xfrm>
          <a:off x="9640293" y="-126398"/>
          <a:ext cx="1661717" cy="1287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77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 animBg="1"/>
      <p:bldP spid="316" grpId="0" animBg="1"/>
      <p:bldP spid="317" grpId="0" animBg="1"/>
      <p:bldP spid="318" grpId="0" animBg="1"/>
      <p:bldP spid="319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440" grpId="0" animBg="1"/>
      <p:bldGraphic spid="30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998" b="1" dirty="0" smtClean="0">
                <a:solidFill>
                  <a:srgbClr val="FFC000"/>
                </a:solidFill>
              </a:rPr>
              <a:t>MODEL USED</a:t>
            </a:r>
            <a:endParaRPr lang="en-US" sz="5998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23606" y="1905397"/>
            <a:ext cx="9141618" cy="4266089"/>
          </a:xfrm>
        </p:spPr>
        <p:txBody>
          <a:bodyPr>
            <a:normAutofit/>
          </a:bodyPr>
          <a:lstStyle/>
          <a:p>
            <a:pPr marL="457063" indent="-457063">
              <a:buFont typeface="+mj-lt"/>
              <a:buAutoNum type="arabicPeriod"/>
            </a:pPr>
            <a:r>
              <a:rPr lang="en-US" sz="3599" b="1" u="sng" dirty="0">
                <a:solidFill>
                  <a:srgbClr val="FFC000"/>
                </a:solidFill>
              </a:rPr>
              <a:t>Why ANN? </a:t>
            </a:r>
            <a:r>
              <a:rPr lang="en-US" dirty="0" smtClean="0"/>
              <a:t>: A </a:t>
            </a:r>
            <a:r>
              <a:rPr lang="en-US" dirty="0"/>
              <a:t>major benefit of NN is that it incorporates prior knowledge in ANN to improve the performance of stock market prediction.</a:t>
            </a:r>
          </a:p>
          <a:p>
            <a:pPr marL="457063" indent="-457063">
              <a:buFont typeface="+mj-lt"/>
              <a:buAutoNum type="arabicPeriod"/>
            </a:pPr>
            <a:r>
              <a:rPr lang="en-US" dirty="0"/>
              <a:t>FLANN is a single layer, simple neuron architecture. </a:t>
            </a:r>
          </a:p>
          <a:p>
            <a:pPr marL="457063" indent="-457063">
              <a:buFont typeface="+mj-lt"/>
              <a:buAutoNum type="arabicPeriod"/>
            </a:pPr>
            <a:r>
              <a:rPr lang="en-US" dirty="0"/>
              <a:t>The computations as well as learning algorithm used in this network are simple.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79266" y="33114"/>
            <a:ext cx="14918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-1/23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951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164" y="303308"/>
            <a:ext cx="5506670" cy="849885"/>
          </a:xfrm>
        </p:spPr>
        <p:txBody>
          <a:bodyPr/>
          <a:lstStyle/>
          <a:p>
            <a:pPr algn="ctr"/>
            <a:r>
              <a:rPr lang="en-IN" sz="3999" b="1" dirty="0">
                <a:solidFill>
                  <a:srgbClr val="FFC000"/>
                </a:solidFill>
              </a:rPr>
              <a:t>Evaluation of FLANN</a:t>
            </a:r>
            <a:endParaRPr lang="en-US" sz="3999" b="1" dirty="0">
              <a:solidFill>
                <a:srgbClr val="FFC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3238" y="783556"/>
            <a:ext cx="5327204" cy="4967258"/>
          </a:xfrm>
        </p:spPr>
        <p:txBody>
          <a:bodyPr>
            <a:noAutofit/>
          </a:bodyPr>
          <a:lstStyle/>
          <a:p>
            <a:pPr marL="457063" indent="-457063">
              <a:buFont typeface="+mj-lt"/>
              <a:buAutoNum type="arabicPeriod"/>
            </a:pPr>
            <a:r>
              <a:rPr lang="en-US" sz="2399" dirty="0"/>
              <a:t>In a FLANN, each input to the network undergoes </a:t>
            </a:r>
            <a:r>
              <a:rPr lang="en-US" sz="2399" b="1" u="sng" dirty="0"/>
              <a:t>functional expansion</a:t>
            </a:r>
            <a:r>
              <a:rPr lang="en-US" sz="2399" b="1" dirty="0"/>
              <a:t> </a:t>
            </a:r>
            <a:r>
              <a:rPr lang="en-US" sz="2399" dirty="0"/>
              <a:t>through a set of </a:t>
            </a:r>
            <a:r>
              <a:rPr lang="en-US" sz="2399" b="1" u="sng" dirty="0"/>
              <a:t>basis functions </a:t>
            </a:r>
            <a:r>
              <a:rPr lang="en-US" sz="2399" dirty="0"/>
              <a:t>– may be trigonometric or polynomial.</a:t>
            </a:r>
          </a:p>
          <a:p>
            <a:pPr marL="457063" indent="-457063">
              <a:buFont typeface="+mj-lt"/>
              <a:buAutoNum type="arabicPeriod"/>
            </a:pPr>
            <a:r>
              <a:rPr lang="en-US" sz="2399" dirty="0"/>
              <a:t>So, input vector dimensionality </a:t>
            </a:r>
            <a:r>
              <a:rPr lang="en-US" sz="2799" b="1" dirty="0"/>
              <a:t>INCREASES</a:t>
            </a:r>
          </a:p>
          <a:p>
            <a:pPr marL="457063" indent="-457063">
              <a:buFont typeface="+mj-lt"/>
              <a:buAutoNum type="arabicPeriod"/>
            </a:pPr>
            <a:r>
              <a:rPr lang="en-US" sz="2399" b="1" dirty="0"/>
              <a:t>FLANN </a:t>
            </a:r>
            <a:r>
              <a:rPr lang="en-US" sz="2399" dirty="0"/>
              <a:t>solves complex problems by generating non-linear decision boundaries.</a:t>
            </a:r>
            <a:endParaRPr lang="en-US" sz="2399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567025"/>
            <a:ext cx="5444755" cy="629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60284" y="-17750"/>
            <a:ext cx="14934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-2/23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3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Basis Functions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098581" y="1846146"/>
            <a:ext cx="5039658" cy="402231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799" b="1" dirty="0"/>
              <a:t>1. </a:t>
            </a:r>
            <a:r>
              <a:rPr lang="en-IN" sz="2799" b="1" dirty="0">
                <a:solidFill>
                  <a:srgbClr val="FFC000"/>
                </a:solidFill>
              </a:rPr>
              <a:t>Trigonometric:</a:t>
            </a:r>
          </a:p>
          <a:p>
            <a:pPr marL="292520" lvl="1"/>
            <a:r>
              <a:rPr lang="en-IN" sz="2599" dirty="0"/>
              <a:t>	     Fourier expansion:</a:t>
            </a:r>
          </a:p>
          <a:p>
            <a:pPr marL="292520" lvl="1"/>
            <a:r>
              <a:rPr lang="en-IN" sz="1999" dirty="0"/>
              <a:t>      </a:t>
            </a:r>
            <a:r>
              <a:rPr lang="en-US" sz="1999" dirty="0"/>
              <a:t>{1,cos( πx),sin(πx),</a:t>
            </a:r>
            <a:r>
              <a:rPr lang="en-US" sz="1999" dirty="0" err="1"/>
              <a:t>cos</a:t>
            </a:r>
            <a:r>
              <a:rPr lang="en-US" sz="1999" dirty="0"/>
              <a:t>(2 πx), sin(2πx),      	....,</a:t>
            </a:r>
            <a:r>
              <a:rPr lang="en-US" sz="1999" dirty="0" err="1"/>
              <a:t>cos</a:t>
            </a:r>
            <a:r>
              <a:rPr lang="en-US" sz="1999" dirty="0"/>
              <a:t>(Nπx),    sin(N πx )} </a:t>
            </a:r>
          </a:p>
          <a:p>
            <a:pPr marL="292520" lvl="1"/>
            <a:endParaRPr lang="en-US" sz="1999" dirty="0"/>
          </a:p>
          <a:p>
            <a:pPr marL="292520" lvl="1" algn="ctr"/>
            <a:r>
              <a:rPr lang="en-US" sz="1999" dirty="0"/>
              <a:t>       </a:t>
            </a:r>
            <a:r>
              <a:rPr lang="en-US" sz="2799" u="sng" dirty="0"/>
              <a:t>WHY?</a:t>
            </a:r>
          </a:p>
          <a:p>
            <a:pPr marL="292520" lvl="1" algn="just"/>
            <a:r>
              <a:rPr lang="en-US" sz="1999" dirty="0"/>
              <a:t>It provide a compact representation of the function in the </a:t>
            </a:r>
            <a:r>
              <a:rPr lang="en-US" sz="2599" u="sng" dirty="0">
                <a:solidFill>
                  <a:schemeClr val="accent4"/>
                </a:solidFill>
              </a:rPr>
              <a:t>mean square sense</a:t>
            </a:r>
            <a:r>
              <a:rPr lang="en-US" sz="1999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6217888" y="1846146"/>
                <a:ext cx="5405322" cy="4022312"/>
              </a:xfrm>
              <a:prstGeom prst="rect">
                <a:avLst/>
              </a:prstGeom>
            </p:spPr>
            <p:txBody>
              <a:bodyPr vert="horz" lIns="91416" tIns="45708" rIns="91416" bIns="45708" rtlCol="0" anchor="ctr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SzPct val="100000"/>
                  <a:buFont typeface="Arial" pitchFamily="34" charset="0"/>
                  <a:buNone/>
                  <a:defRPr sz="24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799" b="1" dirty="0"/>
                  <a:t>2. </a:t>
                </a:r>
                <a:r>
                  <a:rPr lang="en-IN" sz="2799" b="1" dirty="0">
                    <a:solidFill>
                      <a:srgbClr val="FFC000"/>
                    </a:solidFill>
                  </a:rPr>
                  <a:t>Polynomial:</a:t>
                </a:r>
              </a:p>
              <a:p>
                <a:pPr lvl="1"/>
                <a:r>
                  <a:rPr lang="en-IN" sz="2599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Chebyshev:</a:t>
                </a:r>
                <a:endParaRPr lang="en-IN" sz="2599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01108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3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399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IN" sz="2399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IN" sz="2399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399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399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N" sz="239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399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2399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2399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399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23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399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IN" sz="2399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d>
                        <m:dPr>
                          <m:ctrlPr>
                            <a:rPr lang="en-IN" sz="239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399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399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IN" sz="23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399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IN" sz="2399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IN" sz="2399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399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IN" sz="239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399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IN" sz="2599" i="1" dirty="0"/>
              </a:p>
              <a:p>
                <a:r>
                  <a:rPr lang="en-US" sz="2399" dirty="0"/>
                  <a:t>c</a:t>
                </a:r>
                <a:r>
                  <a:rPr lang="en-US" sz="2399" baseline="-25000" dirty="0"/>
                  <a:t>1</a:t>
                </a:r>
                <a:r>
                  <a:rPr lang="en-US" sz="2399" dirty="0"/>
                  <a:t>(x</a:t>
                </a:r>
                <a:r>
                  <a:rPr lang="en-US" sz="2399" baseline="-25000" dirty="0"/>
                  <a:t>i</a:t>
                </a:r>
                <a:r>
                  <a:rPr lang="en-US" sz="2399" dirty="0"/>
                  <a:t>) = x		c</a:t>
                </a:r>
                <a:r>
                  <a:rPr lang="en-US" sz="2399" baseline="-25000" dirty="0"/>
                  <a:t>2</a:t>
                </a:r>
                <a:r>
                  <a:rPr lang="en-US" sz="2399" dirty="0"/>
                  <a:t>(x</a:t>
                </a:r>
                <a:r>
                  <a:rPr lang="en-US" sz="2399" baseline="-25000" dirty="0"/>
                  <a:t>i</a:t>
                </a:r>
                <a:r>
                  <a:rPr lang="en-US" sz="2399" dirty="0"/>
                  <a:t>) = 2x</a:t>
                </a:r>
                <a:r>
                  <a:rPr lang="en-US" sz="2399" baseline="30000" dirty="0"/>
                  <a:t>2 </a:t>
                </a:r>
                <a:r>
                  <a:rPr lang="en-US" sz="2399" dirty="0"/>
                  <a:t>- 1</a:t>
                </a:r>
                <a:endParaRPr lang="en-IN" sz="1600" dirty="0"/>
              </a:p>
              <a:p>
                <a:r>
                  <a:rPr lang="en-US" sz="2399" dirty="0"/>
                  <a:t>c</a:t>
                </a:r>
                <a:r>
                  <a:rPr lang="en-US" sz="2399" baseline="-25000" dirty="0"/>
                  <a:t>3</a:t>
                </a:r>
                <a:r>
                  <a:rPr lang="en-US" sz="2399" dirty="0"/>
                  <a:t>(x</a:t>
                </a:r>
                <a:r>
                  <a:rPr lang="en-US" sz="2399" baseline="-25000" dirty="0"/>
                  <a:t>i</a:t>
                </a:r>
                <a:r>
                  <a:rPr lang="en-US" sz="2399" dirty="0"/>
                  <a:t>) = 4x</a:t>
                </a:r>
                <a:r>
                  <a:rPr lang="en-US" sz="2399" baseline="30000" dirty="0"/>
                  <a:t>3 </a:t>
                </a:r>
                <a:r>
                  <a:rPr lang="en-US" sz="2399" dirty="0"/>
                  <a:t>– 3x		c</a:t>
                </a:r>
                <a:r>
                  <a:rPr lang="en-US" sz="2399" baseline="-25000" dirty="0"/>
                  <a:t>4</a:t>
                </a:r>
                <a:r>
                  <a:rPr lang="en-US" sz="2399" dirty="0"/>
                  <a:t>(x</a:t>
                </a:r>
                <a:r>
                  <a:rPr lang="en-US" sz="2399" baseline="-25000" dirty="0"/>
                  <a:t>i</a:t>
                </a:r>
                <a:r>
                  <a:rPr lang="en-US" sz="2399" dirty="0"/>
                  <a:t>) = 8x</a:t>
                </a:r>
                <a:r>
                  <a:rPr lang="en-US" sz="2399" baseline="30000" dirty="0"/>
                  <a:t>4 </a:t>
                </a:r>
                <a:r>
                  <a:rPr lang="en-US" sz="2399" dirty="0"/>
                  <a:t>– 8x</a:t>
                </a:r>
                <a:r>
                  <a:rPr lang="en-US" sz="2399" baseline="30000" dirty="0"/>
                  <a:t>2 </a:t>
                </a:r>
                <a:r>
                  <a:rPr lang="en-US" sz="2399" dirty="0"/>
                  <a:t>+1</a:t>
                </a:r>
                <a:endParaRPr lang="en-IN" sz="1600" dirty="0"/>
              </a:p>
              <a:p>
                <a:pPr lvl="1"/>
                <a:r>
                  <a:rPr lang="en-IN" sz="2599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Legendre:</a:t>
                </a:r>
              </a:p>
              <a:p>
                <a:pPr marL="201108" lvl="1"/>
                <a:r>
                  <a:rPr lang="en-IN" sz="2599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IN" sz="18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IN" sz="1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1800" i="1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𝒓𝒄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dirty="0"/>
              </a:p>
              <a:p>
                <a:r>
                  <a:rPr lang="en-US" sz="2399" dirty="0"/>
                  <a:t>c</a:t>
                </a:r>
                <a:r>
                  <a:rPr lang="en-US" sz="2399" baseline="-25000" dirty="0"/>
                  <a:t>1</a:t>
                </a:r>
                <a:r>
                  <a:rPr lang="en-US" sz="2399" dirty="0"/>
                  <a:t>(x</a:t>
                </a:r>
                <a:r>
                  <a:rPr lang="en-US" sz="2399" baseline="-25000" dirty="0"/>
                  <a:t>i</a:t>
                </a:r>
                <a:r>
                  <a:rPr lang="en-US" sz="2399" dirty="0"/>
                  <a:t>) = x		c</a:t>
                </a:r>
                <a:r>
                  <a:rPr lang="en-US" sz="2399" baseline="-25000" dirty="0"/>
                  <a:t>2</a:t>
                </a:r>
                <a:r>
                  <a:rPr lang="en-US" sz="2399" dirty="0"/>
                  <a:t>(x</a:t>
                </a:r>
                <a:r>
                  <a:rPr lang="en-US" sz="2399" baseline="-25000" dirty="0"/>
                  <a:t>i</a:t>
                </a:r>
                <a:r>
                  <a:rPr lang="en-US" sz="2399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99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IN" sz="2399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99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39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399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99">
                            <a:latin typeface="Cambria Math" panose="02040503050406030204" pitchFamily="18" charset="0"/>
                          </a:rPr>
                          <m:t> 1</m:t>
                        </m:r>
                      </m:num>
                      <m:den>
                        <m:r>
                          <a:rPr lang="en-US" sz="2399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1600" dirty="0"/>
              </a:p>
              <a:p>
                <a:r>
                  <a:rPr lang="en-US" sz="2399" dirty="0"/>
                  <a:t>c</a:t>
                </a:r>
                <a:r>
                  <a:rPr lang="en-US" sz="2399" baseline="-25000" dirty="0"/>
                  <a:t>3</a:t>
                </a:r>
                <a:r>
                  <a:rPr lang="en-US" sz="2399" dirty="0"/>
                  <a:t>(x</a:t>
                </a:r>
                <a:r>
                  <a:rPr lang="en-US" sz="2399" baseline="-25000" dirty="0"/>
                  <a:t>i</a:t>
                </a:r>
                <a:r>
                  <a:rPr lang="en-US" sz="2399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99"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IN" sz="2399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99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399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399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99">
                            <a:latin typeface="Cambria Math" panose="02040503050406030204" pitchFamily="18" charset="0"/>
                          </a:rPr>
                          <m:t> 3</m:t>
                        </m:r>
                        <m:r>
                          <m:rPr>
                            <m:sty m:val="p"/>
                          </m:rPr>
                          <a:rPr lang="en-US" sz="2399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US" sz="2399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399" dirty="0"/>
                  <a:t>		c</a:t>
                </a:r>
                <a:r>
                  <a:rPr lang="en-US" sz="2399" baseline="-25000" dirty="0"/>
                  <a:t>4</a:t>
                </a:r>
                <a:r>
                  <a:rPr lang="en-US" sz="2399" dirty="0"/>
                  <a:t>(x</a:t>
                </a:r>
                <a:r>
                  <a:rPr lang="en-US" sz="2399" baseline="-25000" dirty="0"/>
                  <a:t>i</a:t>
                </a:r>
                <a:r>
                  <a:rPr lang="en-US" sz="2399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99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IN" sz="2399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99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399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399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399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99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IN" sz="2399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99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399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39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399">
                            <a:latin typeface="Cambria Math" panose="02040503050406030204" pitchFamily="18" charset="0"/>
                          </a:rPr>
                          <m:t>+ 3</m:t>
                        </m:r>
                      </m:num>
                      <m:den>
                        <m:r>
                          <a:rPr lang="en-US" sz="2399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IN" sz="1600" dirty="0"/>
              </a:p>
              <a:p>
                <a:pPr marL="201108" lvl="1"/>
                <a:endParaRPr lang="en-IN" sz="2599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888" y="1846146"/>
                <a:ext cx="5405322" cy="4022312"/>
              </a:xfrm>
              <a:prstGeom prst="rect">
                <a:avLst/>
              </a:prstGeom>
              <a:blipFill rotWithShape="0">
                <a:blip r:embed="rId2"/>
                <a:stretch>
                  <a:fillRect l="-2368" t="-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460705" y="27685"/>
            <a:ext cx="14886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-3/23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739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Activation Functions</a:t>
            </a:r>
            <a:endParaRPr lang="en-US" sz="4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196077" y="1894260"/>
            <a:ext cx="6477913" cy="40223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Font typeface="+mj-lt"/>
              <a:buAutoNum type="arabicPeriod"/>
            </a:pPr>
            <a:r>
              <a:rPr lang="en-GB" sz="2799"/>
              <a:t>tanh automatically </a:t>
            </a:r>
            <a:r>
              <a:rPr lang="en-GB" sz="2799" b="1" u="sng"/>
              <a:t>evaluates to exact values</a:t>
            </a:r>
            <a:r>
              <a:rPr lang="en-GB" sz="2799"/>
              <a:t> when its argument is a rational number. </a:t>
            </a:r>
          </a:p>
          <a:p>
            <a:pPr marL="457063" indent="-457063">
              <a:buFont typeface="+mj-lt"/>
              <a:buAutoNum type="arabicPeriod"/>
            </a:pPr>
            <a:r>
              <a:rPr lang="en-GB" sz="2799"/>
              <a:t>When given exact numeric expressions as arguments,  tanh may be evaluated to </a:t>
            </a:r>
            <a:r>
              <a:rPr lang="en-GB" sz="2799" b="1" u="sng"/>
              <a:t>high numeric precision</a:t>
            </a:r>
            <a:r>
              <a:rPr lang="en-GB" sz="2799"/>
              <a:t>.</a:t>
            </a:r>
          </a:p>
          <a:p>
            <a:pPr marL="457063" indent="-457063">
              <a:buFont typeface="+mj-lt"/>
              <a:buAutoNum type="arabicPeriod"/>
            </a:pPr>
            <a:r>
              <a:rPr lang="en-IN" sz="2799"/>
              <a:t>tanh(x) approaches -1 for small negative x and +1 for large positive x.</a:t>
            </a:r>
          </a:p>
          <a:p>
            <a:pPr marL="457063" indent="-457063">
              <a:buFont typeface="+mj-lt"/>
              <a:buAutoNum type="arabicPeriod"/>
            </a:pPr>
            <a:r>
              <a:rPr lang="en-IN" sz="2799"/>
              <a:t>We can also use </a:t>
            </a:r>
            <a:r>
              <a:rPr lang="en-IN" sz="2799" b="1" u="sng"/>
              <a:t>sigmoid function</a:t>
            </a:r>
            <a:r>
              <a:rPr lang="en-IN" sz="2799"/>
              <a:t>.</a:t>
            </a:r>
          </a:p>
          <a:p>
            <a:pPr marL="0" indent="0">
              <a:buNone/>
            </a:pPr>
            <a:endParaRPr lang="en-IN" sz="2399" dirty="0"/>
          </a:p>
        </p:txBody>
      </p:sp>
      <p:pic>
        <p:nvPicPr>
          <p:cNvPr id="4" name="Content Placeholder 4" descr="C:\Users\LENOVO\Desktop\FLANN network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6" y="1949681"/>
            <a:ext cx="4498020" cy="40709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460704" y="0"/>
            <a:ext cx="15047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-4/23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115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402" y="91857"/>
            <a:ext cx="9143998" cy="1020762"/>
          </a:xfrm>
        </p:spPr>
        <p:txBody>
          <a:bodyPr/>
          <a:lstStyle/>
          <a:p>
            <a:r>
              <a:rPr lang="en-IN" dirty="0" smtClean="0"/>
              <a:t>Training and testing with BP</a:t>
            </a:r>
            <a:endParaRPr lang="en-US" dirty="0"/>
          </a:p>
        </p:txBody>
      </p:sp>
      <p:pic>
        <p:nvPicPr>
          <p:cNvPr id="6" name="Content Placeholder 5" descr="C:\Users\LENOVO\Desktop\Program outputs\FLANN1_1d\flann1_1d_mse_trn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4" y="1926761"/>
            <a:ext cx="2807581" cy="223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9" descr="C:\Users\LENOVO\Desktop\Program outputs\FLANN2_1d\flann2_1d_mse_trn.png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721" y="1909516"/>
            <a:ext cx="2735591" cy="22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8" descr="C:\Users\LENOVO\Desktop\Program outputs\FLANN3_1d\flann3_1d_mse.png"/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88" y="1926761"/>
            <a:ext cx="2691999" cy="2239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7" descr="C:\Users\LENOVO\Desktop\Program outputs\FLANN3_1d\flann3_1d_a-vs-pre_tst.png"/>
          <p:cNvPicPr>
            <a:picLocks noGrp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66" y="4463939"/>
            <a:ext cx="2711321" cy="23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69392" y="1490227"/>
            <a:ext cx="25523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/>
              <a:t>TRIGONOMETRIC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94212" y="1484784"/>
            <a:ext cx="280758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/>
              <a:t>LEGENDRE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56" y="1484784"/>
            <a:ext cx="280758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/>
              <a:t>CHEBYSHEV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10672395" y="1939"/>
            <a:ext cx="15143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-6/23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64" y="4293096"/>
            <a:ext cx="4392488" cy="249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9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JAYA:</a:t>
            </a:r>
            <a:endParaRPr lang="en-IN" dirty="0"/>
          </a:p>
        </p:txBody>
      </p:sp>
      <p:pic>
        <p:nvPicPr>
          <p:cNvPr id="4" name="Content Placeholder 3" descr="C:\Users\LENOVO\Desktop\Jaya flowchart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444" y="692696"/>
            <a:ext cx="6310381" cy="61653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11186" y="1557280"/>
            <a:ext cx="4679301" cy="5409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399" dirty="0"/>
              <a:t>Proposed by R </a:t>
            </a:r>
            <a:r>
              <a:rPr lang="en-GB" sz="2399" dirty="0" err="1"/>
              <a:t>Venkata</a:t>
            </a:r>
            <a:r>
              <a:rPr lang="en-GB" sz="2399" dirty="0"/>
              <a:t> Rao</a:t>
            </a:r>
          </a:p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399" dirty="0"/>
          </a:p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399" dirty="0">
                <a:solidFill>
                  <a:schemeClr val="accent2">
                    <a:lumMod val="75000"/>
                  </a:schemeClr>
                </a:solidFill>
              </a:rPr>
              <a:t>algorithm‐specific </a:t>
            </a:r>
          </a:p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399" dirty="0">
              <a:solidFill>
                <a:schemeClr val="accent2">
                  <a:lumMod val="75000"/>
                </a:schemeClr>
              </a:solidFill>
            </a:endParaRPr>
          </a:p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399" dirty="0">
                <a:solidFill>
                  <a:schemeClr val="accent2">
                    <a:lumMod val="75000"/>
                  </a:schemeClr>
                </a:solidFill>
              </a:rPr>
              <a:t>parameter‐less algorithm </a:t>
            </a:r>
          </a:p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399" dirty="0">
              <a:solidFill>
                <a:schemeClr val="accent2">
                  <a:lumMod val="75000"/>
                </a:schemeClr>
              </a:solidFill>
            </a:endParaRPr>
          </a:p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399" dirty="0">
                <a:solidFill>
                  <a:schemeClr val="accent2">
                    <a:lumMod val="75000"/>
                  </a:schemeClr>
                </a:solidFill>
              </a:rPr>
              <a:t>Simple in implementation</a:t>
            </a:r>
          </a:p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399" dirty="0">
              <a:solidFill>
                <a:schemeClr val="accent2">
                  <a:lumMod val="75000"/>
                </a:schemeClr>
              </a:solidFill>
            </a:endParaRPr>
          </a:p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399" dirty="0">
                <a:solidFill>
                  <a:schemeClr val="accent2">
                    <a:lumMod val="75000"/>
                  </a:schemeClr>
                </a:solidFill>
              </a:rPr>
              <a:t>Solution is updated in a single phase using 1 equation</a:t>
            </a:r>
          </a:p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399" dirty="0">
              <a:solidFill>
                <a:schemeClr val="accent2">
                  <a:lumMod val="75000"/>
                </a:schemeClr>
              </a:solidFill>
            </a:endParaRPr>
          </a:p>
          <a:p>
            <a:pPr marL="342797" indent="-342797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399" dirty="0"/>
              <a:t>Tested on a number of unconstrained &amp;                  constrained engineering optimization problems. </a:t>
            </a:r>
          </a:p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2399" dirty="0"/>
          </a:p>
        </p:txBody>
      </p:sp>
      <p:sp>
        <p:nvSpPr>
          <p:cNvPr id="6" name="Rectangle 5"/>
          <p:cNvSpPr/>
          <p:nvPr/>
        </p:nvSpPr>
        <p:spPr>
          <a:xfrm>
            <a:off x="10470357" y="12758"/>
            <a:ext cx="16970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-12/23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898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Population Size: 50*21</a:t>
            </a:r>
          </a:p>
          <a:p>
            <a:r>
              <a:rPr lang="en-IN" dirty="0"/>
              <a:t>Number of Design Variables: 21</a:t>
            </a:r>
          </a:p>
          <a:p>
            <a:r>
              <a:rPr lang="en-IN" dirty="0"/>
              <a:t>Termination Criterion: ( Number of Iterations=50</a:t>
            </a:r>
            <a:r>
              <a:rPr lang="en-IN" dirty="0" smtClean="0"/>
              <a:t>)</a:t>
            </a:r>
          </a:p>
          <a:p>
            <a:r>
              <a:rPr lang="en-IN" dirty="0" smtClean="0"/>
              <a:t>r</a:t>
            </a:r>
            <a:r>
              <a:rPr lang="en-IN" baseline="-25000" dirty="0" smtClean="0"/>
              <a:t>1</a:t>
            </a:r>
            <a:r>
              <a:rPr lang="en-IN" dirty="0" smtClean="0"/>
              <a:t>, r</a:t>
            </a:r>
            <a:r>
              <a:rPr lang="en-IN" baseline="-25000" dirty="0" smtClean="0"/>
              <a:t>2</a:t>
            </a:r>
            <a:r>
              <a:rPr lang="en-IN" dirty="0" smtClean="0"/>
              <a:t> = random variables</a:t>
            </a:r>
            <a:endParaRPr lang="en-IN" dirty="0"/>
          </a:p>
          <a:p>
            <a:r>
              <a:rPr lang="en-IN" dirty="0"/>
              <a:t>Feature Vector : (7*2)+7 = 21</a:t>
            </a:r>
          </a:p>
          <a:p>
            <a:r>
              <a:rPr lang="en-IN" dirty="0"/>
              <a:t>Feature Matrix during testing: 400*21</a:t>
            </a:r>
          </a:p>
          <a:p>
            <a:r>
              <a:rPr lang="en-IN" dirty="0"/>
              <a:t>Lower bound = 0.001</a:t>
            </a:r>
          </a:p>
          <a:p>
            <a:r>
              <a:rPr lang="en-IN" dirty="0"/>
              <a:t>Upper bound = 1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45998" y="15558"/>
            <a:ext cx="16822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-13/23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87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99" dirty="0"/>
              <a:t>ONLY EQUATION INVOLVED IN JAYA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77" y="1845237"/>
            <a:ext cx="10550823" cy="12288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05" y="4004914"/>
            <a:ext cx="5351195" cy="165575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95218" y="4220882"/>
            <a:ext cx="5687151" cy="1020496"/>
          </a:xfrm>
          <a:prstGeom prst="rect">
            <a:avLst/>
          </a:prstGeom>
        </p:spPr>
        <p:txBody>
          <a:bodyPr vert="horz" lIns="91416" tIns="45708" rIns="91416" bIns="45708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599" dirty="0"/>
              <a:t>OUR OBJECTIVE FUNCTION :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32981" y="15558"/>
            <a:ext cx="17082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-14/23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7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2"/>
            <a:ext cx="12188825" cy="2552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920"/>
            <a:ext cx="12188825" cy="17281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" y="4725144"/>
            <a:ext cx="12173609" cy="21328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83431" y="1939"/>
            <a:ext cx="16922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-15/23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368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13502"/>
            <a:ext cx="12185651" cy="25516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25" y="2570989"/>
            <a:ext cx="12205563" cy="2132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25" y="4594360"/>
            <a:ext cx="12205563" cy="22627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28172" y="15558"/>
            <a:ext cx="17179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-16/23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39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0EF975FC-BF4F-4228-B0B0-1DEFEE3DA567}"/>
              </a:ext>
            </a:extLst>
          </p:cNvPr>
          <p:cNvCxnSpPr/>
          <p:nvPr/>
        </p:nvCxnSpPr>
        <p:spPr>
          <a:xfrm>
            <a:off x="7318548" y="4653136"/>
            <a:ext cx="196640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2D7E882-A191-4154-B782-B7EF0F64AF87}"/>
              </a:ext>
            </a:extLst>
          </p:cNvPr>
          <p:cNvCxnSpPr/>
          <p:nvPr/>
        </p:nvCxnSpPr>
        <p:spPr>
          <a:xfrm>
            <a:off x="939687" y="4653136"/>
            <a:ext cx="196640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CDD5385-FE02-4616-BB66-C6716C955857}"/>
              </a:ext>
            </a:extLst>
          </p:cNvPr>
          <p:cNvGrpSpPr/>
          <p:nvPr/>
        </p:nvGrpSpPr>
        <p:grpSpPr>
          <a:xfrm>
            <a:off x="728648" y="4547617"/>
            <a:ext cx="211039" cy="211039"/>
            <a:chOff x="1677812" y="4248152"/>
            <a:chExt cx="211094" cy="211094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BFC788B2-D4C9-483E-B84B-E4B3E4F7FE53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03C504C9-94E1-4D61-887D-B439F903EBB8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A09BBDF9-D0D4-4DA3-A26B-FE43E4F32104}"/>
              </a:ext>
            </a:extLst>
          </p:cNvPr>
          <p:cNvCxnSpPr/>
          <p:nvPr/>
        </p:nvCxnSpPr>
        <p:spPr>
          <a:xfrm>
            <a:off x="3086847" y="4653136"/>
            <a:ext cx="196640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FA0BC80-77DE-458B-9ECC-B8FE42384FD4}"/>
              </a:ext>
            </a:extLst>
          </p:cNvPr>
          <p:cNvGrpSpPr/>
          <p:nvPr/>
        </p:nvGrpSpPr>
        <p:grpSpPr>
          <a:xfrm>
            <a:off x="2906088" y="4547617"/>
            <a:ext cx="211039" cy="211039"/>
            <a:chOff x="3855819" y="4248152"/>
            <a:chExt cx="211094" cy="21109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7FC05F39-85C8-4314-A202-8D7B560FED7E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55A9BA2A-67A9-4F64-B916-9491798156A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13C6AFC-EC16-4CF7-B961-6DBC08032739}"/>
              </a:ext>
            </a:extLst>
          </p:cNvPr>
          <p:cNvCxnSpPr/>
          <p:nvPr/>
        </p:nvCxnSpPr>
        <p:spPr>
          <a:xfrm>
            <a:off x="5203727" y="4653136"/>
            <a:ext cx="196640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9243F1F4-6EBE-4DC3-AA58-4D1958CD8E1D}"/>
              </a:ext>
            </a:extLst>
          </p:cNvPr>
          <p:cNvGrpSpPr/>
          <p:nvPr/>
        </p:nvGrpSpPr>
        <p:grpSpPr>
          <a:xfrm>
            <a:off x="5022967" y="4547617"/>
            <a:ext cx="211039" cy="211039"/>
            <a:chOff x="5973250" y="4248152"/>
            <a:chExt cx="211094" cy="211094"/>
          </a:xfrm>
        </p:grpSpPr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A9CC3F83-2403-4F7D-8ED3-F6A0681A580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1D80A4CE-7046-423D-B2BA-9FDB76FE5A36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B89177D2-AE0E-49A7-8D2A-CBA97127106C}"/>
              </a:ext>
            </a:extLst>
          </p:cNvPr>
          <p:cNvGrpSpPr/>
          <p:nvPr/>
        </p:nvGrpSpPr>
        <p:grpSpPr>
          <a:xfrm>
            <a:off x="7167416" y="4547617"/>
            <a:ext cx="211039" cy="211039"/>
            <a:chOff x="8118257" y="4248152"/>
            <a:chExt cx="211094" cy="211094"/>
          </a:xfrm>
        </p:grpSpPr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99B0CE1E-4E36-4450-AA90-00F9D8FD7840}"/>
                </a:ext>
              </a:extLst>
            </p:cNvPr>
            <p:cNvSpPr/>
            <p:nvPr/>
          </p:nvSpPr>
          <p:spPr>
            <a:xfrm>
              <a:off x="8118257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5620D1EF-0625-4250-876A-8C72F262238A}"/>
                </a:ext>
              </a:extLst>
            </p:cNvPr>
            <p:cNvSpPr/>
            <p:nvPr/>
          </p:nvSpPr>
          <p:spPr>
            <a:xfrm>
              <a:off x="8148545" y="4278440"/>
              <a:ext cx="150518" cy="150518"/>
            </a:xfrm>
            <a:prstGeom prst="ellipse">
              <a:avLst/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719237-0A17-4D6B-B2A0-3C8D9ED3BF42}"/>
              </a:ext>
            </a:extLst>
          </p:cNvPr>
          <p:cNvGrpSpPr/>
          <p:nvPr/>
        </p:nvGrpSpPr>
        <p:grpSpPr>
          <a:xfrm>
            <a:off x="9282237" y="4547617"/>
            <a:ext cx="211039" cy="211039"/>
            <a:chOff x="10233629" y="4248152"/>
            <a:chExt cx="211094" cy="211094"/>
          </a:xfrm>
        </p:grpSpPr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6419626C-374F-47EF-8717-82FA45B93031}"/>
                </a:ext>
              </a:extLst>
            </p:cNvPr>
            <p:cNvSpPr/>
            <p:nvPr/>
          </p:nvSpPr>
          <p:spPr>
            <a:xfrm>
              <a:off x="1023362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0054DAE1-7306-4B2A-A4CA-71452C011939}"/>
                </a:ext>
              </a:extLst>
            </p:cNvPr>
            <p:cNvSpPr/>
            <p:nvPr/>
          </p:nvSpPr>
          <p:spPr>
            <a:xfrm>
              <a:off x="10263917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D85BFEF-CB97-49C3-9C81-18C3527FA085}"/>
              </a:ext>
            </a:extLst>
          </p:cNvPr>
          <p:cNvSpPr txBox="1"/>
          <p:nvPr/>
        </p:nvSpPr>
        <p:spPr>
          <a:xfrm>
            <a:off x="2423254" y="177319"/>
            <a:ext cx="7342315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Swis721 BlkOul BT" panose="04020905030B03040203" pitchFamily="82" charset="0"/>
              </a:rPr>
              <a:t>TODAY’S AGENDA</a:t>
            </a:r>
          </a:p>
        </p:txBody>
      </p:sp>
      <p:sp>
        <p:nvSpPr>
          <p:cNvPr id="59" name="TextBox 58">
            <a:hlinkClick r:id="rId3" action="ppaction://hlinksldjump"/>
            <a:extLst>
              <a:ext uri="{FF2B5EF4-FFF2-40B4-BE49-F238E27FC236}">
                <a16:creationId xmlns="" xmlns:a16="http://schemas.microsoft.com/office/drawing/2014/main" id="{80E36C5F-62F8-4BFF-B2B0-1EFBEC3A6CEF}"/>
              </a:ext>
            </a:extLst>
          </p:cNvPr>
          <p:cNvSpPr txBox="1"/>
          <p:nvPr/>
        </p:nvSpPr>
        <p:spPr>
          <a:xfrm>
            <a:off x="-315466" y="4739016"/>
            <a:ext cx="228845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hlinkClick r:id="rId3" action="ppaction://hlinksldjump"/>
              </a:rPr>
              <a:t>Problem</a:t>
            </a:r>
            <a:endParaRPr lang="en-US" sz="2799" b="1" dirty="0">
              <a:solidFill>
                <a:schemeClr val="accent6">
                  <a:lumMod val="60000"/>
                  <a:lumOff val="4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955EFA10-A1E0-4D49-89BC-85B23D4D4FBF}"/>
              </a:ext>
            </a:extLst>
          </p:cNvPr>
          <p:cNvSpPr txBox="1"/>
          <p:nvPr/>
        </p:nvSpPr>
        <p:spPr>
          <a:xfrm>
            <a:off x="1872874" y="4739016"/>
            <a:ext cx="228845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 dirty="0" smtClean="0">
                <a:solidFill>
                  <a:srgbClr val="6CA7CA"/>
                </a:solidFill>
                <a:latin typeface="Tw Cen MT" panose="020B0602020104020603" pitchFamily="34" charset="0"/>
                <a:hlinkClick r:id="rId4" action="ppaction://hlinksldjump"/>
              </a:rPr>
              <a:t>Feasibility</a:t>
            </a:r>
            <a:endParaRPr lang="en-US" sz="2799" b="1" dirty="0">
              <a:solidFill>
                <a:srgbClr val="6CA7CA"/>
              </a:solidFill>
              <a:latin typeface="Tw Cen MT" panose="020B0602020104020603" pitchFamily="34" charset="0"/>
            </a:endParaRPr>
          </a:p>
        </p:txBody>
      </p:sp>
      <p:sp>
        <p:nvSpPr>
          <p:cNvPr id="123" name="TextBox 122">
            <a:hlinkClick r:id="rId5" action="ppaction://hlinksldjump"/>
            <a:extLst>
              <a:ext uri="{FF2B5EF4-FFF2-40B4-BE49-F238E27FC236}">
                <a16:creationId xmlns="" xmlns:a16="http://schemas.microsoft.com/office/drawing/2014/main" id="{9CB66F02-6EFD-4BC0-B7E0-C0F9C05A68A8}"/>
              </a:ext>
            </a:extLst>
          </p:cNvPr>
          <p:cNvSpPr txBox="1"/>
          <p:nvPr/>
        </p:nvSpPr>
        <p:spPr>
          <a:xfrm>
            <a:off x="4055162" y="4782850"/>
            <a:ext cx="2288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DBA71"/>
                </a:solidFill>
                <a:latin typeface="Tw Cen MT" panose="020B0602020104020603" pitchFamily="34" charset="0"/>
                <a:hlinkClick r:id="rId5" action="ppaction://hlinksldjump"/>
              </a:rPr>
              <a:t>Literature</a:t>
            </a:r>
          </a:p>
          <a:p>
            <a:pPr algn="ctr"/>
            <a:r>
              <a:rPr lang="en-US" sz="2800" b="1" dirty="0" smtClean="0">
                <a:solidFill>
                  <a:srgbClr val="FDBA71"/>
                </a:solidFill>
                <a:latin typeface="Tw Cen MT" panose="020B0602020104020603" pitchFamily="34" charset="0"/>
                <a:hlinkClick r:id="rId5" action="ppaction://hlinksldjump"/>
              </a:rPr>
              <a:t>Survey</a:t>
            </a:r>
            <a:endParaRPr lang="en-US" sz="2800" b="1" dirty="0">
              <a:solidFill>
                <a:srgbClr val="FDBA71"/>
              </a:solidFill>
              <a:latin typeface="Tw Cen MT" panose="020B0602020104020603" pitchFamily="34" charset="0"/>
            </a:endParaRPr>
          </a:p>
        </p:txBody>
      </p:sp>
      <p:sp>
        <p:nvSpPr>
          <p:cNvPr id="127" name="TextBox 126">
            <a:hlinkClick r:id="rId6" action="ppaction://hlinksldjump"/>
            <a:extLst>
              <a:ext uri="{FF2B5EF4-FFF2-40B4-BE49-F238E27FC236}">
                <a16:creationId xmlns="" xmlns:a16="http://schemas.microsoft.com/office/drawing/2014/main" id="{862C7EBD-C271-4476-931E-4D045A083C8F}"/>
              </a:ext>
            </a:extLst>
          </p:cNvPr>
          <p:cNvSpPr txBox="1"/>
          <p:nvPr/>
        </p:nvSpPr>
        <p:spPr>
          <a:xfrm>
            <a:off x="6128439" y="4835573"/>
            <a:ext cx="251729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 dirty="0" smtClean="0">
                <a:solidFill>
                  <a:srgbClr val="7C9A60"/>
                </a:solidFill>
                <a:latin typeface="Tw Cen MT" panose="020B0602020104020603" pitchFamily="34" charset="0"/>
                <a:hlinkClick r:id="rId6" action="ppaction://hlinksldjump"/>
              </a:rPr>
              <a:t>Implementation</a:t>
            </a:r>
            <a:endParaRPr lang="en-US" sz="2799" b="1" dirty="0">
              <a:solidFill>
                <a:srgbClr val="7C9A60"/>
              </a:solidFill>
              <a:latin typeface="Tw Cen MT" panose="020B06020201040206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DBF9EB3A-4AD3-4CAC-8D74-6AEA4B78D4E6}"/>
              </a:ext>
            </a:extLst>
          </p:cNvPr>
          <p:cNvSpPr txBox="1"/>
          <p:nvPr/>
        </p:nvSpPr>
        <p:spPr>
          <a:xfrm>
            <a:off x="8255960" y="4739016"/>
            <a:ext cx="2503647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 dirty="0" smtClean="0">
                <a:solidFill>
                  <a:srgbClr val="FF6056"/>
                </a:solidFill>
                <a:latin typeface="Tw Cen MT" panose="020B0602020104020603" pitchFamily="34" charset="0"/>
                <a:hlinkClick r:id="rId7" action="ppaction://hlinksldjump"/>
              </a:rPr>
              <a:t>Proposed Model</a:t>
            </a:r>
            <a:endParaRPr lang="en-US" sz="2799" b="1" dirty="0">
              <a:solidFill>
                <a:srgbClr val="FF6056"/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B9CAC3C-85C0-424D-88BA-C91646C45131}"/>
              </a:ext>
            </a:extLst>
          </p:cNvPr>
          <p:cNvGrpSpPr/>
          <p:nvPr/>
        </p:nvGrpSpPr>
        <p:grpSpPr>
          <a:xfrm>
            <a:off x="191086" y="2786283"/>
            <a:ext cx="1275350" cy="1275350"/>
            <a:chOff x="1140110" y="2486360"/>
            <a:chExt cx="1275682" cy="1275682"/>
          </a:xfrm>
        </p:grpSpPr>
        <p:sp>
          <p:nvSpPr>
            <p:cNvPr id="15" name="Teardrop 14">
              <a:extLst>
                <a:ext uri="{FF2B5EF4-FFF2-40B4-BE49-F238E27FC236}">
                  <a16:creationId xmlns="" xmlns:a16="http://schemas.microsoft.com/office/drawing/2014/main" id="{8F41E237-DA71-4E2E-B9FB-5E6268A60209}"/>
                </a:ext>
              </a:extLst>
            </p:cNvPr>
            <p:cNvSpPr/>
            <p:nvPr/>
          </p:nvSpPr>
          <p:spPr>
            <a:xfrm rot="8100000">
              <a:off x="1140110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F0E6492E-6F2E-42DA-8BF5-8E10ACC940B6}"/>
                </a:ext>
              </a:extLst>
            </p:cNvPr>
            <p:cNvSpPr/>
            <p:nvPr/>
          </p:nvSpPr>
          <p:spPr>
            <a:xfrm>
              <a:off x="1334459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F8CFB61F-1DD6-4F6E-95FA-EDD1FEAA6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467" y="2811877"/>
              <a:ext cx="597818" cy="59781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637DEDD-0D06-4F2B-BAA0-C6AF7877F2C0}"/>
              </a:ext>
            </a:extLst>
          </p:cNvPr>
          <p:cNvGrpSpPr/>
          <p:nvPr/>
        </p:nvGrpSpPr>
        <p:grpSpPr>
          <a:xfrm>
            <a:off x="2369838" y="2786283"/>
            <a:ext cx="1275350" cy="1275350"/>
            <a:chOff x="3319430" y="2486360"/>
            <a:chExt cx="1275682" cy="1275682"/>
          </a:xfrm>
        </p:grpSpPr>
        <p:sp>
          <p:nvSpPr>
            <p:cNvPr id="43" name="Teardrop 42">
              <a:extLst>
                <a:ext uri="{FF2B5EF4-FFF2-40B4-BE49-F238E27FC236}">
                  <a16:creationId xmlns="" xmlns:a16="http://schemas.microsoft.com/office/drawing/2014/main" id="{1CA5BC31-17A5-4233-9105-915DBBEE9B6B}"/>
                </a:ext>
              </a:extLst>
            </p:cNvPr>
            <p:cNvSpPr/>
            <p:nvPr/>
          </p:nvSpPr>
          <p:spPr>
            <a:xfrm rot="8100000">
              <a:off x="3319430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6297A5E8-6CC5-4684-B76E-21A4BEE8212F}"/>
                </a:ext>
              </a:extLst>
            </p:cNvPr>
            <p:cNvSpPr/>
            <p:nvPr/>
          </p:nvSpPr>
          <p:spPr>
            <a:xfrm>
              <a:off x="3513779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464EF515-FF96-40DA-B20A-A88443526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362" y="2811877"/>
              <a:ext cx="597818" cy="59781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4A775085-3529-43FE-A492-7CDEC133C63A}"/>
              </a:ext>
            </a:extLst>
          </p:cNvPr>
          <p:cNvGrpSpPr/>
          <p:nvPr/>
        </p:nvGrpSpPr>
        <p:grpSpPr>
          <a:xfrm>
            <a:off x="8744493" y="2786283"/>
            <a:ext cx="1275350" cy="1275350"/>
            <a:chOff x="9695745" y="2486360"/>
            <a:chExt cx="1275682" cy="1275682"/>
          </a:xfrm>
        </p:grpSpPr>
        <p:sp>
          <p:nvSpPr>
            <p:cNvPr id="52" name="Teardrop 51">
              <a:extLst>
                <a:ext uri="{FF2B5EF4-FFF2-40B4-BE49-F238E27FC236}">
                  <a16:creationId xmlns="" xmlns:a16="http://schemas.microsoft.com/office/drawing/2014/main" id="{71572BA2-90F9-4248-827B-F8EC61074477}"/>
                </a:ext>
              </a:extLst>
            </p:cNvPr>
            <p:cNvSpPr/>
            <p:nvPr/>
          </p:nvSpPr>
          <p:spPr>
            <a:xfrm rot="8100000">
              <a:off x="9695745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B90B3DC9-837A-471D-A7B9-733D4F909D42}"/>
                </a:ext>
              </a:extLst>
            </p:cNvPr>
            <p:cNvSpPr/>
            <p:nvPr/>
          </p:nvSpPr>
          <p:spPr>
            <a:xfrm>
              <a:off x="9890094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5EAB8467-CD93-451D-B717-955795191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677" y="2822274"/>
              <a:ext cx="597818" cy="59781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DB59512-5E0D-43C4-8046-65A519D8A4D1}"/>
              </a:ext>
            </a:extLst>
          </p:cNvPr>
          <p:cNvGrpSpPr/>
          <p:nvPr/>
        </p:nvGrpSpPr>
        <p:grpSpPr>
          <a:xfrm>
            <a:off x="4480030" y="2786283"/>
            <a:ext cx="1275350" cy="1275350"/>
            <a:chOff x="5430171" y="2486360"/>
            <a:chExt cx="1275682" cy="1275682"/>
          </a:xfrm>
        </p:grpSpPr>
        <p:sp>
          <p:nvSpPr>
            <p:cNvPr id="45" name="Teardrop 44">
              <a:extLst>
                <a:ext uri="{FF2B5EF4-FFF2-40B4-BE49-F238E27FC236}">
                  <a16:creationId xmlns="" xmlns:a16="http://schemas.microsoft.com/office/drawing/2014/main" id="{3686DFF7-23C8-4A91-B5D0-AEFE1B477FCB}"/>
                </a:ext>
              </a:extLst>
            </p:cNvPr>
            <p:cNvSpPr/>
            <p:nvPr/>
          </p:nvSpPr>
          <p:spPr>
            <a:xfrm rot="8100000">
              <a:off x="5430171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65DC3AB2-0558-4F3F-A298-A02448E2E407}"/>
                </a:ext>
              </a:extLst>
            </p:cNvPr>
            <p:cNvSpPr/>
            <p:nvPr/>
          </p:nvSpPr>
          <p:spPr>
            <a:xfrm>
              <a:off x="5624520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8E917A88-29BA-48D7-9282-E043F1D30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9103" y="2822274"/>
              <a:ext cx="597818" cy="59781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479A7082-3886-4000-A9B3-1CE68811D695}"/>
              </a:ext>
            </a:extLst>
          </p:cNvPr>
          <p:cNvGrpSpPr/>
          <p:nvPr/>
        </p:nvGrpSpPr>
        <p:grpSpPr>
          <a:xfrm>
            <a:off x="6629672" y="2786283"/>
            <a:ext cx="1275350" cy="1275350"/>
            <a:chOff x="7580373" y="2486360"/>
            <a:chExt cx="1275682" cy="1275682"/>
          </a:xfrm>
        </p:grpSpPr>
        <p:sp>
          <p:nvSpPr>
            <p:cNvPr id="47" name="Teardrop 46">
              <a:extLst>
                <a:ext uri="{FF2B5EF4-FFF2-40B4-BE49-F238E27FC236}">
                  <a16:creationId xmlns="" xmlns:a16="http://schemas.microsoft.com/office/drawing/2014/main" id="{B8C5BD0E-4DBA-4649-94EB-FD5BD13A0A14}"/>
                </a:ext>
              </a:extLst>
            </p:cNvPr>
            <p:cNvSpPr/>
            <p:nvPr/>
          </p:nvSpPr>
          <p:spPr>
            <a:xfrm rot="8100000">
              <a:off x="7580373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A189A5E2-94B3-46A8-AB58-A991BF9A9149}"/>
                </a:ext>
              </a:extLst>
            </p:cNvPr>
            <p:cNvSpPr/>
            <p:nvPr/>
          </p:nvSpPr>
          <p:spPr>
            <a:xfrm>
              <a:off x="7774722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85B50026-729B-4C78-BBCE-58785864A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426" y="2811877"/>
              <a:ext cx="600416" cy="600414"/>
            </a:xfrm>
            <a:prstGeom prst="rect">
              <a:avLst/>
            </a:prstGeom>
          </p:spPr>
        </p:pic>
      </p:grp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0EF975FC-BF4F-4228-B0B0-1DEFEE3DA567}"/>
              </a:ext>
            </a:extLst>
          </p:cNvPr>
          <p:cNvCxnSpPr/>
          <p:nvPr/>
        </p:nvCxnSpPr>
        <p:spPr>
          <a:xfrm>
            <a:off x="9433129" y="4653136"/>
            <a:ext cx="196640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28719237-0A17-4D6B-B2A0-3C8D9ED3BF42}"/>
              </a:ext>
            </a:extLst>
          </p:cNvPr>
          <p:cNvGrpSpPr/>
          <p:nvPr/>
        </p:nvGrpSpPr>
        <p:grpSpPr>
          <a:xfrm>
            <a:off x="11396818" y="4547617"/>
            <a:ext cx="211039" cy="211039"/>
            <a:chOff x="10233629" y="4248152"/>
            <a:chExt cx="211094" cy="211094"/>
          </a:xfrm>
        </p:grpSpPr>
        <p:sp>
          <p:nvSpPr>
            <p:cNvPr id="57" name="Oval 56">
              <a:extLst>
                <a:ext uri="{FF2B5EF4-FFF2-40B4-BE49-F238E27FC236}">
                  <a16:creationId xmlns="" xmlns:a16="http://schemas.microsoft.com/office/drawing/2014/main" id="{6419626C-374F-47EF-8717-82FA45B93031}"/>
                </a:ext>
              </a:extLst>
            </p:cNvPr>
            <p:cNvSpPr/>
            <p:nvPr/>
          </p:nvSpPr>
          <p:spPr>
            <a:xfrm>
              <a:off x="1023362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0054DAE1-7306-4B2A-A4CA-71452C011939}"/>
                </a:ext>
              </a:extLst>
            </p:cNvPr>
            <p:cNvSpPr/>
            <p:nvPr/>
          </p:nvSpPr>
          <p:spPr>
            <a:xfrm>
              <a:off x="10263917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sp>
        <p:nvSpPr>
          <p:cNvPr id="60" name="TextBox 59">
            <a:hlinkClick r:id="rId13" action="ppaction://hlinksldjump"/>
            <a:extLst>
              <a:ext uri="{FF2B5EF4-FFF2-40B4-BE49-F238E27FC236}">
                <a16:creationId xmlns="" xmlns:a16="http://schemas.microsoft.com/office/drawing/2014/main" id="{DBF9EB3A-4AD3-4CAC-8D74-6AEA4B78D4E6}"/>
              </a:ext>
            </a:extLst>
          </p:cNvPr>
          <p:cNvSpPr txBox="1"/>
          <p:nvPr/>
        </p:nvSpPr>
        <p:spPr>
          <a:xfrm>
            <a:off x="10283977" y="4718964"/>
            <a:ext cx="190484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 dirty="0" smtClean="0">
                <a:solidFill>
                  <a:srgbClr val="FF6056"/>
                </a:solidFill>
                <a:latin typeface="Tw Cen MT" panose="020B0602020104020603" pitchFamily="34" charset="0"/>
                <a:hlinkClick r:id="rId13" action="ppaction://hlinksldjump"/>
              </a:rPr>
              <a:t>Verification</a:t>
            </a:r>
            <a:endParaRPr lang="en-US" sz="2799" b="1" dirty="0">
              <a:solidFill>
                <a:srgbClr val="FF6056"/>
              </a:solidFill>
              <a:latin typeface="Tw Cen MT" panose="020B0602020104020603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4A775085-3529-43FE-A492-7CDEC133C63A}"/>
              </a:ext>
            </a:extLst>
          </p:cNvPr>
          <p:cNvGrpSpPr/>
          <p:nvPr/>
        </p:nvGrpSpPr>
        <p:grpSpPr>
          <a:xfrm>
            <a:off x="10859074" y="2786283"/>
            <a:ext cx="1275350" cy="1275350"/>
            <a:chOff x="9695745" y="2486360"/>
            <a:chExt cx="1275682" cy="1275682"/>
          </a:xfrm>
        </p:grpSpPr>
        <p:sp>
          <p:nvSpPr>
            <p:cNvPr id="62" name="Teardrop 61">
              <a:extLst>
                <a:ext uri="{FF2B5EF4-FFF2-40B4-BE49-F238E27FC236}">
                  <a16:creationId xmlns="" xmlns:a16="http://schemas.microsoft.com/office/drawing/2014/main" id="{71572BA2-90F9-4248-827B-F8EC61074477}"/>
                </a:ext>
              </a:extLst>
            </p:cNvPr>
            <p:cNvSpPr/>
            <p:nvPr/>
          </p:nvSpPr>
          <p:spPr>
            <a:xfrm rot="8100000">
              <a:off x="9695745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B90B3DC9-837A-471D-A7B9-733D4F909D42}"/>
                </a:ext>
              </a:extLst>
            </p:cNvPr>
            <p:cNvSpPr/>
            <p:nvPr/>
          </p:nvSpPr>
          <p:spPr>
            <a:xfrm>
              <a:off x="9890094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5EAB8467-CD93-451D-B717-955795191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677" y="2822274"/>
              <a:ext cx="597818" cy="597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27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25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75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75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25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5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19" grpId="0"/>
      <p:bldP spid="123" grpId="0"/>
      <p:bldP spid="127" grpId="0"/>
      <p:bldP spid="131" grpId="0"/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and testing with Jaya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Picture 14" descr="C:\Users\LENOVO\Desktop\graphs\3. JAYA\BSE_PSU\Figure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01" y="1905155"/>
            <a:ext cx="4451905" cy="425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:\Users\LENOVO\Desktop\graphs\3. JAYA\BSE_PSU\Figure_1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80" y="1905155"/>
            <a:ext cx="4751290" cy="4259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10587436" y="1939"/>
            <a:ext cx="16842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-17/23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79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HARMONY SEARCH: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1186" y="1557279"/>
            <a:ext cx="4679301" cy="5076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399" dirty="0" smtClean="0"/>
              <a:t>Proposed by </a:t>
            </a:r>
            <a:r>
              <a:rPr lang="en-GB" sz="2399" dirty="0" err="1" smtClean="0"/>
              <a:t>Geem</a:t>
            </a:r>
            <a:r>
              <a:rPr lang="en-GB" sz="2399" dirty="0" smtClean="0"/>
              <a:t> in 2001.</a:t>
            </a:r>
          </a:p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399" dirty="0" smtClean="0"/>
          </a:p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399" dirty="0" smtClean="0"/>
              <a:t>Harmony </a:t>
            </a:r>
            <a:r>
              <a:rPr lang="en-GB" sz="2399" dirty="0"/>
              <a:t>search (HS) is a population based </a:t>
            </a:r>
            <a:r>
              <a:rPr lang="en-GB" sz="2399" dirty="0" err="1"/>
              <a:t>metaheuristics</a:t>
            </a:r>
            <a:r>
              <a:rPr lang="en-GB" sz="2399" dirty="0"/>
              <a:t> algorithm inspired from the musical process of searching for a </a:t>
            </a:r>
            <a:r>
              <a:rPr lang="en-GB" sz="2399" dirty="0">
                <a:solidFill>
                  <a:schemeClr val="accent2">
                    <a:lumMod val="75000"/>
                  </a:schemeClr>
                </a:solidFill>
              </a:rPr>
              <a:t>perfect state of harmony</a:t>
            </a:r>
            <a:r>
              <a:rPr lang="en-GB" sz="2399" dirty="0"/>
              <a:t>. </a:t>
            </a:r>
          </a:p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399" dirty="0"/>
          </a:p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399" dirty="0"/>
          </a:p>
          <a:p>
            <a:pPr marL="342797" indent="-342797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399" dirty="0"/>
              <a:t>The pitch of each musical instrument determines the aesthetic quality, just as the fitness function value determines the quality of the decision variables.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7" y="816934"/>
            <a:ext cx="4870277" cy="60410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69804" y="1939"/>
            <a:ext cx="17195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-18/23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15111" y="1557281"/>
            <a:ext cx="9141619" cy="384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 algn="just"/>
            <a:r>
              <a:rPr lang="en-GB" dirty="0"/>
              <a:t>If all pitches make a good harmony, each player stores in his memory that experience and the possibility of making a good harmony is increased next time. </a:t>
            </a:r>
          </a:p>
          <a:p>
            <a:pPr marL="342797" indent="-342797" algn="just"/>
            <a:r>
              <a:rPr lang="en-GB" dirty="0"/>
              <a:t>The same thing in optimization, </a:t>
            </a:r>
          </a:p>
          <a:p>
            <a:pPr marL="617035" lvl="1" indent="-342797" algn="just"/>
            <a:r>
              <a:rPr lang="en-GB" sz="3199" dirty="0">
                <a:solidFill>
                  <a:schemeClr val="accent2">
                    <a:lumMod val="75000"/>
                  </a:schemeClr>
                </a:solidFill>
              </a:rPr>
              <a:t>the initial solution is generated randomly from decision variables within the possible range. </a:t>
            </a:r>
          </a:p>
          <a:p>
            <a:pPr marL="342797" indent="-342797" algn="just"/>
            <a:r>
              <a:rPr lang="en-GB" dirty="0"/>
              <a:t>If the objective function values of these decision variables is good to make a promising solution, then the possibility to make a good solution is increased next time.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3604" y="275460"/>
            <a:ext cx="9141617" cy="1020496"/>
          </a:xfrm>
        </p:spPr>
        <p:txBody>
          <a:bodyPr/>
          <a:lstStyle/>
          <a:p>
            <a:r>
              <a:rPr lang="en-IN" dirty="0" smtClean="0"/>
              <a:t>STEPS IN HS: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28172" y="15558"/>
            <a:ext cx="17179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-19/23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173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893"/>
            <a:ext cx="9188363" cy="685621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4150702" y="333462"/>
            <a:ext cx="568715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26348" y="1123305"/>
            <a:ext cx="3311505" cy="2039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98874" y="2205183"/>
            <a:ext cx="6766989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94412" y="2709108"/>
            <a:ext cx="3671452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10380" y="4508839"/>
            <a:ext cx="3455484" cy="0"/>
          </a:xfrm>
          <a:prstGeom prst="straightConnector1">
            <a:avLst/>
          </a:prstGeom>
          <a:ln w="25400">
            <a:solidFill>
              <a:srgbClr val="00B05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26616" y="5804645"/>
            <a:ext cx="5039247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879252" y="214124"/>
            <a:ext cx="2159677" cy="34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799" b="1" dirty="0"/>
              <a:t>Parameter Setting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87352" y="952533"/>
            <a:ext cx="2159677" cy="34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799" b="1" dirty="0"/>
              <a:t>Initial Population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79254" y="2026478"/>
            <a:ext cx="2349385" cy="59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799" b="1" dirty="0"/>
              <a:t>Memory Consideration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7853" y="2637118"/>
            <a:ext cx="2159677" cy="34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799" b="1" dirty="0"/>
              <a:t>Pitch Adjustment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79252" y="4330133"/>
            <a:ext cx="2159677" cy="59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799" b="1" dirty="0"/>
              <a:t>Random Initialization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37853" y="5509258"/>
            <a:ext cx="2159677" cy="59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799" b="1" dirty="0"/>
              <a:t>Harmony Memory Update</a:t>
            </a:r>
          </a:p>
        </p:txBody>
      </p:sp>
    </p:spTree>
    <p:extLst>
      <p:ext uri="{BB962C8B-B14F-4D97-AF65-F5344CB8AC3E}">
        <p14:creationId xmlns:p14="http://schemas.microsoft.com/office/powerpoint/2010/main" val="87842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3604" y="275460"/>
            <a:ext cx="9141617" cy="10204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799" dirty="0"/>
              <a:t>MATRIX IN HS:</a:t>
            </a:r>
            <a:endParaRPr lang="en-US" sz="4799" dirty="0"/>
          </a:p>
        </p:txBody>
      </p:sp>
      <p:sp>
        <p:nvSpPr>
          <p:cNvPr id="5" name="Rectangle 4"/>
          <p:cNvSpPr/>
          <p:nvPr/>
        </p:nvSpPr>
        <p:spPr>
          <a:xfrm>
            <a:off x="10338592" y="15558"/>
            <a:ext cx="16970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-21/23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14" y="980728"/>
            <a:ext cx="4883234" cy="225125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50396" y="980728"/>
            <a:ext cx="4883234" cy="2251254"/>
            <a:chOff x="5950396" y="980728"/>
            <a:chExt cx="4883234" cy="225125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396" y="980728"/>
              <a:ext cx="4883234" cy="225125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1826" y="1930142"/>
              <a:ext cx="485775" cy="352425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52" y="4581128"/>
            <a:ext cx="594732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1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Population Size: 50*21</a:t>
            </a:r>
          </a:p>
          <a:p>
            <a:r>
              <a:rPr lang="en-IN" dirty="0" smtClean="0"/>
              <a:t>Number of Design Variables: 21</a:t>
            </a:r>
          </a:p>
          <a:p>
            <a:r>
              <a:rPr lang="en-IN" dirty="0" smtClean="0"/>
              <a:t>Termination Criterion: ( Number of Iterations=50)</a:t>
            </a: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HMS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50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b="1" dirty="0" err="1">
                <a:solidFill>
                  <a:schemeClr val="accent2">
                    <a:lumMod val="75000"/>
                  </a:schemeClr>
                </a:solidFill>
              </a:rPr>
              <a:t>hmcr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(HARMONY MEMORY CONSIDERATION RATE)=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0.9</a:t>
            </a: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par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(PITCH ADJUSTING RATE)=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0.45</a:t>
            </a:r>
          </a:p>
          <a:p>
            <a:r>
              <a:rPr lang="en-GB" b="1" dirty="0" err="1" smtClean="0">
                <a:solidFill>
                  <a:schemeClr val="accent2">
                    <a:lumMod val="75000"/>
                  </a:schemeClr>
                </a:solidFill>
              </a:rPr>
              <a:t>bw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(BANDWIDTH FACTOR)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</a:rPr>
              <a:t>exp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(-6)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 smtClean="0"/>
              <a:t>Lower bound = 0.001</a:t>
            </a:r>
          </a:p>
          <a:p>
            <a:r>
              <a:rPr lang="en-IN" dirty="0" smtClean="0"/>
              <a:t>Upper bound = 1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341799" y="15558"/>
            <a:ext cx="16906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-22/23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498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and testing with Harmony Search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 descr="C:\Users\LENOVO\Desktop\graphs\4. HS\BSE500\Figure_1-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369" y="1905397"/>
            <a:ext cx="4607312" cy="39712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 descr="C:\Users\LENOVO\Desktop\Program outputs\FLANN3_1d\flann3_1d_a-vs-pre_tr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04" y="1905397"/>
            <a:ext cx="4570809" cy="397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138" y="6093296"/>
            <a:ext cx="1171575" cy="600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46223" y="15558"/>
            <a:ext cx="16818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-23/23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45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274638"/>
            <a:ext cx="9612560" cy="1020762"/>
          </a:xfrm>
        </p:spPr>
        <p:txBody>
          <a:bodyPr/>
          <a:lstStyle/>
          <a:p>
            <a:r>
              <a:rPr lang="en-IN" dirty="0" smtClean="0"/>
              <a:t>Proposed Model: Integrated JAYA-HS (IJHS)</a:t>
            </a:r>
            <a:endParaRPr lang="en-IN" dirty="0"/>
          </a:p>
        </p:txBody>
      </p:sp>
      <p:pic>
        <p:nvPicPr>
          <p:cNvPr id="7" name="Picture 6" descr="C:\Users\LENOVO\Desktop\FLANN with HS-Jay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9" y="1557281"/>
            <a:ext cx="5616718" cy="530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742315" y="1701258"/>
            <a:ext cx="4823280" cy="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IN" sz="2399" dirty="0"/>
          </a:p>
        </p:txBody>
      </p:sp>
      <p:sp>
        <p:nvSpPr>
          <p:cNvPr id="6" name="Rectangle 5"/>
          <p:cNvSpPr/>
          <p:nvPr/>
        </p:nvSpPr>
        <p:spPr>
          <a:xfrm>
            <a:off x="10457600" y="15558"/>
            <a:ext cx="14590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-1/8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1554479"/>
            <a:ext cx="6238429" cy="530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3604" y="275460"/>
            <a:ext cx="9141617" cy="10204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399" dirty="0"/>
              <a:t>MATRIX IN HS and for JAYA-HS:</a:t>
            </a:r>
            <a:endParaRPr lang="en-US" sz="4399" dirty="0"/>
          </a:p>
        </p:txBody>
      </p:sp>
      <p:sp>
        <p:nvSpPr>
          <p:cNvPr id="5" name="Rectangle 4"/>
          <p:cNvSpPr/>
          <p:nvPr/>
        </p:nvSpPr>
        <p:spPr>
          <a:xfrm>
            <a:off x="10456799" y="15558"/>
            <a:ext cx="14606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-2/8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14" y="980728"/>
            <a:ext cx="4883234" cy="225125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950396" y="980728"/>
            <a:ext cx="4883234" cy="2251254"/>
            <a:chOff x="5950396" y="980728"/>
            <a:chExt cx="4883234" cy="225125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396" y="980728"/>
              <a:ext cx="4883234" cy="225125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1826" y="1930142"/>
              <a:ext cx="485775" cy="352425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502768" y="3937250"/>
            <a:ext cx="5378534" cy="2251254"/>
            <a:chOff x="2502768" y="3937250"/>
            <a:chExt cx="5378534" cy="225125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8068" y="3937250"/>
              <a:ext cx="4883234" cy="225125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2768" y="4924764"/>
              <a:ext cx="990600" cy="27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912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1935"/>
            <a:ext cx="12185651" cy="6855172"/>
          </a:xfrm>
        </p:spPr>
      </p:pic>
      <p:cxnSp>
        <p:nvCxnSpPr>
          <p:cNvPr id="10" name="Straight Arrow Connector 9"/>
          <p:cNvCxnSpPr/>
          <p:nvPr/>
        </p:nvCxnSpPr>
        <p:spPr>
          <a:xfrm>
            <a:off x="4150702" y="333462"/>
            <a:ext cx="568715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89950" y="1125344"/>
            <a:ext cx="647903" cy="0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98874" y="2205183"/>
            <a:ext cx="6766989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94412" y="2709108"/>
            <a:ext cx="3671452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10380" y="4508839"/>
            <a:ext cx="3455484" cy="0"/>
          </a:xfrm>
          <a:prstGeom prst="straightConnector1">
            <a:avLst/>
          </a:prstGeom>
          <a:ln w="25400">
            <a:solidFill>
              <a:srgbClr val="00B05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6616" y="5804645"/>
            <a:ext cx="5039247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37853" y="117495"/>
            <a:ext cx="2159677" cy="34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799" b="1" dirty="0">
                <a:solidFill>
                  <a:schemeClr val="bg2"/>
                </a:solidFill>
              </a:rPr>
              <a:t>Parameter Setting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98114" y="954573"/>
            <a:ext cx="2159677" cy="34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799" b="1" dirty="0">
                <a:solidFill>
                  <a:schemeClr val="bg2"/>
                </a:solidFill>
              </a:rPr>
              <a:t>Initial Population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37854" y="1929848"/>
            <a:ext cx="2349385" cy="59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799" b="1" dirty="0">
                <a:solidFill>
                  <a:schemeClr val="bg2"/>
                </a:solidFill>
              </a:rPr>
              <a:t>Memory Consideration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96454" y="2540488"/>
            <a:ext cx="2159677" cy="34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799" b="1" dirty="0">
                <a:solidFill>
                  <a:schemeClr val="bg2"/>
                </a:solidFill>
              </a:rPr>
              <a:t>Pitch Adjustment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37853" y="4276092"/>
            <a:ext cx="2159677" cy="59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799" b="1" dirty="0">
                <a:solidFill>
                  <a:schemeClr val="bg2"/>
                </a:solidFill>
              </a:rPr>
              <a:t>Random Initialization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37853" y="5633874"/>
            <a:ext cx="2159677" cy="108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799" b="1" dirty="0">
                <a:solidFill>
                  <a:schemeClr val="bg2"/>
                </a:solidFill>
              </a:rPr>
              <a:t>Harmony Memory Update and weights </a:t>
            </a:r>
            <a:r>
              <a:rPr lang="en-IN" sz="1799" b="1" dirty="0" err="1">
                <a:solidFill>
                  <a:schemeClr val="bg2"/>
                </a:solidFill>
              </a:rPr>
              <a:t>Updation</a:t>
            </a:r>
            <a:r>
              <a:rPr lang="en-IN" sz="1799" b="1" dirty="0">
                <a:solidFill>
                  <a:schemeClr val="bg2"/>
                </a:solidFill>
              </a:rPr>
              <a:t> using Jaya</a:t>
            </a:r>
          </a:p>
        </p:txBody>
      </p:sp>
    </p:spTree>
    <p:extLst>
      <p:ext uri="{BB962C8B-B14F-4D97-AF65-F5344CB8AC3E}">
        <p14:creationId xmlns:p14="http://schemas.microsoft.com/office/powerpoint/2010/main" val="191780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PROBLEM STATEMENT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3605" y="1905397"/>
            <a:ext cx="9682045" cy="4266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199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Prediction</a:t>
            </a:r>
          </a:p>
          <a:p>
            <a:pPr marL="514196" indent="-514196">
              <a:buFont typeface="+mj-lt"/>
              <a:buAutoNum type="arabicPeriod"/>
            </a:pPr>
            <a:r>
              <a:rPr lang="en-US" b="1" u="sng" dirty="0"/>
              <a:t>Major Challenge </a:t>
            </a:r>
            <a:r>
              <a:rPr lang="en-US" dirty="0"/>
              <a:t>for common investors, businesses and brokers. </a:t>
            </a:r>
          </a:p>
          <a:p>
            <a:pPr marL="514196" indent="-514196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time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buy, hold or sell</a:t>
            </a:r>
          </a:p>
          <a:p>
            <a:pPr marL="514196" indent="-514196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 by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macro-economic factors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political events, firm’s policies, general economic conditions, psychology of investors.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46139" y="43060"/>
            <a:ext cx="12410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Pr-1/2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53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Population Size: 50*21</a:t>
            </a:r>
          </a:p>
          <a:p>
            <a:r>
              <a:rPr lang="en-IN" dirty="0" smtClean="0"/>
              <a:t>Number of Design Variables: 21</a:t>
            </a:r>
          </a:p>
          <a:p>
            <a:r>
              <a:rPr lang="en-IN" dirty="0" smtClean="0"/>
              <a:t>Termination Criterion: ( Number of Iterations=50)</a:t>
            </a:r>
          </a:p>
          <a:p>
            <a:r>
              <a:rPr lang="en-IN" dirty="0" smtClean="0"/>
              <a:t>Feature Vector : (7*2)+7 = 21</a:t>
            </a:r>
          </a:p>
          <a:p>
            <a:r>
              <a:rPr lang="en-IN" dirty="0" smtClean="0"/>
              <a:t>Feature Matrix during testing: 400*21</a:t>
            </a:r>
          </a:p>
          <a:p>
            <a:r>
              <a:rPr lang="en-IN" dirty="0" smtClean="0"/>
              <a:t>Lower bound = 0.001</a:t>
            </a:r>
          </a:p>
          <a:p>
            <a:r>
              <a:rPr lang="en-IN" dirty="0" smtClean="0"/>
              <a:t>Upper bound = 1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451187" y="15558"/>
            <a:ext cx="1471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-4/8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30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and testing with Jaya-HS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 descr="C:\Users\LENOVO\Desktop\graphs\5. JAYA-HS\BSE500\Figure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09" y="1905397"/>
            <a:ext cx="5327203" cy="440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LENOVO\Desktop\graphs\3. JAYA-HS\1. BSE500\m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80" y="1894086"/>
            <a:ext cx="5039247" cy="44144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459202" y="15558"/>
            <a:ext cx="14558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-5/8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65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CONCLUSION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22046" y="5300722"/>
            <a:ext cx="9682044" cy="10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399" dirty="0"/>
              <a:t>Hybrid JAYA-HS produced the best results in </a:t>
            </a:r>
          </a:p>
          <a:p>
            <a:pPr marL="342797" indent="-342797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IN" sz="2399" dirty="0"/>
              <a:t>terms of MSE </a:t>
            </a:r>
          </a:p>
          <a:p>
            <a:pPr marL="342797" indent="-342797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IN" sz="2399" dirty="0"/>
              <a:t>Actual </a:t>
            </a:r>
            <a:r>
              <a:rPr lang="en-IN" sz="2399" dirty="0" err="1"/>
              <a:t>vs</a:t>
            </a:r>
            <a:r>
              <a:rPr lang="en-IN" sz="2399" dirty="0"/>
              <a:t> Predicted graphs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365927"/>
              </p:ext>
            </p:extLst>
          </p:nvPr>
        </p:nvGraphicFramePr>
        <p:xfrm>
          <a:off x="1490893" y="3572978"/>
          <a:ext cx="10004118" cy="14829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02059"/>
                <a:gridCol w="5002059"/>
              </a:tblGrid>
              <a:tr h="370743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Model</a:t>
                      </a:r>
                      <a:endParaRPr lang="en-IN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MSE</a:t>
                      </a:r>
                      <a:endParaRPr lang="en-IN" sz="1800" dirty="0"/>
                    </a:p>
                  </a:txBody>
                  <a:tcPr marL="91416" marR="91416" marT="45708" marB="45708"/>
                </a:tc>
              </a:tr>
              <a:tr h="370743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JAYA</a:t>
                      </a:r>
                      <a:endParaRPr lang="en-IN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8.49541587e</a:t>
                      </a:r>
                      <a:r>
                        <a:rPr lang="en-IN" sz="18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-05</a:t>
                      </a:r>
                    </a:p>
                  </a:txBody>
                  <a:tcPr marL="91416" marR="91416" marT="45708" marB="45708"/>
                </a:tc>
              </a:tr>
              <a:tr h="370743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HARMONY SEARCH</a:t>
                      </a:r>
                      <a:endParaRPr lang="en-IN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11.12208e</a:t>
                      </a:r>
                      <a:r>
                        <a:rPr lang="en-IN" sz="18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-05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</a:tr>
              <a:tr h="370743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Integrated JAYA-HS</a:t>
                      </a:r>
                      <a:endParaRPr lang="en-IN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3.76993704e</a:t>
                      </a:r>
                      <a:r>
                        <a:rPr lang="en-IN" sz="18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-05</a:t>
                      </a:r>
                      <a:endParaRPr lang="en-IN" sz="18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1916832"/>
            <a:ext cx="3023548" cy="12958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46379" y="15558"/>
            <a:ext cx="14814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-6/8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32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LENOVO\Desktop\graphs\3. JAYA\BSE_PSU\Figure_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89" y="196772"/>
            <a:ext cx="4679300" cy="3023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:\Users\LENOVO\Desktop\graphs\5. JAYA-HS\BSE500\Figure_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78" y="3357011"/>
            <a:ext cx="4751290" cy="32787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630311" y="5551637"/>
            <a:ext cx="2087688" cy="75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399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BSE500 stock data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9333928" y="5372710"/>
            <a:ext cx="215968" cy="215968"/>
          </a:xfrm>
          <a:prstGeom prst="star5">
            <a:avLst/>
          </a:prstGeom>
          <a:solidFill>
            <a:schemeClr val="bg2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pic>
        <p:nvPicPr>
          <p:cNvPr id="8" name="Picture 7" descr="C:\Users\LENOVO\Desktop\Program outputs\FLANN3_1d\flann3_1d_a-vs-pre_trn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987" y="196772"/>
            <a:ext cx="4358715" cy="30235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559089" y="3302602"/>
            <a:ext cx="673599" cy="36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799" dirty="0"/>
              <a:t>JAYA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34408" y="3269796"/>
            <a:ext cx="465071" cy="36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799" dirty="0"/>
              <a:t>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5088" y="6324481"/>
            <a:ext cx="1848614" cy="36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799" dirty="0"/>
              <a:t>HYBRID JAYA-HS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59203" y="15558"/>
            <a:ext cx="14558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-7/8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121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LENOVO\Desktop\Program outputs\FLANN1_1d\flann1_1d_a-vs-pre_tr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7" r="1724"/>
          <a:stretch/>
        </p:blipFill>
        <p:spPr bwMode="auto">
          <a:xfrm>
            <a:off x="6814492" y="533038"/>
            <a:ext cx="4103387" cy="287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:\Users\LENOVO\Desktop\Program outputs\FLANN2_1d\flann2_1d_a-vs-pre_trn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7"/>
          <a:stretch/>
        </p:blipFill>
        <p:spPr bwMode="auto">
          <a:xfrm>
            <a:off x="4078713" y="3644968"/>
            <a:ext cx="4391344" cy="287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:\Users\LENOVO\Desktop\graphs\5. JAYA-HS\BSE500\Figure_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97" y="477441"/>
            <a:ext cx="3959409" cy="29351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631079" y="3460350"/>
            <a:ext cx="1197452" cy="4000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999" dirty="0">
                <a:latin typeface="Arial" panose="020B0604020202020204" pitchFamily="34" charset="0"/>
                <a:cs typeface="Arial" panose="020B0604020202020204" pitchFamily="34" charset="0"/>
              </a:rPr>
              <a:t>BSE 500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24854" y="3444965"/>
            <a:ext cx="1126938" cy="4000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999" dirty="0">
                <a:latin typeface="Arial" panose="020B0604020202020204" pitchFamily="34" charset="0"/>
                <a:cs typeface="Arial" panose="020B0604020202020204" pitchFamily="34" charset="0"/>
              </a:rPr>
              <a:t>S&amp;P500</a:t>
            </a:r>
          </a:p>
        </p:txBody>
      </p:sp>
      <p:sp>
        <p:nvSpPr>
          <p:cNvPr id="8" name="Rectangle 7"/>
          <p:cNvSpPr/>
          <p:nvPr/>
        </p:nvSpPr>
        <p:spPr>
          <a:xfrm>
            <a:off x="8614037" y="6124532"/>
            <a:ext cx="1269568" cy="4000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999" dirty="0">
                <a:latin typeface="Arial" panose="020B0604020202020204" pitchFamily="34" charset="0"/>
                <a:cs typeface="Arial" panose="020B0604020202020204" pitchFamily="34" charset="0"/>
              </a:rPr>
              <a:t>NASDAQ</a:t>
            </a:r>
          </a:p>
        </p:txBody>
      </p:sp>
      <p:pic>
        <p:nvPicPr>
          <p:cNvPr id="5" name="Picture 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6124532"/>
            <a:ext cx="1171575" cy="600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45577" y="15558"/>
            <a:ext cx="14830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-8/8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376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51394" y="0"/>
            <a:ext cx="11224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-1/4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3134" y="0"/>
            <a:ext cx="47393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3200" dirty="0" smtClean="0">
                <a:latin typeface="Swis721 BlkOul BT" panose="04020905030B03040203" pitchFamily="82" charset="0"/>
              </a:rPr>
              <a:t>LRNFIS DEEP NET:</a:t>
            </a:r>
            <a:endParaRPr lang="en-IN" sz="3200" dirty="0">
              <a:latin typeface="Swis721 BlkOul BT" panose="04020905030B03040203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12173817" cy="5157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748" y="943678"/>
            <a:ext cx="1224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>
                <a:latin typeface="+mj-lt"/>
              </a:rPr>
              <a:t>INPUT LAYER</a:t>
            </a:r>
            <a:endParaRPr lang="en-IN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884" y="943678"/>
            <a:ext cx="1224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2400" dirty="0" smtClean="0">
                <a:latin typeface="+mj-lt"/>
              </a:rPr>
              <a:t>FUZZY</a:t>
            </a:r>
          </a:p>
          <a:p>
            <a:pPr algn="ctr">
              <a:lnSpc>
                <a:spcPct val="90000"/>
              </a:lnSpc>
            </a:pPr>
            <a:r>
              <a:rPr lang="en-IN" sz="2400" dirty="0" smtClean="0">
                <a:latin typeface="+mj-lt"/>
              </a:rPr>
              <a:t>LAYER</a:t>
            </a:r>
            <a:endParaRPr lang="en-IN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8028" y="611279"/>
            <a:ext cx="151216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2400" dirty="0" smtClean="0">
                <a:latin typeface="+mj-lt"/>
              </a:rPr>
              <a:t>SPATIAL</a:t>
            </a:r>
          </a:p>
          <a:p>
            <a:pPr algn="ctr">
              <a:lnSpc>
                <a:spcPct val="90000"/>
              </a:lnSpc>
            </a:pPr>
            <a:r>
              <a:rPr lang="en-IN" sz="2400" dirty="0" smtClean="0">
                <a:latin typeface="+mj-lt"/>
              </a:rPr>
              <a:t>FIRING</a:t>
            </a:r>
          </a:p>
          <a:p>
            <a:pPr algn="ctr">
              <a:lnSpc>
                <a:spcPct val="90000"/>
              </a:lnSpc>
            </a:pPr>
            <a:r>
              <a:rPr lang="en-IN" sz="2400" dirty="0" smtClean="0">
                <a:latin typeface="+mj-lt"/>
              </a:rPr>
              <a:t>LAYER</a:t>
            </a:r>
            <a:endParaRPr lang="en-IN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2204" y="628266"/>
            <a:ext cx="237626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2400" dirty="0" smtClean="0">
                <a:latin typeface="+mj-lt"/>
              </a:rPr>
              <a:t>NORMALIZATION</a:t>
            </a:r>
          </a:p>
          <a:p>
            <a:pPr algn="ctr">
              <a:lnSpc>
                <a:spcPct val="90000"/>
              </a:lnSpc>
            </a:pPr>
            <a:r>
              <a:rPr lang="en-IN" sz="2400" dirty="0" smtClean="0">
                <a:latin typeface="+mj-lt"/>
              </a:rPr>
              <a:t>&amp; RECURREENT</a:t>
            </a:r>
          </a:p>
          <a:p>
            <a:pPr algn="ctr">
              <a:lnSpc>
                <a:spcPct val="90000"/>
              </a:lnSpc>
            </a:pPr>
            <a:r>
              <a:rPr lang="en-IN" sz="2400" dirty="0" smtClean="0">
                <a:latin typeface="+mj-lt"/>
              </a:rPr>
              <a:t>LAYER</a:t>
            </a:r>
            <a:endParaRPr lang="en-IN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0192" y="942559"/>
            <a:ext cx="18722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2400" dirty="0" smtClean="0">
                <a:latin typeface="+mj-lt"/>
              </a:rPr>
              <a:t>ACTIVATION</a:t>
            </a:r>
          </a:p>
          <a:p>
            <a:pPr algn="ctr">
              <a:lnSpc>
                <a:spcPct val="90000"/>
              </a:lnSpc>
            </a:pPr>
            <a:r>
              <a:rPr lang="en-IN" sz="2400" dirty="0" smtClean="0">
                <a:latin typeface="+mj-lt"/>
              </a:rPr>
              <a:t>LAYER</a:t>
            </a:r>
            <a:endParaRPr lang="en-IN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42684" y="942559"/>
            <a:ext cx="1224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>
                <a:latin typeface="+mj-lt"/>
              </a:rPr>
              <a:t>OUTPUT LAYER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319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/>
              <a:t>WORKING-1</a:t>
            </a:r>
            <a:endParaRPr lang="en-IN" sz="4800" dirty="0"/>
          </a:p>
        </p:txBody>
      </p:sp>
      <p:sp>
        <p:nvSpPr>
          <p:cNvPr id="5" name="Rectangle 4"/>
          <p:cNvSpPr/>
          <p:nvPr/>
        </p:nvSpPr>
        <p:spPr>
          <a:xfrm>
            <a:off x="10625112" y="15558"/>
            <a:ext cx="11240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-2/4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LAYER-1 : The Inputs undergo Chebyshev expansion and are fed as inputs</a:t>
            </a:r>
          </a:p>
          <a:p>
            <a:r>
              <a:rPr lang="en-IN" sz="3600" dirty="0" smtClean="0"/>
              <a:t>LAYER-2</a:t>
            </a:r>
          </a:p>
          <a:p>
            <a:endParaRPr lang="en-IN" sz="3600" dirty="0" smtClean="0"/>
          </a:p>
          <a:p>
            <a:r>
              <a:rPr lang="en-IN" sz="3600" dirty="0" smtClean="0"/>
              <a:t>LAYER-3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3257975"/>
            <a:ext cx="3528392" cy="1141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5085184"/>
            <a:ext cx="3528392" cy="10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LAYER-4</a:t>
            </a:r>
          </a:p>
          <a:p>
            <a:endParaRPr lang="en-IN" sz="3600" dirty="0"/>
          </a:p>
          <a:p>
            <a:r>
              <a:rPr lang="en-IN" sz="3600" dirty="0" smtClean="0"/>
              <a:t>LAYER-5</a:t>
            </a:r>
          </a:p>
          <a:p>
            <a:endParaRPr lang="en-IN" sz="3600" dirty="0"/>
          </a:p>
          <a:p>
            <a:r>
              <a:rPr lang="en-IN" sz="3600" dirty="0"/>
              <a:t>LAYER-6</a:t>
            </a:r>
          </a:p>
          <a:p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/>
              <a:t>WORKING-2</a:t>
            </a:r>
            <a:endParaRPr lang="en-IN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1943933"/>
            <a:ext cx="2666016" cy="12933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28" y="2236983"/>
            <a:ext cx="4706825" cy="5127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3535706"/>
            <a:ext cx="7450602" cy="7573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5360427"/>
            <a:ext cx="5414162" cy="111024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627516" y="15558"/>
            <a:ext cx="1119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-3/4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68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 smtClean="0"/>
              <a:t>RESULTS</a:t>
            </a:r>
            <a:endParaRPr lang="en-IN" sz="6000" dirty="0"/>
          </a:p>
        </p:txBody>
      </p:sp>
      <p:pic>
        <p:nvPicPr>
          <p:cNvPr id="4" name="Content Placeholder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6021288"/>
            <a:ext cx="1171575" cy="60007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31" y="1543283"/>
            <a:ext cx="3327468" cy="2668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99" y="1554480"/>
            <a:ext cx="3528392" cy="26462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19501" y="15558"/>
            <a:ext cx="11352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-4/4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078729"/>
              </p:ext>
            </p:extLst>
          </p:nvPr>
        </p:nvGraphicFramePr>
        <p:xfrm>
          <a:off x="1551006" y="4385132"/>
          <a:ext cx="10004118" cy="14629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02059"/>
                <a:gridCol w="5002059"/>
              </a:tblGrid>
              <a:tr h="20872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Model</a:t>
                      </a:r>
                      <a:endParaRPr lang="en-IN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MSE</a:t>
                      </a:r>
                      <a:endParaRPr lang="en-IN" sz="1800" dirty="0"/>
                    </a:p>
                  </a:txBody>
                  <a:tcPr marL="91416" marR="91416" marT="45708" marB="45708"/>
                </a:tc>
              </a:tr>
              <a:tr h="208725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aseline="30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</a:tr>
              <a:tr h="20872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Integrated JAYA-HS on CFLANN</a:t>
                      </a:r>
                      <a:endParaRPr lang="en-IN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3.76993704e</a:t>
                      </a:r>
                      <a:r>
                        <a:rPr lang="en-IN" sz="18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-05</a:t>
                      </a:r>
                      <a:endParaRPr lang="en-IN" sz="18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</a:tr>
              <a:tr h="20872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Integrated JAYA-HS on LRNFIS</a:t>
                      </a:r>
                      <a:endParaRPr lang="en-IN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1.25664568e</a:t>
                      </a:r>
                      <a:r>
                        <a:rPr lang="en-IN" sz="18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-05</a:t>
                      </a:r>
                    </a:p>
                  </a:txBody>
                  <a:tcPr marL="91416" marR="91416" marT="45708" marB="4570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5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5003" y="2493141"/>
            <a:ext cx="8710699" cy="201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497" dirty="0">
                <a:latin typeface="Britannic Bold" panose="020B0903060703020204" pitchFamily="34" charset="0"/>
              </a:rPr>
              <a:t>THANK </a:t>
            </a:r>
            <a:r>
              <a:rPr lang="en-IN" sz="11497" dirty="0" smtClean="0">
                <a:latin typeface="Britannic Bold" panose="020B0903060703020204" pitchFamily="34" charset="0"/>
              </a:rPr>
              <a:t>YOU</a:t>
            </a:r>
          </a:p>
          <a:p>
            <a:pPr>
              <a:lnSpc>
                <a:spcPct val="90000"/>
              </a:lnSpc>
            </a:pPr>
            <a:r>
              <a:rPr lang="en-IN" sz="2399" dirty="0" smtClean="0">
                <a:latin typeface="Britannic Bold" panose="020B0903060703020204" pitchFamily="34" charset="0"/>
              </a:rPr>
              <a:t>Papers are prepared and to be submitted shortly….</a:t>
            </a:r>
            <a:endParaRPr lang="en-IN" sz="2399" dirty="0">
              <a:latin typeface="Britannic Bold" panose="020B0903060703020204" pitchFamily="34" charset="0"/>
            </a:endParaRPr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702" y="6093296"/>
            <a:ext cx="11715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9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3452470-DECB-4C74-9420-8654058F66F1}"/>
              </a:ext>
            </a:extLst>
          </p:cNvPr>
          <p:cNvGrpSpPr/>
          <p:nvPr/>
        </p:nvGrpSpPr>
        <p:grpSpPr>
          <a:xfrm>
            <a:off x="1197868" y="132671"/>
            <a:ext cx="8760941" cy="1323183"/>
            <a:chOff x="2456543" y="131812"/>
            <a:chExt cx="7278915" cy="1323527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BE8AA9BD-5B28-4BB1-803B-54BB6E1B0DE1}"/>
                </a:ext>
              </a:extLst>
            </p:cNvPr>
            <p:cNvSpPr txBox="1"/>
            <p:nvPr/>
          </p:nvSpPr>
          <p:spPr>
            <a:xfrm>
              <a:off x="2456543" y="131812"/>
              <a:ext cx="7278915" cy="132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99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STOCK INDICES ACROSS THE WORLD</a:t>
              </a:r>
              <a:endParaRPr lang="en-US" sz="3999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7D884BCA-1978-49CC-8588-5399D7CABDE7}"/>
                </a:ext>
              </a:extLst>
            </p:cNvPr>
            <p:cNvGrpSpPr/>
            <p:nvPr/>
          </p:nvGrpSpPr>
          <p:grpSpPr>
            <a:xfrm>
              <a:off x="5378756" y="878988"/>
              <a:ext cx="1434489" cy="190500"/>
              <a:chOff x="4679586" y="878988"/>
              <a:chExt cx="1434489" cy="190500"/>
            </a:xfrm>
          </p:grpSpPr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3701A590-ABA9-4BD2-BD64-376A4C227798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3E53B434-A2A6-4C16-99DD-292CE4FD62C4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F3E5BC96-17A2-4BD5-BA51-10270687E851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="" xmlns:a16="http://schemas.microsoft.com/office/drawing/2014/main" id="{1A06ACCC-548D-4873-BD3B-AD3CA2C095B0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7CBDE4C1-DAF9-476F-B807-27BE954F6C82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F89C54C-8427-4B5C-AC9B-2F22D8DEB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0" y="1493312"/>
            <a:ext cx="10657058" cy="5170013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="" xmlns:a16="http://schemas.microsoft.com/office/drawing/2014/main" id="{18B8E6B1-9215-4519-9B3A-0E406EB5408E}"/>
              </a:ext>
            </a:extLst>
          </p:cNvPr>
          <p:cNvGrpSpPr/>
          <p:nvPr/>
        </p:nvGrpSpPr>
        <p:grpSpPr>
          <a:xfrm>
            <a:off x="2405116" y="3314730"/>
            <a:ext cx="454364" cy="454364"/>
            <a:chOff x="8415130" y="2849217"/>
            <a:chExt cx="450574" cy="450574"/>
          </a:xfrm>
        </p:grpSpPr>
        <p:sp>
          <p:nvSpPr>
            <p:cNvPr id="123" name="Teardrop 122">
              <a:extLst>
                <a:ext uri="{FF2B5EF4-FFF2-40B4-BE49-F238E27FC236}">
                  <a16:creationId xmlns="" xmlns:a16="http://schemas.microsoft.com/office/drawing/2014/main" id="{C103449C-7297-4473-B0D8-42D47FC5F07F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="" xmlns:a16="http://schemas.microsoft.com/office/drawing/2014/main" id="{C0C3CE0C-B677-4D39-9582-297F0B6399C5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="" xmlns:a16="http://schemas.microsoft.com/office/drawing/2014/main" id="{6410F76B-ACE8-482E-9F2E-8C9D0DC19558}"/>
              </a:ext>
            </a:extLst>
          </p:cNvPr>
          <p:cNvGrpSpPr/>
          <p:nvPr/>
        </p:nvGrpSpPr>
        <p:grpSpPr>
          <a:xfrm>
            <a:off x="3530524" y="5790014"/>
            <a:ext cx="454364" cy="454364"/>
            <a:chOff x="8415130" y="2849217"/>
            <a:chExt cx="450574" cy="450574"/>
          </a:xfrm>
        </p:grpSpPr>
        <p:sp>
          <p:nvSpPr>
            <p:cNvPr id="138" name="Teardrop 137">
              <a:extLst>
                <a:ext uri="{FF2B5EF4-FFF2-40B4-BE49-F238E27FC236}">
                  <a16:creationId xmlns="" xmlns:a16="http://schemas.microsoft.com/office/drawing/2014/main" id="{1019AC47-7E19-401E-AD31-23CB33349B9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="" xmlns:a16="http://schemas.microsoft.com/office/drawing/2014/main" id="{23AA77A5-A5C2-4FF2-89E2-C233C1034116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="" xmlns:a16="http://schemas.microsoft.com/office/drawing/2014/main" id="{A1A9E2F7-BA82-40F4-9484-07FAFC90D699}"/>
              </a:ext>
            </a:extLst>
          </p:cNvPr>
          <p:cNvGrpSpPr/>
          <p:nvPr/>
        </p:nvGrpSpPr>
        <p:grpSpPr>
          <a:xfrm>
            <a:off x="9410344" y="5266840"/>
            <a:ext cx="454364" cy="454364"/>
            <a:chOff x="8415130" y="2849217"/>
            <a:chExt cx="450574" cy="450574"/>
          </a:xfrm>
        </p:grpSpPr>
        <p:sp>
          <p:nvSpPr>
            <p:cNvPr id="141" name="Teardrop 140">
              <a:extLst>
                <a:ext uri="{FF2B5EF4-FFF2-40B4-BE49-F238E27FC236}">
                  <a16:creationId xmlns="" xmlns:a16="http://schemas.microsoft.com/office/drawing/2014/main" id="{3BED9FCE-65E2-4115-80DD-A60FFE1034A0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="" xmlns:a16="http://schemas.microsoft.com/office/drawing/2014/main" id="{07F44562-D59D-408E-B57D-7ACBE84F1BC0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19175456-F332-4C25-BE20-CF36D005179A}"/>
              </a:ext>
            </a:extLst>
          </p:cNvPr>
          <p:cNvGrpSpPr/>
          <p:nvPr/>
        </p:nvGrpSpPr>
        <p:grpSpPr>
          <a:xfrm>
            <a:off x="7874334" y="3410781"/>
            <a:ext cx="454364" cy="454364"/>
            <a:chOff x="8415130" y="2849217"/>
            <a:chExt cx="450574" cy="450574"/>
          </a:xfrm>
        </p:grpSpPr>
        <p:sp>
          <p:nvSpPr>
            <p:cNvPr id="144" name="Teardrop 143">
              <a:extLst>
                <a:ext uri="{FF2B5EF4-FFF2-40B4-BE49-F238E27FC236}">
                  <a16:creationId xmlns="" xmlns:a16="http://schemas.microsoft.com/office/drawing/2014/main" id="{FAFF94B8-C181-4B74-AB79-5E1FE7F043BC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="" xmlns:a16="http://schemas.microsoft.com/office/drawing/2014/main" id="{284A0F20-79CC-42DF-9D0D-9277D1AFE160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="" xmlns:a16="http://schemas.microsoft.com/office/drawing/2014/main" id="{195D7BEB-A22A-440A-A580-581BACD62571}"/>
              </a:ext>
            </a:extLst>
          </p:cNvPr>
          <p:cNvGrpSpPr/>
          <p:nvPr/>
        </p:nvGrpSpPr>
        <p:grpSpPr>
          <a:xfrm>
            <a:off x="4157201" y="2384617"/>
            <a:ext cx="454364" cy="454364"/>
            <a:chOff x="8415130" y="2849217"/>
            <a:chExt cx="450574" cy="450574"/>
          </a:xfrm>
        </p:grpSpPr>
        <p:sp>
          <p:nvSpPr>
            <p:cNvPr id="147" name="Teardrop 146">
              <a:extLst>
                <a:ext uri="{FF2B5EF4-FFF2-40B4-BE49-F238E27FC236}">
                  <a16:creationId xmlns="" xmlns:a16="http://schemas.microsoft.com/office/drawing/2014/main" id="{64FAAD81-07EF-4B63-859A-3BCEF892160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="" xmlns:a16="http://schemas.microsoft.com/office/drawing/2014/main" id="{B4D08C75-E6B8-49D5-832B-34125C4ACF5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="" xmlns:a16="http://schemas.microsoft.com/office/drawing/2014/main" id="{C7012AAB-9E7E-4015-8F6F-9D9D89EF1050}"/>
              </a:ext>
            </a:extLst>
          </p:cNvPr>
          <p:cNvGrpSpPr/>
          <p:nvPr/>
        </p:nvGrpSpPr>
        <p:grpSpPr>
          <a:xfrm>
            <a:off x="9504447" y="3049458"/>
            <a:ext cx="454364" cy="454364"/>
            <a:chOff x="8415130" y="2849217"/>
            <a:chExt cx="450574" cy="450574"/>
          </a:xfrm>
        </p:grpSpPr>
        <p:sp>
          <p:nvSpPr>
            <p:cNvPr id="150" name="Teardrop 149">
              <a:extLst>
                <a:ext uri="{FF2B5EF4-FFF2-40B4-BE49-F238E27FC236}">
                  <a16:creationId xmlns="" xmlns:a16="http://schemas.microsoft.com/office/drawing/2014/main" id="{831B7E62-2009-4927-AD6F-6BCF94FB9A86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="" xmlns:a16="http://schemas.microsoft.com/office/drawing/2014/main" id="{3CF568F7-C970-4A3C-AB02-AA36C66281F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="" xmlns:a16="http://schemas.microsoft.com/office/drawing/2014/main" id="{EEC2EEFF-40DC-46A9-BBD0-ABADF28AD42B}"/>
              </a:ext>
            </a:extLst>
          </p:cNvPr>
          <p:cNvGrpSpPr/>
          <p:nvPr/>
        </p:nvGrpSpPr>
        <p:grpSpPr>
          <a:xfrm>
            <a:off x="1697389" y="2143461"/>
            <a:ext cx="934909" cy="1171269"/>
            <a:chOff x="1697831" y="2143126"/>
            <a:chExt cx="935153" cy="1171574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="" xmlns:a16="http://schemas.microsoft.com/office/drawing/2014/main" id="{27D0E2B9-11BB-4EB8-BD39-7B6E222EB39E}"/>
                </a:ext>
              </a:extLst>
            </p:cNvPr>
            <p:cNvCxnSpPr>
              <a:cxnSpLocks/>
              <a:stCxn id="123" idx="3"/>
            </p:cNvCxnSpPr>
            <p:nvPr/>
          </p:nvCxnSpPr>
          <p:spPr>
            <a:xfrm flipH="1" flipV="1">
              <a:off x="1990726" y="2143126"/>
              <a:ext cx="642258" cy="1171574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="" xmlns:a16="http://schemas.microsoft.com/office/drawing/2014/main" id="{22F7ACD0-C135-423D-AB78-0AB13DE76A9D}"/>
                </a:ext>
              </a:extLst>
            </p:cNvPr>
            <p:cNvCxnSpPr/>
            <p:nvPr/>
          </p:nvCxnSpPr>
          <p:spPr>
            <a:xfrm flipH="1">
              <a:off x="1697831" y="2145507"/>
              <a:ext cx="295276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>
            <a:extLst>
              <a:ext uri="{FF2B5EF4-FFF2-40B4-BE49-F238E27FC236}">
                <a16:creationId xmlns="" xmlns:a16="http://schemas.microsoft.com/office/drawing/2014/main" id="{C44862A0-965E-42AB-8779-67AF9E6BEA84}"/>
              </a:ext>
            </a:extLst>
          </p:cNvPr>
          <p:cNvSpPr txBox="1"/>
          <p:nvPr/>
        </p:nvSpPr>
        <p:spPr>
          <a:xfrm>
            <a:off x="-417708" y="1986292"/>
            <a:ext cx="212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NYSE</a:t>
            </a:r>
            <a:endParaRPr lang="en-US" sz="32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="" xmlns:a16="http://schemas.microsoft.com/office/drawing/2014/main" id="{6B65598D-D10B-4FB6-83E4-387926B45B72}"/>
              </a:ext>
            </a:extLst>
          </p:cNvPr>
          <p:cNvGrpSpPr/>
          <p:nvPr/>
        </p:nvGrpSpPr>
        <p:grpSpPr>
          <a:xfrm>
            <a:off x="2688524" y="5117078"/>
            <a:ext cx="1069181" cy="672938"/>
            <a:chOff x="1138181" y="3048778"/>
            <a:chExt cx="1095767" cy="722694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="" xmlns:a16="http://schemas.microsoft.com/office/drawing/2014/main" id="{EC3C0D4D-BA4D-4E14-9D89-E33D3DE167EC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 flipV="1">
              <a:off x="1758628" y="3048778"/>
              <a:ext cx="475320" cy="722694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="" xmlns:a16="http://schemas.microsoft.com/office/drawing/2014/main" id="{0067D6AF-5397-4437-AFC6-711136BC1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181" y="3051537"/>
              <a:ext cx="620448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27901CA2-2956-4A5E-8706-A956D35559EF}"/>
              </a:ext>
            </a:extLst>
          </p:cNvPr>
          <p:cNvSpPr txBox="1"/>
          <p:nvPr/>
        </p:nvSpPr>
        <p:spPr>
          <a:xfrm>
            <a:off x="570189" y="4960693"/>
            <a:ext cx="2125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NASDAQ</a:t>
            </a:r>
            <a:endParaRPr lang="en-US" sz="28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="" xmlns:a16="http://schemas.microsoft.com/office/drawing/2014/main" id="{DFB4CFEC-6F8F-40D7-85A1-1A38D43E365E}"/>
              </a:ext>
            </a:extLst>
          </p:cNvPr>
          <p:cNvGrpSpPr/>
          <p:nvPr/>
        </p:nvGrpSpPr>
        <p:grpSpPr>
          <a:xfrm>
            <a:off x="3037684" y="1103631"/>
            <a:ext cx="1346698" cy="1280986"/>
            <a:chOff x="1019511" y="2293674"/>
            <a:chExt cx="1347049" cy="1281320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="" xmlns:a16="http://schemas.microsoft.com/office/drawing/2014/main" id="{D8E5AE95-F492-448C-A398-969100E66069}"/>
                </a:ext>
              </a:extLst>
            </p:cNvPr>
            <p:cNvCxnSpPr>
              <a:cxnSpLocks/>
              <a:stCxn id="147" idx="3"/>
            </p:cNvCxnSpPr>
            <p:nvPr/>
          </p:nvCxnSpPr>
          <p:spPr>
            <a:xfrm flipH="1" flipV="1">
              <a:off x="1643643" y="2297867"/>
              <a:ext cx="722917" cy="1277127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="" xmlns:a16="http://schemas.microsoft.com/office/drawing/2014/main" id="{12F8BA4D-4DD5-4ED2-BE58-EA0CDA7555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511" y="2293674"/>
              <a:ext cx="628896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Box 179">
            <a:extLst>
              <a:ext uri="{FF2B5EF4-FFF2-40B4-BE49-F238E27FC236}">
                <a16:creationId xmlns="" xmlns:a16="http://schemas.microsoft.com/office/drawing/2014/main" id="{F6364D02-516D-4C85-82C4-C7156169D57B}"/>
              </a:ext>
            </a:extLst>
          </p:cNvPr>
          <p:cNvSpPr txBox="1"/>
          <p:nvPr/>
        </p:nvSpPr>
        <p:spPr>
          <a:xfrm>
            <a:off x="927231" y="853051"/>
            <a:ext cx="212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DJIA</a:t>
            </a:r>
            <a:endParaRPr lang="en-US" sz="32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="" xmlns:a16="http://schemas.microsoft.com/office/drawing/2014/main" id="{444C309F-68F3-47C1-9A7E-7BF99A438B2D}"/>
              </a:ext>
            </a:extLst>
          </p:cNvPr>
          <p:cNvGrpSpPr/>
          <p:nvPr/>
        </p:nvGrpSpPr>
        <p:grpSpPr>
          <a:xfrm>
            <a:off x="9637527" y="4644538"/>
            <a:ext cx="691233" cy="622303"/>
            <a:chOff x="2261472" y="2640033"/>
            <a:chExt cx="691413" cy="622465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="" xmlns:a16="http://schemas.microsoft.com/office/drawing/2014/main" id="{62C6B56F-FD93-4F88-867D-EAE0605BAE0E}"/>
                </a:ext>
              </a:extLst>
            </p:cNvPr>
            <p:cNvCxnSpPr>
              <a:cxnSpLocks/>
              <a:stCxn id="141" idx="3"/>
            </p:cNvCxnSpPr>
            <p:nvPr/>
          </p:nvCxnSpPr>
          <p:spPr>
            <a:xfrm flipV="1">
              <a:off x="2261472" y="2640033"/>
              <a:ext cx="208672" cy="622465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="" xmlns:a16="http://schemas.microsoft.com/office/drawing/2014/main" id="{E83E3E17-5504-4C78-8399-17D15B7F3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0145" y="2642680"/>
              <a:ext cx="482740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8FA451B1-6005-42B5-929B-C0D50E1A8427}"/>
              </a:ext>
            </a:extLst>
          </p:cNvPr>
          <p:cNvSpPr txBox="1"/>
          <p:nvPr/>
        </p:nvSpPr>
        <p:spPr>
          <a:xfrm>
            <a:off x="10295567" y="4493723"/>
            <a:ext cx="212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ASX</a:t>
            </a:r>
            <a:endParaRPr lang="en-US" sz="32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="" xmlns:a16="http://schemas.microsoft.com/office/drawing/2014/main" id="{E98A956F-6005-4D7D-BD2B-F849E871CAA2}"/>
              </a:ext>
            </a:extLst>
          </p:cNvPr>
          <p:cNvGrpSpPr/>
          <p:nvPr/>
        </p:nvGrpSpPr>
        <p:grpSpPr>
          <a:xfrm>
            <a:off x="9721422" y="2208263"/>
            <a:ext cx="860480" cy="876085"/>
            <a:chOff x="2580403" y="2353136"/>
            <a:chExt cx="860704" cy="87631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="" xmlns:a16="http://schemas.microsoft.com/office/drawing/2014/main" id="{AB74F2C5-D780-487E-81C0-2180391A0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403" y="2353136"/>
              <a:ext cx="318159" cy="876313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="" xmlns:a16="http://schemas.microsoft.com/office/drawing/2014/main" id="{A66E808F-1BDC-4587-B0DE-A9F28D129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6181" y="2358337"/>
              <a:ext cx="544926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TextBox 200">
            <a:extLst>
              <a:ext uri="{FF2B5EF4-FFF2-40B4-BE49-F238E27FC236}">
                <a16:creationId xmlns="" xmlns:a16="http://schemas.microsoft.com/office/drawing/2014/main" id="{5959AE77-BB29-43CA-B481-3F57A0C268FB}"/>
              </a:ext>
            </a:extLst>
          </p:cNvPr>
          <p:cNvSpPr txBox="1"/>
          <p:nvPr/>
        </p:nvSpPr>
        <p:spPr>
          <a:xfrm>
            <a:off x="10187636" y="1878138"/>
            <a:ext cx="1969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BSE500,</a:t>
            </a:r>
          </a:p>
          <a:p>
            <a:r>
              <a:rPr lang="en-US" sz="32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INDIA</a:t>
            </a:r>
            <a:endParaRPr lang="en-US" sz="32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="" xmlns:a16="http://schemas.microsoft.com/office/drawing/2014/main" id="{2F21DC7F-9B83-455E-9808-4984A7AD1AF1}"/>
              </a:ext>
            </a:extLst>
          </p:cNvPr>
          <p:cNvGrpSpPr/>
          <p:nvPr/>
        </p:nvGrpSpPr>
        <p:grpSpPr>
          <a:xfrm>
            <a:off x="8098167" y="1453476"/>
            <a:ext cx="1142651" cy="1984852"/>
            <a:chOff x="2580403" y="1244082"/>
            <a:chExt cx="1142949" cy="1985369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="" xmlns:a16="http://schemas.microsoft.com/office/drawing/2014/main" id="{989863A2-DC86-4C1B-ADDA-ADB6966D4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403" y="1244082"/>
              <a:ext cx="794241" cy="1985369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="" xmlns:a16="http://schemas.microsoft.com/office/drawing/2014/main" id="{932125E6-FB36-40CA-8388-4E813A290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644" y="1244082"/>
              <a:ext cx="348708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54F57E79-BE40-4C5F-BBAD-2509286F838A}"/>
              </a:ext>
            </a:extLst>
          </p:cNvPr>
          <p:cNvSpPr txBox="1"/>
          <p:nvPr/>
        </p:nvSpPr>
        <p:spPr>
          <a:xfrm>
            <a:off x="9209355" y="1271341"/>
            <a:ext cx="212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LSE</a:t>
            </a:r>
            <a:endParaRPr lang="en-US" sz="32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375" y="6244548"/>
            <a:ext cx="1171575" cy="600075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10845337" y="43060"/>
            <a:ext cx="12426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Pr-2/2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572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671595" y="1939"/>
            <a:ext cx="15159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-8/23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0315" y="138118"/>
            <a:ext cx="51125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Proposed by </a:t>
            </a:r>
            <a:r>
              <a:rPr lang="pt-BR" sz="3200" dirty="0"/>
              <a:t>James </a:t>
            </a:r>
            <a:r>
              <a:rPr lang="en-US" sz="3200" dirty="0"/>
              <a:t>Kennedy &amp; </a:t>
            </a:r>
            <a:r>
              <a:rPr lang="pt-BR" sz="3200" dirty="0"/>
              <a:t>Russell </a:t>
            </a:r>
            <a:r>
              <a:rPr lang="en-US" sz="3200" dirty="0" err="1"/>
              <a:t>Eberhart</a:t>
            </a:r>
            <a:r>
              <a:rPr lang="en-US" sz="3200" dirty="0"/>
              <a:t> (1995)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u="sng" dirty="0" smtClean="0"/>
              <a:t>Inspired </a:t>
            </a:r>
            <a:r>
              <a:rPr lang="en-US" sz="3200" u="sng" dirty="0"/>
              <a:t>from the nature</a:t>
            </a:r>
            <a:r>
              <a:rPr lang="en-US" sz="3200" dirty="0"/>
              <a:t> social behavior and dynamic movements with communications of insects, birds and </a:t>
            </a:r>
            <a:r>
              <a:rPr lang="en-US" sz="3200" dirty="0" smtClean="0"/>
              <a:t>fish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Combines </a:t>
            </a:r>
            <a:r>
              <a:rPr lang="en-US" sz="3200" u="sng" dirty="0"/>
              <a:t>self-experiences</a:t>
            </a:r>
            <a:r>
              <a:rPr lang="en-US" sz="3200" dirty="0"/>
              <a:t> with </a:t>
            </a:r>
            <a:r>
              <a:rPr lang="en-US" sz="3200" u="sng" dirty="0"/>
              <a:t>social experiences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IN" sz="3200" dirty="0"/>
          </a:p>
        </p:txBody>
      </p:sp>
      <p:pic>
        <p:nvPicPr>
          <p:cNvPr id="13" name="Picture 2" descr="C:\Users\Su\Desktop\12123233985zwAUl8.jpg"/>
          <p:cNvPicPr>
            <a:picLocks noChangeAspect="1" noChangeArrowheads="1"/>
          </p:cNvPicPr>
          <p:nvPr/>
        </p:nvPicPr>
        <p:blipFill>
          <a:blip r:embed="rId3"/>
          <a:srcRect b="19656"/>
          <a:stretch>
            <a:fillRect/>
          </a:stretch>
        </p:blipFill>
        <p:spPr bwMode="auto">
          <a:xfrm>
            <a:off x="837828" y="617691"/>
            <a:ext cx="4464496" cy="30149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>
            <a:off x="0" y="15558"/>
            <a:ext cx="198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4000" b="1" dirty="0" smtClean="0"/>
              <a:t>PSO</a:t>
            </a:r>
            <a:endParaRPr lang="en-IN" sz="4000" b="1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4978" y="3633600"/>
            <a:ext cx="4200525" cy="24923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379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4769" y="4653136"/>
            <a:ext cx="7128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b="1" dirty="0"/>
              <a:t>Disadvantages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fast </a:t>
            </a:r>
            <a:r>
              <a:rPr lang="en-US" sz="2400" dirty="0"/>
              <a:t>and premature convergence in mid optimum points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Slow convergence </a:t>
            </a:r>
            <a:r>
              <a:rPr lang="en-US" sz="2400" dirty="0" smtClean="0"/>
              <a:t>(</a:t>
            </a:r>
            <a:r>
              <a:rPr lang="en-US" sz="2400" dirty="0"/>
              <a:t>weak local search ability)</a:t>
            </a:r>
          </a:p>
          <a:p>
            <a:pPr>
              <a:lnSpc>
                <a:spcPct val="90000"/>
              </a:lnSpc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0672395" y="1939"/>
            <a:ext cx="15143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IM-9/23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089" y="1556876"/>
            <a:ext cx="2497138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ângulo 13"/>
          <p:cNvSpPr>
            <a:spLocks noChangeArrowheads="1"/>
          </p:cNvSpPr>
          <p:nvPr/>
        </p:nvSpPr>
        <p:spPr bwMode="auto">
          <a:xfrm>
            <a:off x="576652" y="3428538"/>
            <a:ext cx="25193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 dirty="0">
                <a:latin typeface="Rockwell" pitchFamily="18" charset="0"/>
              </a:rPr>
              <a:t>Separation</a:t>
            </a:r>
            <a:endParaRPr lang="en-US" dirty="0">
              <a:latin typeface="Rockwell" pitchFamily="18" charset="0"/>
            </a:endParaRPr>
          </a:p>
          <a:p>
            <a:r>
              <a:rPr lang="en-US" sz="1600" dirty="0">
                <a:latin typeface="Rockwell" pitchFamily="18" charset="0"/>
              </a:rPr>
              <a:t>avoid crowding local flockmates </a:t>
            </a:r>
            <a:endParaRPr lang="pt-PT" sz="1600" dirty="0">
              <a:latin typeface="Rockwell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2124" y="1567180"/>
            <a:ext cx="2497138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ângulo 14"/>
          <p:cNvSpPr>
            <a:spLocks noChangeArrowheads="1"/>
          </p:cNvSpPr>
          <p:nvPr/>
        </p:nvSpPr>
        <p:spPr bwMode="auto">
          <a:xfrm>
            <a:off x="3437658" y="3424190"/>
            <a:ext cx="26638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 dirty="0">
                <a:latin typeface="Rockwell" pitchFamily="18" charset="0"/>
              </a:rPr>
              <a:t>Alignment</a:t>
            </a:r>
            <a:endParaRPr lang="en-US" u="sng" dirty="0">
              <a:latin typeface="Rockwell" pitchFamily="18" charset="0"/>
            </a:endParaRPr>
          </a:p>
          <a:p>
            <a:r>
              <a:rPr lang="en-US" sz="1600" dirty="0">
                <a:latin typeface="Rockwell" pitchFamily="18" charset="0"/>
              </a:rPr>
              <a:t>move towards the average heading of local flockmates </a:t>
            </a:r>
            <a:endParaRPr lang="pt-PT" sz="1600" dirty="0">
              <a:latin typeface="Rockwell" pitchFamily="18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7241" y="1556876"/>
            <a:ext cx="2498725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ângulo 15"/>
          <p:cNvSpPr>
            <a:spLocks noChangeArrowheads="1"/>
          </p:cNvSpPr>
          <p:nvPr/>
        </p:nvSpPr>
        <p:spPr bwMode="auto">
          <a:xfrm>
            <a:off x="6101483" y="3360239"/>
            <a:ext cx="266382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 dirty="0">
                <a:latin typeface="Rockwell" pitchFamily="18" charset="0"/>
              </a:rPr>
              <a:t>Cohesion</a:t>
            </a:r>
            <a:endParaRPr lang="en-US" u="sng" dirty="0">
              <a:latin typeface="Rockwell" pitchFamily="18" charset="0"/>
            </a:endParaRPr>
          </a:p>
          <a:p>
            <a:r>
              <a:rPr lang="en-US" sz="1600" dirty="0">
                <a:latin typeface="Rockwell" pitchFamily="18" charset="0"/>
              </a:rPr>
              <a:t>move </a:t>
            </a:r>
            <a:r>
              <a:rPr lang="en-US" sz="1600" dirty="0" smtClean="0">
                <a:latin typeface="Rockwell" pitchFamily="18" charset="0"/>
              </a:rPr>
              <a:t>towards </a:t>
            </a:r>
            <a:r>
              <a:rPr lang="en-US" sz="1600" dirty="0">
                <a:latin typeface="Rockwell" pitchFamily="18" charset="0"/>
              </a:rPr>
              <a:t>the average position of local </a:t>
            </a:r>
            <a:r>
              <a:rPr lang="en-US" sz="1600" dirty="0" smtClean="0">
                <a:latin typeface="Rockwell" pitchFamily="18" charset="0"/>
              </a:rPr>
              <a:t>flockmates </a:t>
            </a:r>
            <a:endParaRPr lang="pt-PT" sz="1600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3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 l="846" t="5287" r="1907" b="10127"/>
          <a:stretch>
            <a:fillRect/>
          </a:stretch>
        </p:blipFill>
        <p:spPr bwMode="auto">
          <a:xfrm>
            <a:off x="765820" y="692696"/>
            <a:ext cx="7344816" cy="1152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909836" y="2060848"/>
            <a:ext cx="5904656" cy="458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lvl="1" indent="-292100">
              <a:spcAft>
                <a:spcPts val="3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pt-BR" sz="2400" dirty="0">
                <a:latin typeface="Rockwell" pitchFamily="18" charset="0"/>
              </a:rPr>
              <a:t>Particle update rule</a:t>
            </a:r>
          </a:p>
          <a:p>
            <a:pPr marL="749300" lvl="2" indent="-292100" algn="ctr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pt-BR" sz="2000" i="1" dirty="0">
                <a:latin typeface="Rockwell" pitchFamily="18" charset="0"/>
              </a:rPr>
              <a:t>p</a:t>
            </a:r>
            <a:r>
              <a:rPr lang="pt-BR" sz="2000" dirty="0">
                <a:latin typeface="Rockwell" pitchFamily="18" charset="0"/>
              </a:rPr>
              <a:t> = </a:t>
            </a:r>
            <a:r>
              <a:rPr lang="pt-BR" sz="2000" i="1" dirty="0">
                <a:latin typeface="Rockwell" pitchFamily="18" charset="0"/>
              </a:rPr>
              <a:t>p</a:t>
            </a:r>
            <a:r>
              <a:rPr lang="pt-BR" sz="2000" dirty="0">
                <a:latin typeface="Rockwell" pitchFamily="18" charset="0"/>
              </a:rPr>
              <a:t> + </a:t>
            </a:r>
            <a:r>
              <a:rPr lang="pt-BR" sz="2000" i="1" dirty="0">
                <a:latin typeface="Rockwell" pitchFamily="18" charset="0"/>
              </a:rPr>
              <a:t>v</a:t>
            </a:r>
            <a:r>
              <a:rPr lang="pt-BR" sz="2000" dirty="0">
                <a:latin typeface="Rockwell" pitchFamily="18" charset="0"/>
              </a:rPr>
              <a:t> </a:t>
            </a:r>
            <a:endParaRPr lang="pt-BR" sz="2000" dirty="0" smtClean="0">
              <a:latin typeface="Rockwell" pitchFamily="18" charset="0"/>
            </a:endParaRPr>
          </a:p>
          <a:p>
            <a:pPr marL="457200" lvl="2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pt-BR" sz="2400" dirty="0" smtClean="0">
                <a:latin typeface="Rockwell" pitchFamily="18" charset="0"/>
              </a:rPr>
              <a:t>where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 dirty="0" smtClean="0">
                <a:latin typeface="Rockwell" pitchFamily="18" charset="0"/>
              </a:rPr>
              <a:t>p</a:t>
            </a:r>
            <a:r>
              <a:rPr lang="pt-BR" dirty="0">
                <a:latin typeface="Rockwell" pitchFamily="18" charset="0"/>
              </a:rPr>
              <a:t>: particle’s position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 dirty="0">
                <a:latin typeface="Rockwell" pitchFamily="18" charset="0"/>
              </a:rPr>
              <a:t>v</a:t>
            </a:r>
            <a:r>
              <a:rPr lang="pt-BR" dirty="0">
                <a:latin typeface="Rockwell" pitchFamily="18" charset="0"/>
              </a:rPr>
              <a:t>: path direction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 dirty="0">
                <a:latin typeface="Rockwell" pitchFamily="18" charset="0"/>
              </a:rPr>
              <a:t>c</a:t>
            </a:r>
            <a:r>
              <a:rPr lang="pt-BR" i="1" baseline="-25000" dirty="0">
                <a:latin typeface="Rockwell" pitchFamily="18" charset="0"/>
              </a:rPr>
              <a:t>1</a:t>
            </a:r>
            <a:r>
              <a:rPr lang="pt-BR" dirty="0">
                <a:latin typeface="Rockwell" pitchFamily="18" charset="0"/>
              </a:rPr>
              <a:t>: weight of local information 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 dirty="0">
                <a:latin typeface="Rockwell" pitchFamily="18" charset="0"/>
              </a:rPr>
              <a:t>c</a:t>
            </a:r>
            <a:r>
              <a:rPr lang="pt-BR" i="1" baseline="-25000" dirty="0">
                <a:latin typeface="Rockwell" pitchFamily="18" charset="0"/>
              </a:rPr>
              <a:t>2</a:t>
            </a:r>
            <a:r>
              <a:rPr lang="pt-BR" dirty="0">
                <a:latin typeface="Rockwell" pitchFamily="18" charset="0"/>
              </a:rPr>
              <a:t>: weight of global information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 dirty="0">
                <a:latin typeface="Rockwell" pitchFamily="18" charset="0"/>
              </a:rPr>
              <a:t>pBest</a:t>
            </a:r>
            <a:r>
              <a:rPr lang="pt-BR" dirty="0">
                <a:latin typeface="Rockwell" pitchFamily="18" charset="0"/>
              </a:rPr>
              <a:t>: best position of the particle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 dirty="0">
                <a:latin typeface="Rockwell" pitchFamily="18" charset="0"/>
              </a:rPr>
              <a:t>gBest</a:t>
            </a:r>
            <a:r>
              <a:rPr lang="pt-BR" dirty="0">
                <a:latin typeface="Rockwell" pitchFamily="18" charset="0"/>
              </a:rPr>
              <a:t>: best position </a:t>
            </a:r>
            <a:r>
              <a:rPr lang="pt-BR" dirty="0"/>
              <a:t>of the swarm</a:t>
            </a:r>
            <a:endParaRPr lang="pt-BR" dirty="0">
              <a:latin typeface="Rockwell" pitchFamily="18" charset="0"/>
            </a:endParaRP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 dirty="0">
                <a:latin typeface="Rockwell" pitchFamily="18" charset="0"/>
              </a:rPr>
              <a:t>rand</a:t>
            </a:r>
            <a:r>
              <a:rPr lang="pt-BR" dirty="0">
                <a:latin typeface="Rockwell" pitchFamily="18" charset="0"/>
              </a:rPr>
              <a:t>: random variable</a:t>
            </a:r>
          </a:p>
          <a:p>
            <a:pPr>
              <a:lnSpc>
                <a:spcPct val="90000"/>
              </a:lnSpc>
            </a:pPr>
            <a:endParaRPr lang="en-IN" sz="2400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2060847"/>
            <a:ext cx="4608512" cy="45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4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98276" y="1"/>
            <a:ext cx="6107023" cy="6875762"/>
            <a:chOff x="-98276" y="605115"/>
            <a:chExt cx="6107023" cy="627064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20688"/>
              <a:ext cx="6008747" cy="625507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-98276" y="605115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IN" sz="4000" b="1" u="sng" dirty="0" smtClean="0">
                  <a:solidFill>
                    <a:schemeClr val="bg2"/>
                  </a:solidFill>
                </a:rPr>
                <a:t>PSO</a:t>
              </a:r>
              <a:endParaRPr lang="en-IN" sz="4000" b="1" u="sng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7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5414" y="-22288"/>
            <a:ext cx="6171834" cy="6880288"/>
            <a:chOff x="-5414" y="548680"/>
            <a:chExt cx="6171834" cy="650925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414" y="548680"/>
              <a:ext cx="6171834" cy="65092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17748" y="548680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IN" sz="4000" b="1" u="sng" dirty="0" smtClean="0">
                  <a:solidFill>
                    <a:schemeClr val="bg2"/>
                  </a:solidFill>
                </a:rPr>
                <a:t>DE</a:t>
              </a:r>
              <a:endParaRPr lang="en-IN" sz="4000" b="1" u="sng" dirty="0">
                <a:solidFill>
                  <a:schemeClr val="bg2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26460" y="646676"/>
            <a:ext cx="4896544" cy="518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b="1" dirty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Stochastic Direct Search and global optimization algorithm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Proposed by Kenneth Price</a:t>
            </a:r>
            <a:endParaRPr lang="en-US" sz="2400" b="1" dirty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Every member undergoes mutation, recombination, and selection.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b="1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b="1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b="1" dirty="0" smtClean="0"/>
              <a:t>Disadvantages</a:t>
            </a:r>
            <a:endParaRPr lang="en-US" sz="2400" b="1" dirty="0"/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No proof of  convergence yet.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638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692696"/>
            <a:ext cx="5671747" cy="60486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5780" y="116632"/>
            <a:ext cx="23762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b="1" dirty="0" smtClean="0"/>
              <a:t>DE </a:t>
            </a:r>
            <a:r>
              <a:rPr lang="en-IN" sz="2400" b="1" dirty="0" err="1" smtClean="0"/>
              <a:t>Pseudocode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816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662"/>
            <a:ext cx="5590357" cy="5949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5558"/>
            <a:ext cx="198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4000" b="1" dirty="0" smtClean="0"/>
              <a:t>WOA</a:t>
            </a:r>
            <a:endParaRPr lang="en-IN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414892" y="46335"/>
            <a:ext cx="17034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-10/23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5" y="891197"/>
            <a:ext cx="5446340" cy="59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04648" y="182960"/>
            <a:ext cx="158417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3600" b="1" u="sng" dirty="0">
                <a:solidFill>
                  <a:schemeClr val="bg2"/>
                </a:solidFill>
              </a:rPr>
              <a:t>G</a:t>
            </a:r>
            <a:r>
              <a:rPr lang="en-IN" sz="3600" b="1" u="sng" dirty="0" smtClean="0">
                <a:solidFill>
                  <a:schemeClr val="bg2"/>
                </a:solidFill>
              </a:rPr>
              <a:t>A</a:t>
            </a:r>
            <a:endParaRPr lang="en-IN" sz="3600" b="1" u="sng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39393" y="15558"/>
            <a:ext cx="16954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</a:t>
            </a:r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-11/23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2204" y="5373216"/>
            <a:ext cx="158417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3600" b="1" u="sng" dirty="0" smtClean="0">
                <a:solidFill>
                  <a:schemeClr val="bg1"/>
                </a:solidFill>
              </a:rPr>
              <a:t>WOA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5950396" cy="695739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701924" y="404664"/>
            <a:ext cx="1368152" cy="331236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0076" y="404664"/>
            <a:ext cx="4176464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070076" y="1124744"/>
            <a:ext cx="1008112" cy="25922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78188" y="1124744"/>
            <a:ext cx="3096344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82244" y="1916832"/>
            <a:ext cx="576064" cy="18002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58308" y="1916832"/>
            <a:ext cx="1944216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15558"/>
            <a:ext cx="10081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b="1" dirty="0" smtClean="0">
                <a:solidFill>
                  <a:schemeClr val="bg1"/>
                </a:solidFill>
              </a:rPr>
              <a:t>WOA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2268" y="175601"/>
            <a:ext cx="23762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/>
              <a:t>Encircling prey</a:t>
            </a:r>
            <a:endParaRPr lang="en-IN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362268" y="904629"/>
            <a:ext cx="29086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/>
              <a:t>Exploration Phase</a:t>
            </a:r>
            <a:endParaRPr lang="en-IN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318548" y="1689977"/>
            <a:ext cx="29086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/>
              <a:t>Exploitation Phase</a:t>
            </a:r>
            <a:endParaRPr lang="en-IN" sz="2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629" y="2460879"/>
            <a:ext cx="3170195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23606" y="1905397"/>
            <a:ext cx="9141618" cy="4266089"/>
          </a:xfrm>
        </p:spPr>
        <p:txBody>
          <a:bodyPr>
            <a:normAutofit fontScale="85000" lnSpcReduction="20000"/>
          </a:bodyPr>
          <a:lstStyle/>
          <a:p>
            <a:r>
              <a:rPr lang="en-US" sz="3899" b="1" u="sng" dirty="0">
                <a:solidFill>
                  <a:srgbClr val="FFC000"/>
                </a:solidFill>
                <a:latin typeface="BankGothic Lt BT" panose="020B0607020203060204" pitchFamily="34" charset="0"/>
              </a:rPr>
              <a:t>1</a:t>
            </a:r>
            <a:r>
              <a:rPr lang="en-US" sz="3899" b="1" u="sng" baseline="30000" dirty="0">
                <a:solidFill>
                  <a:srgbClr val="FFC000"/>
                </a:solidFill>
                <a:latin typeface="BankGothic Lt BT" panose="020B0607020203060204" pitchFamily="34" charset="0"/>
              </a:rPr>
              <a:t>st</a:t>
            </a:r>
            <a:r>
              <a:rPr lang="en-US" sz="3899" b="1" u="sng" dirty="0">
                <a:solidFill>
                  <a:srgbClr val="FFC000"/>
                </a:solidFill>
                <a:latin typeface="BankGothic Lt BT" panose="020B0607020203060204" pitchFamily="34" charset="0"/>
              </a:rPr>
              <a:t> Theory : </a:t>
            </a:r>
          </a:p>
          <a:p>
            <a:pPr lvl="1"/>
            <a:r>
              <a:rPr lang="en-US" sz="2599" dirty="0"/>
              <a:t>No investor can achieve </a:t>
            </a:r>
            <a:r>
              <a:rPr lang="en-US" sz="2599" b="1" dirty="0"/>
              <a:t>above average </a:t>
            </a:r>
            <a:r>
              <a:rPr lang="en-US" sz="2599" dirty="0"/>
              <a:t>trading advantages based on historical and present information.</a:t>
            </a:r>
          </a:p>
          <a:p>
            <a:pPr lvl="1"/>
            <a:endParaRPr lang="en-US" dirty="0" smtClean="0"/>
          </a:p>
          <a:p>
            <a:r>
              <a:rPr lang="en-US" sz="3899" b="1" u="sng" dirty="0">
                <a:solidFill>
                  <a:srgbClr val="FFC000"/>
                </a:solidFill>
                <a:latin typeface="BankGothic Lt BT" panose="020B0607020203060204" pitchFamily="34" charset="0"/>
              </a:rPr>
              <a:t>2</a:t>
            </a:r>
            <a:r>
              <a:rPr lang="en-US" sz="3899" b="1" u="sng" baseline="30000" dirty="0">
                <a:solidFill>
                  <a:srgbClr val="FFC000"/>
                </a:solidFill>
                <a:latin typeface="BankGothic Lt BT" panose="020B0607020203060204" pitchFamily="34" charset="0"/>
              </a:rPr>
              <a:t>nd</a:t>
            </a:r>
            <a:r>
              <a:rPr lang="en-US" sz="3899" b="1" u="sng" dirty="0">
                <a:solidFill>
                  <a:srgbClr val="FFC000"/>
                </a:solidFill>
                <a:latin typeface="BankGothic Lt BT" panose="020B0607020203060204" pitchFamily="34" charset="0"/>
              </a:rPr>
              <a:t> Theory : </a:t>
            </a:r>
          </a:p>
          <a:p>
            <a:pPr lvl="1"/>
            <a:r>
              <a:rPr lang="en-US" sz="2599" b="1" u="sng" dirty="0"/>
              <a:t>Fundamental Analysis: </a:t>
            </a:r>
          </a:p>
          <a:p>
            <a:pPr lvl="1"/>
            <a:r>
              <a:rPr lang="en-US" sz="2599" dirty="0"/>
              <a:t>various macro-economic factors affect the changes in the stock prices.</a:t>
            </a:r>
          </a:p>
          <a:p>
            <a:pPr marL="301661" lvl="1" indent="0">
              <a:buNone/>
            </a:pPr>
            <a:endParaRPr lang="en-IN" dirty="0"/>
          </a:p>
          <a:p>
            <a:r>
              <a:rPr lang="en-US" sz="3899" b="1" u="sng" dirty="0">
                <a:solidFill>
                  <a:srgbClr val="FFC000"/>
                </a:solidFill>
                <a:latin typeface="BankGothic Lt BT" panose="020B0607020203060204" pitchFamily="34" charset="0"/>
              </a:rPr>
              <a:t>3</a:t>
            </a:r>
            <a:r>
              <a:rPr lang="en-US" sz="3899" b="1" u="sng" baseline="30000" dirty="0">
                <a:solidFill>
                  <a:srgbClr val="FFC000"/>
                </a:solidFill>
                <a:latin typeface="BankGothic Lt BT" panose="020B0607020203060204" pitchFamily="34" charset="0"/>
              </a:rPr>
              <a:t>rd</a:t>
            </a:r>
            <a:r>
              <a:rPr lang="en-US" sz="3899" b="1" u="sng" dirty="0">
                <a:solidFill>
                  <a:srgbClr val="FFC000"/>
                </a:solidFill>
                <a:latin typeface="BankGothic Lt BT" panose="020B0607020203060204" pitchFamily="34" charset="0"/>
              </a:rPr>
              <a:t> Theory : </a:t>
            </a:r>
          </a:p>
          <a:p>
            <a:pPr lvl="1"/>
            <a:r>
              <a:rPr lang="en-US" b="1" u="sng" dirty="0"/>
              <a:t>Technical Analysis : </a:t>
            </a:r>
          </a:p>
          <a:p>
            <a:pPr lvl="1"/>
            <a:r>
              <a:rPr lang="en-US" dirty="0"/>
              <a:t>that there are recurring patterns in the market behavior, which can be identified and predicted. </a:t>
            </a:r>
            <a:endParaRPr lang="en-IN" dirty="0"/>
          </a:p>
          <a:p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364" y="5871448"/>
            <a:ext cx="1171575" cy="6000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FEASIBILITY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10234220" y="23605"/>
            <a:ext cx="19367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Fsblty-1/1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802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12188825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69762" y="1939"/>
            <a:ext cx="13195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LS-1/4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01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/>
              <a:t>STATISTICAL APPROACHES</a:t>
            </a:r>
            <a:endParaRPr lang="en-IN" sz="4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1183898"/>
              </p:ext>
            </p:extLst>
          </p:nvPr>
        </p:nvGraphicFramePr>
        <p:xfrm>
          <a:off x="333772" y="1787767"/>
          <a:ext cx="10044608" cy="14354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22304"/>
                <a:gridCol w="5022304"/>
              </a:tblGrid>
              <a:tr h="44388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AR</a:t>
                      </a:r>
                      <a:r>
                        <a:rPr lang="en-IN" sz="3200" baseline="0" dirty="0" smtClean="0"/>
                        <a:t> MODEL</a:t>
                      </a:r>
                      <a:endParaRPr lang="en-IN" sz="3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 smtClean="0"/>
                        <a:t>MA</a:t>
                      </a:r>
                      <a:r>
                        <a:rPr lang="en-IN" sz="3200" baseline="0" dirty="0" smtClean="0"/>
                        <a:t> MODEL</a:t>
                      </a:r>
                      <a:endParaRPr lang="en-IN" sz="3200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</a:tr>
              <a:tr h="5819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04830131"/>
              </p:ext>
            </p:extLst>
          </p:nvPr>
        </p:nvGraphicFramePr>
        <p:xfrm>
          <a:off x="315514" y="3501008"/>
          <a:ext cx="10044608" cy="14354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22304"/>
                <a:gridCol w="5022304"/>
              </a:tblGrid>
              <a:tr h="44388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ARMA</a:t>
                      </a:r>
                      <a:r>
                        <a:rPr lang="en-IN" sz="3200" baseline="0" dirty="0" smtClean="0"/>
                        <a:t> MODEL</a:t>
                      </a:r>
                      <a:endParaRPr lang="en-IN" sz="3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 smtClean="0"/>
                        <a:t>ARIMA</a:t>
                      </a:r>
                      <a:r>
                        <a:rPr lang="en-IN" sz="3200" baseline="0" dirty="0" smtClean="0"/>
                        <a:t> MODEL</a:t>
                      </a:r>
                      <a:endParaRPr lang="en-IN" sz="3200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</a:tr>
              <a:tr h="58198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Sum of AR and MA model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Based on its Inertia terms</a:t>
                      </a:r>
                      <a:r>
                        <a:rPr lang="en-IN" sz="2800" baseline="0" dirty="0" smtClean="0"/>
                        <a:t> only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4929573"/>
              </p:ext>
            </p:extLst>
          </p:nvPr>
        </p:nvGraphicFramePr>
        <p:xfrm>
          <a:off x="315514" y="5301208"/>
          <a:ext cx="10044608" cy="14354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22304"/>
                <a:gridCol w="5022304"/>
              </a:tblGrid>
              <a:tr h="44388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ARCH</a:t>
                      </a:r>
                      <a:r>
                        <a:rPr lang="en-IN" sz="3200" baseline="0" dirty="0" smtClean="0"/>
                        <a:t> MODEL</a:t>
                      </a:r>
                      <a:endParaRPr lang="en-IN" sz="3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 smtClean="0"/>
                        <a:t>GARCH</a:t>
                      </a:r>
                      <a:r>
                        <a:rPr lang="en-IN" sz="3200" baseline="0" dirty="0" smtClean="0"/>
                        <a:t> MODEL</a:t>
                      </a:r>
                      <a:endParaRPr lang="en-IN" sz="3200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</a:tr>
              <a:tr h="5819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708920"/>
            <a:ext cx="4932038" cy="360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50" y="2708920"/>
            <a:ext cx="4536504" cy="3600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874843" y="-17750"/>
            <a:ext cx="13211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LS-2/4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64" y="6165304"/>
            <a:ext cx="1581551" cy="5040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34" y="6165304"/>
            <a:ext cx="1623210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9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5" y="2137554"/>
            <a:ext cx="4749685" cy="324170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NEURAL NETWORK MODELS</a:t>
            </a:r>
            <a:endParaRPr lang="en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855767" y="5509270"/>
            <a:ext cx="34563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3200" b="1" dirty="0" smtClean="0"/>
              <a:t>FEEDFORWARD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78588" y="5517232"/>
            <a:ext cx="34563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3200" b="1" dirty="0" smtClean="0"/>
              <a:t>RNN</a:t>
            </a:r>
            <a:endParaRPr lang="en-IN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0768203" y="13659"/>
            <a:ext cx="13163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LS-3/4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2137554"/>
            <a:ext cx="5400600" cy="32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188640"/>
            <a:ext cx="2808312" cy="27087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88640"/>
            <a:ext cx="3672408" cy="27146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7948" y="3071973"/>
            <a:ext cx="34563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3200" b="1" dirty="0" smtClean="0"/>
              <a:t>RBFN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98468" y="3068960"/>
            <a:ext cx="34563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3200" b="1" dirty="0" smtClean="0"/>
              <a:t>	     CNN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0702747" y="0"/>
            <a:ext cx="13324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LS-4/4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91" y="3576326"/>
            <a:ext cx="3939881" cy="24309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44603" y="6053323"/>
            <a:ext cx="34563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3200" b="1" dirty="0" smtClean="0"/>
              <a:t>	     MNN</a:t>
            </a:r>
            <a:endParaRPr lang="en-IN" sz="2400" b="1" dirty="0"/>
          </a:p>
        </p:txBody>
      </p:sp>
      <p:pic>
        <p:nvPicPr>
          <p:cNvPr id="9" name="Picture 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167" y="6034254"/>
            <a:ext cx="11715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BTECH FINAL</Template>
  <TotalTime>474</TotalTime>
  <Words>1015</Words>
  <Application>Microsoft Office PowerPoint</Application>
  <PresentationFormat>Custom</PresentationFormat>
  <Paragraphs>304</Paragraphs>
  <Slides>47</Slides>
  <Notes>16</Notes>
  <HiddenSlides>36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Arial</vt:lpstr>
      <vt:lpstr>Avant_G-Bold</vt:lpstr>
      <vt:lpstr>BankGothic Lt BT</vt:lpstr>
      <vt:lpstr>Britannic Bold</vt:lpstr>
      <vt:lpstr>Cambria Math</vt:lpstr>
      <vt:lpstr>Consolas</vt:lpstr>
      <vt:lpstr>Corbel</vt:lpstr>
      <vt:lpstr>Rockwell</vt:lpstr>
      <vt:lpstr>Swis721 BlkOul BT</vt:lpstr>
      <vt:lpstr>Times New Roman</vt:lpstr>
      <vt:lpstr>Tw Cen MT</vt:lpstr>
      <vt:lpstr>Wingdings</vt:lpstr>
      <vt:lpstr>Wingdings 2</vt:lpstr>
      <vt:lpstr>Chalkboard 16x9</vt:lpstr>
      <vt:lpstr>PowerPoint Presentation</vt:lpstr>
      <vt:lpstr>PowerPoint Presentation</vt:lpstr>
      <vt:lpstr>PROBLEM STATEMENT</vt:lpstr>
      <vt:lpstr>PowerPoint Presentation</vt:lpstr>
      <vt:lpstr>PowerPoint Presentation</vt:lpstr>
      <vt:lpstr>PowerPoint Presentation</vt:lpstr>
      <vt:lpstr>STATISTICAL APPROACHES</vt:lpstr>
      <vt:lpstr>NEURAL NETWORK MODELS</vt:lpstr>
      <vt:lpstr>PowerPoint Presentation</vt:lpstr>
      <vt:lpstr>MODEL USED</vt:lpstr>
      <vt:lpstr>Evaluation of FLANN</vt:lpstr>
      <vt:lpstr>Basis Functions</vt:lpstr>
      <vt:lpstr>Activation Functions</vt:lpstr>
      <vt:lpstr>Training and testing with BP</vt:lpstr>
      <vt:lpstr>JAYA:</vt:lpstr>
      <vt:lpstr>PARAMETERS</vt:lpstr>
      <vt:lpstr>ONLY EQUATION INVOLVED IN JAYA</vt:lpstr>
      <vt:lpstr>PowerPoint Presentation</vt:lpstr>
      <vt:lpstr>PowerPoint Presentation</vt:lpstr>
      <vt:lpstr>Training and testing with Jaya</vt:lpstr>
      <vt:lpstr>HARMONY SEARCH:</vt:lpstr>
      <vt:lpstr>STEPS IN HS:</vt:lpstr>
      <vt:lpstr>PowerPoint Presentation</vt:lpstr>
      <vt:lpstr>PowerPoint Presentation</vt:lpstr>
      <vt:lpstr>PARAMETERS</vt:lpstr>
      <vt:lpstr>Training and testing with Harmony Search</vt:lpstr>
      <vt:lpstr>Proposed Model: Integrated JAYA-HS (IJHS)</vt:lpstr>
      <vt:lpstr>PowerPoint Presentation</vt:lpstr>
      <vt:lpstr>PowerPoint Presentation</vt:lpstr>
      <vt:lpstr>PARAMETERS</vt:lpstr>
      <vt:lpstr>Training and testing with Jaya-HS</vt:lpstr>
      <vt:lpstr>ANALYSIS AND CONCLUSION</vt:lpstr>
      <vt:lpstr>PowerPoint Presentation</vt:lpstr>
      <vt:lpstr>PowerPoint Presentation</vt:lpstr>
      <vt:lpstr>PowerPoint Presentation</vt:lpstr>
      <vt:lpstr>WORKING-1</vt:lpstr>
      <vt:lpstr>WORKING-2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113</cp:revision>
  <dcterms:created xsi:type="dcterms:W3CDTF">2018-05-12T19:44:34Z</dcterms:created>
  <dcterms:modified xsi:type="dcterms:W3CDTF">2018-05-14T06:20:59Z</dcterms:modified>
</cp:coreProperties>
</file>