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lmost everything about graphql"/>
          <p:cNvSpPr txBox="1"/>
          <p:nvPr>
            <p:ph type="ctrTitle"/>
          </p:nvPr>
        </p:nvSpPr>
        <p:spPr>
          <a:xfrm>
            <a:off x="406400" y="1536700"/>
            <a:ext cx="12192000" cy="2705100"/>
          </a:xfrm>
          <a:prstGeom prst="rect">
            <a:avLst/>
          </a:prstGeom>
        </p:spPr>
        <p:txBody>
          <a:bodyPr/>
          <a:lstStyle/>
          <a:p>
            <a:pPr defTabSz="350520">
              <a:defRPr sz="10200"/>
            </a:pPr>
            <a:r>
              <a:t>Almost everything about </a:t>
            </a:r>
            <a:r>
              <a:rPr>
                <a:solidFill>
                  <a:srgbClr val="DA46D6"/>
                </a:solidFill>
              </a:rPr>
              <a:t>graphql</a:t>
            </a:r>
          </a:p>
        </p:txBody>
      </p:sp>
      <p:sp>
        <p:nvSpPr>
          <p:cNvPr id="167" name="Prateek Gogia…"/>
          <p:cNvSpPr txBox="1"/>
          <p:nvPr>
            <p:ph type="subTitle" sz="quarter" idx="1"/>
          </p:nvPr>
        </p:nvSpPr>
        <p:spPr>
          <a:xfrm>
            <a:off x="292100" y="6883400"/>
            <a:ext cx="12192000" cy="18034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E6ECEC"/>
                </a:solidFill>
              </a:defRPr>
            </a:pPr>
            <a:r>
              <a:t>Prateek Gogia </a:t>
            </a:r>
          </a:p>
          <a:p>
            <a:pPr>
              <a:lnSpc>
                <a:spcPct val="100000"/>
              </a:lnSpc>
              <a:spcBef>
                <a:spcPts val="2800"/>
              </a:spcBef>
              <a:defRPr cap="none" sz="3400">
                <a:solidFill>
                  <a:schemeClr val="accent1">
                    <a:hueOff val="104794"/>
                    <a:lumOff val="-8431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</a:t>
            </a:r>
            <a:r>
              <a:rPr>
                <a:latin typeface="Arial Rounded MT Bold"/>
                <a:ea typeface="Arial Rounded MT Bold"/>
                <a:cs typeface="Arial Rounded MT Bold"/>
                <a:sym typeface="Arial Rounded MT Bold"/>
              </a:rPr>
              <a:t>@</a:t>
            </a:r>
            <a:r>
              <a:rPr>
                <a:latin typeface="Arial Rounded MT Bold"/>
                <a:ea typeface="Arial Rounded MT Bold"/>
                <a:cs typeface="Arial Rounded MT Bold"/>
                <a:sym typeface="Arial Rounded MT Bold"/>
              </a:rPr>
              <a:t>reeversedev</a:t>
            </a:r>
          </a:p>
        </p:txBody>
      </p:sp>
      <p:pic>
        <p:nvPicPr>
          <p:cNvPr id="168" name="iconfinder_twitter_173834.png" descr="iconfinder_twitter_1738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446" y="8040250"/>
            <a:ext cx="787773" cy="787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graphql.png" descr="graphq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7562" y="2997199"/>
            <a:ext cx="2705101" cy="270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hat the heck is Graphql?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t>What the heck is </a:t>
            </a:r>
            <a:r>
              <a:rPr>
                <a:solidFill>
                  <a:srgbClr val="D542DA"/>
                </a:solidFill>
              </a:rPr>
              <a:t>Graphql</a:t>
            </a:r>
            <a:r>
              <a:t>?</a:t>
            </a:r>
          </a:p>
        </p:txBody>
      </p:sp>
      <p:sp>
        <p:nvSpPr>
          <p:cNvPr id="172" name="GraphQL is a query language for APIs and a runtime for fulfilling those queries with your existing data. (from the website).…"/>
          <p:cNvSpPr txBox="1"/>
          <p:nvPr>
            <p:ph type="body" idx="1"/>
          </p:nvPr>
        </p:nvSpPr>
        <p:spPr>
          <a:xfrm>
            <a:off x="406400" y="137160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5FCFC"/>
                </a:solidFill>
              </a:defRPr>
            </a:pPr>
            <a:r>
              <a:t>GraphQL is a query language for APIs and a runtime for fulfilling those queries with your existing data. (</a:t>
            </a:r>
            <a:r>
              <a:rPr i="1" sz="2600">
                <a:latin typeface="Avenir Next"/>
                <a:ea typeface="Avenir Next"/>
                <a:cs typeface="Avenir Next"/>
                <a:sym typeface="Avenir Next"/>
              </a:rPr>
              <a:t>from the website</a:t>
            </a:r>
            <a:r>
              <a:t>).</a:t>
            </a:r>
          </a:p>
          <a:p>
            <a:pPr>
              <a:defRPr>
                <a:solidFill>
                  <a:srgbClr val="F5FCFC"/>
                </a:solidFill>
              </a:defRPr>
            </a:pPr>
            <a:r>
              <a:t>People are saying the it will replace REST API because of it’s features and performance.</a:t>
            </a:r>
          </a:p>
          <a:p>
            <a:pPr>
              <a:defRPr>
                <a:solidFill>
                  <a:srgbClr val="F1F7F7"/>
                </a:solidFill>
              </a:defRPr>
            </a:pPr>
            <a:r>
              <a:t>It has three major tools/workarounds to deal with, TypeDefs, Resolvers, Subscriptions.</a:t>
            </a:r>
          </a:p>
          <a:p>
            <a:pPr>
              <a:defRPr>
                <a:solidFill>
                  <a:srgbClr val="F1F7F7"/>
                </a:solidFill>
              </a:defRPr>
            </a:pPr>
            <a:r>
              <a:t>To get data or to save data you need create a schema.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enefits of using graphql"/>
          <p:cNvSpPr txBox="1"/>
          <p:nvPr>
            <p:ph type="title"/>
          </p:nvPr>
        </p:nvSpPr>
        <p:spPr>
          <a:xfrm>
            <a:off x="406400" y="311150"/>
            <a:ext cx="12192000" cy="723900"/>
          </a:xfrm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t>Benefits of using </a:t>
            </a:r>
            <a:r>
              <a:rPr>
                <a:solidFill>
                  <a:srgbClr val="DA4FCA"/>
                </a:solidFill>
              </a:rPr>
              <a:t>graphql</a:t>
            </a:r>
          </a:p>
        </p:txBody>
      </p:sp>
      <p:sp>
        <p:nvSpPr>
          <p:cNvPr id="175" name="Ask for only the data that you need, as a result giving you flexibility.…"/>
          <p:cNvSpPr txBox="1"/>
          <p:nvPr>
            <p:ph type="body" idx="1"/>
          </p:nvPr>
        </p:nvSpPr>
        <p:spPr>
          <a:xfrm>
            <a:off x="406400" y="1372592"/>
            <a:ext cx="12192000" cy="7479308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7FEFE"/>
                </a:solidFill>
              </a:defRPr>
            </a:pPr>
            <a:r>
              <a:t>Ask for only the data that you need, as a result giving you flexibility.</a:t>
            </a:r>
          </a:p>
          <a:p>
            <a:pPr>
              <a:defRPr>
                <a:solidFill>
                  <a:srgbClr val="F7FEFE"/>
                </a:solidFill>
              </a:defRPr>
            </a:pPr>
            <a:r>
              <a:t>Helps in reducing the unnecessary payload, hence reducing the overall response time.</a:t>
            </a:r>
          </a:p>
          <a:p>
            <a:pPr>
              <a:defRPr>
                <a:solidFill>
                  <a:srgbClr val="F7FEFE"/>
                </a:solidFill>
              </a:defRPr>
            </a:pPr>
            <a:r>
              <a:t>It provides a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graphiql</a:t>
            </a:r>
            <a:r>
              <a:t> interface with the proper documentation of your Query and Mutations.</a:t>
            </a:r>
          </a:p>
          <a:p>
            <a:pPr>
              <a:defRPr>
                <a:solidFill>
                  <a:srgbClr val="F7FEFE"/>
                </a:solidFill>
              </a:defRPr>
            </a:pPr>
            <a:r>
              <a:t>Community support is Top Notch since it is in open source environment.</a:t>
            </a:r>
          </a:p>
          <a:p>
            <a:pPr>
              <a:defRPr>
                <a:solidFill>
                  <a:srgbClr val="F7FEFE"/>
                </a:solidFill>
              </a:defRPr>
            </a:pPr>
            <a:r>
              <a:t>We can rely on it since, big companies are already using it in fancy products like Github, Facebook and AirBnb.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raphQL queries and database queries"/>
          <p:cNvSpPr txBox="1"/>
          <p:nvPr>
            <p:ph type="body" idx="13"/>
          </p:nvPr>
        </p:nvSpPr>
        <p:spPr>
          <a:xfrm>
            <a:off x="406400" y="937258"/>
            <a:ext cx="12192000" cy="662942"/>
          </a:xfrm>
          <a:prstGeom prst="rect">
            <a:avLst/>
          </a:prstGeom>
          <a:blipFill>
            <a:blip r:embed="rId2"/>
          </a:blipFill>
        </p:spPr>
        <p:txBody>
          <a:bodyPr/>
          <a:lstStyle>
            <a:lvl1pPr algn="ctr" defTabSz="584200">
              <a:defRPr spc="0" sz="4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GraphQL queries and database queries</a:t>
            </a:r>
          </a:p>
        </p:txBody>
      </p:sp>
      <p:sp>
        <p:nvSpPr>
          <p:cNvPr id="178" name="Just like database, even GraphQL requires some sort query of that needs to be done to get data.…"/>
          <p:cNvSpPr txBox="1"/>
          <p:nvPr>
            <p:ph type="body" idx="1"/>
          </p:nvPr>
        </p:nvSpPr>
        <p:spPr>
          <a:xfrm>
            <a:off x="406400" y="1976387"/>
            <a:ext cx="12192000" cy="687551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3F9F9"/>
                </a:solidFill>
              </a:defRPr>
            </a:pPr>
            <a:r>
              <a:t>Just like database, even GraphQL requires some sort query of that needs to be done to get data.</a:t>
            </a:r>
          </a:p>
          <a:p>
            <a:pPr>
              <a:defRPr>
                <a:solidFill>
                  <a:srgbClr val="F3F9F9"/>
                </a:solidFill>
              </a:defRPr>
            </a:pPr>
            <a:r>
              <a:t>In order to query in database, we need a schema so that we can declare the type of data that should be there. Well, same is the case with GraphQL also.</a:t>
            </a:r>
          </a:p>
          <a:p>
            <a:pPr>
              <a:defRPr>
                <a:solidFill>
                  <a:srgbClr val="F3F9F9"/>
                </a:solidFill>
              </a:defRPr>
            </a:pPr>
            <a:r>
              <a:t>In raw database, at database level ,you make queries based on what data do you want. In GraphQL, you can do the same but that’s on Application level.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Enough of this hype!!…"/>
          <p:cNvSpPr txBox="1"/>
          <p:nvPr>
            <p:ph type="title"/>
          </p:nvPr>
        </p:nvSpPr>
        <p:spPr>
          <a:xfrm>
            <a:off x="622300" y="2819400"/>
            <a:ext cx="12192000" cy="3581401"/>
          </a:xfrm>
          <a:prstGeom prst="rect">
            <a:avLst/>
          </a:prstGeom>
        </p:spPr>
        <p:txBody>
          <a:bodyPr/>
          <a:lstStyle/>
          <a:p>
            <a:pPr algn="ctr"/>
            <a:r>
              <a:t>Enough of this </a:t>
            </a:r>
            <a:r>
              <a:rPr>
                <a:solidFill>
                  <a:srgbClr val="D159DA"/>
                </a:solidFill>
              </a:rPr>
              <a:t>hype</a:t>
            </a:r>
            <a:r>
              <a:t>!! </a:t>
            </a:r>
          </a:p>
          <a:p>
            <a:pPr algn="ctr"/>
            <a:r>
              <a:t>show me the damn </a:t>
            </a:r>
            <a:r>
              <a:rPr>
                <a:solidFill>
                  <a:srgbClr val="A9DA7D"/>
                </a:solidFill>
              </a:rPr>
              <a:t>code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e problems with graphql"/>
          <p:cNvSpPr txBox="1"/>
          <p:nvPr>
            <p:ph type="title"/>
          </p:nvPr>
        </p:nvSpPr>
        <p:spPr>
          <a:xfrm>
            <a:off x="406400" y="177800"/>
            <a:ext cx="12192000" cy="723900"/>
          </a:xfrm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t>The problems with </a:t>
            </a:r>
            <a:r>
              <a:rPr>
                <a:solidFill>
                  <a:srgbClr val="D255DA"/>
                </a:solidFill>
              </a:rPr>
              <a:t>graphql</a:t>
            </a:r>
          </a:p>
        </p:txBody>
      </p:sp>
      <p:sp>
        <p:nvSpPr>
          <p:cNvPr id="183" name="It’s still not a very matured domain in the industry yet.…"/>
          <p:cNvSpPr txBox="1"/>
          <p:nvPr>
            <p:ph type="body" idx="1"/>
          </p:nvPr>
        </p:nvSpPr>
        <p:spPr>
          <a:xfrm>
            <a:off x="406400" y="143510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8FFFF"/>
                </a:solidFill>
              </a:defRPr>
            </a:pPr>
            <a:r>
              <a:t>It’s still not a very matured domain in the industry yet.</a:t>
            </a:r>
          </a:p>
          <a:p>
            <a:pPr>
              <a:defRPr>
                <a:solidFill>
                  <a:srgbClr val="F8FFFF"/>
                </a:solidFill>
              </a:defRPr>
            </a:pPr>
            <a:r>
              <a:t>The GraphQL world still keeps on changing mainly because of it’s open source nature and the excitement by the community to build better.</a:t>
            </a:r>
          </a:p>
          <a:p>
            <a:pPr>
              <a:defRPr>
                <a:solidFill>
                  <a:srgbClr val="F8FFFF"/>
                </a:solidFill>
              </a:defRPr>
            </a:pPr>
            <a:r>
              <a:t>Because of the changes, you will distract more, will get more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not-well-cooked</a:t>
            </a:r>
            <a:r>
              <a:t> knowledge and in turn your frustrated developer life will be enriched.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o should you really use GraphQL?"/>
          <p:cNvSpPr txBox="1"/>
          <p:nvPr>
            <p:ph type="title"/>
          </p:nvPr>
        </p:nvSpPr>
        <p:spPr>
          <a:xfrm>
            <a:off x="531206" y="311150"/>
            <a:ext cx="12192001" cy="723901"/>
          </a:xfrm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t>So should you really use </a:t>
            </a:r>
            <a:r>
              <a:rPr>
                <a:solidFill>
                  <a:srgbClr val="DA3EC0"/>
                </a:solidFill>
              </a:rPr>
              <a:t>GraphQL</a:t>
            </a:r>
            <a:r>
              <a:t>?</a:t>
            </a:r>
          </a:p>
        </p:txBody>
      </p:sp>
      <p:sp>
        <p:nvSpPr>
          <p:cNvPr id="186" name="NO!…"/>
          <p:cNvSpPr txBox="1"/>
          <p:nvPr>
            <p:ph type="body" idx="1"/>
          </p:nvPr>
        </p:nvSpPr>
        <p:spPr>
          <a:xfrm>
            <a:off x="406400" y="1420254"/>
            <a:ext cx="12192001" cy="61087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7FDFD"/>
                </a:solidFill>
              </a:defRPr>
            </a:pPr>
            <a:r>
              <a:t>NO!</a:t>
            </a:r>
          </a:p>
          <a:p>
            <a:pPr>
              <a:defRPr>
                <a:solidFill>
                  <a:srgbClr val="F7FDFD"/>
                </a:solidFill>
              </a:defRPr>
            </a:pPr>
            <a:r>
              <a:t>Handling your co-workers.</a:t>
            </a:r>
          </a:p>
          <a:p>
            <a:pPr>
              <a:defRPr>
                <a:solidFill>
                  <a:srgbClr val="F7FDFD"/>
                </a:solidFill>
              </a:defRPr>
            </a:pPr>
            <a:r>
              <a:t>Convincing a stubborn Manager/Boss.</a:t>
            </a:r>
          </a:p>
          <a:p>
            <a:pPr>
              <a:defRPr>
                <a:solidFill>
                  <a:srgbClr val="F7FDFD"/>
                </a:solidFill>
              </a:defRPr>
            </a:pPr>
            <a:r>
              <a:t>Keeping an update to market in almost every 2-3 months.</a:t>
            </a:r>
          </a:p>
          <a:p>
            <a:pPr>
              <a:defRPr>
                <a:solidFill>
                  <a:srgbClr val="F7FDFD"/>
                </a:solidFill>
              </a:defRPr>
            </a:pPr>
            <a:r>
              <a:t>Handling the overall stress.</a:t>
            </a:r>
          </a:p>
        </p:txBody>
      </p:sp>
      <p:pic>
        <p:nvPicPr>
          <p:cNvPr id="187" name="Stress.jpg" descr="Stres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7939" y="5929417"/>
            <a:ext cx="5818954" cy="3279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ut should you really really use the graphql?"/>
          <p:cNvSpPr txBox="1"/>
          <p:nvPr>
            <p:ph type="title"/>
          </p:nvPr>
        </p:nvSpPr>
        <p:spPr>
          <a:xfrm>
            <a:off x="406399" y="311150"/>
            <a:ext cx="12192001" cy="723901"/>
          </a:xfrm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t>But should you really really use the </a:t>
            </a:r>
            <a:r>
              <a:rPr>
                <a:solidFill>
                  <a:srgbClr val="DA46B8"/>
                </a:solidFill>
              </a:rPr>
              <a:t>graphql</a:t>
            </a:r>
            <a:r>
              <a:t>?</a:t>
            </a:r>
          </a:p>
        </p:txBody>
      </p:sp>
      <p:sp>
        <p:nvSpPr>
          <p:cNvPr id="190" name="Oh Yes!…"/>
          <p:cNvSpPr txBox="1"/>
          <p:nvPr>
            <p:ph type="body" idx="1"/>
          </p:nvPr>
        </p:nvSpPr>
        <p:spPr>
          <a:xfrm>
            <a:off x="406400" y="1379936"/>
            <a:ext cx="12192000" cy="74719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7FDFD"/>
                </a:solidFill>
              </a:defRPr>
            </a:pPr>
            <a:r>
              <a:t>Oh Yes!</a:t>
            </a:r>
          </a:p>
          <a:p>
            <a:pPr>
              <a:defRPr>
                <a:solidFill>
                  <a:srgbClr val="F7FDFD"/>
                </a:solidFill>
              </a:defRPr>
            </a:pPr>
            <a:r>
              <a:t>Instead of directly jumping into production software, build side projects first.</a:t>
            </a:r>
          </a:p>
          <a:p>
            <a:pPr>
              <a:defRPr>
                <a:solidFill>
                  <a:srgbClr val="F7FDFD"/>
                </a:solidFill>
              </a:defRPr>
            </a:pPr>
            <a:r>
              <a:t>Create good amount of documentation to understand your project so that other can also relate to it.</a:t>
            </a:r>
          </a:p>
          <a:p>
            <a:pPr>
              <a:defRPr>
                <a:solidFill>
                  <a:srgbClr val="F7FDFD"/>
                </a:solidFill>
              </a:defRPr>
            </a:pPr>
            <a:r>
              <a:t>Your manager can be convinced if you yourself are confident enough to use the technology. So get the damn POC ready already.</a:t>
            </a:r>
          </a:p>
        </p:txBody>
      </p:sp>
      <p:pic>
        <p:nvPicPr>
          <p:cNvPr id="191" name="smiley_headbanger_by_mondspeer-d738epf.png" descr="smiley_headbanger_by_mondspeer-d738ep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9010" y="1065460"/>
            <a:ext cx="2524550" cy="1312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