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B37F7-BF84-469B-8E4E-65618A63C546}">
  <a:tblStyle styleId="{481B37F7-BF84-469B-8E4E-65618A63C546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7E6"/>
          </a:solidFill>
        </a:fill>
      </a:tcStyle>
    </a:wholeTbl>
    <a:band1H>
      <a:tcTxStyle/>
      <a:tcStyle>
        <a:tcBdr/>
        <a:fill>
          <a:solidFill>
            <a:srgbClr val="FCCB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CB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despite comments and views suprisingly only having </a:t>
            </a: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Shape 1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0" b="0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0" b="0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0" b="0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0" b="0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0" b="0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0" b="0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0" b="0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0" b="0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0" b="0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0" b="0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0" b="0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0" b="0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0" b="0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0" b="0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0" b="0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0" b="0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0" b="0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0" b="0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0" b="0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Shape 3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Shape 307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8" name="Shape 30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30" name="Shape 3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Shape 4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9" name="Shape 6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3" name="Shape 11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5" name="Shape 13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6" name="Shape 14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8" name="Shape 16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2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2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hape 18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1" name="Shape 18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Shape 20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3" name="Shape 20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Shape 2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2" name="Shape 2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4" name="Shape 23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Shape 24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5" name="Shape 24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0" b="0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0" b="0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0" b="0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0" b="0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0" b="0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0" b="0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0" b="0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0" b="0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0" b="0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0" b="0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0" b="0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0" b="0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0" b="0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0" b="0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0" b="0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0" b="0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0" b="0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0" b="0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0" b="0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5" name="Shape 26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Shape 268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Shape 27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6" name="Shape 27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8" name="Shape 29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Final Project Presentation</a:t>
            </a: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rPr>
              <a:t>Josh Bielenberg Jake Reeves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700" cy="2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works best?</a:t>
            </a:r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4658600" y="803175"/>
            <a:ext cx="71523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/>
              <a:t>Testing accuracy with Naive Bayes</a:t>
            </a:r>
            <a:endParaRPr sz="2400" b="1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Based on median:		62%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Based on outlier:		71%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Shape 590"/>
          <p:cNvSpPr txBox="1">
            <a:spLocks noGrp="1"/>
          </p:cNvSpPr>
          <p:nvPr>
            <p:ph type="body" idx="2"/>
          </p:nvPr>
        </p:nvSpPr>
        <p:spPr>
          <a:xfrm>
            <a:off x="4658600" y="3672150"/>
            <a:ext cx="7152300" cy="23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Testing accuracy with Logistic Regression</a:t>
            </a:r>
            <a:endParaRPr sz="2400" b="1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Based on median:		59%</a:t>
            </a:r>
            <a:endParaRPr sz="2400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Based on outlier:		87%</a:t>
            </a:r>
            <a:endParaRPr sz="2400" dirty="0"/>
          </a:p>
        </p:txBody>
      </p:sp>
      <p:sp>
        <p:nvSpPr>
          <p:cNvPr id="591" name="Shape 591"/>
          <p:cNvSpPr txBox="1"/>
          <p:nvPr/>
        </p:nvSpPr>
        <p:spPr>
          <a:xfrm rot="-807337">
            <a:off x="9044869" y="5175363"/>
            <a:ext cx="3166417" cy="93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 dirty="0"/>
              <a:t>Hey, that’s not half bad...</a:t>
            </a:r>
            <a:endParaRPr sz="3000" b="1" dirty="0"/>
          </a:p>
        </p:txBody>
      </p:sp>
      <p:cxnSp>
        <p:nvCxnSpPr>
          <p:cNvPr id="592" name="Shape 592"/>
          <p:cNvCxnSpPr/>
          <p:nvPr/>
        </p:nvCxnSpPr>
        <p:spPr>
          <a:xfrm rot="10800000">
            <a:off x="9144337" y="5281875"/>
            <a:ext cx="536700" cy="22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BDA-56C0-4DC3-AC20-F82C3F8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is realistic?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82443-7272-4C2E-A1EC-0244FE52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878" y="930589"/>
            <a:ext cx="6269591" cy="4347264"/>
          </a:xfrm>
        </p:spPr>
        <p:txBody>
          <a:bodyPr/>
          <a:lstStyle/>
          <a:p>
            <a:r>
              <a:rPr lang="en-US" sz="3200" dirty="0"/>
              <a:t>NOT outlier analysis</a:t>
            </a:r>
          </a:p>
          <a:p>
            <a:r>
              <a:rPr lang="en-US" sz="2000" dirty="0"/>
              <a:t>Too few samples</a:t>
            </a:r>
          </a:p>
          <a:p>
            <a:r>
              <a:rPr lang="en-US" sz="2000" dirty="0"/>
              <a:t>Too many other factors go into making a video viral</a:t>
            </a:r>
          </a:p>
          <a:p>
            <a:r>
              <a:rPr lang="en-US" sz="2000" dirty="0"/>
              <a:t>Good words: shape, Britain, multiple, set, anything.</a:t>
            </a:r>
          </a:p>
          <a:p>
            <a:r>
              <a:rPr lang="en-US" sz="2000" dirty="0"/>
              <a:t>Bad words: interest, summer, individual, waste, give.</a:t>
            </a:r>
          </a:p>
        </p:txBody>
      </p:sp>
    </p:spTree>
    <p:extLst>
      <p:ext uri="{BB962C8B-B14F-4D97-AF65-F5344CB8AC3E}">
        <p14:creationId xmlns:p14="http://schemas.microsoft.com/office/powerpoint/2010/main" val="325221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064A-B6CD-4477-BEDB-A0EE5CAC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is realistic?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562F-610B-48C4-A0A7-0B1A7822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3173" y="1007183"/>
            <a:ext cx="6269591" cy="4843634"/>
          </a:xfrm>
        </p:spPr>
        <p:txBody>
          <a:bodyPr/>
          <a:lstStyle/>
          <a:p>
            <a:r>
              <a:rPr lang="en-US" sz="2800" dirty="0"/>
              <a:t>MEDIAN ANALYSIS</a:t>
            </a:r>
          </a:p>
          <a:p>
            <a:r>
              <a:rPr lang="en-US" sz="2000" dirty="0"/>
              <a:t>62% predictive power with Naïve Bayes</a:t>
            </a:r>
          </a:p>
          <a:p>
            <a:r>
              <a:rPr lang="en-US" sz="2000" dirty="0"/>
              <a:t>MUCH more reasonable positive/negative words</a:t>
            </a:r>
          </a:p>
          <a:p>
            <a:r>
              <a:rPr lang="en-US" sz="2000" dirty="0"/>
              <a:t>Faster – O(log(n)) of Bayes vs. O(n) of LR</a:t>
            </a:r>
          </a:p>
        </p:txBody>
      </p:sp>
    </p:spTree>
    <p:extLst>
      <p:ext uri="{BB962C8B-B14F-4D97-AF65-F5344CB8AC3E}">
        <p14:creationId xmlns:p14="http://schemas.microsoft.com/office/powerpoint/2010/main" val="133260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700" cy="2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you want to be above average?</a:t>
            </a:r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5120878" y="803186"/>
            <a:ext cx="6269700" cy="5838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/>
              <a:t>Best words:</a:t>
            </a:r>
          </a:p>
          <a:p>
            <a:pPr marL="285750" indent="-285750"/>
            <a:r>
              <a:rPr lang="en-US" dirty="0"/>
              <a:t>Protest, sleep, hate, sorry, direct, school, affect, voice, govern, rise, prize, risk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u="sng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/>
              <a:t>Worst words:</a:t>
            </a:r>
          </a:p>
          <a:p>
            <a:pPr marL="285750" indent="-285750"/>
            <a:r>
              <a:rPr lang="en-US" dirty="0"/>
              <a:t>Kitchen, microscope, tend, lose, fun, folk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u="sng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/>
              <a:t>BASICALLY</a:t>
            </a:r>
          </a:p>
          <a:p>
            <a:pPr marL="342900" indent="-342900"/>
            <a:r>
              <a:rPr lang="en-US" dirty="0"/>
              <a:t>Use buzz words</a:t>
            </a:r>
          </a:p>
          <a:p>
            <a:pPr marL="342900" indent="-342900"/>
            <a:r>
              <a:rPr lang="en-US" dirty="0"/>
              <a:t>People want to hear about things directly affecting them (e.g. protest, school, govern, risk)</a:t>
            </a:r>
          </a:p>
          <a:p>
            <a:pPr marL="342900" indent="-342900"/>
            <a:r>
              <a:rPr lang="en-US" dirty="0"/>
              <a:t>Do NOT discuss boring stuff (e.g. microscope, kitchen)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07" name="Shape 60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9" name="Shape 62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632" name="Shape 632"/>
          <p:cNvSpPr/>
          <p:nvPr/>
        </p:nvSpPr>
        <p:spPr>
          <a:xfrm>
            <a:off x="5115264" y="803186"/>
            <a:ext cx="6269015" cy="2978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 t="28004" r="-3" b="21924"/>
          <a:stretch/>
        </p:blipFill>
        <p:spPr>
          <a:xfrm>
            <a:off x="5273260" y="1434081"/>
            <a:ext cx="5953177" cy="171391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dirty="0"/>
          </a:p>
        </p:txBody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5118447" y="3073490"/>
            <a:ext cx="6281873" cy="297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More sentiment analysis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endParaRPr sz="2800" dirty="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What “hooks” a viewer?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</a:pPr>
            <a:r>
              <a:rPr lang="en-US" sz="2800" dirty="0"/>
              <a:t>What deters a viewer?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A7A7-2BC5-457E-8F1F-DB2C8F61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Boring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655B-AA1F-4D03-AA21-8D8FAEF7A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" indent="0">
              <a:buNone/>
            </a:pPr>
            <a:r>
              <a:rPr lang="en-US" sz="2400" dirty="0"/>
              <a:t>MEDIAN BASED</a:t>
            </a:r>
          </a:p>
          <a:p>
            <a:r>
              <a:rPr lang="en-US" sz="2000" dirty="0"/>
              <a:t>60% testing accuracy with both Bayes and LR</a:t>
            </a:r>
          </a:p>
          <a:p>
            <a:r>
              <a:rPr lang="en-US" sz="2000" dirty="0"/>
              <a:t>Reasonable word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BCD83-783E-4F6D-9C70-FB57E74983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2870" indent="0">
              <a:buNone/>
            </a:pPr>
            <a:r>
              <a:rPr lang="en-US" sz="2400" dirty="0"/>
              <a:t>OUTLIER BASED</a:t>
            </a:r>
          </a:p>
          <a:p>
            <a:r>
              <a:rPr lang="en-US" sz="2000" dirty="0"/>
              <a:t>92% testing accuracy????? </a:t>
            </a:r>
          </a:p>
          <a:p>
            <a:pPr marL="102870" indent="0">
              <a:buNone/>
            </a:pPr>
            <a:r>
              <a:rPr lang="en-US" sz="2000" dirty="0"/>
              <a:t>I’ll believe it when I see it…</a:t>
            </a:r>
          </a:p>
          <a:p>
            <a:r>
              <a:rPr lang="en-US" dirty="0"/>
              <a:t>Roughly the same word set as median-based analysis</a:t>
            </a:r>
          </a:p>
        </p:txBody>
      </p:sp>
    </p:spTree>
    <p:extLst>
      <p:ext uri="{BB962C8B-B14F-4D97-AF65-F5344CB8AC3E}">
        <p14:creationId xmlns:p14="http://schemas.microsoft.com/office/powerpoint/2010/main" val="274951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4C6E-6D1D-4A53-916F-9B11BF14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to/not to put in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77C2-39AE-4CEF-B50C-F4622E6A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447" y="203365"/>
            <a:ext cx="6269591" cy="2868975"/>
          </a:xfrm>
        </p:spPr>
        <p:txBody>
          <a:bodyPr/>
          <a:lstStyle/>
          <a:p>
            <a:r>
              <a:rPr lang="en-US" sz="2000" dirty="0"/>
              <a:t>PUT THIS!</a:t>
            </a:r>
          </a:p>
          <a:p>
            <a:pPr lvl="1"/>
            <a:r>
              <a:rPr lang="en-US" sz="1800" dirty="0"/>
              <a:t>Protest</a:t>
            </a:r>
          </a:p>
          <a:p>
            <a:pPr lvl="1"/>
            <a:r>
              <a:rPr lang="en-US" sz="1800" dirty="0"/>
              <a:t>Trickle-down</a:t>
            </a:r>
          </a:p>
          <a:p>
            <a:pPr lvl="1"/>
            <a:r>
              <a:rPr lang="en-US" sz="1800" dirty="0"/>
              <a:t>Jihad</a:t>
            </a:r>
          </a:p>
          <a:p>
            <a:pPr lvl="1"/>
            <a:r>
              <a:rPr lang="en-US" sz="1800" dirty="0"/>
              <a:t>Earth-like</a:t>
            </a:r>
          </a:p>
          <a:p>
            <a:pPr lvl="1"/>
            <a:r>
              <a:rPr lang="en-US" sz="1800" dirty="0"/>
              <a:t>Fast-grow</a:t>
            </a:r>
          </a:p>
          <a:p>
            <a:pPr lvl="1"/>
            <a:r>
              <a:rPr lang="en-US" sz="1800" dirty="0"/>
              <a:t>Asia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C9118-4815-4263-9DA5-E313EB9E44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BUT NOT THIS…</a:t>
            </a:r>
          </a:p>
          <a:p>
            <a:pPr lvl="1"/>
            <a:r>
              <a:rPr lang="en-US" sz="1800" dirty="0"/>
              <a:t>…</a:t>
            </a:r>
          </a:p>
          <a:p>
            <a:pPr lvl="1"/>
            <a:r>
              <a:rPr lang="en-US" sz="1800" dirty="0"/>
              <a:t>1994</a:t>
            </a:r>
          </a:p>
          <a:p>
            <a:pPr lvl="1"/>
            <a:r>
              <a:rPr lang="en-US" sz="1800" dirty="0"/>
              <a:t>404</a:t>
            </a:r>
          </a:p>
          <a:p>
            <a:pPr lvl="1"/>
            <a:r>
              <a:rPr lang="en-US" sz="1800" dirty="0"/>
              <a:t>Afghanistan</a:t>
            </a:r>
          </a:p>
          <a:p>
            <a:pPr lvl="1"/>
            <a:r>
              <a:rPr lang="en-US" sz="1800" dirty="0"/>
              <a:t>Africa</a:t>
            </a:r>
          </a:p>
          <a:p>
            <a:pPr lvl="1"/>
            <a:r>
              <a:rPr lang="en-US" sz="1800" dirty="0"/>
              <a:t>African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F607-D3CB-4C72-8C1E-8CEAC5B7C5A2}"/>
              </a:ext>
            </a:extLst>
          </p:cNvPr>
          <p:cNvSpPr txBox="1"/>
          <p:nvPr/>
        </p:nvSpPr>
        <p:spPr>
          <a:xfrm>
            <a:off x="8034951" y="1345464"/>
            <a:ext cx="335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Broadway" panose="04040905080B02020502" pitchFamily="82" charset="0"/>
              </a:rPr>
              <a:t>BUZZWORDS!</a:t>
            </a:r>
            <a:endParaRPr lang="en-US" b="1" u="sng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30F7-124E-41A3-B076-DAEC12DAB88F}"/>
              </a:ext>
            </a:extLst>
          </p:cNvPr>
          <p:cNvSpPr txBox="1"/>
          <p:nvPr/>
        </p:nvSpPr>
        <p:spPr>
          <a:xfrm>
            <a:off x="8034951" y="5079552"/>
            <a:ext cx="3705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Abadi" panose="020B0604020202020204" pitchFamily="34" charset="0"/>
                <a:cs typeface="Times New Roman" panose="02020603050405020304" pitchFamily="18" charset="0"/>
              </a:rPr>
              <a:t>BORING_WORDS</a:t>
            </a:r>
          </a:p>
        </p:txBody>
      </p:sp>
    </p:spTree>
    <p:extLst>
      <p:ext uri="{BB962C8B-B14F-4D97-AF65-F5344CB8AC3E}">
        <p14:creationId xmlns:p14="http://schemas.microsoft.com/office/powerpoint/2010/main" val="36813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C0B3-4400-4030-8413-92DC839E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5CC1-1C30-47E1-A79B-AB23D3D1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878" y="803187"/>
            <a:ext cx="6269591" cy="2470065"/>
          </a:xfrm>
        </p:spPr>
        <p:txBody>
          <a:bodyPr/>
          <a:lstStyle/>
          <a:p>
            <a:pPr marL="102870" indent="0">
              <a:buNone/>
            </a:pPr>
            <a:r>
              <a:rPr lang="en-US" sz="2400" dirty="0"/>
              <a:t>TOP 5 TED TALKS</a:t>
            </a:r>
          </a:p>
          <a:p>
            <a:r>
              <a:rPr lang="en-US" sz="2000" dirty="0"/>
              <a:t>Do </a:t>
            </a:r>
            <a:r>
              <a:rPr lang="en-US" sz="2000" b="1" dirty="0"/>
              <a:t>schools</a:t>
            </a:r>
            <a:r>
              <a:rPr lang="en-US" sz="2000" dirty="0"/>
              <a:t> kill </a:t>
            </a:r>
            <a:r>
              <a:rPr lang="en-US" sz="2000" b="1" dirty="0"/>
              <a:t>creativity</a:t>
            </a:r>
            <a:r>
              <a:rPr lang="en-US" sz="2000" dirty="0"/>
              <a:t>?</a:t>
            </a:r>
          </a:p>
          <a:p>
            <a:r>
              <a:rPr lang="en-US" sz="2000" dirty="0"/>
              <a:t>Your </a:t>
            </a:r>
            <a:r>
              <a:rPr lang="en-US" sz="2000" b="1" dirty="0"/>
              <a:t>body</a:t>
            </a:r>
            <a:r>
              <a:rPr lang="en-US" sz="2000" dirty="0"/>
              <a:t> </a:t>
            </a:r>
            <a:r>
              <a:rPr lang="en-US" sz="2000" b="1" dirty="0"/>
              <a:t>language</a:t>
            </a:r>
            <a:r>
              <a:rPr lang="en-US" sz="2000" dirty="0"/>
              <a:t> may shape who you are</a:t>
            </a:r>
          </a:p>
          <a:p>
            <a:r>
              <a:rPr lang="en-US" sz="2000" dirty="0"/>
              <a:t>How great </a:t>
            </a:r>
            <a:r>
              <a:rPr lang="en-US" sz="2000" b="1" dirty="0"/>
              <a:t>leaders</a:t>
            </a:r>
            <a:r>
              <a:rPr lang="en-US" sz="2000" dirty="0"/>
              <a:t> </a:t>
            </a:r>
            <a:r>
              <a:rPr lang="en-US" sz="2000" b="1" dirty="0"/>
              <a:t>inspire</a:t>
            </a:r>
            <a:r>
              <a:rPr lang="en-US" sz="2000" dirty="0"/>
              <a:t> </a:t>
            </a:r>
            <a:r>
              <a:rPr lang="en-US" sz="2000" b="1" dirty="0"/>
              <a:t>action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power</a:t>
            </a:r>
            <a:r>
              <a:rPr lang="en-US" sz="2000" dirty="0"/>
              <a:t> of </a:t>
            </a:r>
            <a:r>
              <a:rPr lang="en-US" sz="2000" b="1" dirty="0"/>
              <a:t>vulnerability</a:t>
            </a:r>
          </a:p>
          <a:p>
            <a:r>
              <a:rPr lang="en-US" sz="2000" dirty="0"/>
              <a:t>10 things you don’t know about </a:t>
            </a:r>
            <a:r>
              <a:rPr lang="en-US" sz="3600" b="1" dirty="0"/>
              <a:t>orgasm</a:t>
            </a:r>
            <a:endParaRPr lang="en-US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185D4D-62B5-4C9D-8F1B-0ED10225E7B4}"/>
              </a:ext>
            </a:extLst>
          </p:cNvPr>
          <p:cNvCxnSpPr>
            <a:cxnSpLocks/>
          </p:cNvCxnSpPr>
          <p:nvPr/>
        </p:nvCxnSpPr>
        <p:spPr>
          <a:xfrm flipV="1">
            <a:off x="9240253" y="4374737"/>
            <a:ext cx="858395" cy="582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CD6116-FD8D-4F39-9A7C-B1FD07CC8A59}"/>
              </a:ext>
            </a:extLst>
          </p:cNvPr>
          <p:cNvSpPr txBox="1"/>
          <p:nvPr/>
        </p:nvSpPr>
        <p:spPr>
          <a:xfrm>
            <a:off x="6978315" y="4957011"/>
            <a:ext cx="335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Broadway" panose="04040905080B02020502" pitchFamily="82" charset="0"/>
              </a:rPr>
              <a:t>BUZZWORD!</a:t>
            </a:r>
            <a:endParaRPr lang="en-US" b="1" u="sng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6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1CF7-D3CC-4D35-B01F-F247F948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554635"/>
            <a:ext cx="8679915" cy="1748729"/>
          </a:xfrm>
        </p:spPr>
        <p:txBody>
          <a:bodyPr/>
          <a:lstStyle/>
          <a:p>
            <a:r>
              <a:rPr lang="en-US" dirty="0"/>
              <a:t>Talk about current, socially-relevant topics.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3E5A-40FE-48BD-B5C5-966419E9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849" y="1047887"/>
            <a:ext cx="8673427" cy="1322587"/>
          </a:xfrm>
        </p:spPr>
        <p:txBody>
          <a:bodyPr/>
          <a:lstStyle/>
          <a:p>
            <a:r>
              <a:rPr lang="en-US" sz="3600" dirty="0"/>
              <a:t>BASICALLY</a:t>
            </a:r>
          </a:p>
        </p:txBody>
      </p:sp>
    </p:spTree>
    <p:extLst>
      <p:ext uri="{BB962C8B-B14F-4D97-AF65-F5344CB8AC3E}">
        <p14:creationId xmlns:p14="http://schemas.microsoft.com/office/powerpoint/2010/main" val="427383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1CF7-D3CC-4D35-B01F-F247F948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929655"/>
            <a:ext cx="8679915" cy="998690"/>
          </a:xfrm>
        </p:spPr>
        <p:txBody>
          <a:bodyPr/>
          <a:lstStyle/>
          <a:p>
            <a:r>
              <a:rPr lang="en-US" dirty="0"/>
              <a:t>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3E5A-40FE-48BD-B5C5-966419E9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849" y="1047887"/>
            <a:ext cx="8673427" cy="1322587"/>
          </a:xfrm>
        </p:spPr>
        <p:txBody>
          <a:bodyPr/>
          <a:lstStyle/>
          <a:p>
            <a:r>
              <a:rPr lang="en-US" sz="3600" dirty="0"/>
              <a:t>BASICALLY</a:t>
            </a:r>
          </a:p>
        </p:txBody>
      </p:sp>
    </p:spTree>
    <p:extLst>
      <p:ext uri="{BB962C8B-B14F-4D97-AF65-F5344CB8AC3E}">
        <p14:creationId xmlns:p14="http://schemas.microsoft.com/office/powerpoint/2010/main" val="27946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49" name="Shape 34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50" name="Shape 35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14901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14901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Advise For Potential 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Ted-Talkers</a:t>
            </a:r>
            <a:endParaRPr/>
          </a:p>
        </p:txBody>
      </p:sp>
      <p:grpSp>
        <p:nvGrpSpPr>
          <p:cNvPr id="372" name="Shape 372"/>
          <p:cNvGrpSpPr/>
          <p:nvPr/>
        </p:nvGrpSpPr>
        <p:grpSpPr>
          <a:xfrm>
            <a:off x="807722" y="1990976"/>
            <a:ext cx="10576558" cy="4175468"/>
            <a:chOff x="0" y="0"/>
            <a:chExt cx="10576558" cy="4175468"/>
          </a:xfrm>
        </p:grpSpPr>
        <p:cxnSp>
          <p:nvCxnSpPr>
            <p:cNvPr id="373" name="Shape 373"/>
            <p:cNvCxnSpPr/>
            <p:nvPr/>
          </p:nvCxnSpPr>
          <p:spPr>
            <a:xfrm>
              <a:off x="0" y="0"/>
              <a:ext cx="10576558" cy="0"/>
            </a:xfrm>
            <a:prstGeom prst="straightConnector1">
              <a:avLst/>
            </a:prstGeom>
            <a:solidFill>
              <a:srgbClr val="AEBF3E"/>
            </a:solidFill>
            <a:ln w="15875" cap="flat" cmpd="sng">
              <a:solidFill>
                <a:srgbClr val="AEBF3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4" name="Shape 374"/>
            <p:cNvSpPr/>
            <p:nvPr/>
          </p:nvSpPr>
          <p:spPr>
            <a:xfrm>
              <a:off x="0" y="0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0" y="0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675" tIns="186675" rIns="186675" bIns="18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Rockwell"/>
                <a:buNone/>
              </a:pPr>
              <a:r>
                <a:rPr lang="en-US" sz="49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Topics</a:t>
              </a:r>
              <a:endParaRPr/>
            </a:p>
          </p:txBody>
        </p:sp>
        <p:cxnSp>
          <p:nvCxnSpPr>
            <p:cNvPr id="376" name="Shape 376"/>
            <p:cNvCxnSpPr/>
            <p:nvPr/>
          </p:nvCxnSpPr>
          <p:spPr>
            <a:xfrm>
              <a:off x="0" y="1043867"/>
              <a:ext cx="10576558" cy="0"/>
            </a:xfrm>
            <a:prstGeom prst="straightConnector1">
              <a:avLst/>
            </a:prstGeom>
            <a:solidFill>
              <a:srgbClr val="70C044"/>
            </a:solidFill>
            <a:ln w="15875" cap="flat" cmpd="sng">
              <a:solidFill>
                <a:srgbClr val="70C04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7" name="Shape 377"/>
            <p:cNvSpPr/>
            <p:nvPr/>
          </p:nvSpPr>
          <p:spPr>
            <a:xfrm>
              <a:off x="0" y="1043867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0" y="1043867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675" tIns="186675" rIns="186675" bIns="18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Rockwell"/>
                <a:buNone/>
              </a:pPr>
              <a:r>
                <a:rPr lang="en-US" sz="49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Feel</a:t>
              </a:r>
              <a:endParaRPr/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0" y="2087734"/>
              <a:ext cx="10576558" cy="0"/>
            </a:xfrm>
            <a:prstGeom prst="straightConnector1">
              <a:avLst/>
            </a:prstGeom>
            <a:solidFill>
              <a:srgbClr val="49C15D"/>
            </a:solidFill>
            <a:ln w="15875" cap="flat" cmpd="sng">
              <a:solidFill>
                <a:srgbClr val="49C15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0" name="Shape 380"/>
            <p:cNvSpPr/>
            <p:nvPr/>
          </p:nvSpPr>
          <p:spPr>
            <a:xfrm>
              <a:off x="0" y="2087734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0" y="2087734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675" tIns="186675" rIns="186675" bIns="18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Rockwell"/>
                <a:buNone/>
              </a:pPr>
              <a:r>
                <a:rPr lang="en-US" sz="49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Content</a:t>
              </a:r>
              <a:endParaRPr/>
            </a:p>
          </p:txBody>
        </p:sp>
        <p:cxnSp>
          <p:nvCxnSpPr>
            <p:cNvPr id="382" name="Shape 382"/>
            <p:cNvCxnSpPr/>
            <p:nvPr/>
          </p:nvCxnSpPr>
          <p:spPr>
            <a:xfrm>
              <a:off x="0" y="3131601"/>
              <a:ext cx="10576558" cy="0"/>
            </a:xfrm>
            <a:prstGeom prst="straightConnector1">
              <a:avLst/>
            </a:prstGeom>
            <a:solidFill>
              <a:srgbClr val="4EC39D"/>
            </a:solidFill>
            <a:ln w="15875" cap="flat" cmpd="sng">
              <a:solidFill>
                <a:srgbClr val="4EC39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0" y="3131601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0" y="3131601"/>
              <a:ext cx="10576558" cy="1043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675" tIns="186675" rIns="186675" bIns="18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900"/>
                <a:buFont typeface="Rockwell"/>
                <a:buNone/>
              </a:pPr>
              <a:r>
                <a:rPr lang="en-US" sz="49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Title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1CF7-D3CC-4D35-B01F-F247F948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859435"/>
            <a:ext cx="8679915" cy="1748729"/>
          </a:xfrm>
        </p:spPr>
        <p:txBody>
          <a:bodyPr/>
          <a:lstStyle/>
          <a:p>
            <a:r>
              <a:rPr lang="en-US" dirty="0"/>
              <a:t>Leave the science-talk for the research paper. Let’s be honest… this is sexy science.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63E5A-40FE-48BD-B5C5-966419E9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849" y="1047887"/>
            <a:ext cx="8673427" cy="1322587"/>
          </a:xfrm>
        </p:spPr>
        <p:txBody>
          <a:bodyPr/>
          <a:lstStyle/>
          <a:p>
            <a:r>
              <a:rPr lang="en-US" sz="3600" dirty="0"/>
              <a:t>BASICALLY</a:t>
            </a:r>
          </a:p>
        </p:txBody>
      </p:sp>
    </p:spTree>
    <p:extLst>
      <p:ext uri="{BB962C8B-B14F-4D97-AF65-F5344CB8AC3E}">
        <p14:creationId xmlns:p14="http://schemas.microsoft.com/office/powerpoint/2010/main" val="59030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1" name="Shape 39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3" name="Shape 41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416" name="Shape 416"/>
          <p:cNvSpPr/>
          <p:nvPr/>
        </p:nvSpPr>
        <p:spPr>
          <a:xfrm>
            <a:off x="5115264" y="803186"/>
            <a:ext cx="6269015" cy="2978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3825" y="3208338"/>
            <a:ext cx="3007338" cy="26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5135654" y="1177748"/>
            <a:ext cx="6566464" cy="178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Char char="▪"/>
            </a:pPr>
            <a:r>
              <a:rPr lang="en-US" sz="1665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Classified videos by views and comments threshold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Char char="▪"/>
            </a:pPr>
            <a:r>
              <a:rPr lang="en-US" sz="1665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Not Stemmed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Char char="▪"/>
            </a:pPr>
            <a:r>
              <a:rPr lang="en-US" sz="1665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Logistic Regression higher accuracy and easier to interpret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Char char="▪"/>
            </a:pPr>
            <a:r>
              <a:rPr lang="en-US" sz="1665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Important to remember that these are the meta tags.</a:t>
            </a:r>
            <a:endParaRPr/>
          </a:p>
          <a:p>
            <a:pPr marL="228600" marR="0" lvl="0" indent="-11229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2"/>
              <a:buFont typeface="Noto Sans Symbols"/>
              <a:buNone/>
            </a:pPr>
            <a:endParaRPr sz="1665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Shape 425"/>
          <p:cNvGraphicFramePr/>
          <p:nvPr/>
        </p:nvGraphicFramePr>
        <p:xfrm>
          <a:off x="596900" y="1093046"/>
          <a:ext cx="5080000" cy="5120660"/>
        </p:xfrm>
        <a:graphic>
          <a:graphicData uri="http://schemas.openxmlformats.org/drawingml/2006/table">
            <a:tbl>
              <a:tblPr firstRow="1" bandRow="1">
                <a:noFill/>
                <a:tableStyleId>{481B37F7-BF84-469B-8E4E-65618A63C546}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Best Tags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Worst Tags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7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AI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Animals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Conservation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Garden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Fellows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Sanitation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Failure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Geology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Mindfulness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Pain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Population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TedX</a:t>
                      </a:r>
                      <a:endParaRPr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Europe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Privacy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Agriculture</a:t>
                      </a:r>
                      <a:endParaRPr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Ted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Botany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Natural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Illness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Terrorism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State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Presentation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Alternative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Narcotics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Tednyc</a:t>
                      </a:r>
                      <a:endParaRPr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Resources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Dance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Singer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Iran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Green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6" name="Shape 426"/>
          <p:cNvGraphicFramePr/>
          <p:nvPr/>
        </p:nvGraphicFramePr>
        <p:xfrm>
          <a:off x="6661002" y="1093046"/>
          <a:ext cx="5080000" cy="5120660"/>
        </p:xfrm>
        <a:graphic>
          <a:graphicData uri="http://schemas.openxmlformats.org/drawingml/2006/table">
            <a:tbl>
              <a:tblPr firstRow="1" bandRow="1">
                <a:noFill/>
                <a:tableStyleId>{481B37F7-BF84-469B-8E4E-65618A63C546}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Best Tags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Worst Tags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8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AI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Animals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Conservation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Garden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Fellows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Sanitation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Failure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Geology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Mindfulness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Pain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Population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TedX</a:t>
                      </a:r>
                      <a:endParaRPr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Europe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Privacy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Agriculture</a:t>
                      </a:r>
                      <a:endParaRPr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Ted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Botany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Natural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Illness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Terrorism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State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Presentation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Alternative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Narcotics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Tednyc</a:t>
                      </a:r>
                      <a:endParaRPr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Resources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Dance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Singer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Iran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Green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7" name="Shape 427"/>
          <p:cNvSpPr txBox="1"/>
          <p:nvPr/>
        </p:nvSpPr>
        <p:spPr>
          <a:xfrm>
            <a:off x="596900" y="329783"/>
            <a:ext cx="167702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Views</a:t>
            </a:r>
            <a:r>
              <a:rPr lang="en-US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2959100" y="329783"/>
            <a:ext cx="2540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92% Training Accuracy 90% Testing Accuracy</a:t>
            </a: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6661002" y="329783"/>
            <a:ext cx="2419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Comments </a:t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9080500" y="329783"/>
            <a:ext cx="2540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92% Training Accuracy 93% Testing Accuracy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Shape 43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6" name="Shape 436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0" b="0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0" b="0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0" b="0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0" b="0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0" b="0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0" b="0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0" b="0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0" b="0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0" b="0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0" b="0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0" b="0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0" b="0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0" b="0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0" b="0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0" b="0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0" b="0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0" b="0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0" b="0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0" b="0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56" name="Shape 456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0" y="0"/>
            <a:ext cx="12192000" cy="68692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60" name="Shape 46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1" name="Shape 461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0" b="0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0" b="0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0" b="0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0" b="0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0" b="0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0" b="0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0" b="0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0" b="0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0" b="0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0" b="0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0" b="0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9803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0" b="0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9803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0" b="0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0" b="0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0" b="0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0" b="0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0" b="0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0" b="0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0" b="0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9803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Shape 4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2F2F2">
                  <a:alpha val="11764"/>
                </a:srgbClr>
              </a:gs>
              <a:gs pos="100000">
                <a:srgbClr val="454545">
                  <a:alpha val="37647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1" name="Shape 481"/>
          <p:cNvSpPr/>
          <p:nvPr/>
        </p:nvSpPr>
        <p:spPr>
          <a:xfrm rot="5400000">
            <a:off x="8025316" y="3342776"/>
            <a:ext cx="200040" cy="1724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53%</a:t>
            </a:r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8318688" y="760830"/>
            <a:ext cx="3065591" cy="53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Correlation between views and comments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89" name="Shape 48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90" name="Shape 49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12" name="Shape 5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515" name="Shape 515"/>
          <p:cNvPicPr preferRelativeResize="0"/>
          <p:nvPr/>
        </p:nvPicPr>
        <p:blipFill rotWithShape="1">
          <a:blip r:embed="rId3">
            <a:alphaModFix/>
          </a:blip>
          <a:srcRect t="15639" r="-3" b="-3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Feel</a:t>
            </a:r>
            <a:endParaRPr/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5118447" y="4267830"/>
            <a:ext cx="6281873" cy="178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A793"/>
              </a:buClr>
              <a:buSzPts val="1683"/>
              <a:buFont typeface="Noto Sans Symbols"/>
              <a:buChar char="▪"/>
            </a:pPr>
            <a:r>
              <a:rPr lang="en-US" sz="153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Multiple Linear regression with each possible rating as a tag.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A793"/>
              </a:buClr>
              <a:buSzPts val="1683"/>
              <a:buFont typeface="Noto Sans Symbols"/>
              <a:buChar char="▪"/>
            </a:pPr>
            <a:r>
              <a:rPr lang="en-US" sz="153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Top negative coefficients: Long winded and unconvincing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A793"/>
              </a:buClr>
              <a:buSzPts val="1683"/>
              <a:buFont typeface="Noto Sans Symbols"/>
              <a:buChar char="▪"/>
            </a:pPr>
            <a:r>
              <a:rPr lang="en-US" sz="153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Top positive coefficients: Ok and confusing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A793"/>
              </a:buClr>
              <a:buSzPts val="1683"/>
              <a:buFont typeface="Noto Sans Symbols"/>
              <a:buChar char="▪"/>
            </a:pPr>
            <a:r>
              <a:rPr lang="en-US" sz="153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Had to remove informative because of VIF.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A793"/>
              </a:buClr>
              <a:buSzPts val="1683"/>
              <a:buFont typeface="Noto Sans Symbols"/>
              <a:buChar char="▪"/>
            </a:pPr>
            <a:r>
              <a:rPr lang="en-US" sz="153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Regressed on number of comments but low accuracy (~50%)</a:t>
            </a:r>
            <a:endParaRPr/>
          </a:p>
          <a:p>
            <a:pPr marL="228600" marR="0" lvl="0" indent="-12172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A793"/>
              </a:buClr>
              <a:buSzPts val="1683"/>
              <a:buFont typeface="Noto Sans Symbols"/>
              <a:buNone/>
            </a:pPr>
            <a:endParaRPr sz="153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0" b="0"/>
            <a:pathLst>
              <a:path w="324" h="117" extrusionOk="0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0" b="0"/>
            <a:pathLst>
              <a:path w="404" h="385" extrusionOk="0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0" b="0"/>
            <a:pathLst>
              <a:path w="203" h="77" extrusionOk="0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0" b="0"/>
            <a:pathLst>
              <a:path w="351" h="332" extrusionOk="0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0" b="0"/>
            <a:pathLst>
              <a:path w="140" h="54" extrusionOk="0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0" b="0"/>
            <a:pathLst>
              <a:path w="321" h="302" extrusionOk="0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0" b="0"/>
            <a:pathLst>
              <a:path w="287" h="279" extrusionOk="0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0" b="0"/>
            <a:pathLst>
              <a:path w="250" h="242" extrusionOk="0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484188" y="0"/>
            <a:ext cx="3421063" cy="6843713"/>
          </a:xfrm>
          <a:custGeom>
            <a:avLst/>
            <a:gdLst/>
            <a:ahLst/>
            <a:cxnLst/>
            <a:rect l="0" t="0" r="0" b="0"/>
            <a:pathLst>
              <a:path w="720" h="1440" extrusionOk="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0" b="0"/>
            <a:pathLst>
              <a:path w="185" h="167" extrusionOk="0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98488" y="0"/>
            <a:ext cx="2717800" cy="6843713"/>
          </a:xfrm>
          <a:custGeom>
            <a:avLst/>
            <a:gdLst/>
            <a:ahLst/>
            <a:cxnLst/>
            <a:rect l="0" t="0" r="0" b="0"/>
            <a:pathLst>
              <a:path w="572" h="1440" extrusionOk="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 cmpd="sng">
            <a:solidFill>
              <a:schemeClr val="dk1">
                <a:alpha val="20000"/>
              </a:schemeClr>
            </a:solidFill>
            <a:prstDash val="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261938" y="0"/>
            <a:ext cx="2944813" cy="6843713"/>
          </a:xfrm>
          <a:custGeom>
            <a:avLst/>
            <a:gdLst/>
            <a:ahLst/>
            <a:cxnLst/>
            <a:rect l="0" t="0" r="0" b="0"/>
            <a:pathLst>
              <a:path w="620" h="1440" extrusionOk="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-417513" y="0"/>
            <a:ext cx="2403475" cy="6843713"/>
          </a:xfrm>
          <a:custGeom>
            <a:avLst/>
            <a:gdLst/>
            <a:ahLst/>
            <a:cxnLst/>
            <a:rect l="0" t="0" r="0" b="0"/>
            <a:pathLst>
              <a:path w="506" h="1440" extrusionOk="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14288" y="9525"/>
            <a:ext cx="1771650" cy="3198813"/>
          </a:xfrm>
          <a:custGeom>
            <a:avLst/>
            <a:gdLst/>
            <a:ahLst/>
            <a:cxnLst/>
            <a:rect l="0" t="0" r="0" b="0"/>
            <a:pathLst>
              <a:path w="373" h="673" extrusionOk="0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4763" y="6016625"/>
            <a:ext cx="214313" cy="827088"/>
          </a:xfrm>
          <a:custGeom>
            <a:avLst/>
            <a:gdLst/>
            <a:ahLst/>
            <a:cxnLst/>
            <a:rect l="0" t="0" r="0" b="0"/>
            <a:pathLst>
              <a:path w="45" h="174" extrusionOk="0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14288" y="0"/>
            <a:ext cx="1562100" cy="2228850"/>
          </a:xfrm>
          <a:custGeom>
            <a:avLst/>
            <a:gdLst/>
            <a:ahLst/>
            <a:cxnLst/>
            <a:rect l="0" t="0" r="0" b="0"/>
            <a:pathLst>
              <a:path w="329" h="469" extrusionOk="0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Shape 538"/>
          <p:cNvPicPr preferRelativeResize="0"/>
          <p:nvPr/>
        </p:nvPicPr>
        <p:blipFill rotWithShape="1">
          <a:blip r:embed="rId3">
            <a:alphaModFix/>
          </a:blip>
          <a:srcRect t="2517"/>
          <a:stretch/>
        </p:blipFill>
        <p:spPr>
          <a:xfrm>
            <a:off x="3956180" y="1037194"/>
            <a:ext cx="7072604" cy="437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44" name="Shape 54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45" name="Shape 545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0" b="0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0" b="0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0" b="0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0" b="0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0" b="0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0" b="0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0" b="0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0" b="0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0" b="0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0" b="0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0" b="0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0" b="0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0" b="0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0" b="0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0" b="0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0" b="0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0" b="0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0" b="0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0" b="0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0" b="0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0" b="0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67" name="Shape 56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570" name="Shape 570"/>
          <p:cNvPicPr preferRelativeResize="0"/>
          <p:nvPr/>
        </p:nvPicPr>
        <p:blipFill rotWithShape="1">
          <a:blip r:embed="rId3">
            <a:alphaModFix/>
          </a:blip>
          <a:srcRect t="15734" r="-3" b="16391"/>
          <a:stretch/>
        </p:blipFill>
        <p:spPr>
          <a:xfrm>
            <a:off x="5115908" y="4268968"/>
            <a:ext cx="6274561" cy="1788642"/>
          </a:xfrm>
          <a:prstGeom prst="rect">
            <a:avLst/>
          </a:prstGeom>
          <a:noFill/>
          <a:ln w="9525" cap="flat" cmpd="sng">
            <a:solidFill>
              <a:schemeClr val="dk1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FEFF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5118447" y="797594"/>
            <a:ext cx="6281873" cy="298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2933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▪"/>
            </a:pPr>
            <a:r>
              <a:rPr lang="en-US" sz="3000"/>
              <a:t>Sentiment Analysis</a:t>
            </a:r>
            <a:endParaRPr sz="3000"/>
          </a:p>
          <a:p>
            <a:pPr marL="228600" marR="0" lvl="0" indent="-2933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▪"/>
            </a:pPr>
            <a:r>
              <a:rPr lang="en-US" sz="3000"/>
              <a:t>Best/worst topics or words?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700" cy="24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Analyzing transcript data</a:t>
            </a:r>
            <a:endParaRPr dirty="0"/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4693225" y="803175"/>
            <a:ext cx="71178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How do we define a successful video?</a:t>
            </a:r>
            <a:endParaRPr sz="3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2"/>
          </p:nvPr>
        </p:nvSpPr>
        <p:spPr>
          <a:xfrm>
            <a:off x="5116072" y="1662687"/>
            <a:ext cx="6272100" cy="23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above/below median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outlier status</a:t>
            </a:r>
            <a:endParaRPr sz="2400" dirty="0"/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4904800" y="3615000"/>
            <a:ext cx="71178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How to get what we want...</a:t>
            </a:r>
            <a:endParaRPr sz="3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body" idx="2"/>
          </p:nvPr>
        </p:nvSpPr>
        <p:spPr>
          <a:xfrm>
            <a:off x="4904797" y="4474512"/>
            <a:ext cx="6272100" cy="23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 err="1"/>
              <a:t>nltk</a:t>
            </a:r>
            <a:r>
              <a:rPr lang="en-US" sz="2400" dirty="0"/>
              <a:t> sentiment analysis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naive </a:t>
            </a:r>
            <a:r>
              <a:rPr lang="en-US" sz="2400" dirty="0" err="1"/>
              <a:t>bayes</a:t>
            </a:r>
            <a:r>
              <a:rPr lang="en-US" sz="2400" dirty="0"/>
              <a:t> / logistic regression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 dirty="0"/>
              <a:t>Simple word counts – not so successful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603</Words>
  <Application>Microsoft Office PowerPoint</Application>
  <PresentationFormat>Widescreen</PresentationFormat>
  <Paragraphs>179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</vt:lpstr>
      <vt:lpstr>Arial</vt:lpstr>
      <vt:lpstr>Broadway</vt:lpstr>
      <vt:lpstr>Calibri</vt:lpstr>
      <vt:lpstr>Noto Sans Symbols</vt:lpstr>
      <vt:lpstr>Rockwell</vt:lpstr>
      <vt:lpstr>Times New Roman</vt:lpstr>
      <vt:lpstr>Atlas</vt:lpstr>
      <vt:lpstr>Final Project Presentation</vt:lpstr>
      <vt:lpstr>Advise For Potential  Ted-Talkers</vt:lpstr>
      <vt:lpstr>Topics</vt:lpstr>
      <vt:lpstr>PowerPoint Presentation</vt:lpstr>
      <vt:lpstr>53%</vt:lpstr>
      <vt:lpstr>Feel</vt:lpstr>
      <vt:lpstr>PowerPoint Presentation</vt:lpstr>
      <vt:lpstr>Content</vt:lpstr>
      <vt:lpstr>Analyzing transcript data</vt:lpstr>
      <vt:lpstr>What works best?</vt:lpstr>
      <vt:lpstr>But, what is realistic?</vt:lpstr>
      <vt:lpstr>But, what is realistic?</vt:lpstr>
      <vt:lpstr>So, you want to be above average?</vt:lpstr>
      <vt:lpstr>Title</vt:lpstr>
      <vt:lpstr>Boring details</vt:lpstr>
      <vt:lpstr>What to/not to put in your title</vt:lpstr>
      <vt:lpstr>BUZZWORDS</vt:lpstr>
      <vt:lpstr>Talk about current, socially-relevant topics.</vt:lpstr>
      <vt:lpstr>BUZZWORDS</vt:lpstr>
      <vt:lpstr>Leave the science-talk for the research paper. Let’s be honest… this is sexy science.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Jacob Reeves</dc:creator>
  <cp:lastModifiedBy>Jacob Allen Reeves</cp:lastModifiedBy>
  <cp:revision>16</cp:revision>
  <dcterms:modified xsi:type="dcterms:W3CDTF">2018-04-20T22:16:44Z</dcterms:modified>
</cp:coreProperties>
</file>