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3" r:id="rId13"/>
    <p:sldId id="269" r:id="rId14"/>
    <p:sldId id="270" r:id="rId15"/>
    <p:sldId id="271" r:id="rId16"/>
    <p:sldId id="272" r:id="rId17"/>
    <p:sldId id="276" r:id="rId18"/>
    <p:sldId id="277" r:id="rId19"/>
    <p:sldId id="278" r:id="rId20"/>
    <p:sldId id="275" r:id="rId21"/>
    <p:sldId id="257" r:id="rId22"/>
    <p:sldId id="273" r:id="rId23"/>
    <p:sldId id="274" r:id="rId24"/>
    <p:sldId id="280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1"/>
    <a:srgbClr val="FFF3EA"/>
    <a:srgbClr val="FFDBD3"/>
    <a:srgbClr val="FFFBE4"/>
    <a:srgbClr val="FEF3FF"/>
    <a:srgbClr val="F4DBFE"/>
    <a:srgbClr val="C4FAFA"/>
    <a:srgbClr val="C4F7F7"/>
    <a:srgbClr val="FF9300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24"/>
    <p:restoredTop sz="96405"/>
  </p:normalViewPr>
  <p:slideViewPr>
    <p:cSldViewPr snapToGrid="0" snapToObjects="1">
      <p:cViewPr varScale="1">
        <p:scale>
          <a:sx n="150" d="100"/>
          <a:sy n="150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F27DF-FAD9-2844-A8A4-B9E67301C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4126B-8182-3D4C-A69C-70012911C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DC899-60D5-134A-A705-7A6A14FD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0A9D-8479-9D48-8442-AB3F3AFF638F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DA4BA-6E6D-B940-85A1-8DBBFD86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CD367-9F94-164A-B62B-A7A2BE36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1F1A-DB0A-DE40-A78D-2F1E730D6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668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9D927-F88B-8541-8D63-AEB47281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A0E93A-DDEB-B343-91AA-61162222F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ED650-D8D4-1648-9ED2-AAFF6A62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0A9D-8479-9D48-8442-AB3F3AFF638F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7F2AA-F4DE-284B-BA23-25686FFE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6145A-B7A1-4C48-9162-0042F954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1F1A-DB0A-DE40-A78D-2F1E730D6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514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3D60F0-773F-F244-81B1-140986929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1484C2-E551-BF44-A521-532DE5394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0B3DC-9551-BB4B-9EE4-193E8CF1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0A9D-8479-9D48-8442-AB3F3AFF638F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0C5E2-CB24-984E-97FF-EEDE2BBA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95117-A8BD-944B-ACB5-86615253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1F1A-DB0A-DE40-A78D-2F1E730D6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47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24D82-3757-1645-AE19-6DBFECB1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468A8-1D94-EB4C-8484-4CB59CA6E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6BFA0-ECB8-4C44-93CB-B408B914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0A9D-8479-9D48-8442-AB3F3AFF638F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4750A-CEF3-DF4C-BC2B-F1144CFC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67DEE-95C7-174C-921D-650D6071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1F1A-DB0A-DE40-A78D-2F1E730D6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64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D42A4-44AD-5543-BFEE-1DC90FD0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32AD62-8BE0-FE48-8105-A234F754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78602-B491-234A-A0EE-D91E252F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0A9D-8479-9D48-8442-AB3F3AFF638F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948E9-4C7C-454E-B1BF-74E522C9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298EC-6B0F-004E-98A7-A41D87B7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1F1A-DB0A-DE40-A78D-2F1E730D6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40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51BF8-7EB7-744E-B571-557ABD48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6F44B-8027-8045-90C1-60229F89D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7E1D61-CA9C-1A49-9406-202DA64F3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6AE6A4-18F0-9744-BB86-3FF40741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0A9D-8479-9D48-8442-AB3F3AFF638F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384F3-D021-2340-8813-821F6207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E71C1D-76DF-3F4A-A3D6-06A1CAC9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1F1A-DB0A-DE40-A78D-2F1E730D6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18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39B8E-BB9B-8D48-B0A6-F7982A9A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A4339A-7D4C-9A44-847E-48EF4FD1B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38CB01-EDC4-514E-91C9-308F8A10F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558BA2-C42F-9C4D-BFB1-C601559BA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537F7E-49C5-2C42-B369-ED4B4280B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BF1A69-4484-0746-8977-C458EF84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0A9D-8479-9D48-8442-AB3F3AFF638F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A0825D-7B87-AB45-BDE3-3A326A54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D02698-7903-B747-A954-BE46B887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1F1A-DB0A-DE40-A78D-2F1E730D6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909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3EADE-DC2A-8048-B861-DB25ADF1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C08AF8-B34A-A84B-BDFA-34F4A63C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0A9D-8479-9D48-8442-AB3F3AFF638F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EB1ECE-36C7-8D49-8B06-717A9DEE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3B8EAE-3CB0-0545-8D1E-C7240FA0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1F1A-DB0A-DE40-A78D-2F1E730D6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184873-F8A1-3F40-BF7A-A1BD0827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0A9D-8479-9D48-8442-AB3F3AFF638F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7B7C33-A60F-7E45-8A40-B34BCE2C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DA10AA-3197-EF44-BBD4-C234D259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1F1A-DB0A-DE40-A78D-2F1E730D6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44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D170B-FB29-B440-A5E3-0C8ADA61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5F791-C828-D346-A1CA-21F38F7D1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8EBE20-0F3E-1840-879F-CCE05949A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31360-4C6A-7B48-B5DF-6C71CF2F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0A9D-8479-9D48-8442-AB3F3AFF638F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F18295-3232-5C44-9AFE-12C9DEF0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97B6E6-617F-9341-AA8F-81A124F5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1F1A-DB0A-DE40-A78D-2F1E730D6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0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40EBD-7F4D-F942-9645-FD9CDCBC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515EF1-9514-0749-B683-B16DD1892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DFB7A7-7192-D14F-A256-850D1DD40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FF075-99AC-BB4F-9D1D-474EEBDF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0A9D-8479-9D48-8442-AB3F3AFF638F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4B25AA-B325-D549-AAA9-A91653DE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E0668-5C01-8B49-8A2D-952974B0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1F1A-DB0A-DE40-A78D-2F1E730D6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86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DB2BEE-FE5B-B348-9341-4AADE519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4A759A-2340-EA4E-9BA0-357C88DCB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50CF0-22CF-3945-8D9C-313C0B2F4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D0A9D-8479-9D48-8442-AB3F3AFF638F}" type="datetimeFigureOut">
              <a:rPr kumimoji="1" lang="zh-CN" altLang="en-US" smtClean="0"/>
              <a:t>2020/2/29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FDEC2-D937-A94A-B08C-A83D5BA96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3A083-CF2E-554C-98C3-599D1045E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A1F1A-DB0A-DE40-A78D-2F1E730D64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72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specs/jvms/se8/html/jvms-4.html#jvms-4.3.3" TargetMode="External"/><Relationship Id="rId4" Type="http://schemas.openxmlformats.org/officeDocument/2006/relationships/hyperlink" Target="https://docs.oracle.com/javase/specs/jvms/se8/html/jvms-4.html#jvms-4.3.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D7A245-2C71-1D44-B9A5-718FBD9C90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0" t="3040" b="2830"/>
          <a:stretch/>
        </p:blipFill>
        <p:spPr>
          <a:xfrm>
            <a:off x="-2063" y="16450"/>
            <a:ext cx="4939208" cy="3429000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3B44AFDA-A889-014C-A91A-A7F111143D7F}"/>
              </a:ext>
            </a:extLst>
          </p:cNvPr>
          <p:cNvGrpSpPr/>
          <p:nvPr/>
        </p:nvGrpSpPr>
        <p:grpSpPr>
          <a:xfrm>
            <a:off x="5164399" y="183148"/>
            <a:ext cx="6826973" cy="6220765"/>
            <a:chOff x="250235" y="222258"/>
            <a:chExt cx="8060388" cy="8055587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6677FD5-18B7-C64D-9FFE-9ECAF4768D29}"/>
                </a:ext>
              </a:extLst>
            </p:cNvPr>
            <p:cNvSpPr/>
            <p:nvPr/>
          </p:nvSpPr>
          <p:spPr>
            <a:xfrm>
              <a:off x="250235" y="222259"/>
              <a:ext cx="1440000" cy="268737"/>
            </a:xfrm>
            <a:prstGeom prst="rect">
              <a:avLst/>
            </a:prstGeom>
            <a:solidFill>
              <a:srgbClr val="01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>
                  <a:solidFill>
                    <a:schemeClr val="tx1"/>
                  </a:solidFill>
                  <a:latin typeface="Times New Roman" panose="02020603050405020304" pitchFamily="18" charset="0"/>
                </a:rPr>
                <a:t>magic</a:t>
              </a:r>
              <a:endParaRPr kumimoji="1" lang="zh-CN" altLang="en-US" sz="11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964D789-AE26-FC49-9A2E-B04E96BAEA7C}"/>
                </a:ext>
              </a:extLst>
            </p:cNvPr>
            <p:cNvSpPr/>
            <p:nvPr/>
          </p:nvSpPr>
          <p:spPr>
            <a:xfrm>
              <a:off x="3405934" y="222258"/>
              <a:ext cx="1440000" cy="268737"/>
            </a:xfrm>
            <a:prstGeom prst="rect">
              <a:avLst/>
            </a:prstGeom>
            <a:solidFill>
              <a:srgbClr val="01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major_version</a:t>
              </a:r>
              <a:endParaRPr kumimoji="1"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4F0C4E6-627B-4046-84F2-E85B854E9658}"/>
                </a:ext>
              </a:extLst>
            </p:cNvPr>
            <p:cNvSpPr/>
            <p:nvPr/>
          </p:nvSpPr>
          <p:spPr>
            <a:xfrm>
              <a:off x="1850743" y="222258"/>
              <a:ext cx="1440000" cy="268737"/>
            </a:xfrm>
            <a:prstGeom prst="rect">
              <a:avLst/>
            </a:prstGeom>
            <a:solidFill>
              <a:srgbClr val="01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minor_version</a:t>
              </a:r>
              <a:endParaRPr kumimoji="1"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D9AF3E3-116B-FF42-AFDF-F71FDE126BD9}"/>
                </a:ext>
              </a:extLst>
            </p:cNvPr>
            <p:cNvSpPr/>
            <p:nvPr/>
          </p:nvSpPr>
          <p:spPr>
            <a:xfrm>
              <a:off x="4961126" y="222258"/>
              <a:ext cx="1587264" cy="2687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cons_pool_count</a:t>
              </a:r>
              <a:endParaRPr kumimoji="1"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BB19CFB-A853-6449-91C3-3EC46489F90E}"/>
                </a:ext>
              </a:extLst>
            </p:cNvPr>
            <p:cNvSpPr/>
            <p:nvPr/>
          </p:nvSpPr>
          <p:spPr>
            <a:xfrm>
              <a:off x="250235" y="615185"/>
              <a:ext cx="8030299" cy="114417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constant</a:t>
              </a:r>
              <a:r>
                <a:rPr kumimoji="1"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pool</a:t>
              </a:r>
              <a:endParaRPr kumimoji="1"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E0DDAA2-4738-3741-BF05-D6B627F02218}"/>
                </a:ext>
              </a:extLst>
            </p:cNvPr>
            <p:cNvSpPr/>
            <p:nvPr/>
          </p:nvSpPr>
          <p:spPr>
            <a:xfrm>
              <a:off x="257195" y="1858099"/>
              <a:ext cx="1440000" cy="268735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access_flags</a:t>
              </a:r>
              <a:endParaRPr kumimoji="1"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9D7F601-53A4-D44C-8881-B97973B45123}"/>
                </a:ext>
              </a:extLst>
            </p:cNvPr>
            <p:cNvSpPr/>
            <p:nvPr/>
          </p:nvSpPr>
          <p:spPr>
            <a:xfrm>
              <a:off x="1850743" y="1858096"/>
              <a:ext cx="1440000" cy="268737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this_class</a:t>
              </a:r>
              <a:endParaRPr kumimoji="1"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76DD109-3318-C543-88F4-F2FED156B23C}"/>
                </a:ext>
              </a:extLst>
            </p:cNvPr>
            <p:cNvSpPr/>
            <p:nvPr/>
          </p:nvSpPr>
          <p:spPr>
            <a:xfrm>
              <a:off x="3403079" y="1858095"/>
              <a:ext cx="1440000" cy="268737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super_class</a:t>
              </a:r>
              <a:endParaRPr kumimoji="1"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B80FF66-F833-C146-A8F5-6A486C41E521}"/>
                </a:ext>
              </a:extLst>
            </p:cNvPr>
            <p:cNvSpPr/>
            <p:nvPr/>
          </p:nvSpPr>
          <p:spPr>
            <a:xfrm>
              <a:off x="4961127" y="1858095"/>
              <a:ext cx="1440000" cy="2687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interfaces_count</a:t>
              </a:r>
              <a:endParaRPr kumimoji="1"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323518A-A30C-4A48-8DC4-59EF2FE7048A}"/>
                </a:ext>
              </a:extLst>
            </p:cNvPr>
            <p:cNvSpPr/>
            <p:nvPr/>
          </p:nvSpPr>
          <p:spPr>
            <a:xfrm>
              <a:off x="280324" y="2226586"/>
              <a:ext cx="8030299" cy="114417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interfaces</a:t>
              </a:r>
              <a:endParaRPr kumimoji="1" lang="zh-CN" altLang="en-US" sz="11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7C8AB43-05E0-B24A-B02F-82AA0CCEF52F}"/>
                </a:ext>
              </a:extLst>
            </p:cNvPr>
            <p:cNvSpPr/>
            <p:nvPr/>
          </p:nvSpPr>
          <p:spPr>
            <a:xfrm>
              <a:off x="420577" y="2333040"/>
              <a:ext cx="1102785" cy="2610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7730BFB-04E7-D64D-9A1A-984CA6861A25}"/>
                </a:ext>
              </a:extLst>
            </p:cNvPr>
            <p:cNvSpPr/>
            <p:nvPr/>
          </p:nvSpPr>
          <p:spPr>
            <a:xfrm>
              <a:off x="1663615" y="2333109"/>
              <a:ext cx="1102785" cy="2610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5CFCF31-511A-D340-BC09-D74DC78ACAB8}"/>
                </a:ext>
              </a:extLst>
            </p:cNvPr>
            <p:cNvSpPr txBox="1"/>
            <p:nvPr/>
          </p:nvSpPr>
          <p:spPr>
            <a:xfrm>
              <a:off x="4981114" y="672656"/>
              <a:ext cx="357954" cy="35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…</a:t>
              </a:r>
              <a:endParaRPr kumimoji="1" lang="zh-CN" altLang="en-US" sz="140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0E4B82E-1696-3D4E-82A5-3086DC455B03}"/>
                </a:ext>
              </a:extLst>
            </p:cNvPr>
            <p:cNvSpPr txBox="1"/>
            <p:nvPr/>
          </p:nvSpPr>
          <p:spPr>
            <a:xfrm>
              <a:off x="2766400" y="2278885"/>
              <a:ext cx="395106" cy="35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94AE591-9962-854C-9AFF-D342FCB179EE}"/>
                </a:ext>
              </a:extLst>
            </p:cNvPr>
            <p:cNvSpPr/>
            <p:nvPr/>
          </p:nvSpPr>
          <p:spPr>
            <a:xfrm>
              <a:off x="257195" y="3490337"/>
              <a:ext cx="1492620" cy="2687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fields_count</a:t>
              </a:r>
              <a:endParaRPr kumimoji="1"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04EFA52-6853-AA46-8F3C-1AE4C6A69832}"/>
                </a:ext>
              </a:extLst>
            </p:cNvPr>
            <p:cNvSpPr/>
            <p:nvPr/>
          </p:nvSpPr>
          <p:spPr>
            <a:xfrm>
              <a:off x="280324" y="3862281"/>
              <a:ext cx="8030299" cy="114417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fields</a:t>
              </a:r>
              <a:endParaRPr kumimoji="1" lang="zh-CN" altLang="en-US" sz="11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1ACECCD-F53B-C942-889A-15B82E019FE7}"/>
                </a:ext>
              </a:extLst>
            </p:cNvPr>
            <p:cNvSpPr/>
            <p:nvPr/>
          </p:nvSpPr>
          <p:spPr>
            <a:xfrm>
              <a:off x="420577" y="3981858"/>
              <a:ext cx="1440000" cy="2687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access_flags</a:t>
              </a:r>
              <a:endParaRPr kumimoji="1"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B25FCA9-B619-8C4A-8965-644C087C0A43}"/>
                </a:ext>
              </a:extLst>
            </p:cNvPr>
            <p:cNvSpPr txBox="1"/>
            <p:nvPr/>
          </p:nvSpPr>
          <p:spPr>
            <a:xfrm>
              <a:off x="7647205" y="3932536"/>
              <a:ext cx="395107" cy="35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684B64B-3CFF-D74F-BC13-7AB21EB5B914}"/>
                </a:ext>
              </a:extLst>
            </p:cNvPr>
            <p:cNvSpPr/>
            <p:nvPr/>
          </p:nvSpPr>
          <p:spPr>
            <a:xfrm>
              <a:off x="1850742" y="3981855"/>
              <a:ext cx="1440000" cy="2687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name_index</a:t>
              </a:r>
              <a:endParaRPr kumimoji="1"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6EDD882-5232-4D43-A7DE-1ADFD2A68DCF}"/>
                </a:ext>
              </a:extLst>
            </p:cNvPr>
            <p:cNvSpPr/>
            <p:nvPr/>
          </p:nvSpPr>
          <p:spPr>
            <a:xfrm>
              <a:off x="3290743" y="3981857"/>
              <a:ext cx="1440000" cy="2687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descriptor_index</a:t>
              </a:r>
              <a:endParaRPr kumimoji="1"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F8551C4-58EB-9D40-A31B-982BB895590C}"/>
                </a:ext>
              </a:extLst>
            </p:cNvPr>
            <p:cNvSpPr/>
            <p:nvPr/>
          </p:nvSpPr>
          <p:spPr>
            <a:xfrm>
              <a:off x="4730743" y="3981856"/>
              <a:ext cx="1440000" cy="2687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attributes_count</a:t>
              </a:r>
              <a:endParaRPr kumimoji="1"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A5E47E5-3ED3-E940-B783-923FDBF34861}"/>
                </a:ext>
              </a:extLst>
            </p:cNvPr>
            <p:cNvGrpSpPr/>
            <p:nvPr/>
          </p:nvGrpSpPr>
          <p:grpSpPr>
            <a:xfrm>
              <a:off x="2750458" y="723026"/>
              <a:ext cx="2210669" cy="268592"/>
              <a:chOff x="5946206" y="1067764"/>
              <a:chExt cx="557047" cy="254507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DAF14EE-102E-734E-B419-0844A36E37FA}"/>
                  </a:ext>
                </a:extLst>
              </p:cNvPr>
              <p:cNvSpPr/>
              <p:nvPr/>
            </p:nvSpPr>
            <p:spPr>
              <a:xfrm>
                <a:off x="5946206" y="1067764"/>
                <a:ext cx="279166" cy="25450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tag</a:t>
                </a:r>
                <a:endParaRPr kumimoji="1" lang="zh-CN" altLang="en-US" sz="105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D21D7820-85F7-1A43-9918-EA2CAB85401B}"/>
                  </a:ext>
                </a:extLst>
              </p:cNvPr>
              <p:cNvSpPr/>
              <p:nvPr/>
            </p:nvSpPr>
            <p:spPr>
              <a:xfrm>
                <a:off x="6224087" y="1067765"/>
                <a:ext cx="279166" cy="2545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info[]</a:t>
                </a:r>
                <a:endParaRPr kumimoji="1" lang="zh-CN" altLang="en-US" sz="105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BDD84E4C-04DB-8346-816C-CC2FFFC08E1B}"/>
                </a:ext>
              </a:extLst>
            </p:cNvPr>
            <p:cNvGrpSpPr/>
            <p:nvPr/>
          </p:nvGrpSpPr>
          <p:grpSpPr>
            <a:xfrm>
              <a:off x="420577" y="724607"/>
              <a:ext cx="2210669" cy="268592"/>
              <a:chOff x="5946206" y="1067764"/>
              <a:chExt cx="557047" cy="254507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D2C8F964-8526-5045-8DDF-760212A3CDD1}"/>
                  </a:ext>
                </a:extLst>
              </p:cNvPr>
              <p:cNvSpPr/>
              <p:nvPr/>
            </p:nvSpPr>
            <p:spPr>
              <a:xfrm>
                <a:off x="5946206" y="1067764"/>
                <a:ext cx="279166" cy="25450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tag</a:t>
                </a:r>
                <a:endParaRPr kumimoji="1" lang="zh-CN" altLang="en-US" sz="105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C5FB8CDB-8099-BF49-9618-61108F44D9FE}"/>
                  </a:ext>
                </a:extLst>
              </p:cNvPr>
              <p:cNvSpPr/>
              <p:nvPr/>
            </p:nvSpPr>
            <p:spPr>
              <a:xfrm>
                <a:off x="6224087" y="1067765"/>
                <a:ext cx="279166" cy="2545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info[]</a:t>
                </a:r>
                <a:endParaRPr kumimoji="1" lang="zh-CN" altLang="en-US" sz="105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D873FD4-86DA-8240-928B-408A69312311}"/>
                </a:ext>
              </a:extLst>
            </p:cNvPr>
            <p:cNvSpPr/>
            <p:nvPr/>
          </p:nvSpPr>
          <p:spPr>
            <a:xfrm>
              <a:off x="6170743" y="3981855"/>
              <a:ext cx="1440000" cy="2687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attributes[]</a:t>
              </a:r>
              <a:endParaRPr kumimoji="1"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EB3D946-A68D-A44C-BF60-C34A36A269D0}"/>
                </a:ext>
              </a:extLst>
            </p:cNvPr>
            <p:cNvSpPr/>
            <p:nvPr/>
          </p:nvSpPr>
          <p:spPr>
            <a:xfrm>
              <a:off x="280324" y="5102780"/>
              <a:ext cx="1492620" cy="2687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methods_count</a:t>
              </a:r>
              <a:endParaRPr kumimoji="1"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81D5C2F-EA96-5049-B254-8CB466467D2A}"/>
                </a:ext>
              </a:extLst>
            </p:cNvPr>
            <p:cNvSpPr/>
            <p:nvPr/>
          </p:nvSpPr>
          <p:spPr>
            <a:xfrm>
              <a:off x="280324" y="5497976"/>
              <a:ext cx="8030299" cy="114417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methods</a:t>
              </a:r>
              <a:endParaRPr kumimoji="1" lang="zh-CN" altLang="en-US" sz="11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69C3CE1-5477-834B-9C82-773BC049124A}"/>
                </a:ext>
              </a:extLst>
            </p:cNvPr>
            <p:cNvSpPr/>
            <p:nvPr/>
          </p:nvSpPr>
          <p:spPr>
            <a:xfrm>
              <a:off x="420577" y="5617553"/>
              <a:ext cx="1440000" cy="2687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access_flags</a:t>
              </a:r>
              <a:endParaRPr kumimoji="1"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3C77B67-48CD-1647-98C3-3C8F5B89FEAF}"/>
                </a:ext>
              </a:extLst>
            </p:cNvPr>
            <p:cNvSpPr txBox="1"/>
            <p:nvPr/>
          </p:nvSpPr>
          <p:spPr>
            <a:xfrm>
              <a:off x="7647205" y="5591026"/>
              <a:ext cx="395107" cy="35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6169A12A-DE22-E341-AD45-42F6A2BE23BD}"/>
                </a:ext>
              </a:extLst>
            </p:cNvPr>
            <p:cNvSpPr/>
            <p:nvPr/>
          </p:nvSpPr>
          <p:spPr>
            <a:xfrm>
              <a:off x="1846792" y="5617550"/>
              <a:ext cx="1440000" cy="2687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name_index</a:t>
              </a:r>
              <a:endParaRPr kumimoji="1"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940C3D6-973A-C148-B11B-410FD005BF29}"/>
                </a:ext>
              </a:extLst>
            </p:cNvPr>
            <p:cNvSpPr/>
            <p:nvPr/>
          </p:nvSpPr>
          <p:spPr>
            <a:xfrm>
              <a:off x="3290743" y="5617552"/>
              <a:ext cx="1440000" cy="2687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descriptor_index</a:t>
              </a:r>
              <a:endParaRPr kumimoji="1"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21F2D4E-57E8-E04D-A175-4466943FF2AB}"/>
                </a:ext>
              </a:extLst>
            </p:cNvPr>
            <p:cNvSpPr/>
            <p:nvPr/>
          </p:nvSpPr>
          <p:spPr>
            <a:xfrm>
              <a:off x="4730743" y="5617551"/>
              <a:ext cx="1440000" cy="2687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attributes_count</a:t>
              </a:r>
              <a:endParaRPr kumimoji="1"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CA03D72-C846-9E43-B6D0-74F2DE5AE56D}"/>
                </a:ext>
              </a:extLst>
            </p:cNvPr>
            <p:cNvSpPr/>
            <p:nvPr/>
          </p:nvSpPr>
          <p:spPr>
            <a:xfrm>
              <a:off x="6170743" y="5617550"/>
              <a:ext cx="1440000" cy="2687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attributes[]</a:t>
              </a:r>
              <a:endParaRPr kumimoji="1"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D0DFFE5-CD1F-F548-A992-42F5190ACD1C}"/>
                </a:ext>
              </a:extLst>
            </p:cNvPr>
            <p:cNvSpPr/>
            <p:nvPr/>
          </p:nvSpPr>
          <p:spPr>
            <a:xfrm>
              <a:off x="280324" y="6761727"/>
              <a:ext cx="1492620" cy="2687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attributes_count</a:t>
              </a:r>
              <a:endParaRPr kumimoji="1"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14CD6A1-F57E-D541-9BFF-313194805B86}"/>
                </a:ext>
              </a:extLst>
            </p:cNvPr>
            <p:cNvSpPr/>
            <p:nvPr/>
          </p:nvSpPr>
          <p:spPr>
            <a:xfrm>
              <a:off x="280324" y="7133671"/>
              <a:ext cx="8030299" cy="114417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attributes</a:t>
              </a:r>
              <a:endParaRPr kumimoji="1" lang="zh-CN" altLang="en-US" sz="11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0DDC12C-0C25-3549-B8CF-FB9E045A144B}"/>
                </a:ext>
              </a:extLst>
            </p:cNvPr>
            <p:cNvSpPr/>
            <p:nvPr/>
          </p:nvSpPr>
          <p:spPr>
            <a:xfrm>
              <a:off x="420574" y="7253250"/>
              <a:ext cx="1747682" cy="2687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attribute_name_index</a:t>
              </a:r>
              <a:endParaRPr kumimoji="1"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27DB2F1C-13D1-1745-9E3A-1DD02CCE4030}"/>
                </a:ext>
              </a:extLst>
            </p:cNvPr>
            <p:cNvSpPr txBox="1"/>
            <p:nvPr/>
          </p:nvSpPr>
          <p:spPr>
            <a:xfrm>
              <a:off x="5063965" y="7202947"/>
              <a:ext cx="395107" cy="35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…</a:t>
              </a:r>
              <a:endParaRPr kumimoji="1" lang="zh-CN" altLang="en-US" sz="14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07CFCE8-16D6-FA43-B819-869529D30DCD}"/>
                </a:ext>
              </a:extLst>
            </p:cNvPr>
            <p:cNvSpPr/>
            <p:nvPr/>
          </p:nvSpPr>
          <p:spPr>
            <a:xfrm>
              <a:off x="2168256" y="7253245"/>
              <a:ext cx="1440000" cy="2687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attribute_length</a:t>
              </a:r>
              <a:endParaRPr kumimoji="1"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FBE757AB-CFC2-4944-863B-675B71E7A0A0}"/>
                </a:ext>
              </a:extLst>
            </p:cNvPr>
            <p:cNvSpPr/>
            <p:nvPr/>
          </p:nvSpPr>
          <p:spPr>
            <a:xfrm>
              <a:off x="3602837" y="7253245"/>
              <a:ext cx="1440000" cy="2687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info[]</a:t>
              </a:r>
              <a:endParaRPr kumimoji="1"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367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E9DB2169-749E-0546-A2C8-5962A68FB681}"/>
              </a:ext>
            </a:extLst>
          </p:cNvPr>
          <p:cNvSpPr/>
          <p:nvPr/>
        </p:nvSpPr>
        <p:spPr>
          <a:xfrm>
            <a:off x="0" y="0"/>
            <a:ext cx="12446000" cy="6858000"/>
          </a:xfrm>
          <a:prstGeom prst="rect">
            <a:avLst/>
          </a:prstGeom>
          <a:solidFill>
            <a:srgbClr val="EDF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D01076-7E65-DC46-B314-CD492A43C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974" y="1236591"/>
            <a:ext cx="3144647" cy="1190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630F7E93-4578-564C-B472-E5156B98F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7" y="544944"/>
            <a:ext cx="3023584" cy="410690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F8CADD29-EC91-5B44-8A34-E5E805F660EB}"/>
              </a:ext>
            </a:extLst>
          </p:cNvPr>
          <p:cNvSpPr/>
          <p:nvPr/>
        </p:nvSpPr>
        <p:spPr>
          <a:xfrm>
            <a:off x="430609" y="4061479"/>
            <a:ext cx="3023584" cy="272379"/>
          </a:xfrm>
          <a:prstGeom prst="rect">
            <a:avLst/>
          </a:prstGeom>
          <a:solidFill>
            <a:srgbClr val="FF0000">
              <a:alpha val="13333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C6F0720-8FA1-854C-A4D0-D0E068A5A316}"/>
              </a:ext>
            </a:extLst>
          </p:cNvPr>
          <p:cNvCxnSpPr>
            <a:cxnSpLocks/>
            <a:stCxn id="37" idx="3"/>
            <a:endCxn id="2" idx="1"/>
          </p:cNvCxnSpPr>
          <p:nvPr/>
        </p:nvCxnSpPr>
        <p:spPr>
          <a:xfrm flipV="1">
            <a:off x="3454193" y="1831655"/>
            <a:ext cx="1243781" cy="2366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7F0F44F-E504-2F4B-80B4-975688B58072}"/>
              </a:ext>
            </a:extLst>
          </p:cNvPr>
          <p:cNvSpPr txBox="1"/>
          <p:nvPr/>
        </p:nvSpPr>
        <p:spPr>
          <a:xfrm>
            <a:off x="3540359" y="2386479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info[]</a:t>
            </a:r>
            <a:endParaRPr kumimoji="1"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626C940-7864-1B40-B2CC-C0F2A510FF62}"/>
              </a:ext>
            </a:extLst>
          </p:cNvPr>
          <p:cNvSpPr txBox="1"/>
          <p:nvPr/>
        </p:nvSpPr>
        <p:spPr>
          <a:xfrm>
            <a:off x="4311733" y="3495995"/>
            <a:ext cx="665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常量池</a:t>
            </a:r>
            <a:r>
              <a:rPr kumimoji="1" lang="en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CONSTANT_Utf8_info</a:t>
            </a:r>
            <a:r>
              <a:rPr kumimoji="1" lang="zh-CN" altLang="e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类型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数据项的索引，其值就是方法的描述信息，有固定的格式</a:t>
            </a: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0181D6B0-19CB-104F-B586-AF79F078B795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6318169" y="2077462"/>
            <a:ext cx="1" cy="1172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0062320-FBA1-EF4A-9CA9-37917B295AF5}"/>
              </a:ext>
            </a:extLst>
          </p:cNvPr>
          <p:cNvSpPr/>
          <p:nvPr/>
        </p:nvSpPr>
        <p:spPr>
          <a:xfrm>
            <a:off x="5185284" y="1869478"/>
            <a:ext cx="2265771" cy="207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5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7641FF54-755C-D345-BDBA-B79490680C4D}"/>
              </a:ext>
            </a:extLst>
          </p:cNvPr>
          <p:cNvSpPr/>
          <p:nvPr/>
        </p:nvSpPr>
        <p:spPr>
          <a:xfrm>
            <a:off x="0" y="0"/>
            <a:ext cx="12446000" cy="6858000"/>
          </a:xfrm>
          <a:prstGeom prst="rect">
            <a:avLst/>
          </a:prstGeom>
          <a:solidFill>
            <a:srgbClr val="EDF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E3918A-940D-384F-9458-09E4B352A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604" y="1244945"/>
            <a:ext cx="3540345" cy="11720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630F7E93-4578-564C-B472-E5156B98F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7" y="544944"/>
            <a:ext cx="3023584" cy="410690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F8CADD29-EC91-5B44-8A34-E5E805F660EB}"/>
              </a:ext>
            </a:extLst>
          </p:cNvPr>
          <p:cNvSpPr/>
          <p:nvPr/>
        </p:nvSpPr>
        <p:spPr>
          <a:xfrm>
            <a:off x="430609" y="4315482"/>
            <a:ext cx="3023584" cy="272379"/>
          </a:xfrm>
          <a:prstGeom prst="rect">
            <a:avLst/>
          </a:prstGeom>
          <a:solidFill>
            <a:srgbClr val="FF0000">
              <a:alpha val="13333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C6F0720-8FA1-854C-A4D0-D0E068A5A316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454193" y="1831655"/>
            <a:ext cx="1243781" cy="2620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7F0F44F-E504-2F4B-80B4-975688B58072}"/>
              </a:ext>
            </a:extLst>
          </p:cNvPr>
          <p:cNvSpPr txBox="1"/>
          <p:nvPr/>
        </p:nvSpPr>
        <p:spPr>
          <a:xfrm>
            <a:off x="3430316" y="2318649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info[]</a:t>
            </a:r>
            <a:endParaRPr kumimoji="1"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626C940-7864-1B40-B2CC-C0F2A510FF62}"/>
              </a:ext>
            </a:extLst>
          </p:cNvPr>
          <p:cNvSpPr txBox="1"/>
          <p:nvPr/>
        </p:nvSpPr>
        <p:spPr>
          <a:xfrm>
            <a:off x="8513503" y="1414547"/>
            <a:ext cx="323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索引指向</a:t>
            </a:r>
            <a:r>
              <a:rPr kumimoji="1" lang="e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bootstrap method table</a:t>
            </a:r>
            <a:r>
              <a:rPr kumimoji="1" lang="zh-CN" altLang="e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e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bootstrap_methods</a:t>
            </a:r>
            <a:r>
              <a:rPr kumimoji="1" lang="zh-CN" altLang="e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数组</a:t>
            </a:r>
            <a:endParaRPr kumimoji="1"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0181D6B0-19CB-104F-B586-AF79F078B795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 flipV="1">
            <a:off x="7848600" y="1706935"/>
            <a:ext cx="664903" cy="120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0062320-FBA1-EF4A-9CA9-37917B295AF5}"/>
              </a:ext>
            </a:extLst>
          </p:cNvPr>
          <p:cNvSpPr/>
          <p:nvPr/>
        </p:nvSpPr>
        <p:spPr>
          <a:xfrm>
            <a:off x="5117550" y="1723500"/>
            <a:ext cx="2731050" cy="207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586D62-199D-EB47-BF16-2D25BE5B2A77}"/>
              </a:ext>
            </a:extLst>
          </p:cNvPr>
          <p:cNvSpPr txBox="1"/>
          <p:nvPr/>
        </p:nvSpPr>
        <p:spPr>
          <a:xfrm>
            <a:off x="5526375" y="3259723"/>
            <a:ext cx="1902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方法的描述符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FB81D42-5271-3548-8E5E-9523F5A26B49}"/>
              </a:ext>
            </a:extLst>
          </p:cNvPr>
          <p:cNvSpPr/>
          <p:nvPr/>
        </p:nvSpPr>
        <p:spPr>
          <a:xfrm>
            <a:off x="5117549" y="1969035"/>
            <a:ext cx="2731050" cy="207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D461733D-439A-BC42-85F0-CF2A1A14C4F8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 flipH="1">
            <a:off x="6477776" y="2177019"/>
            <a:ext cx="5298" cy="1082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30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>
            <a:extLst>
              <a:ext uri="{FF2B5EF4-FFF2-40B4-BE49-F238E27FC236}">
                <a16:creationId xmlns:a16="http://schemas.microsoft.com/office/drawing/2014/main" id="{03FC0712-31A6-A24D-8C7C-14DC10DFCC84}"/>
              </a:ext>
            </a:extLst>
          </p:cNvPr>
          <p:cNvSpPr/>
          <p:nvPr/>
        </p:nvSpPr>
        <p:spPr>
          <a:xfrm>
            <a:off x="0" y="0"/>
            <a:ext cx="12446000" cy="6858000"/>
          </a:xfrm>
          <a:prstGeom prst="rect">
            <a:avLst/>
          </a:prstGeom>
          <a:solidFill>
            <a:srgbClr val="EDF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75BE7FA-7CF6-6B41-83FD-6FAC27678001}"/>
              </a:ext>
            </a:extLst>
          </p:cNvPr>
          <p:cNvCxnSpPr/>
          <p:nvPr/>
        </p:nvCxnSpPr>
        <p:spPr>
          <a:xfrm>
            <a:off x="609600" y="1634784"/>
            <a:ext cx="1032933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3BD6C998-AE94-444E-8054-872584865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734" y="507074"/>
            <a:ext cx="2073144" cy="9335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01CE59F-10EB-3640-94E5-A1DDDB684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45" y="1904931"/>
            <a:ext cx="2073143" cy="8864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62BD0AF-C294-8A47-9C6D-9CEE881F33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719"/>
          <a:stretch/>
        </p:blipFill>
        <p:spPr>
          <a:xfrm>
            <a:off x="3006844" y="3423028"/>
            <a:ext cx="2462621" cy="878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827568E-0862-1E43-90B1-62B588BD88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564" b="67123"/>
          <a:stretch/>
        </p:blipFill>
        <p:spPr>
          <a:xfrm>
            <a:off x="771645" y="3415275"/>
            <a:ext cx="2073143" cy="8864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86BB81F-108C-E942-81F2-CE1F0F85AB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180" r="16675" b="33102"/>
          <a:stretch/>
        </p:blipFill>
        <p:spPr>
          <a:xfrm>
            <a:off x="5631521" y="3429000"/>
            <a:ext cx="2073143" cy="8727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744463FA-4D1C-9140-A72E-1C9745E17705}"/>
              </a:ext>
            </a:extLst>
          </p:cNvPr>
          <p:cNvCxnSpPr/>
          <p:nvPr/>
        </p:nvCxnSpPr>
        <p:spPr>
          <a:xfrm>
            <a:off x="499534" y="3048717"/>
            <a:ext cx="1032933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图片 49">
            <a:extLst>
              <a:ext uri="{FF2B5EF4-FFF2-40B4-BE49-F238E27FC236}">
                <a16:creationId xmlns:a16="http://schemas.microsoft.com/office/drawing/2014/main" id="{4CBBC7D1-3D0F-3443-8203-22B460F9E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643" y="1888275"/>
            <a:ext cx="2168250" cy="898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C6B5493E-C323-FB4E-8294-C8621D476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544" y="524432"/>
            <a:ext cx="2278645" cy="8988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72E69390-4859-9F49-A99F-55B2ADF45A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2589" y="545569"/>
            <a:ext cx="2168251" cy="8552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B668C418-E4B1-E64E-AD44-BB647DC5FD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0749" y="543721"/>
            <a:ext cx="1972279" cy="8552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98F568FE-0AB4-8F44-AEAB-93692F2366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5551" y="544647"/>
            <a:ext cx="1876392" cy="8562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22768F55-3D91-F24D-8DFB-76D7B6E9A8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6844" y="1908934"/>
            <a:ext cx="1950743" cy="8784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936B0216-9CA1-DC45-82CE-A229EA6A21B0}"/>
              </a:ext>
            </a:extLst>
          </p:cNvPr>
          <p:cNvCxnSpPr>
            <a:stCxn id="27" idx="0"/>
            <a:endCxn id="26" idx="2"/>
          </p:cNvCxnSpPr>
          <p:nvPr/>
        </p:nvCxnSpPr>
        <p:spPr>
          <a:xfrm flipV="1">
            <a:off x="1808217" y="1440633"/>
            <a:ext cx="2343089" cy="464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9CA9AD72-A147-5D4C-AFDE-9931146E6857}"/>
              </a:ext>
            </a:extLst>
          </p:cNvPr>
          <p:cNvCxnSpPr>
            <a:cxnSpLocks/>
            <a:stCxn id="50" idx="0"/>
            <a:endCxn id="26" idx="2"/>
          </p:cNvCxnSpPr>
          <p:nvPr/>
        </p:nvCxnSpPr>
        <p:spPr>
          <a:xfrm flipH="1" flipV="1">
            <a:off x="4151306" y="1440633"/>
            <a:ext cx="2052462" cy="4476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8EB26315-0336-DD4A-8F25-A3ECDF0E0914}"/>
              </a:ext>
            </a:extLst>
          </p:cNvPr>
          <p:cNvCxnSpPr>
            <a:cxnSpLocks/>
            <a:stCxn id="62" idx="0"/>
            <a:endCxn id="26" idx="2"/>
          </p:cNvCxnSpPr>
          <p:nvPr/>
        </p:nvCxnSpPr>
        <p:spPr>
          <a:xfrm flipV="1">
            <a:off x="3982216" y="1440633"/>
            <a:ext cx="169090" cy="468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86CEC0CE-2B91-0846-90BF-AED4EC8EE63A}"/>
              </a:ext>
            </a:extLst>
          </p:cNvPr>
          <p:cNvCxnSpPr>
            <a:cxnSpLocks/>
            <a:stCxn id="35" idx="0"/>
            <a:endCxn id="27" idx="2"/>
          </p:cNvCxnSpPr>
          <p:nvPr/>
        </p:nvCxnSpPr>
        <p:spPr>
          <a:xfrm flipV="1">
            <a:off x="1808217" y="2791378"/>
            <a:ext cx="0" cy="623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1D2AA23A-5BFC-264D-BE94-E01919953C42}"/>
              </a:ext>
            </a:extLst>
          </p:cNvPr>
          <p:cNvCxnSpPr>
            <a:cxnSpLocks/>
            <a:stCxn id="34" idx="0"/>
            <a:endCxn id="27" idx="2"/>
          </p:cNvCxnSpPr>
          <p:nvPr/>
        </p:nvCxnSpPr>
        <p:spPr>
          <a:xfrm flipH="1" flipV="1">
            <a:off x="1808217" y="2791378"/>
            <a:ext cx="2429938" cy="631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553CD844-DACA-6746-981B-276C7546CE75}"/>
              </a:ext>
            </a:extLst>
          </p:cNvPr>
          <p:cNvCxnSpPr>
            <a:cxnSpLocks/>
            <a:stCxn id="36" idx="0"/>
            <a:endCxn id="27" idx="2"/>
          </p:cNvCxnSpPr>
          <p:nvPr/>
        </p:nvCxnSpPr>
        <p:spPr>
          <a:xfrm flipH="1" flipV="1">
            <a:off x="1808217" y="2791378"/>
            <a:ext cx="4859876" cy="637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A7EBE21D-8555-5B4E-85B4-963396A866BA}"/>
              </a:ext>
            </a:extLst>
          </p:cNvPr>
          <p:cNvCxnSpPr>
            <a:cxnSpLocks/>
            <a:stCxn id="36" idx="0"/>
            <a:endCxn id="62" idx="2"/>
          </p:cNvCxnSpPr>
          <p:nvPr/>
        </p:nvCxnSpPr>
        <p:spPr>
          <a:xfrm flipH="1" flipV="1">
            <a:off x="3982216" y="2787374"/>
            <a:ext cx="2685877" cy="641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20C95EEC-135A-7548-A917-6B9626CF97B6}"/>
              </a:ext>
            </a:extLst>
          </p:cNvPr>
          <p:cNvCxnSpPr>
            <a:cxnSpLocks/>
            <a:stCxn id="34" idx="0"/>
            <a:endCxn id="62" idx="2"/>
          </p:cNvCxnSpPr>
          <p:nvPr/>
        </p:nvCxnSpPr>
        <p:spPr>
          <a:xfrm flipH="1" flipV="1">
            <a:off x="3982216" y="2787374"/>
            <a:ext cx="255939" cy="635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B3FA1201-822E-4940-8B31-0E309742B861}"/>
              </a:ext>
            </a:extLst>
          </p:cNvPr>
          <p:cNvCxnSpPr>
            <a:cxnSpLocks/>
            <a:stCxn id="35" idx="0"/>
            <a:endCxn id="62" idx="2"/>
          </p:cNvCxnSpPr>
          <p:nvPr/>
        </p:nvCxnSpPr>
        <p:spPr>
          <a:xfrm flipV="1">
            <a:off x="1808217" y="2787374"/>
            <a:ext cx="2173999" cy="627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E99F4364-B7CD-FF42-AA23-CA0A69C6E427}"/>
              </a:ext>
            </a:extLst>
          </p:cNvPr>
          <p:cNvCxnSpPr/>
          <p:nvPr/>
        </p:nvCxnSpPr>
        <p:spPr>
          <a:xfrm>
            <a:off x="447554" y="4640450"/>
            <a:ext cx="1032933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图片 106">
            <a:extLst>
              <a:ext uri="{FF2B5EF4-FFF2-40B4-BE49-F238E27FC236}">
                <a16:creationId xmlns:a16="http://schemas.microsoft.com/office/drawing/2014/main" id="{7271DDC6-419D-2146-ABEC-9AC77BEC8D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60840" y="1888275"/>
            <a:ext cx="2338735" cy="88512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B2E73B23-2916-614B-89D4-FF5318570845}"/>
              </a:ext>
            </a:extLst>
          </p:cNvPr>
          <p:cNvCxnSpPr>
            <a:cxnSpLocks/>
            <a:stCxn id="107" idx="0"/>
            <a:endCxn id="26" idx="2"/>
          </p:cNvCxnSpPr>
          <p:nvPr/>
        </p:nvCxnSpPr>
        <p:spPr>
          <a:xfrm flipH="1" flipV="1">
            <a:off x="4151306" y="1440633"/>
            <a:ext cx="4578902" cy="4476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图片 110">
            <a:extLst>
              <a:ext uri="{FF2B5EF4-FFF2-40B4-BE49-F238E27FC236}">
                <a16:creationId xmlns:a16="http://schemas.microsoft.com/office/drawing/2014/main" id="{B49DC807-D6F6-EF4D-BC11-8C0046EB47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70145" y="3423028"/>
            <a:ext cx="2587790" cy="8566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E9D60993-B44F-BA42-979F-FEC90754662B}"/>
              </a:ext>
            </a:extLst>
          </p:cNvPr>
          <p:cNvCxnSpPr>
            <a:cxnSpLocks/>
            <a:stCxn id="111" idx="0"/>
            <a:endCxn id="62" idx="2"/>
          </p:cNvCxnSpPr>
          <p:nvPr/>
        </p:nvCxnSpPr>
        <p:spPr>
          <a:xfrm flipH="1" flipV="1">
            <a:off x="3982216" y="2787374"/>
            <a:ext cx="5281824" cy="635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图片 114">
            <a:extLst>
              <a:ext uri="{FF2B5EF4-FFF2-40B4-BE49-F238E27FC236}">
                <a16:creationId xmlns:a16="http://schemas.microsoft.com/office/drawing/2014/main" id="{79307CEA-A63D-3341-B71D-88637DD077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00767" y="5014760"/>
            <a:ext cx="2474773" cy="10269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3124E445-9273-7F4A-AFDA-46C25EB90276}"/>
              </a:ext>
            </a:extLst>
          </p:cNvPr>
          <p:cNvCxnSpPr>
            <a:cxnSpLocks/>
            <a:stCxn id="115" idx="0"/>
            <a:endCxn id="34" idx="2"/>
          </p:cNvCxnSpPr>
          <p:nvPr/>
        </p:nvCxnSpPr>
        <p:spPr>
          <a:xfrm flipV="1">
            <a:off x="4238154" y="4301723"/>
            <a:ext cx="1" cy="713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495D13CF-BD9F-9740-A58B-13ED4B492515}"/>
              </a:ext>
            </a:extLst>
          </p:cNvPr>
          <p:cNvCxnSpPr>
            <a:cxnSpLocks/>
            <a:stCxn id="115" idx="0"/>
            <a:endCxn id="35" idx="2"/>
          </p:cNvCxnSpPr>
          <p:nvPr/>
        </p:nvCxnSpPr>
        <p:spPr>
          <a:xfrm flipH="1" flipV="1">
            <a:off x="1808217" y="4301722"/>
            <a:ext cx="2429937" cy="713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6B43B7D4-FF2E-284A-AA20-66C5635DCA7E}"/>
              </a:ext>
            </a:extLst>
          </p:cNvPr>
          <p:cNvCxnSpPr>
            <a:cxnSpLocks/>
            <a:stCxn id="115" idx="0"/>
            <a:endCxn id="36" idx="2"/>
          </p:cNvCxnSpPr>
          <p:nvPr/>
        </p:nvCxnSpPr>
        <p:spPr>
          <a:xfrm flipV="1">
            <a:off x="4238154" y="4301722"/>
            <a:ext cx="2429939" cy="713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58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61CA7DED-DADE-C749-B770-909CB5818783}"/>
              </a:ext>
            </a:extLst>
          </p:cNvPr>
          <p:cNvSpPr/>
          <p:nvPr/>
        </p:nvSpPr>
        <p:spPr>
          <a:xfrm>
            <a:off x="0" y="0"/>
            <a:ext cx="12446000" cy="6858000"/>
          </a:xfrm>
          <a:prstGeom prst="rect">
            <a:avLst/>
          </a:prstGeom>
          <a:solidFill>
            <a:srgbClr val="C4FAFA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690505-1EC9-C54B-A129-A40F586C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6" y="1377872"/>
            <a:ext cx="4718756" cy="17039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9D895C0A-C938-714C-BE7C-49FCE5FE1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036" y="3763073"/>
            <a:ext cx="2315512" cy="1042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CF4863A-99AE-9A4A-A0A6-FFF40EDDD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536" y="338111"/>
            <a:ext cx="6341568" cy="2493634"/>
          </a:xfrm>
          <a:prstGeom prst="rect">
            <a:avLst/>
          </a:prstGeom>
        </p:spPr>
      </p:pic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9D00774-3B91-A942-A23F-3683DA6FD4BF}"/>
              </a:ext>
            </a:extLst>
          </p:cNvPr>
          <p:cNvCxnSpPr>
            <a:cxnSpLocks/>
            <a:stCxn id="40" idx="3"/>
            <a:endCxn id="3" idx="1"/>
          </p:cNvCxnSpPr>
          <p:nvPr/>
        </p:nvCxnSpPr>
        <p:spPr>
          <a:xfrm flipV="1">
            <a:off x="3398666" y="1584928"/>
            <a:ext cx="2064870" cy="237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EEFE586-61B6-A647-A134-171E2054E3C3}"/>
              </a:ext>
            </a:extLst>
          </p:cNvPr>
          <p:cNvSpPr/>
          <p:nvPr/>
        </p:nvSpPr>
        <p:spPr>
          <a:xfrm>
            <a:off x="667616" y="1718321"/>
            <a:ext cx="2731050" cy="207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3A1D3D2-B150-B94C-95B9-454DEA63E429}"/>
              </a:ext>
            </a:extLst>
          </p:cNvPr>
          <p:cNvSpPr/>
          <p:nvPr/>
        </p:nvSpPr>
        <p:spPr>
          <a:xfrm>
            <a:off x="667615" y="1947374"/>
            <a:ext cx="3059431" cy="207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67F18A8E-AA60-4943-A201-1DE8C8EC6EE7}"/>
              </a:ext>
            </a:extLst>
          </p:cNvPr>
          <p:cNvCxnSpPr>
            <a:cxnSpLocks/>
            <a:stCxn id="41" idx="3"/>
            <a:endCxn id="37" idx="1"/>
          </p:cNvCxnSpPr>
          <p:nvPr/>
        </p:nvCxnSpPr>
        <p:spPr>
          <a:xfrm>
            <a:off x="3727046" y="2051366"/>
            <a:ext cx="1552990" cy="2233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C594C788-F839-7646-9188-07844BE2C1F5}"/>
              </a:ext>
            </a:extLst>
          </p:cNvPr>
          <p:cNvSpPr/>
          <p:nvPr/>
        </p:nvSpPr>
        <p:spPr>
          <a:xfrm>
            <a:off x="667616" y="2174543"/>
            <a:ext cx="3059432" cy="207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C76BE28A-E3C6-8A41-9484-C4DC27CB2E22}"/>
              </a:ext>
            </a:extLst>
          </p:cNvPr>
          <p:cNvCxnSpPr>
            <a:cxnSpLocks/>
            <a:stCxn id="45" idx="3"/>
            <a:endCxn id="37" idx="1"/>
          </p:cNvCxnSpPr>
          <p:nvPr/>
        </p:nvCxnSpPr>
        <p:spPr>
          <a:xfrm>
            <a:off x="3727048" y="2278535"/>
            <a:ext cx="1552988" cy="2005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0FFEFCB-FC70-AA4D-B496-C0A031B6F7D1}"/>
              </a:ext>
            </a:extLst>
          </p:cNvPr>
          <p:cNvSpPr txBox="1"/>
          <p:nvPr/>
        </p:nvSpPr>
        <p:spPr>
          <a:xfrm>
            <a:off x="4968182" y="5049923"/>
            <a:ext cx="5604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field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descriptor_index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指向的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descriptor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信息是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field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的类型信息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2CEBE8-A7B4-F149-B0E5-5E2416A27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16" y="3906066"/>
            <a:ext cx="2689882" cy="1084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084B95A-20D1-AD4A-8315-67FFBB1E371C}"/>
              </a:ext>
            </a:extLst>
          </p:cNvPr>
          <p:cNvSpPr/>
          <p:nvPr/>
        </p:nvSpPr>
        <p:spPr>
          <a:xfrm>
            <a:off x="667614" y="2623761"/>
            <a:ext cx="1462127" cy="207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46B3BC0-9554-1643-86DF-357C838B533E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>
            <a:off x="1398678" y="2831745"/>
            <a:ext cx="613879" cy="1074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3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8D4D85F-E9AD-9C43-8C59-0680565BB466}"/>
              </a:ext>
            </a:extLst>
          </p:cNvPr>
          <p:cNvSpPr/>
          <p:nvPr/>
        </p:nvSpPr>
        <p:spPr>
          <a:xfrm>
            <a:off x="0" y="0"/>
            <a:ext cx="12446000" cy="6858000"/>
          </a:xfrm>
          <a:prstGeom prst="rect">
            <a:avLst/>
          </a:prstGeom>
          <a:solidFill>
            <a:srgbClr val="C4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690505-1EC9-C54B-A129-A40F586C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16" y="1528885"/>
            <a:ext cx="4300566" cy="1552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2CEBE8-A7B4-F149-B0E5-5E2416A27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95" y="3985081"/>
            <a:ext cx="2689882" cy="1084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084B95A-20D1-AD4A-8315-67FFBB1E371C}"/>
              </a:ext>
            </a:extLst>
          </p:cNvPr>
          <p:cNvSpPr/>
          <p:nvPr/>
        </p:nvSpPr>
        <p:spPr>
          <a:xfrm>
            <a:off x="1062016" y="2638586"/>
            <a:ext cx="3810926" cy="217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46B3BC0-9554-1643-86DF-357C838B533E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flipH="1">
            <a:off x="2787436" y="2856246"/>
            <a:ext cx="180043" cy="1128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07734FFE-A043-6241-BB01-1E6EE91AA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342" y="2626186"/>
            <a:ext cx="6805053" cy="3751232"/>
          </a:xfrm>
          <a:prstGeom prst="rect">
            <a:avLst/>
          </a:prstGeom>
        </p:spPr>
      </p:pic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F46A55D7-455D-7E44-BE63-75934B3404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132377" y="4501802"/>
            <a:ext cx="1134965" cy="255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74DDC4A-64EF-D04F-990D-AE6B74AF36A1}"/>
              </a:ext>
            </a:extLst>
          </p:cNvPr>
          <p:cNvSpPr/>
          <p:nvPr/>
        </p:nvSpPr>
        <p:spPr>
          <a:xfrm>
            <a:off x="5279132" y="2853030"/>
            <a:ext cx="4125432" cy="3524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2EB17F9-B451-0C46-B1F3-52B38E68B8EB}"/>
              </a:ext>
            </a:extLst>
          </p:cNvPr>
          <p:cNvSpPr/>
          <p:nvPr/>
        </p:nvSpPr>
        <p:spPr>
          <a:xfrm>
            <a:off x="1747777" y="4267307"/>
            <a:ext cx="2037145" cy="142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3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07A2240A-AE28-174F-BB76-C4460F3B1AF5}"/>
              </a:ext>
            </a:extLst>
          </p:cNvPr>
          <p:cNvSpPr/>
          <p:nvPr/>
        </p:nvSpPr>
        <p:spPr>
          <a:xfrm>
            <a:off x="0" y="0"/>
            <a:ext cx="12446000" cy="6858000"/>
          </a:xfrm>
          <a:prstGeom prst="rect">
            <a:avLst/>
          </a:prstGeom>
          <a:solidFill>
            <a:srgbClr val="C4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255A365-CBDD-A249-AC4A-11C2EE4268D4}"/>
              </a:ext>
            </a:extLst>
          </p:cNvPr>
          <p:cNvSpPr/>
          <p:nvPr/>
        </p:nvSpPr>
        <p:spPr>
          <a:xfrm>
            <a:off x="393437" y="159983"/>
            <a:ext cx="11633552" cy="11266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D4BAA7E-E558-6145-AB01-27EECC837CB0}"/>
              </a:ext>
            </a:extLst>
          </p:cNvPr>
          <p:cNvSpPr/>
          <p:nvPr/>
        </p:nvSpPr>
        <p:spPr>
          <a:xfrm>
            <a:off x="497611" y="2442258"/>
            <a:ext cx="2739452" cy="40720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C1C1E8-F9B7-734D-84D7-14963AE7BF6D}"/>
              </a:ext>
            </a:extLst>
          </p:cNvPr>
          <p:cNvSpPr/>
          <p:nvPr/>
        </p:nvSpPr>
        <p:spPr>
          <a:xfrm>
            <a:off x="898444" y="2709677"/>
            <a:ext cx="1140535" cy="486136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chemeClr val="tx1"/>
                </a:solidFill>
                <a:latin typeface="Times New Roman" panose="02020603050405020304" pitchFamily="18" charset="0"/>
              </a:rPr>
              <a:t>SourceFile</a:t>
            </a:r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A76DE6-0A1F-3F45-99BE-E143B76B3B86}"/>
              </a:ext>
            </a:extLst>
          </p:cNvPr>
          <p:cNvSpPr/>
          <p:nvPr/>
        </p:nvSpPr>
        <p:spPr>
          <a:xfrm>
            <a:off x="898443" y="3350811"/>
            <a:ext cx="1140535" cy="486136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rgbClr val="0096FF"/>
                </a:solidFill>
                <a:latin typeface="Times New Roman" panose="02020603050405020304" pitchFamily="18" charset="0"/>
              </a:rPr>
              <a:t>InnerClasses</a:t>
            </a:r>
            <a:endParaRPr kumimoji="1" lang="zh-CN" altLang="en-US" sz="1400">
              <a:solidFill>
                <a:srgbClr val="009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664F4F-F0D6-484B-A354-4227195F36AF}"/>
              </a:ext>
            </a:extLst>
          </p:cNvPr>
          <p:cNvSpPr/>
          <p:nvPr/>
        </p:nvSpPr>
        <p:spPr>
          <a:xfrm>
            <a:off x="898443" y="3991945"/>
            <a:ext cx="1515429" cy="486136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rgbClr val="0096FF"/>
                </a:solidFill>
                <a:latin typeface="Times New Roman" panose="02020603050405020304" pitchFamily="18" charset="0"/>
              </a:rPr>
              <a:t>EnclosingMethod</a:t>
            </a:r>
            <a:endParaRPr kumimoji="1" lang="zh-CN" altLang="en-US" sz="1400">
              <a:solidFill>
                <a:srgbClr val="009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F6003F6-5295-5E45-9367-AF51445E4769}"/>
              </a:ext>
            </a:extLst>
          </p:cNvPr>
          <p:cNvSpPr/>
          <p:nvPr/>
        </p:nvSpPr>
        <p:spPr>
          <a:xfrm>
            <a:off x="898443" y="4633079"/>
            <a:ext cx="1871460" cy="486105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chemeClr val="tx1"/>
                </a:solidFill>
                <a:latin typeface="Times New Roman" panose="02020603050405020304" pitchFamily="18" charset="0"/>
              </a:rPr>
              <a:t>SourceDebugExtension</a:t>
            </a:r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18B022-A2C2-8443-AA65-1EC6D3193DD4}"/>
              </a:ext>
            </a:extLst>
          </p:cNvPr>
          <p:cNvSpPr/>
          <p:nvPr/>
        </p:nvSpPr>
        <p:spPr>
          <a:xfrm>
            <a:off x="898443" y="5274247"/>
            <a:ext cx="1515429" cy="486105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BootstrapMethods</a:t>
            </a:r>
            <a:endParaRPr kumimoji="1" lang="zh-CN" altLang="en-US" sz="1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8EB6E1C-5103-AE4A-BB3B-93609A761492}"/>
              </a:ext>
            </a:extLst>
          </p:cNvPr>
          <p:cNvSpPr/>
          <p:nvPr/>
        </p:nvSpPr>
        <p:spPr>
          <a:xfrm>
            <a:off x="622628" y="411281"/>
            <a:ext cx="1140535" cy="486136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rgbClr val="0096FF"/>
                </a:solidFill>
                <a:latin typeface="Times New Roman" panose="02020603050405020304" pitchFamily="18" charset="0"/>
              </a:rPr>
              <a:t>Synthetic</a:t>
            </a:r>
            <a:endParaRPr kumimoji="1" lang="zh-CN" altLang="en-US" sz="1400">
              <a:solidFill>
                <a:srgbClr val="009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1AC775C-EE38-DC40-AF44-9B38545A5A3C}"/>
              </a:ext>
            </a:extLst>
          </p:cNvPr>
          <p:cNvSpPr/>
          <p:nvPr/>
        </p:nvSpPr>
        <p:spPr>
          <a:xfrm>
            <a:off x="1934804" y="411281"/>
            <a:ext cx="1140535" cy="486136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chemeClr val="tx1"/>
                </a:solidFill>
                <a:latin typeface="Times New Roman" panose="02020603050405020304" pitchFamily="18" charset="0"/>
              </a:rPr>
              <a:t>Deprecated</a:t>
            </a:r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C8172C8-0B4F-FE4B-BD76-C25D095D4EBE}"/>
              </a:ext>
            </a:extLst>
          </p:cNvPr>
          <p:cNvSpPr/>
          <p:nvPr/>
        </p:nvSpPr>
        <p:spPr>
          <a:xfrm>
            <a:off x="3246980" y="411281"/>
            <a:ext cx="1140535" cy="486136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rgbClr val="0096FF"/>
                </a:solidFill>
                <a:latin typeface="Times New Roman" panose="02020603050405020304" pitchFamily="18" charset="0"/>
              </a:rPr>
              <a:t>Signature</a:t>
            </a:r>
            <a:endParaRPr kumimoji="1" lang="zh-CN" altLang="en-US" sz="1400">
              <a:solidFill>
                <a:srgbClr val="009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9065406-039B-8F41-806C-996BC428D5D3}"/>
              </a:ext>
            </a:extLst>
          </p:cNvPr>
          <p:cNvSpPr/>
          <p:nvPr/>
        </p:nvSpPr>
        <p:spPr>
          <a:xfrm>
            <a:off x="4559156" y="418167"/>
            <a:ext cx="1305808" cy="486136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rgbClr val="0096FF"/>
                </a:solidFill>
                <a:latin typeface="Times New Roman" panose="02020603050405020304" pitchFamily="18" charset="0"/>
              </a:rPr>
              <a:t>RuntimeVisibleAnnotations</a:t>
            </a:r>
            <a:endParaRPr kumimoji="1" lang="zh-CN" altLang="en-US" sz="1400">
              <a:solidFill>
                <a:srgbClr val="009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2E88622-99EB-3F46-AE74-06B15770708D}"/>
              </a:ext>
            </a:extLst>
          </p:cNvPr>
          <p:cNvSpPr/>
          <p:nvPr/>
        </p:nvSpPr>
        <p:spPr>
          <a:xfrm>
            <a:off x="6036605" y="411281"/>
            <a:ext cx="1305808" cy="486136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rgbClr val="0096FF"/>
                </a:solidFill>
                <a:latin typeface="Times New Roman" panose="02020603050405020304" pitchFamily="18" charset="0"/>
              </a:rPr>
              <a:t>RuntimeInvisibleAnnotations</a:t>
            </a:r>
            <a:endParaRPr kumimoji="1" lang="zh-CN" altLang="en-US" sz="1400">
              <a:solidFill>
                <a:srgbClr val="009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9A0BC10-9EE6-D44A-B4B0-D650889E283E}"/>
              </a:ext>
            </a:extLst>
          </p:cNvPr>
          <p:cNvSpPr/>
          <p:nvPr/>
        </p:nvSpPr>
        <p:spPr>
          <a:xfrm>
            <a:off x="7514054" y="418167"/>
            <a:ext cx="1671550" cy="486136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rgbClr val="0096FF"/>
                </a:solidFill>
                <a:latin typeface="Times New Roman" panose="02020603050405020304" pitchFamily="18" charset="0"/>
              </a:rPr>
              <a:t>RuntimeVisibleTypeAnnotations</a:t>
            </a:r>
            <a:endParaRPr kumimoji="1" lang="zh-CN" altLang="en-US" sz="1400">
              <a:solidFill>
                <a:srgbClr val="009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6960A6-BBFD-DD47-AD97-7F2E9697287A}"/>
              </a:ext>
            </a:extLst>
          </p:cNvPr>
          <p:cNvSpPr/>
          <p:nvPr/>
        </p:nvSpPr>
        <p:spPr>
          <a:xfrm>
            <a:off x="9357245" y="411281"/>
            <a:ext cx="1427599" cy="486136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rgbClr val="0096FF"/>
                </a:solidFill>
                <a:latin typeface="Times New Roman" panose="02020603050405020304" pitchFamily="18" charset="0"/>
              </a:rPr>
              <a:t>RuntimeInvisibleTypeAnnotations</a:t>
            </a:r>
            <a:endParaRPr kumimoji="1" lang="zh-CN" altLang="en-US" sz="1400">
              <a:solidFill>
                <a:srgbClr val="009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8A8E652-3A4A-7B43-BC84-6E9B78E943E5}"/>
              </a:ext>
            </a:extLst>
          </p:cNvPr>
          <p:cNvSpPr txBox="1"/>
          <p:nvPr/>
        </p:nvSpPr>
        <p:spPr>
          <a:xfrm>
            <a:off x="898443" y="5988426"/>
            <a:ext cx="1839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ClassFile</a:t>
            </a:r>
            <a:r>
              <a:rPr kumimoji="1"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attributes</a:t>
            </a:r>
            <a:endParaRPr kumimoji="1"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3C15E49-0575-0E4C-BF76-E1F30F9D3730}"/>
              </a:ext>
            </a:extLst>
          </p:cNvPr>
          <p:cNvSpPr/>
          <p:nvPr/>
        </p:nvSpPr>
        <p:spPr>
          <a:xfrm>
            <a:off x="3509171" y="1863524"/>
            <a:ext cx="2570036" cy="46507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FE2840-8ECE-8046-8018-3B7E90AB9AD9}"/>
              </a:ext>
            </a:extLst>
          </p:cNvPr>
          <p:cNvSpPr/>
          <p:nvPr/>
        </p:nvSpPr>
        <p:spPr>
          <a:xfrm>
            <a:off x="3771184" y="2155878"/>
            <a:ext cx="1140535" cy="486136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Code</a:t>
            </a:r>
            <a:endParaRPr kumimoji="1" lang="zh-CN" altLang="en-US" sz="1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7AD5B60-2E89-E24B-B3E0-55AAEC412AC4}"/>
              </a:ext>
            </a:extLst>
          </p:cNvPr>
          <p:cNvSpPr/>
          <p:nvPr/>
        </p:nvSpPr>
        <p:spPr>
          <a:xfrm>
            <a:off x="3771183" y="2797012"/>
            <a:ext cx="1140535" cy="486136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Exceptions</a:t>
            </a:r>
            <a:endParaRPr kumimoji="1" lang="zh-CN" altLang="en-US" sz="1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2A368B-D182-3F40-80EF-21A4E93124A8}"/>
              </a:ext>
            </a:extLst>
          </p:cNvPr>
          <p:cNvSpPr/>
          <p:nvPr/>
        </p:nvSpPr>
        <p:spPr>
          <a:xfrm>
            <a:off x="3771183" y="3438146"/>
            <a:ext cx="1603151" cy="486136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rgbClr val="0096FF"/>
                </a:solidFill>
                <a:latin typeface="Times New Roman" panose="02020603050405020304" pitchFamily="18" charset="0"/>
              </a:rPr>
              <a:t>RuntimeVisibleParameterAnnotations</a:t>
            </a:r>
            <a:endParaRPr kumimoji="1" lang="zh-CN" altLang="en-US" sz="1400">
              <a:solidFill>
                <a:srgbClr val="009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446B88D-749D-A045-B9BA-8F955B00449E}"/>
              </a:ext>
            </a:extLst>
          </p:cNvPr>
          <p:cNvSpPr/>
          <p:nvPr/>
        </p:nvSpPr>
        <p:spPr>
          <a:xfrm>
            <a:off x="3771183" y="4079280"/>
            <a:ext cx="1871460" cy="486105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rgbClr val="0096FF"/>
                </a:solidFill>
                <a:latin typeface="Times New Roman" panose="02020603050405020304" pitchFamily="18" charset="0"/>
              </a:rPr>
              <a:t>RuntimeInvisibleParameterAnnotations</a:t>
            </a:r>
            <a:endParaRPr kumimoji="1" lang="zh-CN" altLang="en-US" sz="1400">
              <a:solidFill>
                <a:srgbClr val="009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3D9C3D1-B833-3040-B9E7-4C192B6BAE4A}"/>
              </a:ext>
            </a:extLst>
          </p:cNvPr>
          <p:cNvSpPr/>
          <p:nvPr/>
        </p:nvSpPr>
        <p:spPr>
          <a:xfrm>
            <a:off x="3771183" y="4720448"/>
            <a:ext cx="1603151" cy="486105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rgbClr val="0096FF"/>
                </a:solidFill>
                <a:latin typeface="Times New Roman" panose="02020603050405020304" pitchFamily="18" charset="0"/>
              </a:rPr>
              <a:t>AnnotationDefault</a:t>
            </a:r>
            <a:endParaRPr kumimoji="1" lang="zh-CN" altLang="en-US" sz="1400">
              <a:solidFill>
                <a:srgbClr val="009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3B4E2D2-2596-844C-8997-654766CC2D01}"/>
              </a:ext>
            </a:extLst>
          </p:cNvPr>
          <p:cNvSpPr/>
          <p:nvPr/>
        </p:nvSpPr>
        <p:spPr>
          <a:xfrm>
            <a:off x="3771183" y="5341192"/>
            <a:ext cx="1603151" cy="486136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rgbClr val="0096FF"/>
                </a:solidFill>
                <a:latin typeface="Times New Roman" panose="02020603050405020304" pitchFamily="18" charset="0"/>
              </a:rPr>
              <a:t>MethodParameters</a:t>
            </a:r>
            <a:endParaRPr kumimoji="1" lang="zh-CN" altLang="en-US" sz="1400">
              <a:solidFill>
                <a:srgbClr val="009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15BB70-FE9A-FE4F-B3D1-A04CB905496E}"/>
              </a:ext>
            </a:extLst>
          </p:cNvPr>
          <p:cNvSpPr txBox="1"/>
          <p:nvPr/>
        </p:nvSpPr>
        <p:spPr>
          <a:xfrm>
            <a:off x="3771183" y="5980508"/>
            <a:ext cx="2093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method_info</a:t>
            </a:r>
            <a:r>
              <a:rPr kumimoji="1"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attributes</a:t>
            </a:r>
            <a:endParaRPr kumimoji="1"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45E0A5F-B9AB-9944-A8E9-E0BE243B2857}"/>
              </a:ext>
            </a:extLst>
          </p:cNvPr>
          <p:cNvSpPr txBox="1"/>
          <p:nvPr/>
        </p:nvSpPr>
        <p:spPr>
          <a:xfrm>
            <a:off x="10956485" y="485072"/>
            <a:ext cx="1045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公共属性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56EBD05-7755-F049-8B54-AADE6815FE70}"/>
              </a:ext>
            </a:extLst>
          </p:cNvPr>
          <p:cNvSpPr/>
          <p:nvPr/>
        </p:nvSpPr>
        <p:spPr>
          <a:xfrm>
            <a:off x="6316591" y="5011838"/>
            <a:ext cx="2570036" cy="15024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259256A-CEBB-9B4E-AE6D-C034D82A843B}"/>
              </a:ext>
            </a:extLst>
          </p:cNvPr>
          <p:cNvSpPr/>
          <p:nvPr/>
        </p:nvSpPr>
        <p:spPr>
          <a:xfrm>
            <a:off x="6578603" y="5341192"/>
            <a:ext cx="1234306" cy="486136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ConstantValue</a:t>
            </a:r>
            <a:endParaRPr kumimoji="1" lang="zh-CN" altLang="en-US" sz="1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E7CEC1C-0483-7647-8A29-9AA3810109FC}"/>
              </a:ext>
            </a:extLst>
          </p:cNvPr>
          <p:cNvSpPr txBox="1"/>
          <p:nvPr/>
        </p:nvSpPr>
        <p:spPr>
          <a:xfrm>
            <a:off x="6578603" y="5980508"/>
            <a:ext cx="2125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filed_info</a:t>
            </a:r>
            <a:r>
              <a:rPr kumimoji="1"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attributes</a:t>
            </a:r>
            <a:endParaRPr kumimoji="1"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74F3335-84C7-F546-8BF3-F9F4BA77EBF0}"/>
              </a:ext>
            </a:extLst>
          </p:cNvPr>
          <p:cNvSpPr/>
          <p:nvPr/>
        </p:nvSpPr>
        <p:spPr>
          <a:xfrm>
            <a:off x="9137064" y="3113590"/>
            <a:ext cx="2739452" cy="34007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8ED6A62-6F85-5240-ABAF-B38FFA862958}"/>
              </a:ext>
            </a:extLst>
          </p:cNvPr>
          <p:cNvSpPr/>
          <p:nvPr/>
        </p:nvSpPr>
        <p:spPr>
          <a:xfrm>
            <a:off x="9398174" y="3417790"/>
            <a:ext cx="1515428" cy="486136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chemeClr val="tx1"/>
                </a:solidFill>
                <a:latin typeface="Times New Roman" panose="02020603050405020304" pitchFamily="18" charset="0"/>
              </a:rPr>
              <a:t>LineNumberTable</a:t>
            </a:r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FB4C5A1-027C-D744-9511-735056988EA9}"/>
              </a:ext>
            </a:extLst>
          </p:cNvPr>
          <p:cNvSpPr/>
          <p:nvPr/>
        </p:nvSpPr>
        <p:spPr>
          <a:xfrm>
            <a:off x="9398173" y="4058924"/>
            <a:ext cx="1620097" cy="486136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chemeClr val="tx1"/>
                </a:solidFill>
                <a:latin typeface="Times New Roman" panose="02020603050405020304" pitchFamily="18" charset="0"/>
              </a:rPr>
              <a:t>LocalVariableTable</a:t>
            </a:r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07D97E6-7910-A840-9714-9C164D73E8E8}"/>
              </a:ext>
            </a:extLst>
          </p:cNvPr>
          <p:cNvSpPr/>
          <p:nvPr/>
        </p:nvSpPr>
        <p:spPr>
          <a:xfrm>
            <a:off x="9398173" y="4700058"/>
            <a:ext cx="1978912" cy="486136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chemeClr val="tx1"/>
                </a:solidFill>
                <a:latin typeface="Times New Roman" panose="02020603050405020304" pitchFamily="18" charset="0"/>
              </a:rPr>
              <a:t>LocalVariableTypeTable</a:t>
            </a:r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49F488A-4770-F74E-A407-8C330C9AFB09}"/>
              </a:ext>
            </a:extLst>
          </p:cNvPr>
          <p:cNvSpPr/>
          <p:nvPr/>
        </p:nvSpPr>
        <p:spPr>
          <a:xfrm>
            <a:off x="9398173" y="5341192"/>
            <a:ext cx="1515429" cy="486105"/>
          </a:xfrm>
          <a:prstGeom prst="rect">
            <a:avLst/>
          </a:prstGeom>
          <a:solidFill>
            <a:srgbClr val="FFF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StackMapTable</a:t>
            </a:r>
            <a:endParaRPr kumimoji="1" lang="zh-CN" altLang="en-US" sz="1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8CDBE6A-BC16-ED40-8641-09BD4D836AB5}"/>
              </a:ext>
            </a:extLst>
          </p:cNvPr>
          <p:cNvSpPr txBox="1"/>
          <p:nvPr/>
        </p:nvSpPr>
        <p:spPr>
          <a:xfrm>
            <a:off x="9537896" y="5988426"/>
            <a:ext cx="1839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Code</a:t>
            </a:r>
            <a:r>
              <a:rPr kumimoji="1"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attributes</a:t>
            </a:r>
            <a:endParaRPr kumimoji="1"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D7A4D0F-CAD9-754E-94D1-BF85A728EB14}"/>
              </a:ext>
            </a:extLst>
          </p:cNvPr>
          <p:cNvCxnSpPr>
            <a:stCxn id="54" idx="0"/>
            <a:endCxn id="27" idx="2"/>
          </p:cNvCxnSpPr>
          <p:nvPr/>
        </p:nvCxnSpPr>
        <p:spPr>
          <a:xfrm flipH="1" flipV="1">
            <a:off x="8349829" y="904303"/>
            <a:ext cx="2156961" cy="2209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A9CB7F9-79D5-524F-98DC-A04E316150AA}"/>
              </a:ext>
            </a:extLst>
          </p:cNvPr>
          <p:cNvCxnSpPr>
            <a:cxnSpLocks/>
            <a:stCxn id="54" idx="0"/>
            <a:endCxn id="28" idx="2"/>
          </p:cNvCxnSpPr>
          <p:nvPr/>
        </p:nvCxnSpPr>
        <p:spPr>
          <a:xfrm flipH="1" flipV="1">
            <a:off x="10071045" y="897417"/>
            <a:ext cx="435745" cy="2216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993F2DB3-CA4B-6F41-B8D5-3F37D264DC87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7601609" y="1286637"/>
            <a:ext cx="0" cy="3725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3AC3B90A-A099-574A-8C3F-5240E08B5756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4794189" y="1286637"/>
            <a:ext cx="0" cy="576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8CD8E968-E034-E54C-85CE-4D3F67323472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867337" y="1314559"/>
            <a:ext cx="0" cy="1127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6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BD208465-B404-6140-AA7D-B06CB205A69E}"/>
              </a:ext>
            </a:extLst>
          </p:cNvPr>
          <p:cNvSpPr/>
          <p:nvPr/>
        </p:nvSpPr>
        <p:spPr>
          <a:xfrm>
            <a:off x="0" y="4031"/>
            <a:ext cx="12446000" cy="6858000"/>
          </a:xfrm>
          <a:prstGeom prst="rect">
            <a:avLst/>
          </a:prstGeom>
          <a:solidFill>
            <a:srgbClr val="C4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DE73CB-CF82-AB48-A2BD-39C87154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35" y="1156463"/>
            <a:ext cx="3027169" cy="1220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E03A69-4653-4F46-80B6-FEE953AD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35" y="2811643"/>
            <a:ext cx="3068075" cy="1220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01BE0D7-BEB3-A548-BC76-53DF3442187E}"/>
              </a:ext>
            </a:extLst>
          </p:cNvPr>
          <p:cNvSpPr/>
          <p:nvPr/>
        </p:nvSpPr>
        <p:spPr>
          <a:xfrm>
            <a:off x="1054836" y="1886396"/>
            <a:ext cx="2433539" cy="224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89D1C78-5A08-804E-9D7D-C4E7587F29E0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2228573" y="2110879"/>
            <a:ext cx="43033" cy="700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D3B3BAE-37DD-8446-B579-E83664184E52}"/>
              </a:ext>
            </a:extLst>
          </p:cNvPr>
          <p:cNvSpPr/>
          <p:nvPr/>
        </p:nvSpPr>
        <p:spPr>
          <a:xfrm>
            <a:off x="759813" y="2923086"/>
            <a:ext cx="2315139" cy="207093"/>
          </a:xfrm>
          <a:prstGeom prst="rect">
            <a:avLst/>
          </a:prstGeom>
          <a:solidFill>
            <a:srgbClr val="FF0000">
              <a:alpha val="13333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CC8223-E9C6-D340-BE52-B0E2B3B66182}"/>
              </a:ext>
            </a:extLst>
          </p:cNvPr>
          <p:cNvSpPr/>
          <p:nvPr/>
        </p:nvSpPr>
        <p:spPr>
          <a:xfrm>
            <a:off x="985242" y="3130179"/>
            <a:ext cx="2433539" cy="224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E505D8-FE46-D840-8937-5B27D381E71E}"/>
              </a:ext>
            </a:extLst>
          </p:cNvPr>
          <p:cNvSpPr txBox="1"/>
          <p:nvPr/>
        </p:nvSpPr>
        <p:spPr>
          <a:xfrm>
            <a:off x="4671849" y="2769887"/>
            <a:ext cx="343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索引到一个固定的字符串“</a:t>
            </a:r>
            <a:r>
              <a:rPr kumimoji="1" lang="en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ConstantValue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840FF73-CF3C-3A45-AB53-3443DFF9B02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418781" y="2923776"/>
            <a:ext cx="1253068" cy="318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B4E6AD1-4792-6145-94B5-988B08646764}"/>
              </a:ext>
            </a:extLst>
          </p:cNvPr>
          <p:cNvSpPr/>
          <p:nvPr/>
        </p:nvSpPr>
        <p:spPr>
          <a:xfrm>
            <a:off x="985242" y="3525106"/>
            <a:ext cx="2433539" cy="224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B7EAD556-1CC4-D443-8CEF-3A8B2A4C45B7}"/>
              </a:ext>
            </a:extLst>
          </p:cNvPr>
          <p:cNvCxnSpPr>
            <a:cxnSpLocks/>
          </p:cNvCxnSpPr>
          <p:nvPr/>
        </p:nvCxnSpPr>
        <p:spPr>
          <a:xfrm flipV="1">
            <a:off x="3418781" y="3610347"/>
            <a:ext cx="909239" cy="27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510CF8D-4C46-7F4B-93C4-84AD8BAF5510}"/>
              </a:ext>
            </a:extLst>
          </p:cNvPr>
          <p:cNvSpPr txBox="1"/>
          <p:nvPr/>
        </p:nvSpPr>
        <p:spPr>
          <a:xfrm>
            <a:off x="4328020" y="3441498"/>
            <a:ext cx="260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索引到常量的值，值类型必须和常量类型相匹配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4F5423B-2699-804C-BF5B-B5B9A49C6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451" y="3349096"/>
            <a:ext cx="3831617" cy="16499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571DCB9-8F79-B443-8819-3BFCD03B6330}"/>
              </a:ext>
            </a:extLst>
          </p:cNvPr>
          <p:cNvSpPr/>
          <p:nvPr/>
        </p:nvSpPr>
        <p:spPr>
          <a:xfrm>
            <a:off x="9672043" y="3313593"/>
            <a:ext cx="1469026" cy="1715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9AAE756C-4954-744E-81F3-682144B45937}"/>
              </a:ext>
            </a:extLst>
          </p:cNvPr>
          <p:cNvCxnSpPr>
            <a:stCxn id="13" idx="2"/>
            <a:endCxn id="19" idx="2"/>
          </p:cNvCxnSpPr>
          <p:nvPr/>
        </p:nvCxnSpPr>
        <p:spPr>
          <a:xfrm rot="16200000" flipH="1">
            <a:off x="5664479" y="287122"/>
            <a:ext cx="1279610" cy="8204544"/>
          </a:xfrm>
          <a:prstGeom prst="bentConnector3">
            <a:avLst>
              <a:gd name="adj1" fmla="val 13705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B7F6185-F369-AD40-9672-699472881C83}"/>
              </a:ext>
            </a:extLst>
          </p:cNvPr>
          <p:cNvSpPr txBox="1"/>
          <p:nvPr/>
        </p:nvSpPr>
        <p:spPr>
          <a:xfrm>
            <a:off x="0" y="238334"/>
            <a:ext cx="284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filed_info</a:t>
            </a: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attributes</a:t>
            </a:r>
            <a:endParaRPr kumimoji="1"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35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21D20345-C1B7-4C45-8FFA-DBDACBF2452A}"/>
              </a:ext>
            </a:extLst>
          </p:cNvPr>
          <p:cNvSpPr/>
          <p:nvPr/>
        </p:nvSpPr>
        <p:spPr>
          <a:xfrm>
            <a:off x="0" y="0"/>
            <a:ext cx="12446000" cy="6858000"/>
          </a:xfrm>
          <a:prstGeom prst="rect">
            <a:avLst/>
          </a:prstGeom>
          <a:solidFill>
            <a:srgbClr val="FE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F99773-224E-8642-9334-BCEB0763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2" y="1152823"/>
            <a:ext cx="4371323" cy="328435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D3B3BAE-37DD-8446-B579-E83664184E52}"/>
              </a:ext>
            </a:extLst>
          </p:cNvPr>
          <p:cNvSpPr/>
          <p:nvPr/>
        </p:nvSpPr>
        <p:spPr>
          <a:xfrm>
            <a:off x="988542" y="1245225"/>
            <a:ext cx="2315139" cy="207093"/>
          </a:xfrm>
          <a:prstGeom prst="rect">
            <a:avLst/>
          </a:prstGeom>
          <a:solidFill>
            <a:srgbClr val="FF0000">
              <a:alpha val="13333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CC8223-E9C6-D340-BE52-B0E2B3B66182}"/>
              </a:ext>
            </a:extLst>
          </p:cNvPr>
          <p:cNvSpPr/>
          <p:nvPr/>
        </p:nvSpPr>
        <p:spPr>
          <a:xfrm>
            <a:off x="1101922" y="2042087"/>
            <a:ext cx="2433539" cy="224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E505D8-FE46-D840-8937-5B27D381E71E}"/>
              </a:ext>
            </a:extLst>
          </p:cNvPr>
          <p:cNvSpPr txBox="1"/>
          <p:nvPr/>
        </p:nvSpPr>
        <p:spPr>
          <a:xfrm>
            <a:off x="6096000" y="871016"/>
            <a:ext cx="343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方法执行过程中操作数栈的最大高度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840FF73-CF3C-3A45-AB53-3443DFF9B024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3535461" y="1024905"/>
            <a:ext cx="2560539" cy="899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B4E6AD1-4792-6145-94B5-988B08646764}"/>
              </a:ext>
            </a:extLst>
          </p:cNvPr>
          <p:cNvSpPr/>
          <p:nvPr/>
        </p:nvSpPr>
        <p:spPr>
          <a:xfrm>
            <a:off x="1101922" y="1811790"/>
            <a:ext cx="2433539" cy="224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B7F6185-F369-AD40-9672-699472881C83}"/>
              </a:ext>
            </a:extLst>
          </p:cNvPr>
          <p:cNvSpPr txBox="1"/>
          <p:nvPr/>
        </p:nvSpPr>
        <p:spPr>
          <a:xfrm>
            <a:off x="0" y="238334"/>
            <a:ext cx="284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method_info</a:t>
            </a: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attributes</a:t>
            </a:r>
            <a:endParaRPr kumimoji="1"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495379A-8BB6-7E4D-976A-9F33DEFAE517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 flipV="1">
            <a:off x="3535461" y="1591782"/>
            <a:ext cx="2560539" cy="562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D964E0E-10A1-A44C-ABE4-07A963C0A5BB}"/>
              </a:ext>
            </a:extLst>
          </p:cNvPr>
          <p:cNvSpPr txBox="1"/>
          <p:nvPr/>
        </p:nvSpPr>
        <p:spPr>
          <a:xfrm>
            <a:off x="6096000" y="1330172"/>
            <a:ext cx="343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方法调用过程中，局部变量数组中变量个数，包括传递进来的参数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1FCF80E-515C-0B48-8F0C-FAA7AB8C0705}"/>
              </a:ext>
            </a:extLst>
          </p:cNvPr>
          <p:cNvSpPr/>
          <p:nvPr/>
        </p:nvSpPr>
        <p:spPr>
          <a:xfrm>
            <a:off x="1101922" y="2266381"/>
            <a:ext cx="2433539" cy="224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87F891DE-8C5A-5F48-A96A-7F323FB0B53A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3535461" y="2266381"/>
            <a:ext cx="2560539" cy="112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2CFB360-ADDA-2740-AC76-A6BDD4EB8F25}"/>
              </a:ext>
            </a:extLst>
          </p:cNvPr>
          <p:cNvSpPr txBox="1"/>
          <p:nvPr/>
        </p:nvSpPr>
        <p:spPr>
          <a:xfrm>
            <a:off x="6096000" y="2004771"/>
            <a:ext cx="343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虽然占据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字节，但是代码长度不超过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65536(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2^16)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个字节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EFA4932-1918-1743-8C43-38A0178EEF96}"/>
              </a:ext>
            </a:extLst>
          </p:cNvPr>
          <p:cNvSpPr/>
          <p:nvPr/>
        </p:nvSpPr>
        <p:spPr>
          <a:xfrm>
            <a:off x="1101922" y="2813296"/>
            <a:ext cx="4020541" cy="996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E7F027-127D-0244-8A4B-40AEA3EC4467}"/>
              </a:ext>
            </a:extLst>
          </p:cNvPr>
          <p:cNvSpPr txBox="1"/>
          <p:nvPr/>
        </p:nvSpPr>
        <p:spPr>
          <a:xfrm>
            <a:off x="6096000" y="2973569"/>
            <a:ext cx="43713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400" dirty="0">
                <a:solidFill>
                  <a:srgbClr val="009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start_pc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是异常捕捉范围开始的</a:t>
            </a:r>
            <a:r>
              <a:rPr kumimoji="1" lang="en-US" altLang="zh-CN" sz="1400" dirty="0">
                <a:solidFill>
                  <a:srgbClr val="FF9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code</a:t>
            </a:r>
            <a:r>
              <a:rPr kumimoji="1" lang="zh-CN" altLang="en-US" sz="1400" dirty="0">
                <a:solidFill>
                  <a:srgbClr val="FF9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数组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的索引，个人理解也就是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try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的开始，</a:t>
            </a:r>
            <a:r>
              <a:rPr kumimoji="1" lang="en-US" altLang="zh-CN" sz="1400" dirty="0">
                <a:solidFill>
                  <a:srgbClr val="009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end_pc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是异常捕捉范围的结束索引，也就是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try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的结束，</a:t>
            </a:r>
            <a:r>
              <a:rPr kumimoji="1" lang="en-US" altLang="zh-CN" sz="1400" dirty="0">
                <a:solidFill>
                  <a:srgbClr val="009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handler_pc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是异常处理的开始执行代码的索引，也就是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catch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代码块的开始，</a:t>
            </a:r>
            <a:r>
              <a:rPr kumimoji="1" lang="en-US" altLang="zh-CN" sz="1400" dirty="0">
                <a:solidFill>
                  <a:srgbClr val="009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catch_type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指向了常量池中</a:t>
            </a:r>
            <a:r>
              <a:rPr kumimoji="1" lang="en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CONSTANT_Class_info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类型的数据项，指定捕捉的异常类型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08A72533-105D-7C46-8217-1AD04E70A3BF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122463" y="3311648"/>
            <a:ext cx="973537" cy="354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0D1056A-16E5-AD40-A504-EB11CAF4B0C6}"/>
              </a:ext>
            </a:extLst>
          </p:cNvPr>
          <p:cNvSpPr/>
          <p:nvPr/>
        </p:nvSpPr>
        <p:spPr>
          <a:xfrm>
            <a:off x="1101921" y="4004145"/>
            <a:ext cx="4020541" cy="240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DEA7530-C641-284D-90F4-4A28979997F8}"/>
              </a:ext>
            </a:extLst>
          </p:cNvPr>
          <p:cNvSpPr txBox="1"/>
          <p:nvPr/>
        </p:nvSpPr>
        <p:spPr>
          <a:xfrm>
            <a:off x="2004513" y="4850168"/>
            <a:ext cx="2215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属于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Code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attributes</a:t>
            </a:r>
            <a:endParaRPr kumimoji="1"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6F4C0901-FD31-044B-B7E3-DEA1157561B9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3112191" y="4244672"/>
            <a:ext cx="1" cy="6054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054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21D20345-C1B7-4C45-8FFA-DBDACBF2452A}"/>
              </a:ext>
            </a:extLst>
          </p:cNvPr>
          <p:cNvSpPr/>
          <p:nvPr/>
        </p:nvSpPr>
        <p:spPr>
          <a:xfrm>
            <a:off x="0" y="0"/>
            <a:ext cx="12446000" cy="6858000"/>
          </a:xfrm>
          <a:prstGeom prst="rect">
            <a:avLst/>
          </a:prstGeom>
          <a:solidFill>
            <a:srgbClr val="FE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46C199-B74E-8143-AC26-D18ED1AD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83" y="1589365"/>
            <a:ext cx="4866995" cy="147201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D3B3BAE-37DD-8446-B579-E83664184E52}"/>
              </a:ext>
            </a:extLst>
          </p:cNvPr>
          <p:cNvSpPr/>
          <p:nvPr/>
        </p:nvSpPr>
        <p:spPr>
          <a:xfrm>
            <a:off x="900265" y="1686616"/>
            <a:ext cx="2315139" cy="207093"/>
          </a:xfrm>
          <a:prstGeom prst="rect">
            <a:avLst/>
          </a:prstGeom>
          <a:solidFill>
            <a:srgbClr val="FF0000">
              <a:alpha val="13333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B7F6185-F369-AD40-9672-699472881C83}"/>
              </a:ext>
            </a:extLst>
          </p:cNvPr>
          <p:cNvSpPr txBox="1"/>
          <p:nvPr/>
        </p:nvSpPr>
        <p:spPr>
          <a:xfrm>
            <a:off x="0" y="238334"/>
            <a:ext cx="284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method_info</a:t>
            </a: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attributes</a:t>
            </a:r>
            <a:endParaRPr kumimoji="1"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E7F027-127D-0244-8A4B-40AEA3EC4467}"/>
              </a:ext>
            </a:extLst>
          </p:cNvPr>
          <p:cNvSpPr txBox="1"/>
          <p:nvPr/>
        </p:nvSpPr>
        <p:spPr>
          <a:xfrm>
            <a:off x="6096000" y="2973569"/>
            <a:ext cx="437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数组的每一项都是一个指针指向常量池中的一个</a:t>
            </a:r>
            <a:r>
              <a:rPr kumimoji="1" lang="en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CONSTANT_Class_info</a:t>
            </a:r>
            <a:r>
              <a:rPr kumimoji="1" lang="zh-CN" altLang="e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数据项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，指明异常类型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9D3260B-D680-1847-AD09-6EE4E5207757}"/>
              </a:ext>
            </a:extLst>
          </p:cNvPr>
          <p:cNvSpPr/>
          <p:nvPr/>
        </p:nvSpPr>
        <p:spPr>
          <a:xfrm>
            <a:off x="1279722" y="2563621"/>
            <a:ext cx="4457456" cy="224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22AD338-A844-FE43-B915-E3A22FC7BAEB}"/>
              </a:ext>
            </a:extLst>
          </p:cNvPr>
          <p:cNvCxnSpPr>
            <a:cxnSpLocks/>
            <a:stCxn id="26" idx="3"/>
            <a:endCxn id="40" idx="1"/>
          </p:cNvCxnSpPr>
          <p:nvPr/>
        </p:nvCxnSpPr>
        <p:spPr>
          <a:xfrm>
            <a:off x="5737178" y="2675863"/>
            <a:ext cx="358822" cy="559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46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21D20345-C1B7-4C45-8FFA-DBDACBF2452A}"/>
              </a:ext>
            </a:extLst>
          </p:cNvPr>
          <p:cNvSpPr/>
          <p:nvPr/>
        </p:nvSpPr>
        <p:spPr>
          <a:xfrm>
            <a:off x="0" y="0"/>
            <a:ext cx="12446000" cy="6858000"/>
          </a:xfrm>
          <a:prstGeom prst="rect">
            <a:avLst/>
          </a:prstGeom>
          <a:solidFill>
            <a:srgbClr val="FFF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43B30B-648F-8046-BEB1-FD4230D12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63" y="1467829"/>
            <a:ext cx="5035066" cy="152284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D3B3BAE-37DD-8446-B579-E83664184E52}"/>
              </a:ext>
            </a:extLst>
          </p:cNvPr>
          <p:cNvSpPr/>
          <p:nvPr/>
        </p:nvSpPr>
        <p:spPr>
          <a:xfrm>
            <a:off x="729064" y="1599911"/>
            <a:ext cx="2361270" cy="207093"/>
          </a:xfrm>
          <a:prstGeom prst="rect">
            <a:avLst/>
          </a:prstGeom>
          <a:solidFill>
            <a:srgbClr val="FF0000">
              <a:alpha val="13333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B7F6185-F369-AD40-9672-699472881C83}"/>
              </a:ext>
            </a:extLst>
          </p:cNvPr>
          <p:cNvSpPr txBox="1"/>
          <p:nvPr/>
        </p:nvSpPr>
        <p:spPr>
          <a:xfrm>
            <a:off x="0" y="238334"/>
            <a:ext cx="284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Code</a:t>
            </a: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attributes</a:t>
            </a:r>
            <a:endParaRPr kumimoji="1"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E7F027-127D-0244-8A4B-40AEA3EC4467}"/>
              </a:ext>
            </a:extLst>
          </p:cNvPr>
          <p:cNvSpPr txBox="1"/>
          <p:nvPr/>
        </p:nvSpPr>
        <p:spPr>
          <a:xfrm>
            <a:off x="6096000" y="2973569"/>
            <a:ext cx="437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数组的每一项都是一个指针指向常量池中的一个</a:t>
            </a:r>
            <a:r>
              <a:rPr kumimoji="1" lang="en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CONSTANT_Class_info</a:t>
            </a:r>
            <a:r>
              <a:rPr kumimoji="1" lang="zh-CN" altLang="e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数据项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，指明异常类型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9D3260B-D680-1847-AD09-6EE4E5207757}"/>
              </a:ext>
            </a:extLst>
          </p:cNvPr>
          <p:cNvSpPr/>
          <p:nvPr/>
        </p:nvSpPr>
        <p:spPr>
          <a:xfrm>
            <a:off x="1017868" y="2458295"/>
            <a:ext cx="4457456" cy="224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22AD338-A844-FE43-B915-E3A22FC7BAEB}"/>
              </a:ext>
            </a:extLst>
          </p:cNvPr>
          <p:cNvCxnSpPr>
            <a:cxnSpLocks/>
            <a:stCxn id="26" idx="3"/>
            <a:endCxn id="40" idx="1"/>
          </p:cNvCxnSpPr>
          <p:nvPr/>
        </p:nvCxnSpPr>
        <p:spPr>
          <a:xfrm>
            <a:off x="5475324" y="2570537"/>
            <a:ext cx="620676" cy="6646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13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589D1A84-C507-DF43-BE41-DE1E62CE5881}"/>
              </a:ext>
            </a:extLst>
          </p:cNvPr>
          <p:cNvSpPr/>
          <p:nvPr/>
        </p:nvSpPr>
        <p:spPr>
          <a:xfrm>
            <a:off x="0" y="0"/>
            <a:ext cx="12446000" cy="6858000"/>
          </a:xfrm>
          <a:prstGeom prst="rect">
            <a:avLst/>
          </a:prstGeom>
          <a:solidFill>
            <a:srgbClr val="EDF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DDB397-F6F0-294B-9FD7-1AD56AE1474C}"/>
              </a:ext>
            </a:extLst>
          </p:cNvPr>
          <p:cNvSpPr/>
          <p:nvPr/>
        </p:nvSpPr>
        <p:spPr>
          <a:xfrm>
            <a:off x="2080850" y="1096381"/>
            <a:ext cx="2160000" cy="268737"/>
          </a:xfrm>
          <a:prstGeom prst="rect">
            <a:avLst/>
          </a:prstGeom>
          <a:solidFill>
            <a:srgbClr val="01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  <a:latin typeface="Times New Roman" panose="02020603050405020304" pitchFamily="18" charset="0"/>
              </a:rPr>
              <a:t>magic</a:t>
            </a:r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A901A2-599D-8147-91ED-183E78747EA3}"/>
              </a:ext>
            </a:extLst>
          </p:cNvPr>
          <p:cNvSpPr/>
          <p:nvPr/>
        </p:nvSpPr>
        <p:spPr>
          <a:xfrm>
            <a:off x="5896303" y="1096381"/>
            <a:ext cx="1440000" cy="268737"/>
          </a:xfrm>
          <a:prstGeom prst="rect">
            <a:avLst/>
          </a:prstGeom>
          <a:solidFill>
            <a:srgbClr val="01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major_version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FC273A-94CB-A04C-90D2-FDDA61FB85F1}"/>
              </a:ext>
            </a:extLst>
          </p:cNvPr>
          <p:cNvSpPr/>
          <p:nvPr/>
        </p:nvSpPr>
        <p:spPr>
          <a:xfrm>
            <a:off x="4341112" y="1096381"/>
            <a:ext cx="1440000" cy="268737"/>
          </a:xfrm>
          <a:prstGeom prst="rect">
            <a:avLst/>
          </a:prstGeom>
          <a:solidFill>
            <a:srgbClr val="01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minor_version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189F13-8E41-3044-927C-CA6A03519C58}"/>
              </a:ext>
            </a:extLst>
          </p:cNvPr>
          <p:cNvSpPr/>
          <p:nvPr/>
        </p:nvSpPr>
        <p:spPr>
          <a:xfrm>
            <a:off x="7451496" y="1096381"/>
            <a:ext cx="1440000" cy="268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cons_pool_count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2A47B0-C371-8448-A6B8-20E7F8CC3245}"/>
              </a:ext>
            </a:extLst>
          </p:cNvPr>
          <p:cNvSpPr/>
          <p:nvPr/>
        </p:nvSpPr>
        <p:spPr>
          <a:xfrm>
            <a:off x="2080850" y="1489307"/>
            <a:ext cx="8030299" cy="114417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constant</a:t>
            </a:r>
            <a:r>
              <a: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pool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B5580C-F7C9-6444-89B7-EE245D1B2DEA}"/>
              </a:ext>
            </a:extLst>
          </p:cNvPr>
          <p:cNvSpPr txBox="1"/>
          <p:nvPr/>
        </p:nvSpPr>
        <p:spPr>
          <a:xfrm>
            <a:off x="6811729" y="1546778"/>
            <a:ext cx="35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FCC13A0-F214-0744-A92D-E64C737E93AD}"/>
              </a:ext>
            </a:extLst>
          </p:cNvPr>
          <p:cNvGrpSpPr/>
          <p:nvPr/>
        </p:nvGrpSpPr>
        <p:grpSpPr>
          <a:xfrm>
            <a:off x="4581073" y="1597148"/>
            <a:ext cx="2210669" cy="268592"/>
            <a:chOff x="5946206" y="1067764"/>
            <a:chExt cx="557047" cy="25450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4E3C28D-9A1F-EB43-BE6F-EE1005CE1FBD}"/>
                </a:ext>
              </a:extLst>
            </p:cNvPr>
            <p:cNvSpPr/>
            <p:nvPr/>
          </p:nvSpPr>
          <p:spPr>
            <a:xfrm>
              <a:off x="5946206" y="1067764"/>
              <a:ext cx="279166" cy="2545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tag</a:t>
              </a:r>
              <a:endParaRPr kumimoji="1" lang="zh-CN" altLang="en-US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C04A8F2-1353-7C41-9BFA-1D8F03E8739F}"/>
                </a:ext>
              </a:extLst>
            </p:cNvPr>
            <p:cNvSpPr/>
            <p:nvPr/>
          </p:nvSpPr>
          <p:spPr>
            <a:xfrm>
              <a:off x="6224087" y="1067765"/>
              <a:ext cx="279166" cy="2545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info[]</a:t>
              </a:r>
              <a:endParaRPr kumimoji="1" lang="zh-CN" altLang="en-US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DFFA9BB-B333-0341-B171-95103C0DA692}"/>
              </a:ext>
            </a:extLst>
          </p:cNvPr>
          <p:cNvGrpSpPr/>
          <p:nvPr/>
        </p:nvGrpSpPr>
        <p:grpSpPr>
          <a:xfrm>
            <a:off x="2251192" y="1598729"/>
            <a:ext cx="2210669" cy="268592"/>
            <a:chOff x="5946206" y="1067764"/>
            <a:chExt cx="557047" cy="25450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43D7CB8-AEE5-6F4F-9B54-C656387AD3B4}"/>
                </a:ext>
              </a:extLst>
            </p:cNvPr>
            <p:cNvSpPr/>
            <p:nvPr/>
          </p:nvSpPr>
          <p:spPr>
            <a:xfrm>
              <a:off x="5946206" y="1067764"/>
              <a:ext cx="279166" cy="2545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tag</a:t>
              </a:r>
              <a:endParaRPr kumimoji="1" lang="zh-CN" altLang="en-US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A8EFBB2-2124-1E4C-A9D0-D298BDCE2D34}"/>
                </a:ext>
              </a:extLst>
            </p:cNvPr>
            <p:cNvSpPr/>
            <p:nvPr/>
          </p:nvSpPr>
          <p:spPr>
            <a:xfrm>
              <a:off x="6224087" y="1067765"/>
              <a:ext cx="279166" cy="2545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info[]</a:t>
              </a:r>
              <a:endParaRPr kumimoji="1" lang="zh-CN" altLang="en-US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20EB8E10-D6D1-2F41-8034-8A45D0A5DC20}"/>
              </a:ext>
            </a:extLst>
          </p:cNvPr>
          <p:cNvSpPr txBox="1"/>
          <p:nvPr/>
        </p:nvSpPr>
        <p:spPr>
          <a:xfrm>
            <a:off x="1755260" y="392087"/>
            <a:ext cx="2528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个字节，固定值 “</a:t>
            </a:r>
            <a:r>
              <a:rPr kumimoji="1"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cafe</a:t>
            </a: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0E4D1E7D-C45A-7F47-9FD7-8DDC7513FA90}"/>
              </a:ext>
            </a:extLst>
          </p:cNvPr>
          <p:cNvCxnSpPr>
            <a:stCxn id="16" idx="2"/>
            <a:endCxn id="4" idx="0"/>
          </p:cNvCxnSpPr>
          <p:nvPr/>
        </p:nvCxnSpPr>
        <p:spPr>
          <a:xfrm>
            <a:off x="3019388" y="730641"/>
            <a:ext cx="141462" cy="365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042205E-E6EC-4342-8A08-3AAAF3043D81}"/>
              </a:ext>
            </a:extLst>
          </p:cNvPr>
          <p:cNvSpPr txBox="1"/>
          <p:nvPr/>
        </p:nvSpPr>
        <p:spPr>
          <a:xfrm>
            <a:off x="4667804" y="330221"/>
            <a:ext cx="1816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当前</a:t>
            </a:r>
            <a:r>
              <a:rPr kumimoji="1"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文件版本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5898F3A-4A86-FB45-8F6B-2DB4ECE0E51E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flipH="1">
            <a:off x="5061112" y="668775"/>
            <a:ext cx="514954" cy="427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FB905025-F563-A34B-B8C0-3892CAD27C2A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>
            <a:off x="5576066" y="668775"/>
            <a:ext cx="1040237" cy="427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98F97A5-09A9-614A-8F53-5CF327BCA51A}"/>
              </a:ext>
            </a:extLst>
          </p:cNvPr>
          <p:cNvSpPr txBox="1"/>
          <p:nvPr/>
        </p:nvSpPr>
        <p:spPr>
          <a:xfrm>
            <a:off x="7629711" y="330221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常量池项目数量</a:t>
            </a:r>
            <a:r>
              <a:rPr kumimoji="1"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kumimoji="1" lang="zh-CN" altLang="en-US" sz="16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C33A9BA-9ECB-AE42-93AE-78FDDC99F99D}"/>
              </a:ext>
            </a:extLst>
          </p:cNvPr>
          <p:cNvCxnSpPr>
            <a:cxnSpLocks/>
            <a:stCxn id="30" idx="2"/>
            <a:endCxn id="7" idx="0"/>
          </p:cNvCxnSpPr>
          <p:nvPr/>
        </p:nvCxnSpPr>
        <p:spPr>
          <a:xfrm flipH="1">
            <a:off x="8171496" y="668775"/>
            <a:ext cx="377698" cy="427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B644BFE-1B00-E14B-8E9C-0946BAB11A3E}"/>
              </a:ext>
            </a:extLst>
          </p:cNvPr>
          <p:cNvSpPr txBox="1"/>
          <p:nvPr/>
        </p:nvSpPr>
        <p:spPr>
          <a:xfrm>
            <a:off x="2080850" y="2831818"/>
            <a:ext cx="6833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>
                <a:latin typeface="Times New Roman" panose="02020603050405020304" pitchFamily="18" charset="0"/>
                <a:ea typeface="宋体" panose="02010600030101010101" pitchFamily="2" charset="-122"/>
              </a:rPr>
              <a:t>常量池项目包括：字符串常量、类和接口全限定名、属性名和其他常量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F0B4029-5501-7E4C-AC1F-0DBC947427FA}"/>
                  </a:ext>
                </a:extLst>
              </p:cNvPr>
              <p:cNvSpPr txBox="1"/>
              <p:nvPr/>
            </p:nvSpPr>
            <p:spPr>
              <a:xfrm>
                <a:off x="2061795" y="3305113"/>
                <a:ext cx="49464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常量池的索引范围：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[1</m:t>
                    </m:r>
                    <m:r>
                      <a:rPr kumimoji="1"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kumimoji="1"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𝑐𝑜𝑛𝑠𝑡𝑎𝑛𝑡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_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𝑝𝑜𝑜𝑙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_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𝑐𝑜𝑢𝑛𝑡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−1]</m:t>
                    </m:r>
                  </m:oMath>
                </a14:m>
                <a:endParaRPr kumimoji="1" lang="zh-CN" altLang="en-US" sz="1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F0B4029-5501-7E4C-AC1F-0DBC94742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795" y="3305113"/>
                <a:ext cx="4946419" cy="338554"/>
              </a:xfrm>
              <a:prstGeom prst="rect">
                <a:avLst/>
              </a:prstGeom>
              <a:blipFill>
                <a:blip r:embed="rId2"/>
                <a:stretch>
                  <a:fillRect l="-256" t="-7143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图片 42">
            <a:extLst>
              <a:ext uri="{FF2B5EF4-FFF2-40B4-BE49-F238E27FC236}">
                <a16:creationId xmlns:a16="http://schemas.microsoft.com/office/drawing/2014/main" id="{35488D5C-B053-C94B-B7CC-1AF71E72B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192" y="4120334"/>
            <a:ext cx="1701800" cy="1041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5" name="肘形连接符 44">
            <a:extLst>
              <a:ext uri="{FF2B5EF4-FFF2-40B4-BE49-F238E27FC236}">
                <a16:creationId xmlns:a16="http://schemas.microsoft.com/office/drawing/2014/main" id="{EE0D4DA2-3A41-5F46-B8F6-F3A8585EBD3F}"/>
              </a:ext>
            </a:extLst>
          </p:cNvPr>
          <p:cNvCxnSpPr>
            <a:stCxn id="14" idx="1"/>
            <a:endCxn id="43" idx="1"/>
          </p:cNvCxnSpPr>
          <p:nvPr/>
        </p:nvCxnSpPr>
        <p:spPr>
          <a:xfrm rot="10800000" flipV="1">
            <a:off x="2251192" y="1733024"/>
            <a:ext cx="12700" cy="2908009"/>
          </a:xfrm>
          <a:prstGeom prst="bentConnector3">
            <a:avLst>
              <a:gd name="adj1" fmla="val 592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658385A9-8994-6549-BFBB-BA8396FF5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936" y="3830995"/>
            <a:ext cx="2157749" cy="2930846"/>
          </a:xfrm>
          <a:prstGeom prst="rect">
            <a:avLst/>
          </a:prstGeom>
        </p:spPr>
      </p:pic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D7594231-C63D-CA47-BEF4-A514EFB6B7A0}"/>
              </a:ext>
            </a:extLst>
          </p:cNvPr>
          <p:cNvCxnSpPr>
            <a:cxnSpLocks/>
          </p:cNvCxnSpPr>
          <p:nvPr/>
        </p:nvCxnSpPr>
        <p:spPr>
          <a:xfrm>
            <a:off x="3511296" y="4547616"/>
            <a:ext cx="7722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C7664032-7247-9448-9F99-B18F0667DADA}"/>
              </a:ext>
            </a:extLst>
          </p:cNvPr>
          <p:cNvSpPr/>
          <p:nvPr/>
        </p:nvSpPr>
        <p:spPr>
          <a:xfrm>
            <a:off x="2696948" y="4441793"/>
            <a:ext cx="746815" cy="199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C839084-A43F-8D49-BCD9-A7CEDF331C99}"/>
              </a:ext>
            </a:extLst>
          </p:cNvPr>
          <p:cNvSpPr txBox="1"/>
          <p:nvPr/>
        </p:nvSpPr>
        <p:spPr>
          <a:xfrm>
            <a:off x="7008214" y="4683436"/>
            <a:ext cx="371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每一种</a:t>
            </a:r>
            <a:r>
              <a:rPr kumimoji="1"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tag</a:t>
            </a: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类型都规定了之后的</a:t>
            </a:r>
            <a:r>
              <a:rPr kumimoji="1"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info[]</a:t>
            </a: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中存储的数据的格式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494F47D-1DC9-D847-B7BA-A82157F2F129}"/>
              </a:ext>
            </a:extLst>
          </p:cNvPr>
          <p:cNvSpPr txBox="1"/>
          <p:nvPr/>
        </p:nvSpPr>
        <p:spPr>
          <a:xfrm>
            <a:off x="2174595" y="5583700"/>
            <a:ext cx="1854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一个常量池数据项</a:t>
            </a: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53516A0C-46D4-1A48-B613-FBE95AE02031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>
            <a:off x="3102092" y="5161734"/>
            <a:ext cx="1" cy="421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02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C8942E-16CE-2C4C-B786-CA9898EA4543}"/>
              </a:ext>
            </a:extLst>
          </p:cNvPr>
          <p:cNvSpPr/>
          <p:nvPr/>
        </p:nvSpPr>
        <p:spPr>
          <a:xfrm>
            <a:off x="1700899" y="1927883"/>
            <a:ext cx="2664162" cy="130014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C9A0B6-9CC6-F54C-9554-283ADB964461}"/>
              </a:ext>
            </a:extLst>
          </p:cNvPr>
          <p:cNvSpPr/>
          <p:nvPr/>
        </p:nvSpPr>
        <p:spPr>
          <a:xfrm>
            <a:off x="7682306" y="4323949"/>
            <a:ext cx="2290318" cy="11441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5E788B-55DE-DE42-86A2-5CFF4B9B09C3}"/>
              </a:ext>
            </a:extLst>
          </p:cNvPr>
          <p:cNvSpPr txBox="1"/>
          <p:nvPr/>
        </p:nvSpPr>
        <p:spPr>
          <a:xfrm>
            <a:off x="1872565" y="2743168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Times New Roman" panose="02020603050405020304" pitchFamily="18" charset="0"/>
              </a:rPr>
              <a:t>集合</a:t>
            </a:r>
            <a:r>
              <a:rPr kumimoji="1" lang="en-US" altLang="zh-CN" sz="1400" dirty="0">
                <a:latin typeface="Times New Roman" panose="02020603050405020304" pitchFamily="18" charset="0"/>
              </a:rPr>
              <a:t>Collection</a:t>
            </a:r>
            <a:r>
              <a:rPr kumimoji="1" lang="zh-CN" altLang="en-US" sz="1400" dirty="0">
                <a:latin typeface="Times New Roman" panose="02020603050405020304" pitchFamily="18" charset="0"/>
              </a:rPr>
              <a:t>框架</a:t>
            </a:r>
            <a:endParaRPr kumimoji="1"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65BBFB-621B-E943-AE0A-3F7481762726}"/>
              </a:ext>
            </a:extLst>
          </p:cNvPr>
          <p:cNvSpPr txBox="1"/>
          <p:nvPr/>
        </p:nvSpPr>
        <p:spPr>
          <a:xfrm>
            <a:off x="1872565" y="2064405"/>
            <a:ext cx="514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</a:rPr>
              <a:t>Map</a:t>
            </a:r>
            <a:endParaRPr kumimoji="1"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5FD9D4-3A99-3347-A91E-A9FCBEB0D836}"/>
              </a:ext>
            </a:extLst>
          </p:cNvPr>
          <p:cNvSpPr txBox="1"/>
          <p:nvPr/>
        </p:nvSpPr>
        <p:spPr>
          <a:xfrm>
            <a:off x="2559117" y="2062202"/>
            <a:ext cx="41389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</a:rPr>
              <a:t>Set</a:t>
            </a:r>
            <a:endParaRPr kumimoji="1"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712EE6-D1F8-4545-B313-859AAC720B24}"/>
              </a:ext>
            </a:extLst>
          </p:cNvPr>
          <p:cNvSpPr txBox="1"/>
          <p:nvPr/>
        </p:nvSpPr>
        <p:spPr>
          <a:xfrm>
            <a:off x="3144680" y="2062202"/>
            <a:ext cx="4635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</a:rPr>
              <a:t>List</a:t>
            </a:r>
            <a:endParaRPr kumimoji="1"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BC5BEC-99F2-7844-945F-AAFE0F5C24C1}"/>
              </a:ext>
            </a:extLst>
          </p:cNvPr>
          <p:cNvSpPr/>
          <p:nvPr/>
        </p:nvSpPr>
        <p:spPr>
          <a:xfrm>
            <a:off x="6494858" y="1927883"/>
            <a:ext cx="2664162" cy="130014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3FC93E3-9A75-7E49-9181-8144D8171E43}"/>
              </a:ext>
            </a:extLst>
          </p:cNvPr>
          <p:cNvSpPr txBox="1"/>
          <p:nvPr/>
        </p:nvSpPr>
        <p:spPr>
          <a:xfrm>
            <a:off x="6666524" y="27431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>
                <a:latin typeface="Times New Roman" panose="02020603050405020304" pitchFamily="18" charset="0"/>
              </a:rPr>
              <a:t>对象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D03D4D-C2F9-154F-A981-076EEF9912B1}"/>
              </a:ext>
            </a:extLst>
          </p:cNvPr>
          <p:cNvSpPr txBox="1"/>
          <p:nvPr/>
        </p:nvSpPr>
        <p:spPr>
          <a:xfrm>
            <a:off x="6666524" y="2064405"/>
            <a:ext cx="514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</a:rPr>
              <a:t>Map</a:t>
            </a:r>
            <a:endParaRPr kumimoji="1"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2D4EC95-4947-C743-AF54-DE294766623F}"/>
              </a:ext>
            </a:extLst>
          </p:cNvPr>
          <p:cNvSpPr txBox="1"/>
          <p:nvPr/>
        </p:nvSpPr>
        <p:spPr>
          <a:xfrm>
            <a:off x="7353076" y="2062202"/>
            <a:ext cx="41389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</a:rPr>
              <a:t>Set</a:t>
            </a:r>
            <a:endParaRPr kumimoji="1"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4C71D09-3BA8-044F-8E7A-A43F32F9CACF}"/>
              </a:ext>
            </a:extLst>
          </p:cNvPr>
          <p:cNvSpPr txBox="1"/>
          <p:nvPr/>
        </p:nvSpPr>
        <p:spPr>
          <a:xfrm>
            <a:off x="7938639" y="2062202"/>
            <a:ext cx="4635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</a:rPr>
              <a:t>List</a:t>
            </a:r>
            <a:endParaRPr kumimoji="1" lang="zh-CN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72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F8AD7A-40B9-CE4A-8380-94E421FCD172}"/>
              </a:ext>
            </a:extLst>
          </p:cNvPr>
          <p:cNvSpPr/>
          <p:nvPr/>
        </p:nvSpPr>
        <p:spPr>
          <a:xfrm>
            <a:off x="250235" y="222259"/>
            <a:ext cx="1440000" cy="268737"/>
          </a:xfrm>
          <a:prstGeom prst="rect">
            <a:avLst/>
          </a:prstGeom>
          <a:solidFill>
            <a:srgbClr val="01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  <a:latin typeface="Times New Roman" panose="02020603050405020304" pitchFamily="18" charset="0"/>
              </a:rPr>
              <a:t>magic</a:t>
            </a:r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A07E73-AB2A-914E-83DD-894CF011B97A}"/>
              </a:ext>
            </a:extLst>
          </p:cNvPr>
          <p:cNvSpPr/>
          <p:nvPr/>
        </p:nvSpPr>
        <p:spPr>
          <a:xfrm>
            <a:off x="3405934" y="222258"/>
            <a:ext cx="1440000" cy="268737"/>
          </a:xfrm>
          <a:prstGeom prst="rect">
            <a:avLst/>
          </a:prstGeom>
          <a:solidFill>
            <a:srgbClr val="01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major_version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99446F-0854-5845-93D1-C1A4B6689D57}"/>
              </a:ext>
            </a:extLst>
          </p:cNvPr>
          <p:cNvSpPr/>
          <p:nvPr/>
        </p:nvSpPr>
        <p:spPr>
          <a:xfrm>
            <a:off x="1850743" y="222258"/>
            <a:ext cx="1440000" cy="268737"/>
          </a:xfrm>
          <a:prstGeom prst="rect">
            <a:avLst/>
          </a:prstGeom>
          <a:solidFill>
            <a:srgbClr val="01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minor_version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E15A5E-BCEE-3749-8889-A3BC1B38F713}"/>
              </a:ext>
            </a:extLst>
          </p:cNvPr>
          <p:cNvSpPr/>
          <p:nvPr/>
        </p:nvSpPr>
        <p:spPr>
          <a:xfrm>
            <a:off x="4961127" y="222258"/>
            <a:ext cx="1440000" cy="268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cons_pool_count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91116E-6BD0-FB49-B588-7568A343C390}"/>
              </a:ext>
            </a:extLst>
          </p:cNvPr>
          <p:cNvSpPr/>
          <p:nvPr/>
        </p:nvSpPr>
        <p:spPr>
          <a:xfrm>
            <a:off x="250235" y="615185"/>
            <a:ext cx="8030299" cy="114417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constant</a:t>
            </a:r>
            <a:r>
              <a: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pool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790950-C589-384D-B02B-881F6A5465AC}"/>
              </a:ext>
            </a:extLst>
          </p:cNvPr>
          <p:cNvSpPr/>
          <p:nvPr/>
        </p:nvSpPr>
        <p:spPr>
          <a:xfrm>
            <a:off x="257195" y="1858099"/>
            <a:ext cx="1440000" cy="26873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access_flags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8FA4E8-8AD4-D643-9B21-06C481B8A988}"/>
              </a:ext>
            </a:extLst>
          </p:cNvPr>
          <p:cNvSpPr/>
          <p:nvPr/>
        </p:nvSpPr>
        <p:spPr>
          <a:xfrm>
            <a:off x="1850743" y="1858096"/>
            <a:ext cx="1440000" cy="26873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this_class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62F7F2-0326-4743-AB7F-015259C579F1}"/>
              </a:ext>
            </a:extLst>
          </p:cNvPr>
          <p:cNvSpPr/>
          <p:nvPr/>
        </p:nvSpPr>
        <p:spPr>
          <a:xfrm>
            <a:off x="3403079" y="1858095"/>
            <a:ext cx="1440000" cy="26873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super_class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4DCA65A-B1CB-7F43-B9B1-7B10BE64FC2D}"/>
              </a:ext>
            </a:extLst>
          </p:cNvPr>
          <p:cNvSpPr/>
          <p:nvPr/>
        </p:nvSpPr>
        <p:spPr>
          <a:xfrm>
            <a:off x="4961127" y="1858095"/>
            <a:ext cx="1440000" cy="268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interfaces_count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B4B572-30B8-5048-B8B4-A3D56C44B1D3}"/>
              </a:ext>
            </a:extLst>
          </p:cNvPr>
          <p:cNvSpPr/>
          <p:nvPr/>
        </p:nvSpPr>
        <p:spPr>
          <a:xfrm>
            <a:off x="280324" y="2226586"/>
            <a:ext cx="8030299" cy="114417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interfaces</a:t>
            </a:r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3E3D48-2CB6-824C-84DA-8E901A054000}"/>
              </a:ext>
            </a:extLst>
          </p:cNvPr>
          <p:cNvSpPr/>
          <p:nvPr/>
        </p:nvSpPr>
        <p:spPr>
          <a:xfrm>
            <a:off x="420577" y="2333040"/>
            <a:ext cx="1102785" cy="261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E08C6E5-B556-4D4A-8312-7F0198FFB8D4}"/>
              </a:ext>
            </a:extLst>
          </p:cNvPr>
          <p:cNvSpPr/>
          <p:nvPr/>
        </p:nvSpPr>
        <p:spPr>
          <a:xfrm>
            <a:off x="1663615" y="2333109"/>
            <a:ext cx="1102785" cy="261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E1752A7-2C93-714B-8DF3-A36D8935A9A0}"/>
              </a:ext>
            </a:extLst>
          </p:cNvPr>
          <p:cNvSpPr txBox="1"/>
          <p:nvPr/>
        </p:nvSpPr>
        <p:spPr>
          <a:xfrm>
            <a:off x="4981114" y="672656"/>
            <a:ext cx="35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29BE960-CDA9-074B-8B04-AF553584A194}"/>
              </a:ext>
            </a:extLst>
          </p:cNvPr>
          <p:cNvSpPr txBox="1"/>
          <p:nvPr/>
        </p:nvSpPr>
        <p:spPr>
          <a:xfrm>
            <a:off x="2766400" y="2278885"/>
            <a:ext cx="39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05BA7BE-233E-AC4D-A982-D8B4B54AD07F}"/>
              </a:ext>
            </a:extLst>
          </p:cNvPr>
          <p:cNvSpPr/>
          <p:nvPr/>
        </p:nvSpPr>
        <p:spPr>
          <a:xfrm>
            <a:off x="257195" y="3490337"/>
            <a:ext cx="1492620" cy="268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fields_count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3F2A9B-C30F-CA4D-90D9-8A0E0E7759FB}"/>
              </a:ext>
            </a:extLst>
          </p:cNvPr>
          <p:cNvSpPr/>
          <p:nvPr/>
        </p:nvSpPr>
        <p:spPr>
          <a:xfrm>
            <a:off x="280324" y="3862281"/>
            <a:ext cx="8030299" cy="114417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fields</a:t>
            </a:r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EDC8CE5-308F-5A4D-99BD-F28BE5D43CDB}"/>
              </a:ext>
            </a:extLst>
          </p:cNvPr>
          <p:cNvSpPr/>
          <p:nvPr/>
        </p:nvSpPr>
        <p:spPr>
          <a:xfrm>
            <a:off x="420577" y="3981858"/>
            <a:ext cx="1440000" cy="268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access_flags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5164768-0562-A24A-A70B-3DB63D6DEEFC}"/>
              </a:ext>
            </a:extLst>
          </p:cNvPr>
          <p:cNvSpPr txBox="1"/>
          <p:nvPr/>
        </p:nvSpPr>
        <p:spPr>
          <a:xfrm>
            <a:off x="7647204" y="3932536"/>
            <a:ext cx="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54FFF72-EA05-3442-B95F-DAC5AC328642}"/>
              </a:ext>
            </a:extLst>
          </p:cNvPr>
          <p:cNvSpPr/>
          <p:nvPr/>
        </p:nvSpPr>
        <p:spPr>
          <a:xfrm>
            <a:off x="1861759" y="3981857"/>
            <a:ext cx="1440000" cy="268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name_index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7F10FBA-B0E9-0744-BE3D-1D63F3014B3C}"/>
              </a:ext>
            </a:extLst>
          </p:cNvPr>
          <p:cNvSpPr/>
          <p:nvPr/>
        </p:nvSpPr>
        <p:spPr>
          <a:xfrm>
            <a:off x="3290743" y="3981857"/>
            <a:ext cx="1440000" cy="268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descriptor_index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90F5375-A78C-3644-B6CF-D3928DF2E2BD}"/>
              </a:ext>
            </a:extLst>
          </p:cNvPr>
          <p:cNvSpPr/>
          <p:nvPr/>
        </p:nvSpPr>
        <p:spPr>
          <a:xfrm>
            <a:off x="4730743" y="3981856"/>
            <a:ext cx="1440000" cy="268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attributes_count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7BEE2EB-1304-FB45-850C-26D593286148}"/>
              </a:ext>
            </a:extLst>
          </p:cNvPr>
          <p:cNvGrpSpPr/>
          <p:nvPr/>
        </p:nvGrpSpPr>
        <p:grpSpPr>
          <a:xfrm>
            <a:off x="2750458" y="723026"/>
            <a:ext cx="2210669" cy="268592"/>
            <a:chOff x="5946206" y="1067764"/>
            <a:chExt cx="557047" cy="254507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D88FAF0-676D-FD43-9EF0-D217B8E2A14E}"/>
                </a:ext>
              </a:extLst>
            </p:cNvPr>
            <p:cNvSpPr/>
            <p:nvPr/>
          </p:nvSpPr>
          <p:spPr>
            <a:xfrm>
              <a:off x="5946206" y="1067764"/>
              <a:ext cx="279166" cy="2545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tag</a:t>
              </a:r>
              <a:endParaRPr kumimoji="1" lang="zh-CN" altLang="en-US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8762385-0113-BB4C-88EE-AF5354DE35DA}"/>
                </a:ext>
              </a:extLst>
            </p:cNvPr>
            <p:cNvSpPr/>
            <p:nvPr/>
          </p:nvSpPr>
          <p:spPr>
            <a:xfrm>
              <a:off x="6224087" y="1067765"/>
              <a:ext cx="279166" cy="2545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info[]</a:t>
              </a:r>
              <a:endParaRPr kumimoji="1" lang="zh-CN" altLang="en-US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9905B42-2BF4-8044-A10F-C0C115D7FD7F}"/>
              </a:ext>
            </a:extLst>
          </p:cNvPr>
          <p:cNvGrpSpPr/>
          <p:nvPr/>
        </p:nvGrpSpPr>
        <p:grpSpPr>
          <a:xfrm>
            <a:off x="420577" y="724607"/>
            <a:ext cx="2210669" cy="268592"/>
            <a:chOff x="5946206" y="1067764"/>
            <a:chExt cx="557047" cy="25450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EE5B8C7-C7CB-3C44-B062-90AEF62EFF82}"/>
                </a:ext>
              </a:extLst>
            </p:cNvPr>
            <p:cNvSpPr/>
            <p:nvPr/>
          </p:nvSpPr>
          <p:spPr>
            <a:xfrm>
              <a:off x="5946206" y="1067764"/>
              <a:ext cx="279166" cy="2545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tag</a:t>
              </a:r>
              <a:endParaRPr kumimoji="1" lang="zh-CN" altLang="en-US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85557B1-4AEC-0D41-88C9-DCD3A7C40E14}"/>
                </a:ext>
              </a:extLst>
            </p:cNvPr>
            <p:cNvSpPr/>
            <p:nvPr/>
          </p:nvSpPr>
          <p:spPr>
            <a:xfrm>
              <a:off x="6224087" y="1067765"/>
              <a:ext cx="279166" cy="2545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info[]</a:t>
              </a:r>
              <a:endParaRPr kumimoji="1" lang="zh-CN" altLang="en-US" sz="12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7A097882-80EB-4448-ADD4-98B22F453715}"/>
              </a:ext>
            </a:extLst>
          </p:cNvPr>
          <p:cNvSpPr/>
          <p:nvPr/>
        </p:nvSpPr>
        <p:spPr>
          <a:xfrm>
            <a:off x="6170743" y="3981855"/>
            <a:ext cx="1440000" cy="268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attributes[]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7701BD2-A7D2-674F-A7E4-D1D8AF7834C7}"/>
              </a:ext>
            </a:extLst>
          </p:cNvPr>
          <p:cNvSpPr/>
          <p:nvPr/>
        </p:nvSpPr>
        <p:spPr>
          <a:xfrm>
            <a:off x="280324" y="5102780"/>
            <a:ext cx="1492620" cy="268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methods_count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16715AF-7CB5-BE46-A015-60CFF0175EE4}"/>
              </a:ext>
            </a:extLst>
          </p:cNvPr>
          <p:cNvSpPr/>
          <p:nvPr/>
        </p:nvSpPr>
        <p:spPr>
          <a:xfrm>
            <a:off x="280324" y="5497976"/>
            <a:ext cx="8030299" cy="114417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methods</a:t>
            </a:r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A606CB2-A608-2B41-ACB7-92A3B907489A}"/>
              </a:ext>
            </a:extLst>
          </p:cNvPr>
          <p:cNvSpPr/>
          <p:nvPr/>
        </p:nvSpPr>
        <p:spPr>
          <a:xfrm>
            <a:off x="420577" y="5617553"/>
            <a:ext cx="1440000" cy="268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access_flags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1C506F8-B27D-F743-8751-A3B9C382A718}"/>
              </a:ext>
            </a:extLst>
          </p:cNvPr>
          <p:cNvSpPr txBox="1"/>
          <p:nvPr/>
        </p:nvSpPr>
        <p:spPr>
          <a:xfrm>
            <a:off x="7647204" y="5591026"/>
            <a:ext cx="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F267581-01E4-8E4A-98A4-923DE83EFCA1}"/>
              </a:ext>
            </a:extLst>
          </p:cNvPr>
          <p:cNvSpPr/>
          <p:nvPr/>
        </p:nvSpPr>
        <p:spPr>
          <a:xfrm>
            <a:off x="1861759" y="5617552"/>
            <a:ext cx="1440000" cy="268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name_index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2FF6D59-B6A4-CF41-A7ED-CFAB3778FDB5}"/>
              </a:ext>
            </a:extLst>
          </p:cNvPr>
          <p:cNvSpPr/>
          <p:nvPr/>
        </p:nvSpPr>
        <p:spPr>
          <a:xfrm>
            <a:off x="3290743" y="5617552"/>
            <a:ext cx="1440000" cy="268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descriptor_index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62F92CD-6B9D-2C48-90BD-9CF05B838FB9}"/>
              </a:ext>
            </a:extLst>
          </p:cNvPr>
          <p:cNvSpPr/>
          <p:nvPr/>
        </p:nvSpPr>
        <p:spPr>
          <a:xfrm>
            <a:off x="4730743" y="5617551"/>
            <a:ext cx="1440000" cy="268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attributes_count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E1D3E2-AB33-5647-BE69-A83A8778A554}"/>
              </a:ext>
            </a:extLst>
          </p:cNvPr>
          <p:cNvSpPr/>
          <p:nvPr/>
        </p:nvSpPr>
        <p:spPr>
          <a:xfrm>
            <a:off x="6170743" y="5617550"/>
            <a:ext cx="1440000" cy="268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attributes[]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39CCA70-D408-FF40-8EE3-E71088E662BE}"/>
              </a:ext>
            </a:extLst>
          </p:cNvPr>
          <p:cNvSpPr/>
          <p:nvPr/>
        </p:nvSpPr>
        <p:spPr>
          <a:xfrm>
            <a:off x="280324" y="6761727"/>
            <a:ext cx="1492620" cy="268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attributes_count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1745BC2-A012-D145-8BAE-43FFB34EE846}"/>
              </a:ext>
            </a:extLst>
          </p:cNvPr>
          <p:cNvSpPr/>
          <p:nvPr/>
        </p:nvSpPr>
        <p:spPr>
          <a:xfrm>
            <a:off x="280324" y="7133671"/>
            <a:ext cx="8030299" cy="114417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attributes</a:t>
            </a:r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AC8D6F8-B08D-AD4B-B328-CF1ED597FDE5}"/>
              </a:ext>
            </a:extLst>
          </p:cNvPr>
          <p:cNvSpPr/>
          <p:nvPr/>
        </p:nvSpPr>
        <p:spPr>
          <a:xfrm>
            <a:off x="420576" y="7253249"/>
            <a:ext cx="1547923" cy="268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attribute_name_index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2E4457E-1F19-E949-9FA4-0ECD57A4FED3}"/>
              </a:ext>
            </a:extLst>
          </p:cNvPr>
          <p:cNvSpPr txBox="1"/>
          <p:nvPr/>
        </p:nvSpPr>
        <p:spPr>
          <a:xfrm>
            <a:off x="4864209" y="7202947"/>
            <a:ext cx="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D126EDE-1941-594A-BECA-D77B26C0FF6A}"/>
              </a:ext>
            </a:extLst>
          </p:cNvPr>
          <p:cNvSpPr/>
          <p:nvPr/>
        </p:nvSpPr>
        <p:spPr>
          <a:xfrm>
            <a:off x="1968499" y="7253245"/>
            <a:ext cx="1440000" cy="268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attribute_length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793C132-09DD-1544-8CAF-AD958DA0544C}"/>
              </a:ext>
            </a:extLst>
          </p:cNvPr>
          <p:cNvSpPr/>
          <p:nvPr/>
        </p:nvSpPr>
        <p:spPr>
          <a:xfrm>
            <a:off x="3403079" y="7253245"/>
            <a:ext cx="1440000" cy="268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info[]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134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CDCF94-6FD7-B949-A674-8EEAC4AB2F0C}"/>
              </a:ext>
            </a:extLst>
          </p:cNvPr>
          <p:cNvSpPr txBox="1"/>
          <p:nvPr/>
        </p:nvSpPr>
        <p:spPr>
          <a:xfrm>
            <a:off x="531072" y="421493"/>
            <a:ext cx="2078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运行时对象内存布局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135033-D11E-F14E-BB40-685E52ACE7AD}"/>
              </a:ext>
            </a:extLst>
          </p:cNvPr>
          <p:cNvSpPr/>
          <p:nvPr/>
        </p:nvSpPr>
        <p:spPr>
          <a:xfrm>
            <a:off x="1314404" y="4330667"/>
            <a:ext cx="8030299" cy="115527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Instance</a:t>
            </a:r>
            <a:r>
              <a: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Data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A848F9-5F46-2F41-85AD-2946F47BB28C}"/>
              </a:ext>
            </a:extLst>
          </p:cNvPr>
          <p:cNvSpPr/>
          <p:nvPr/>
        </p:nvSpPr>
        <p:spPr>
          <a:xfrm>
            <a:off x="1314404" y="5612600"/>
            <a:ext cx="8030299" cy="868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Alignment</a:t>
            </a:r>
            <a:r>
              <a:rPr kumimoji="1"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Padding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D35ADC-EA2E-9C40-86C3-C90FC2215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04" y="1233895"/>
            <a:ext cx="8030299" cy="29701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7F74C0B-22B3-7B4F-B4C0-51E38B714CD8}"/>
              </a:ext>
            </a:extLst>
          </p:cNvPr>
          <p:cNvSpPr/>
          <p:nvPr/>
        </p:nvSpPr>
        <p:spPr>
          <a:xfrm>
            <a:off x="7788160" y="2120461"/>
            <a:ext cx="1749358" cy="2002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20E813-509A-204C-95BA-48D1089EDA1F}"/>
              </a:ext>
            </a:extLst>
          </p:cNvPr>
          <p:cNvSpPr txBox="1"/>
          <p:nvPr/>
        </p:nvSpPr>
        <p:spPr>
          <a:xfrm>
            <a:off x="10048743" y="2663770"/>
            <a:ext cx="1657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处于不同状态下，对象头信息内容和格式是不同的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B713566-C35A-ED42-BF8B-30E2B99C097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9537518" y="2986936"/>
            <a:ext cx="511225" cy="134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098F9B3-2ABE-FB4C-BFBE-945C3BB26C86}"/>
              </a:ext>
            </a:extLst>
          </p:cNvPr>
          <p:cNvSpPr/>
          <p:nvPr/>
        </p:nvSpPr>
        <p:spPr>
          <a:xfrm>
            <a:off x="5425960" y="1710559"/>
            <a:ext cx="2362200" cy="409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AE40C4-B157-9043-BBB1-D8BFFF57AC0E}"/>
              </a:ext>
            </a:extLst>
          </p:cNvPr>
          <p:cNvSpPr txBox="1"/>
          <p:nvPr/>
        </p:nvSpPr>
        <p:spPr>
          <a:xfrm>
            <a:off x="6330709" y="637988"/>
            <a:ext cx="165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对象所属类的元数据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2CC0A7EB-10ED-494D-B63C-480706305B20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V="1">
            <a:off x="6607060" y="914987"/>
            <a:ext cx="552502" cy="795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5849444-1552-6145-9F44-FA5027E335B9}"/>
              </a:ext>
            </a:extLst>
          </p:cNvPr>
          <p:cNvSpPr/>
          <p:nvPr/>
        </p:nvSpPr>
        <p:spPr>
          <a:xfrm>
            <a:off x="4751374" y="3712779"/>
            <a:ext cx="674586" cy="409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7199703D-C686-7F44-85B8-A4C44A36BB1F}"/>
              </a:ext>
            </a:extLst>
          </p:cNvPr>
          <p:cNvCxnSpPr>
            <a:cxnSpLocks/>
            <a:stCxn id="24" idx="2"/>
            <a:endCxn id="12" idx="2"/>
          </p:cNvCxnSpPr>
          <p:nvPr/>
        </p:nvCxnSpPr>
        <p:spPr>
          <a:xfrm rot="16200000" flipH="1">
            <a:off x="6875753" y="2335595"/>
            <a:ext cx="12700" cy="3574172"/>
          </a:xfrm>
          <a:prstGeom prst="curvedConnector3">
            <a:avLst>
              <a:gd name="adj1" fmla="val 2979307"/>
            </a:avLst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25FB8B9-4181-F149-9BF7-78E839D286F0}"/>
              </a:ext>
            </a:extLst>
          </p:cNvPr>
          <p:cNvSpPr txBox="1"/>
          <p:nvPr/>
        </p:nvSpPr>
        <p:spPr>
          <a:xfrm>
            <a:off x="6409536" y="4607557"/>
            <a:ext cx="165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标志位，也是锁状态，对应对象的</a:t>
            </a:r>
            <a:r>
              <a:rPr kumimoji="1"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State</a:t>
            </a:r>
            <a:endParaRPr kumimoji="1"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EEF2720F-88E8-C141-A2F2-6535BF200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075" y="4215915"/>
            <a:ext cx="1471332" cy="163557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A5A5782-EC8C-7045-B92A-D3E838B0EA5E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8067242" y="4838390"/>
            <a:ext cx="1796833" cy="195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923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CDCF94-6FD7-B949-A674-8EEAC4AB2F0C}"/>
              </a:ext>
            </a:extLst>
          </p:cNvPr>
          <p:cNvSpPr txBox="1"/>
          <p:nvPr/>
        </p:nvSpPr>
        <p:spPr>
          <a:xfrm>
            <a:off x="531072" y="421493"/>
            <a:ext cx="2078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运行时对象内存布局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D35ADC-EA2E-9C40-86C3-C90FC2215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294" y="429857"/>
            <a:ext cx="6915195" cy="2557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4681A06-6397-5A42-B5F0-594E82FD4B01}"/>
              </a:ext>
            </a:extLst>
          </p:cNvPr>
          <p:cNvSpPr txBox="1"/>
          <p:nvPr/>
        </p:nvSpPr>
        <p:spPr>
          <a:xfrm>
            <a:off x="2732690" y="3275111"/>
            <a:ext cx="895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400" dirty="0">
                <a:solidFill>
                  <a:srgbClr val="009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identity_hashcode</a:t>
            </a:r>
            <a:r>
              <a:rPr kumimoji="1" lang="zh-CN" altLang="en-US" sz="1400" dirty="0">
                <a:solidFill>
                  <a:srgbClr val="009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对象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hashcode),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分代年龄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),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biased_lock</a:t>
            </a:r>
            <a:r>
              <a:rPr kumimoji="1"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是否被偏向锁锁住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),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lock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对象锁定状态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DC3028-22AA-EF44-8BC8-886E5EB5E602}"/>
              </a:ext>
            </a:extLst>
          </p:cNvPr>
          <p:cNvSpPr txBox="1"/>
          <p:nvPr/>
        </p:nvSpPr>
        <p:spPr>
          <a:xfrm>
            <a:off x="2732690" y="3716565"/>
            <a:ext cx="895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400" dirty="0">
                <a:solidFill>
                  <a:srgbClr val="009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thread</a:t>
            </a:r>
            <a:r>
              <a:rPr kumimoji="1" lang="zh-CN" altLang="en-US" sz="1400" dirty="0">
                <a:solidFill>
                  <a:srgbClr val="009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对象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hashcode),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epoch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(),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分代年龄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),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biased_lock</a:t>
            </a:r>
            <a:r>
              <a:rPr kumimoji="1" lang="zh-CN" altLang="en-US" sz="1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是否被偏向锁锁住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),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lock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对象锁定状态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68DB22-85BF-EA43-B6E1-961AF0B8D9E8}"/>
              </a:ext>
            </a:extLst>
          </p:cNvPr>
          <p:cNvSpPr txBox="1"/>
          <p:nvPr/>
        </p:nvSpPr>
        <p:spPr>
          <a:xfrm>
            <a:off x="2732690" y="4154291"/>
            <a:ext cx="458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400" dirty="0">
                <a:solidFill>
                  <a:srgbClr val="009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ptr_to_lock_record</a:t>
            </a:r>
            <a:r>
              <a:rPr kumimoji="1" lang="zh-CN" altLang="en-US" sz="1400" dirty="0">
                <a:solidFill>
                  <a:srgbClr val="009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对象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hashcode),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lock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对象锁定状态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2A275A-B4F7-4B45-B93B-C5AE39D0741C}"/>
              </a:ext>
            </a:extLst>
          </p:cNvPr>
          <p:cNvSpPr txBox="1"/>
          <p:nvPr/>
        </p:nvSpPr>
        <p:spPr>
          <a:xfrm>
            <a:off x="906517" y="3275111"/>
            <a:ext cx="872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Normal</a:t>
            </a:r>
            <a:r>
              <a:rPr kumimoji="1"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kumimoji="1"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5AA1E24-471B-634F-9AA1-D7A8F0760E8E}"/>
              </a:ext>
            </a:extLst>
          </p:cNvPr>
          <p:cNvSpPr txBox="1"/>
          <p:nvPr/>
        </p:nvSpPr>
        <p:spPr>
          <a:xfrm>
            <a:off x="903889" y="3716565"/>
            <a:ext cx="872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Biased </a:t>
            </a:r>
            <a:r>
              <a:rPr kumimoji="1"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kumimoji="1"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31E044-076A-314C-B0D5-1CE09A7BD188}"/>
              </a:ext>
            </a:extLst>
          </p:cNvPr>
          <p:cNvSpPr txBox="1"/>
          <p:nvPr/>
        </p:nvSpPr>
        <p:spPr>
          <a:xfrm>
            <a:off x="903889" y="4158019"/>
            <a:ext cx="182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Lightweight</a:t>
            </a:r>
            <a:r>
              <a:rPr kumimoji="1"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Locked </a:t>
            </a:r>
            <a:r>
              <a:rPr kumimoji="1"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kumimoji="1"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938830-3D77-7E45-BB2A-BDF8A589A282}"/>
              </a:ext>
            </a:extLst>
          </p:cNvPr>
          <p:cNvSpPr txBox="1"/>
          <p:nvPr/>
        </p:nvSpPr>
        <p:spPr>
          <a:xfrm>
            <a:off x="2732689" y="4592017"/>
            <a:ext cx="5361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400" dirty="0">
                <a:solidFill>
                  <a:srgbClr val="009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ptr_to_heavyweight_monitor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对象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hashcode),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lock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对象锁定状态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F2D981-85ED-074E-98FE-CA7806A262C6}"/>
              </a:ext>
            </a:extLst>
          </p:cNvPr>
          <p:cNvSpPr txBox="1"/>
          <p:nvPr/>
        </p:nvSpPr>
        <p:spPr>
          <a:xfrm>
            <a:off x="903888" y="4595745"/>
            <a:ext cx="182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Heavyweight</a:t>
            </a:r>
            <a:r>
              <a:rPr kumimoji="1"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Locked </a:t>
            </a:r>
            <a:r>
              <a:rPr kumimoji="1"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kumimoji="1"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2F64173-E19B-544B-BF20-3AAF244C784D}"/>
              </a:ext>
            </a:extLst>
          </p:cNvPr>
          <p:cNvSpPr txBox="1"/>
          <p:nvPr/>
        </p:nvSpPr>
        <p:spPr>
          <a:xfrm>
            <a:off x="2732689" y="5005357"/>
            <a:ext cx="458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lock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对象锁定状态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5C68AA4-8DB3-1445-95EB-CE5A8D67F1A3}"/>
              </a:ext>
            </a:extLst>
          </p:cNvPr>
          <p:cNvSpPr txBox="1"/>
          <p:nvPr/>
        </p:nvSpPr>
        <p:spPr>
          <a:xfrm>
            <a:off x="903887" y="5009085"/>
            <a:ext cx="182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Marked</a:t>
            </a:r>
            <a:r>
              <a:rPr kumimoji="1"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kumimoji="1"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GC</a:t>
            </a:r>
            <a:r>
              <a:rPr kumimoji="1"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kumimoji="1"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EAD3E5-1895-BB48-AE95-1741EF8110C0}"/>
              </a:ext>
            </a:extLst>
          </p:cNvPr>
          <p:cNvSpPr txBox="1"/>
          <p:nvPr/>
        </p:nvSpPr>
        <p:spPr>
          <a:xfrm>
            <a:off x="2837792" y="5698806"/>
            <a:ext cx="895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400" dirty="0">
                <a:solidFill>
                  <a:srgbClr val="009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ptr_to_heavyweight_monitor :30</a:t>
            </a:r>
            <a:r>
              <a:rPr kumimoji="1" lang="zh-CN" altLang="en-US" sz="1400" dirty="0">
                <a:solidFill>
                  <a:srgbClr val="009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lock</a:t>
            </a:r>
            <a:r>
              <a:rPr kumimoji="1"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:2</a:t>
            </a:r>
            <a:endParaRPr kumimoji="1"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597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495D13CF-BD9F-9740-A58B-13ED4B492515}"/>
              </a:ext>
            </a:extLst>
          </p:cNvPr>
          <p:cNvCxnSpPr>
            <a:cxnSpLocks/>
            <a:stCxn id="2" idx="3"/>
            <a:endCxn id="37" idx="1"/>
          </p:cNvCxnSpPr>
          <p:nvPr/>
        </p:nvCxnSpPr>
        <p:spPr>
          <a:xfrm>
            <a:off x="1769534" y="928971"/>
            <a:ext cx="4064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AF92273-C424-3542-AAE9-D3C4B884005D}"/>
              </a:ext>
            </a:extLst>
          </p:cNvPr>
          <p:cNvSpPr/>
          <p:nvPr/>
        </p:nvSpPr>
        <p:spPr>
          <a:xfrm>
            <a:off x="389470" y="651771"/>
            <a:ext cx="1380064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BlockController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05C4F98-D58D-7142-8B33-1F1597E6FDCC}"/>
              </a:ext>
            </a:extLst>
          </p:cNvPr>
          <p:cNvSpPr/>
          <p:nvPr/>
        </p:nvSpPr>
        <p:spPr>
          <a:xfrm>
            <a:off x="2175936" y="651771"/>
            <a:ext cx="1380064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BlockService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CFBDA97-017C-D243-9AB4-E5BA98B34D24}"/>
              </a:ext>
            </a:extLst>
          </p:cNvPr>
          <p:cNvSpPr/>
          <p:nvPr/>
        </p:nvSpPr>
        <p:spPr>
          <a:xfrm>
            <a:off x="2175936" y="1404318"/>
            <a:ext cx="1380064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BlockOperation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C31A0A0-4B4A-DB4F-879C-B43FC7255BA9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2865968" y="1206170"/>
            <a:ext cx="0" cy="198148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2C3A0B9-4681-AC42-A77B-058F72EF2888}"/>
              </a:ext>
            </a:extLst>
          </p:cNvPr>
          <p:cNvSpPr/>
          <p:nvPr/>
        </p:nvSpPr>
        <p:spPr>
          <a:xfrm>
            <a:off x="3860801" y="1404318"/>
            <a:ext cx="1380064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BlockTemplate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4EA7B24-AB9D-ED4C-9799-497537CF510D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3556000" y="1681518"/>
            <a:ext cx="3048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DE4B7CEE-A525-DA4E-96AF-437B379AC3B4}"/>
              </a:ext>
            </a:extLst>
          </p:cNvPr>
          <p:cNvSpPr/>
          <p:nvPr/>
        </p:nvSpPr>
        <p:spPr>
          <a:xfrm>
            <a:off x="5532963" y="942115"/>
            <a:ext cx="1380064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ChainCRUDService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F5C692FB-1099-1A44-ACA1-D23AA87FE6A9}"/>
              </a:ext>
            </a:extLst>
          </p:cNvPr>
          <p:cNvCxnSpPr>
            <a:cxnSpLocks/>
            <a:stCxn id="46" idx="3"/>
            <a:endCxn id="66" idx="1"/>
          </p:cNvCxnSpPr>
          <p:nvPr/>
        </p:nvCxnSpPr>
        <p:spPr>
          <a:xfrm flipV="1">
            <a:off x="5240865" y="1219315"/>
            <a:ext cx="292098" cy="462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B06F1559-0846-3241-9CC2-4C363A05AA37}"/>
              </a:ext>
            </a:extLst>
          </p:cNvPr>
          <p:cNvSpPr/>
          <p:nvPr/>
        </p:nvSpPr>
        <p:spPr>
          <a:xfrm>
            <a:off x="5532963" y="1863719"/>
            <a:ext cx="1380064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BlockSupport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3491A310-4F78-A942-8BED-76838DE94D5E}"/>
              </a:ext>
            </a:extLst>
          </p:cNvPr>
          <p:cNvCxnSpPr>
            <a:cxnSpLocks/>
            <a:stCxn id="46" idx="3"/>
            <a:endCxn id="71" idx="1"/>
          </p:cNvCxnSpPr>
          <p:nvPr/>
        </p:nvCxnSpPr>
        <p:spPr>
          <a:xfrm>
            <a:off x="5240865" y="1681518"/>
            <a:ext cx="292098" cy="459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3B2FDC8B-05F5-7E44-8EB4-7F979F9634CE}"/>
              </a:ext>
            </a:extLst>
          </p:cNvPr>
          <p:cNvSpPr/>
          <p:nvPr/>
        </p:nvSpPr>
        <p:spPr>
          <a:xfrm>
            <a:off x="7272861" y="942114"/>
            <a:ext cx="1303865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DefaultChainCRUDService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89ADEBD4-3A29-A643-AE92-D45471DE70AB}"/>
              </a:ext>
            </a:extLst>
          </p:cNvPr>
          <p:cNvCxnSpPr>
            <a:cxnSpLocks/>
            <a:stCxn id="66" idx="3"/>
            <a:endCxn id="79" idx="1"/>
          </p:cNvCxnSpPr>
          <p:nvPr/>
        </p:nvCxnSpPr>
        <p:spPr>
          <a:xfrm flipV="1">
            <a:off x="6913027" y="1219314"/>
            <a:ext cx="359834" cy="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81036348-9557-4C4A-A51B-F33CED92C0B1}"/>
              </a:ext>
            </a:extLst>
          </p:cNvPr>
          <p:cNvSpPr/>
          <p:nvPr/>
        </p:nvSpPr>
        <p:spPr>
          <a:xfrm>
            <a:off x="8856130" y="942114"/>
            <a:ext cx="1303866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DefaultChainCRUDService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302E095-62DD-3043-931E-046E4F314FCD}"/>
              </a:ext>
            </a:extLst>
          </p:cNvPr>
          <p:cNvCxnSpPr>
            <a:cxnSpLocks/>
            <a:stCxn id="79" idx="3"/>
            <a:endCxn id="88" idx="1"/>
          </p:cNvCxnSpPr>
          <p:nvPr/>
        </p:nvCxnSpPr>
        <p:spPr>
          <a:xfrm>
            <a:off x="8576726" y="1219314"/>
            <a:ext cx="2794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144B291F-8C2C-E54E-85BF-CE7C910F9686}"/>
              </a:ext>
            </a:extLst>
          </p:cNvPr>
          <p:cNvSpPr/>
          <p:nvPr/>
        </p:nvSpPr>
        <p:spPr>
          <a:xfrm>
            <a:off x="7272860" y="1864771"/>
            <a:ext cx="1303865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ChainSupport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DA9D3346-D19E-3C46-9191-3C892760C91C}"/>
              </a:ext>
            </a:extLst>
          </p:cNvPr>
          <p:cNvCxnSpPr>
            <a:cxnSpLocks/>
            <a:stCxn id="71" idx="3"/>
            <a:endCxn id="92" idx="1"/>
          </p:cNvCxnSpPr>
          <p:nvPr/>
        </p:nvCxnSpPr>
        <p:spPr>
          <a:xfrm>
            <a:off x="6913027" y="2140919"/>
            <a:ext cx="359833" cy="1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20A6179F-6D0C-964B-910B-56C6C719BD27}"/>
              </a:ext>
            </a:extLst>
          </p:cNvPr>
          <p:cNvSpPr/>
          <p:nvPr/>
        </p:nvSpPr>
        <p:spPr>
          <a:xfrm>
            <a:off x="7272858" y="2987167"/>
            <a:ext cx="1303865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ChainCodeInvoker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4245CCA3-71A1-784C-9444-0B986EB0A918}"/>
              </a:ext>
            </a:extLst>
          </p:cNvPr>
          <p:cNvCxnSpPr>
            <a:cxnSpLocks/>
            <a:stCxn id="71" idx="3"/>
            <a:endCxn id="97" idx="1"/>
          </p:cNvCxnSpPr>
          <p:nvPr/>
        </p:nvCxnSpPr>
        <p:spPr>
          <a:xfrm>
            <a:off x="6913027" y="2140919"/>
            <a:ext cx="359831" cy="1123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0246BB9F-7C52-3241-A416-8E31C9D33A1E}"/>
              </a:ext>
            </a:extLst>
          </p:cNvPr>
          <p:cNvSpPr/>
          <p:nvPr/>
        </p:nvSpPr>
        <p:spPr>
          <a:xfrm>
            <a:off x="7272858" y="4390232"/>
            <a:ext cx="1524002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ChainSourceStrategy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7DEF9B85-62FD-F141-AB90-4752BA01DC94}"/>
              </a:ext>
            </a:extLst>
          </p:cNvPr>
          <p:cNvCxnSpPr>
            <a:cxnSpLocks/>
            <a:stCxn id="71" idx="3"/>
            <a:endCxn id="104" idx="1"/>
          </p:cNvCxnSpPr>
          <p:nvPr/>
        </p:nvCxnSpPr>
        <p:spPr>
          <a:xfrm>
            <a:off x="6913027" y="2140919"/>
            <a:ext cx="359831" cy="2526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FE77666E-D6C8-5E46-AF55-3CDCA125F486}"/>
              </a:ext>
            </a:extLst>
          </p:cNvPr>
          <p:cNvSpPr/>
          <p:nvPr/>
        </p:nvSpPr>
        <p:spPr>
          <a:xfrm>
            <a:off x="8856129" y="1868240"/>
            <a:ext cx="1481673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GlobalConfigurationManager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078CE715-9DF4-D547-AF3F-0619681F8519}"/>
              </a:ext>
            </a:extLst>
          </p:cNvPr>
          <p:cNvCxnSpPr>
            <a:cxnSpLocks/>
            <a:stCxn id="92" idx="3"/>
            <a:endCxn id="113" idx="1"/>
          </p:cNvCxnSpPr>
          <p:nvPr/>
        </p:nvCxnSpPr>
        <p:spPr>
          <a:xfrm>
            <a:off x="8576725" y="2141971"/>
            <a:ext cx="279404" cy="3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1A41449C-2145-6F4E-9789-17DEC86952EC}"/>
              </a:ext>
            </a:extLst>
          </p:cNvPr>
          <p:cNvCxnSpPr>
            <a:cxnSpLocks/>
          </p:cNvCxnSpPr>
          <p:nvPr/>
        </p:nvCxnSpPr>
        <p:spPr>
          <a:xfrm>
            <a:off x="1955801" y="218292"/>
            <a:ext cx="0" cy="6223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712D3506-8EB0-B040-85BC-62AD1FE46589}"/>
              </a:ext>
            </a:extLst>
          </p:cNvPr>
          <p:cNvSpPr/>
          <p:nvPr/>
        </p:nvSpPr>
        <p:spPr>
          <a:xfrm>
            <a:off x="8856129" y="2696370"/>
            <a:ext cx="1634070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PeerChainCodeInvoker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8505CD2A-E327-8847-9BE3-3ABABA24E44D}"/>
              </a:ext>
            </a:extLst>
          </p:cNvPr>
          <p:cNvSpPr/>
          <p:nvPr/>
        </p:nvSpPr>
        <p:spPr>
          <a:xfrm>
            <a:off x="8856129" y="3472534"/>
            <a:ext cx="1634071" cy="554399"/>
          </a:xfrm>
          <a:prstGeom prst="rect">
            <a:avLst/>
          </a:prstGeom>
          <a:solidFill>
            <a:srgbClr val="FFFFE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9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TxSvrChainCodeInvoker</a:t>
            </a:r>
            <a:endParaRPr kumimoji="1" lang="zh-CN" altLang="en-US" sz="110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2262EE8E-F299-1148-9287-423988C03978}"/>
              </a:ext>
            </a:extLst>
          </p:cNvPr>
          <p:cNvCxnSpPr>
            <a:cxnSpLocks/>
            <a:stCxn id="97" idx="3"/>
            <a:endCxn id="138" idx="1"/>
          </p:cNvCxnSpPr>
          <p:nvPr/>
        </p:nvCxnSpPr>
        <p:spPr>
          <a:xfrm flipV="1">
            <a:off x="8576723" y="2973570"/>
            <a:ext cx="279406" cy="290797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DD9F3F34-B4C9-AA4F-9B47-8A78A7E399F5}"/>
              </a:ext>
            </a:extLst>
          </p:cNvPr>
          <p:cNvCxnSpPr>
            <a:cxnSpLocks/>
            <a:stCxn id="97" idx="3"/>
            <a:endCxn id="139" idx="1"/>
          </p:cNvCxnSpPr>
          <p:nvPr/>
        </p:nvCxnSpPr>
        <p:spPr>
          <a:xfrm>
            <a:off x="8576723" y="3264367"/>
            <a:ext cx="279406" cy="485367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27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2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9B4B9015-321A-2E46-BA1B-E2226E8E1EA4}"/>
              </a:ext>
            </a:extLst>
          </p:cNvPr>
          <p:cNvSpPr/>
          <p:nvPr/>
        </p:nvSpPr>
        <p:spPr>
          <a:xfrm>
            <a:off x="0" y="0"/>
            <a:ext cx="12446000" cy="6858000"/>
          </a:xfrm>
          <a:prstGeom prst="rect">
            <a:avLst/>
          </a:prstGeom>
          <a:solidFill>
            <a:srgbClr val="EDF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7B578D7-DE63-834A-83E6-B1B55B2E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77" y="544944"/>
            <a:ext cx="3023584" cy="4106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718BCE-4BAC-BF41-9D29-8DBB00AC1D7E}"/>
              </a:ext>
            </a:extLst>
          </p:cNvPr>
          <p:cNvSpPr/>
          <p:nvPr/>
        </p:nvSpPr>
        <p:spPr>
          <a:xfrm>
            <a:off x="439077" y="861551"/>
            <a:ext cx="3023584" cy="272379"/>
          </a:xfrm>
          <a:prstGeom prst="rect">
            <a:avLst/>
          </a:prstGeom>
          <a:solidFill>
            <a:srgbClr val="FF0000">
              <a:alpha val="13333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4AEF6E-4494-AB4B-A4A6-9948BB6A8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46" y="1337692"/>
            <a:ext cx="2335022" cy="9984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F035DE3-615D-E344-AA7C-5CACE7A9643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462661" y="997741"/>
            <a:ext cx="1591685" cy="839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031A23A-B7FF-1D47-99E2-23C31B661FC2}"/>
              </a:ext>
            </a:extLst>
          </p:cNvPr>
          <p:cNvSpPr/>
          <p:nvPr/>
        </p:nvSpPr>
        <p:spPr>
          <a:xfrm>
            <a:off x="5403683" y="1651947"/>
            <a:ext cx="746815" cy="199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F68853-F3FD-F64D-9B1C-B58C4E67A1FF}"/>
              </a:ext>
            </a:extLst>
          </p:cNvPr>
          <p:cNvSpPr txBox="1"/>
          <p:nvPr/>
        </p:nvSpPr>
        <p:spPr>
          <a:xfrm>
            <a:off x="5266300" y="828464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固定值：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kumimoji="1"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8FCF9E0-E417-424B-B594-DB23121F4AC0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77091" y="1167018"/>
            <a:ext cx="373407" cy="484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C91A359-B43C-5D46-BEEC-3D9CF437282A}"/>
              </a:ext>
            </a:extLst>
          </p:cNvPr>
          <p:cNvSpPr/>
          <p:nvPr/>
        </p:nvSpPr>
        <p:spPr>
          <a:xfrm>
            <a:off x="5403682" y="1890881"/>
            <a:ext cx="1300814" cy="199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257CA1-30ED-0541-8572-B123F55F2EE8}"/>
              </a:ext>
            </a:extLst>
          </p:cNvPr>
          <p:cNvSpPr txBox="1"/>
          <p:nvPr/>
        </p:nvSpPr>
        <p:spPr>
          <a:xfrm>
            <a:off x="4724146" y="2575049"/>
            <a:ext cx="6201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常量池索引，指向常量池一个 </a:t>
            </a:r>
            <a:r>
              <a:rPr kumimoji="1" lang="en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CONSTANT_Utf8_info</a:t>
            </a: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类型的数据项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C5C0CF0-9EFF-F148-9171-663208191D6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054089" y="2090120"/>
            <a:ext cx="167768" cy="416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4510B0C-E8A0-3340-8ECC-9F809CF35AE4}"/>
              </a:ext>
            </a:extLst>
          </p:cNvPr>
          <p:cNvSpPr txBox="1"/>
          <p:nvPr/>
        </p:nvSpPr>
        <p:spPr>
          <a:xfrm>
            <a:off x="4785591" y="3259722"/>
            <a:ext cx="6004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r>
              <a:rPr kumimoji="1"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一个类或者一个接口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，只要知道了类或者接口的全限定名，就能唯一定位到这个类或者接口了，所以全限定名其实就代表了一个类或接口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68EB3D-E919-DE49-95F4-F664888F2AD2}"/>
              </a:ext>
            </a:extLst>
          </p:cNvPr>
          <p:cNvSpPr txBox="1"/>
          <p:nvPr/>
        </p:nvSpPr>
        <p:spPr>
          <a:xfrm>
            <a:off x="4144783" y="1060693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info[]</a:t>
            </a:r>
            <a:endParaRPr kumimoji="1"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44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DB52FBF8-070B-364B-9E14-7081FBE0C444}"/>
              </a:ext>
            </a:extLst>
          </p:cNvPr>
          <p:cNvSpPr/>
          <p:nvPr/>
        </p:nvSpPr>
        <p:spPr>
          <a:xfrm>
            <a:off x="0" y="0"/>
            <a:ext cx="12446000" cy="6858000"/>
          </a:xfrm>
          <a:prstGeom prst="rect">
            <a:avLst/>
          </a:prstGeom>
          <a:solidFill>
            <a:srgbClr val="EDF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0FE6BE2-EEDC-ED44-9736-717EA2F2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77" y="544944"/>
            <a:ext cx="3023584" cy="41069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8F16CD4-2A77-6948-B479-1CA5A1C122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719"/>
          <a:stretch/>
        </p:blipFill>
        <p:spPr>
          <a:xfrm>
            <a:off x="4283443" y="3635925"/>
            <a:ext cx="3078739" cy="1098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19978C-43AB-414B-9A67-1440DCE2B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123"/>
          <a:stretch/>
        </p:blipFill>
        <p:spPr>
          <a:xfrm>
            <a:off x="4283443" y="536449"/>
            <a:ext cx="3078741" cy="10852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C20844C-CF71-B24B-8B34-1BD6DB933B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80" b="33102"/>
          <a:stretch/>
        </p:blipFill>
        <p:spPr>
          <a:xfrm>
            <a:off x="4283444" y="2035208"/>
            <a:ext cx="3078742" cy="10799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718BCE-4BAC-BF41-9D29-8DBB00AC1D7E}"/>
              </a:ext>
            </a:extLst>
          </p:cNvPr>
          <p:cNvSpPr/>
          <p:nvPr/>
        </p:nvSpPr>
        <p:spPr>
          <a:xfrm>
            <a:off x="439076" y="1109205"/>
            <a:ext cx="3023584" cy="272379"/>
          </a:xfrm>
          <a:prstGeom prst="rect">
            <a:avLst/>
          </a:prstGeom>
          <a:solidFill>
            <a:srgbClr val="FF0000">
              <a:alpha val="13333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F035DE3-615D-E344-AA7C-5CACE7A96439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3462660" y="1079052"/>
            <a:ext cx="820783" cy="166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C91A359-B43C-5D46-BEEC-3D9CF437282A}"/>
              </a:ext>
            </a:extLst>
          </p:cNvPr>
          <p:cNvSpPr/>
          <p:nvPr/>
        </p:nvSpPr>
        <p:spPr>
          <a:xfrm>
            <a:off x="4592153" y="997639"/>
            <a:ext cx="1300814" cy="199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257CA1-30ED-0541-8572-B123F55F2EE8}"/>
              </a:ext>
            </a:extLst>
          </p:cNvPr>
          <p:cNvSpPr txBox="1"/>
          <p:nvPr/>
        </p:nvSpPr>
        <p:spPr>
          <a:xfrm>
            <a:off x="7918440" y="571319"/>
            <a:ext cx="362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>
                <a:latin typeface="Times New Roman" panose="02020603050405020304" pitchFamily="18" charset="0"/>
                <a:ea typeface="宋体" panose="02010600030101010101" pitchFamily="2" charset="-122"/>
              </a:rPr>
              <a:t>常量池索引，指向常量池一个 </a:t>
            </a:r>
            <a:r>
              <a:rPr kumimoji="1" lang="en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CONSTANT_</a:t>
            </a:r>
            <a:r>
              <a:rPr kumimoji="1"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kumimoji="1" lang="en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_info</a:t>
            </a: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1600">
                <a:latin typeface="Times New Roman" panose="02020603050405020304" pitchFamily="18" charset="0"/>
                <a:ea typeface="宋体" panose="02010600030101010101" pitchFamily="2" charset="-122"/>
              </a:rPr>
              <a:t>类型的数据项，可以是</a:t>
            </a:r>
            <a:r>
              <a:rPr kumimoji="1"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kumimoji="1" lang="zh-CN" altLang="en-US" sz="1600">
                <a:latin typeface="Times New Roman" panose="02020603050405020304" pitchFamily="18" charset="0"/>
                <a:ea typeface="宋体" panose="02010600030101010101" pitchFamily="2" charset="-122"/>
              </a:rPr>
              <a:t>也可以是</a:t>
            </a:r>
            <a:r>
              <a:rPr kumimoji="1"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interface</a:t>
            </a:r>
            <a:r>
              <a:rPr kumimoji="1" lang="zh-CN" altLang="en-US" sz="1600">
                <a:latin typeface="Times New Roman" panose="02020603050405020304" pitchFamily="18" charset="0"/>
                <a:ea typeface="宋体" panose="02010600030101010101" pitchFamily="2" charset="-122"/>
              </a:rPr>
              <a:t>类型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C5C0CF0-9EFF-F148-9171-663208191D6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5892967" y="986818"/>
            <a:ext cx="2025473" cy="110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7138E43-030F-274A-9B16-2ADFD8BE3AA5}"/>
              </a:ext>
            </a:extLst>
          </p:cNvPr>
          <p:cNvSpPr/>
          <p:nvPr/>
        </p:nvSpPr>
        <p:spPr>
          <a:xfrm>
            <a:off x="439076" y="1424269"/>
            <a:ext cx="3023584" cy="272379"/>
          </a:xfrm>
          <a:prstGeom prst="rect">
            <a:avLst/>
          </a:prstGeom>
          <a:solidFill>
            <a:srgbClr val="FF0000">
              <a:alpha val="13333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3733D49-7DA2-8943-92CA-4F5D897EF1DA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3462660" y="1560459"/>
            <a:ext cx="820784" cy="1014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59AD606-E484-1241-B88D-2F1DF5B3C86C}"/>
              </a:ext>
            </a:extLst>
          </p:cNvPr>
          <p:cNvSpPr/>
          <p:nvPr/>
        </p:nvSpPr>
        <p:spPr>
          <a:xfrm>
            <a:off x="439076" y="1728981"/>
            <a:ext cx="3023584" cy="272379"/>
          </a:xfrm>
          <a:prstGeom prst="rect">
            <a:avLst/>
          </a:prstGeom>
          <a:solidFill>
            <a:srgbClr val="FF0000">
              <a:alpha val="13333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BBA21FC2-1D7B-684D-A9A7-BC712A4623A0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>
            <a:off x="3462660" y="1865171"/>
            <a:ext cx="820783" cy="2320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628CF40-40E3-C04D-AB4B-DFF3F70F4029}"/>
              </a:ext>
            </a:extLst>
          </p:cNvPr>
          <p:cNvSpPr/>
          <p:nvPr/>
        </p:nvSpPr>
        <p:spPr>
          <a:xfrm>
            <a:off x="4592152" y="2450476"/>
            <a:ext cx="2015911" cy="247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EEFACD7-18FA-A345-B5F8-C82376578EE7}"/>
              </a:ext>
            </a:extLst>
          </p:cNvPr>
          <p:cNvSpPr txBox="1"/>
          <p:nvPr/>
        </p:nvSpPr>
        <p:spPr>
          <a:xfrm>
            <a:off x="7918440" y="1605277"/>
            <a:ext cx="3438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>
                <a:latin typeface="Times New Roman" panose="02020603050405020304" pitchFamily="18" charset="0"/>
                <a:ea typeface="宋体" panose="02010600030101010101" pitchFamily="2" charset="-122"/>
              </a:rPr>
              <a:t>常量池索引，指向常量池一个 </a:t>
            </a:r>
            <a:r>
              <a:rPr kumimoji="1" lang="en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CONSTANT_</a:t>
            </a:r>
            <a:r>
              <a:rPr kumimoji="1"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kumimoji="1" lang="en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_info</a:t>
            </a: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1600">
                <a:latin typeface="Times New Roman" panose="02020603050405020304" pitchFamily="18" charset="0"/>
                <a:ea typeface="宋体" panose="02010600030101010101" pitchFamily="2" charset="-122"/>
              </a:rPr>
              <a:t>类型的数据项，而且只能是</a:t>
            </a:r>
            <a:r>
              <a:rPr kumimoji="1"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kumimoji="1" lang="zh-CN" altLang="en-US" sz="1600">
                <a:latin typeface="Times New Roman" panose="02020603050405020304" pitchFamily="18" charset="0"/>
                <a:ea typeface="宋体" panose="02010600030101010101" pitchFamily="2" charset="-122"/>
              </a:rPr>
              <a:t>类型</a:t>
            </a: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9E14FDE-940C-574E-B0F7-B0D4C8BCEEB3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6608063" y="2020776"/>
            <a:ext cx="1310377" cy="5532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21B231E-6263-004F-A387-E6EAD8CE7172}"/>
              </a:ext>
            </a:extLst>
          </p:cNvPr>
          <p:cNvSpPr/>
          <p:nvPr/>
        </p:nvSpPr>
        <p:spPr>
          <a:xfrm>
            <a:off x="4592152" y="4098821"/>
            <a:ext cx="2015911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FE60069-02B0-D842-8428-C7CCAB44C111}"/>
              </a:ext>
            </a:extLst>
          </p:cNvPr>
          <p:cNvSpPr txBox="1"/>
          <p:nvPr/>
        </p:nvSpPr>
        <p:spPr>
          <a:xfrm>
            <a:off x="7918441" y="2639235"/>
            <a:ext cx="3438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>
                <a:latin typeface="Times New Roman" panose="02020603050405020304" pitchFamily="18" charset="0"/>
                <a:ea typeface="宋体" panose="02010600030101010101" pitchFamily="2" charset="-122"/>
              </a:rPr>
              <a:t>常量池索引，指向常量池一个 </a:t>
            </a:r>
            <a:r>
              <a:rPr kumimoji="1" lang="en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CONSTANT_</a:t>
            </a:r>
            <a:r>
              <a:rPr kumimoji="1"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kumimoji="1" lang="en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_info</a:t>
            </a: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1600">
                <a:latin typeface="Times New Roman" panose="02020603050405020304" pitchFamily="18" charset="0"/>
                <a:ea typeface="宋体" panose="02010600030101010101" pitchFamily="2" charset="-122"/>
              </a:rPr>
              <a:t>类型的数据项，而且只能是</a:t>
            </a:r>
            <a:r>
              <a:rPr kumimoji="1"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interface</a:t>
            </a:r>
            <a:r>
              <a:rPr kumimoji="1" lang="zh-CN" altLang="en-US" sz="1600">
                <a:latin typeface="Times New Roman" panose="02020603050405020304" pitchFamily="18" charset="0"/>
                <a:ea typeface="宋体" panose="02010600030101010101" pitchFamily="2" charset="-122"/>
              </a:rPr>
              <a:t>类型</a:t>
            </a: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00004B6-939E-7B42-A645-1986966B3AA7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6608063" y="3054734"/>
            <a:ext cx="1310378" cy="1134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DFF6E507-6467-3E43-AF86-C24A229CBD51}"/>
              </a:ext>
            </a:extLst>
          </p:cNvPr>
          <p:cNvSpPr/>
          <p:nvPr/>
        </p:nvSpPr>
        <p:spPr>
          <a:xfrm>
            <a:off x="4586056" y="4299989"/>
            <a:ext cx="2015911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404D601-4712-934F-BD3E-D9D2E82E7B25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6601967" y="4389989"/>
            <a:ext cx="1316473" cy="196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7BEC199-DD12-AD46-B1CA-763AA7F1C724}"/>
              </a:ext>
            </a:extLst>
          </p:cNvPr>
          <p:cNvSpPr txBox="1"/>
          <p:nvPr/>
        </p:nvSpPr>
        <p:spPr>
          <a:xfrm>
            <a:off x="7918440" y="4171248"/>
            <a:ext cx="362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常量池索引，指向常量池一个 </a:t>
            </a:r>
            <a:r>
              <a:rPr kumimoji="1" lang="en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CONSTANT_NameAndType_info</a:t>
            </a:r>
            <a:r>
              <a:rPr kumimoji="1"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类型的数据项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EEAEAE4-C462-CD47-A095-E31D4948D977}"/>
              </a:ext>
            </a:extLst>
          </p:cNvPr>
          <p:cNvSpPr txBox="1"/>
          <p:nvPr/>
        </p:nvSpPr>
        <p:spPr>
          <a:xfrm>
            <a:off x="3531862" y="872458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info[]</a:t>
            </a:r>
            <a:endParaRPr kumimoji="1"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CE46CAD-956E-1242-80E3-27AD222A03A8}"/>
              </a:ext>
            </a:extLst>
          </p:cNvPr>
          <p:cNvSpPr txBox="1"/>
          <p:nvPr/>
        </p:nvSpPr>
        <p:spPr>
          <a:xfrm>
            <a:off x="3751588" y="1696648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info[]</a:t>
            </a:r>
            <a:endParaRPr kumimoji="1"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C24433-AD83-F94B-AAD4-8FB6E3A4C091}"/>
              </a:ext>
            </a:extLst>
          </p:cNvPr>
          <p:cNvSpPr txBox="1"/>
          <p:nvPr/>
        </p:nvSpPr>
        <p:spPr>
          <a:xfrm>
            <a:off x="3443916" y="2976636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info[]</a:t>
            </a:r>
            <a:endParaRPr kumimoji="1"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63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4BA8C7A8-292E-7D43-9942-94CCEB2F92ED}"/>
              </a:ext>
            </a:extLst>
          </p:cNvPr>
          <p:cNvSpPr/>
          <p:nvPr/>
        </p:nvSpPr>
        <p:spPr>
          <a:xfrm>
            <a:off x="0" y="0"/>
            <a:ext cx="12446000" cy="6858000"/>
          </a:xfrm>
          <a:prstGeom prst="rect">
            <a:avLst/>
          </a:prstGeom>
          <a:solidFill>
            <a:srgbClr val="EDF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3BDBF7-CB19-A64C-89DF-8D0F6BD0D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42" y="264505"/>
            <a:ext cx="2782325" cy="11528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F759C7F-7E74-B94F-97F9-3F40F9CE7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7" y="544944"/>
            <a:ext cx="3023584" cy="41069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1257CA1-30ED-0541-8572-B123F55F2EE8}"/>
              </a:ext>
            </a:extLst>
          </p:cNvPr>
          <p:cNvSpPr txBox="1"/>
          <p:nvPr/>
        </p:nvSpPr>
        <p:spPr>
          <a:xfrm>
            <a:off x="7913872" y="316176"/>
            <a:ext cx="362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常量池索引，指向常量池一个 </a:t>
            </a:r>
            <a:r>
              <a:rPr kumimoji="1" lang="en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CONSTANT_Utf8_info</a:t>
            </a:r>
            <a:r>
              <a:rPr kumimoji="1"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类型的数据项，代表了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Unicode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的一个码点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C5C0CF0-9EFF-F148-9171-663208191D67}"/>
              </a:ext>
            </a:extLst>
          </p:cNvPr>
          <p:cNvCxnSpPr>
            <a:cxnSpLocks/>
            <a:stCxn id="33" idx="3"/>
            <a:endCxn id="16" idx="1"/>
          </p:cNvCxnSpPr>
          <p:nvPr/>
        </p:nvCxnSpPr>
        <p:spPr>
          <a:xfrm flipV="1">
            <a:off x="6667166" y="731675"/>
            <a:ext cx="1246706" cy="252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59AD606-E484-1241-B88D-2F1DF5B3C86C}"/>
              </a:ext>
            </a:extLst>
          </p:cNvPr>
          <p:cNvSpPr/>
          <p:nvPr/>
        </p:nvSpPr>
        <p:spPr>
          <a:xfrm>
            <a:off x="430609" y="1909144"/>
            <a:ext cx="3023584" cy="272379"/>
          </a:xfrm>
          <a:prstGeom prst="rect">
            <a:avLst/>
          </a:prstGeom>
          <a:solidFill>
            <a:srgbClr val="FF0000">
              <a:alpha val="13333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F99EA740-E2D9-7343-B183-A8BCF650EA86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 flipV="1">
            <a:off x="3454193" y="840923"/>
            <a:ext cx="960149" cy="1204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C71846B-321D-554A-83B5-6197EB6C7A3C}"/>
              </a:ext>
            </a:extLst>
          </p:cNvPr>
          <p:cNvSpPr txBox="1"/>
          <p:nvPr/>
        </p:nvSpPr>
        <p:spPr>
          <a:xfrm>
            <a:off x="3468475" y="1209778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info[]</a:t>
            </a:r>
            <a:endParaRPr kumimoji="1"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442D43F-467C-7343-916C-FFB1BE9B1A67}"/>
              </a:ext>
            </a:extLst>
          </p:cNvPr>
          <p:cNvSpPr/>
          <p:nvPr/>
        </p:nvSpPr>
        <p:spPr>
          <a:xfrm>
            <a:off x="4824485" y="869487"/>
            <a:ext cx="1842681" cy="229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8CADD29-EC91-5B44-8A34-E5E805F660EB}"/>
              </a:ext>
            </a:extLst>
          </p:cNvPr>
          <p:cNvSpPr/>
          <p:nvPr/>
        </p:nvSpPr>
        <p:spPr>
          <a:xfrm>
            <a:off x="430609" y="2215735"/>
            <a:ext cx="3023584" cy="272379"/>
          </a:xfrm>
          <a:prstGeom prst="rect">
            <a:avLst/>
          </a:prstGeom>
          <a:solidFill>
            <a:srgbClr val="FF0000">
              <a:alpha val="13333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2598C90-3FE2-7543-A7A0-54DA0D56A2BF}"/>
              </a:ext>
            </a:extLst>
          </p:cNvPr>
          <p:cNvSpPr/>
          <p:nvPr/>
        </p:nvSpPr>
        <p:spPr>
          <a:xfrm>
            <a:off x="430609" y="2530088"/>
            <a:ext cx="3023584" cy="272379"/>
          </a:xfrm>
          <a:prstGeom prst="rect">
            <a:avLst/>
          </a:prstGeom>
          <a:solidFill>
            <a:srgbClr val="FF0000">
              <a:alpha val="13333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0059689-8ECF-7E49-82E4-58574F2B7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342" y="1619325"/>
            <a:ext cx="2782325" cy="10975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C6F0720-8FA1-854C-A4D0-D0E068A5A316}"/>
              </a:ext>
            </a:extLst>
          </p:cNvPr>
          <p:cNvCxnSpPr>
            <a:cxnSpLocks/>
            <a:stCxn id="37" idx="3"/>
            <a:endCxn id="21" idx="1"/>
          </p:cNvCxnSpPr>
          <p:nvPr/>
        </p:nvCxnSpPr>
        <p:spPr>
          <a:xfrm flipV="1">
            <a:off x="3454193" y="2168088"/>
            <a:ext cx="960149" cy="183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7F0F44F-E504-2F4B-80B4-975688B58072}"/>
              </a:ext>
            </a:extLst>
          </p:cNvPr>
          <p:cNvSpPr txBox="1"/>
          <p:nvPr/>
        </p:nvSpPr>
        <p:spPr>
          <a:xfrm>
            <a:off x="3662171" y="1968212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info[]</a:t>
            </a:r>
            <a:endParaRPr kumimoji="1"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EFA1745-92FA-EA4F-8A6C-44A35BEDEC01}"/>
              </a:ext>
            </a:extLst>
          </p:cNvPr>
          <p:cNvSpPr/>
          <p:nvPr/>
        </p:nvSpPr>
        <p:spPr>
          <a:xfrm>
            <a:off x="4824484" y="2168088"/>
            <a:ext cx="1842681" cy="229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626C940-7864-1B40-B2CC-C0F2A510FF62}"/>
              </a:ext>
            </a:extLst>
          </p:cNvPr>
          <p:cNvSpPr txBox="1"/>
          <p:nvPr/>
        </p:nvSpPr>
        <p:spPr>
          <a:xfrm>
            <a:off x="7913872" y="1652254"/>
            <a:ext cx="362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kumimoji="1" lang="e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big-endian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（高字节在前）顺序保存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字节的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类型的值</a:t>
            </a: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0181D6B0-19CB-104F-B586-AF79F078B795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6667165" y="1944642"/>
            <a:ext cx="1246707" cy="338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30BD654-5D96-A745-81FF-DEF51C0350D8}"/>
              </a:ext>
            </a:extLst>
          </p:cNvPr>
          <p:cNvSpPr txBox="1"/>
          <p:nvPr/>
        </p:nvSpPr>
        <p:spPr>
          <a:xfrm>
            <a:off x="7913872" y="3007073"/>
            <a:ext cx="362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kumimoji="1" lang="e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big-endian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（高字节在前）顺序保存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字节的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float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单精度浮点数的值，格式遵循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IEEE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754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规范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4C27A5C9-9585-6346-B1D5-629609A87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342" y="2930700"/>
            <a:ext cx="2782325" cy="10975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CF2396EF-E854-9148-9204-492B395FB9FF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>
            <a:off x="3454193" y="2666278"/>
            <a:ext cx="960149" cy="813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5D2C2CF-5299-784F-BFF3-0140C38FAFF1}"/>
              </a:ext>
            </a:extLst>
          </p:cNvPr>
          <p:cNvSpPr txBox="1"/>
          <p:nvPr/>
        </p:nvSpPr>
        <p:spPr>
          <a:xfrm>
            <a:off x="3520016" y="3072870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info[]</a:t>
            </a:r>
            <a:endParaRPr kumimoji="1"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930B852-BF75-8B4D-AC65-B8F793E3E83A}"/>
              </a:ext>
            </a:extLst>
          </p:cNvPr>
          <p:cNvSpPr/>
          <p:nvPr/>
        </p:nvSpPr>
        <p:spPr>
          <a:xfrm>
            <a:off x="4824484" y="3486896"/>
            <a:ext cx="1842681" cy="229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CC3796E-741C-FB4C-AEF0-FDBEFB34B0E9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667165" y="3422572"/>
            <a:ext cx="1246707" cy="176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B93A8B2-55E3-3E4A-BD1A-EFA41753FAFB}"/>
              </a:ext>
            </a:extLst>
          </p:cNvPr>
          <p:cNvSpPr txBox="1"/>
          <p:nvPr/>
        </p:nvSpPr>
        <p:spPr>
          <a:xfrm>
            <a:off x="4286489" y="4167688"/>
            <a:ext cx="7254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字节的数据如何转换成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IEEE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754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格式的浮点数？</a:t>
            </a:r>
            <a:endParaRPr kumimoji="1"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先把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字节解析成一个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值，然后进行下面的转换步骤：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0E73D2-AD7A-FD47-861F-D6C301700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7895" y="4798270"/>
            <a:ext cx="6199561" cy="195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9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CB9691F2-BB31-9A40-B109-508B4A9616CC}"/>
              </a:ext>
            </a:extLst>
          </p:cNvPr>
          <p:cNvSpPr/>
          <p:nvPr/>
        </p:nvSpPr>
        <p:spPr>
          <a:xfrm>
            <a:off x="0" y="0"/>
            <a:ext cx="12446000" cy="6858000"/>
          </a:xfrm>
          <a:prstGeom prst="rect">
            <a:avLst/>
          </a:prstGeom>
          <a:solidFill>
            <a:srgbClr val="EDF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630F7E93-4578-564C-B472-E5156B98F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77" y="544944"/>
            <a:ext cx="3023584" cy="41069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3D8006ED-D9E4-F045-AEA8-5F3B68E0B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371" y="2516477"/>
            <a:ext cx="2766343" cy="1199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ED3BEE8A-F368-9842-A28B-E84F92FD2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342" y="1067627"/>
            <a:ext cx="2778372" cy="12678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1257CA1-30ED-0541-8572-B123F55F2EE8}"/>
              </a:ext>
            </a:extLst>
          </p:cNvPr>
          <p:cNvSpPr txBox="1"/>
          <p:nvPr/>
        </p:nvSpPr>
        <p:spPr>
          <a:xfrm>
            <a:off x="7913872" y="908846"/>
            <a:ext cx="362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的值如何计算（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high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bytes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bytes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都是以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big-endian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顺序存储的）：</a:t>
            </a:r>
            <a:endParaRPr kumimoji="1"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C5C0CF0-9EFF-F148-9171-663208191D67}"/>
              </a:ext>
            </a:extLst>
          </p:cNvPr>
          <p:cNvCxnSpPr>
            <a:cxnSpLocks/>
            <a:stCxn id="33" idx="3"/>
            <a:endCxn id="16" idx="1"/>
          </p:cNvCxnSpPr>
          <p:nvPr/>
        </p:nvCxnSpPr>
        <p:spPr>
          <a:xfrm flipV="1">
            <a:off x="6667165" y="1201234"/>
            <a:ext cx="1246707" cy="631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59AD606-E484-1241-B88D-2F1DF5B3C86C}"/>
              </a:ext>
            </a:extLst>
          </p:cNvPr>
          <p:cNvSpPr/>
          <p:nvPr/>
        </p:nvSpPr>
        <p:spPr>
          <a:xfrm>
            <a:off x="430609" y="2713478"/>
            <a:ext cx="3023584" cy="272379"/>
          </a:xfrm>
          <a:prstGeom prst="rect">
            <a:avLst/>
          </a:prstGeom>
          <a:solidFill>
            <a:srgbClr val="FF0000">
              <a:alpha val="13333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F99EA740-E2D9-7343-B183-A8BCF650EA8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454193" y="1585993"/>
            <a:ext cx="960149" cy="1263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C71846B-321D-554A-83B5-6197EB6C7A3C}"/>
              </a:ext>
            </a:extLst>
          </p:cNvPr>
          <p:cNvSpPr txBox="1"/>
          <p:nvPr/>
        </p:nvSpPr>
        <p:spPr>
          <a:xfrm>
            <a:off x="3485295" y="1918899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info[]</a:t>
            </a:r>
            <a:endParaRPr kumimoji="1"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442D43F-467C-7343-916C-FFB1BE9B1A67}"/>
              </a:ext>
            </a:extLst>
          </p:cNvPr>
          <p:cNvSpPr/>
          <p:nvPr/>
        </p:nvSpPr>
        <p:spPr>
          <a:xfrm>
            <a:off x="4807665" y="1608161"/>
            <a:ext cx="1859500" cy="449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8CADD29-EC91-5B44-8A34-E5E805F660EB}"/>
              </a:ext>
            </a:extLst>
          </p:cNvPr>
          <p:cNvSpPr/>
          <p:nvPr/>
        </p:nvSpPr>
        <p:spPr>
          <a:xfrm>
            <a:off x="430609" y="3020069"/>
            <a:ext cx="3023584" cy="272379"/>
          </a:xfrm>
          <a:prstGeom prst="rect">
            <a:avLst/>
          </a:prstGeom>
          <a:solidFill>
            <a:srgbClr val="FF0000">
              <a:alpha val="13333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C6F0720-8FA1-854C-A4D0-D0E068A5A316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454193" y="3082493"/>
            <a:ext cx="960149" cy="73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7F0F44F-E504-2F4B-80B4-975688B58072}"/>
              </a:ext>
            </a:extLst>
          </p:cNvPr>
          <p:cNvSpPr txBox="1"/>
          <p:nvPr/>
        </p:nvSpPr>
        <p:spPr>
          <a:xfrm>
            <a:off x="3662171" y="2764918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info[]</a:t>
            </a:r>
            <a:endParaRPr kumimoji="1"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EFA1745-92FA-EA4F-8A6C-44A35BEDEC01}"/>
              </a:ext>
            </a:extLst>
          </p:cNvPr>
          <p:cNvSpPr/>
          <p:nvPr/>
        </p:nvSpPr>
        <p:spPr>
          <a:xfrm>
            <a:off x="4824484" y="2955494"/>
            <a:ext cx="1842681" cy="498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626C940-7864-1B40-B2CC-C0F2A510FF62}"/>
              </a:ext>
            </a:extLst>
          </p:cNvPr>
          <p:cNvSpPr txBox="1"/>
          <p:nvPr/>
        </p:nvSpPr>
        <p:spPr>
          <a:xfrm>
            <a:off x="7832844" y="3259723"/>
            <a:ext cx="362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float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类似，先把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字节转成整型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long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，然后：</a:t>
            </a: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0181D6B0-19CB-104F-B586-AF79F078B795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6667165" y="3204948"/>
            <a:ext cx="1165679" cy="347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>
            <a:extLst>
              <a:ext uri="{FF2B5EF4-FFF2-40B4-BE49-F238E27FC236}">
                <a16:creationId xmlns:a16="http://schemas.microsoft.com/office/drawing/2014/main" id="{8FB8F5E1-561D-1247-BD5A-2219ABCAF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872" y="1537622"/>
            <a:ext cx="3465328" cy="40133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623BC6A2-21AC-9D40-A34F-9D09FB68B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5422" y="4101530"/>
            <a:ext cx="5836578" cy="260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9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1CC7C9A1-E552-864F-A87D-EF321758B78A}"/>
              </a:ext>
            </a:extLst>
          </p:cNvPr>
          <p:cNvSpPr/>
          <p:nvPr/>
        </p:nvSpPr>
        <p:spPr>
          <a:xfrm>
            <a:off x="0" y="0"/>
            <a:ext cx="12446000" cy="6858000"/>
          </a:xfrm>
          <a:prstGeom prst="rect">
            <a:avLst/>
          </a:prstGeom>
          <a:solidFill>
            <a:srgbClr val="EDF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76E382-ECA1-9D49-9536-2EA272C0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652" y="1049868"/>
            <a:ext cx="3134327" cy="1411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630F7E93-4578-564C-B472-E5156B98F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7" y="544944"/>
            <a:ext cx="3023584" cy="410690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F8CADD29-EC91-5B44-8A34-E5E805F660EB}"/>
              </a:ext>
            </a:extLst>
          </p:cNvPr>
          <p:cNvSpPr/>
          <p:nvPr/>
        </p:nvSpPr>
        <p:spPr>
          <a:xfrm>
            <a:off x="430609" y="3265609"/>
            <a:ext cx="3023584" cy="272379"/>
          </a:xfrm>
          <a:prstGeom prst="rect">
            <a:avLst/>
          </a:prstGeom>
          <a:solidFill>
            <a:srgbClr val="FF0000">
              <a:alpha val="13333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C6F0720-8FA1-854C-A4D0-D0E068A5A316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3454193" y="1755578"/>
            <a:ext cx="908459" cy="1646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7F0F44F-E504-2F4B-80B4-975688B58072}"/>
              </a:ext>
            </a:extLst>
          </p:cNvPr>
          <p:cNvSpPr txBox="1"/>
          <p:nvPr/>
        </p:nvSpPr>
        <p:spPr>
          <a:xfrm>
            <a:off x="3471129" y="1520990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info[]</a:t>
            </a:r>
            <a:endParaRPr kumimoji="1"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EFA1745-92FA-EA4F-8A6C-44A35BEDEC01}"/>
              </a:ext>
            </a:extLst>
          </p:cNvPr>
          <p:cNvSpPr/>
          <p:nvPr/>
        </p:nvSpPr>
        <p:spPr>
          <a:xfrm>
            <a:off x="4770029" y="1688551"/>
            <a:ext cx="2265770" cy="207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626C940-7864-1B40-B2CC-C0F2A510FF62}"/>
              </a:ext>
            </a:extLst>
          </p:cNvPr>
          <p:cNvSpPr txBox="1"/>
          <p:nvPr/>
        </p:nvSpPr>
        <p:spPr>
          <a:xfrm>
            <a:off x="8027577" y="1151345"/>
            <a:ext cx="3627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常量池索引，指向常量池一个 </a:t>
            </a:r>
            <a:r>
              <a:rPr kumimoji="1" lang="en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CONSTANT_Utf8_info</a:t>
            </a:r>
            <a:r>
              <a:rPr kumimoji="1"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类型的数据项，存储属性或者方法名的值，注意，方法可以是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&lt;init&gt;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方法，也可以是其他方法</a:t>
            </a: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0181D6B0-19CB-104F-B586-AF79F078B795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7035799" y="1792543"/>
            <a:ext cx="991778" cy="20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0062320-FBA1-EF4A-9CA9-37917B295AF5}"/>
              </a:ext>
            </a:extLst>
          </p:cNvPr>
          <p:cNvSpPr/>
          <p:nvPr/>
        </p:nvSpPr>
        <p:spPr>
          <a:xfrm>
            <a:off x="4770028" y="1942459"/>
            <a:ext cx="2265771" cy="207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54CF018-420F-B74C-BF47-C1C84D00A974}"/>
              </a:ext>
            </a:extLst>
          </p:cNvPr>
          <p:cNvSpPr txBox="1"/>
          <p:nvPr/>
        </p:nvSpPr>
        <p:spPr>
          <a:xfrm>
            <a:off x="4369976" y="3353879"/>
            <a:ext cx="5471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常量池索引，指向常量池一个 </a:t>
            </a:r>
            <a:r>
              <a:rPr kumimoji="1" lang="en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CONSTANT_Utf8_info</a:t>
            </a:r>
            <a:r>
              <a:rPr kumimoji="1"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类型的数据项，存储属性或者方法名的描述信息，这个表示描述信息的字符串是按照一定语法规则生成的</a:t>
            </a: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E96173E1-A4ED-4B4F-9832-6139E67275D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5902914" y="2150443"/>
            <a:ext cx="1202708" cy="1203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4CC83AC-C7B7-3F4B-8D0A-44B45388009E}"/>
              </a:ext>
            </a:extLst>
          </p:cNvPr>
          <p:cNvSpPr txBox="1"/>
          <p:nvPr/>
        </p:nvSpPr>
        <p:spPr>
          <a:xfrm>
            <a:off x="4362652" y="4737108"/>
            <a:ext cx="7292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属性 </a:t>
            </a:r>
            <a:r>
              <a:rPr kumimoji="1"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描述信息生成语法：</a:t>
            </a:r>
            <a:r>
              <a:rPr lang="en" altLang="zh-CN" sz="1200" dirty="0">
                <a:hlinkClick r:id="rId4"/>
              </a:rPr>
              <a:t>https://docs.oracle.com/javase/specs/jvms/se8/html/jvms-4.html#jvms-4.3.2</a:t>
            </a:r>
            <a:endParaRPr lang="en" altLang="zh-CN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41E8976-25DB-E840-A594-2B53127895A5}"/>
              </a:ext>
            </a:extLst>
          </p:cNvPr>
          <p:cNvSpPr txBox="1"/>
          <p:nvPr/>
        </p:nvSpPr>
        <p:spPr>
          <a:xfrm>
            <a:off x="4362652" y="5077467"/>
            <a:ext cx="7292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  <a:r>
              <a:rPr kumimoji="1"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 描述信息生成语法：</a:t>
            </a:r>
            <a:r>
              <a:rPr lang="en" altLang="zh-CN" sz="1200" dirty="0">
                <a:hlinkClick r:id="rId5"/>
              </a:rPr>
              <a:t>https://docs.oracle.com/javase/specs/jvms/se8/html/jvms-4.html#jvms-4.3.3</a:t>
            </a:r>
            <a:endParaRPr lang="e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60367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8938CA5-7394-7244-9D5A-0D327C2200E0}"/>
              </a:ext>
            </a:extLst>
          </p:cNvPr>
          <p:cNvSpPr/>
          <p:nvPr/>
        </p:nvSpPr>
        <p:spPr>
          <a:xfrm>
            <a:off x="0" y="0"/>
            <a:ext cx="12446000" cy="6858000"/>
          </a:xfrm>
          <a:prstGeom prst="rect">
            <a:avLst/>
          </a:prstGeom>
          <a:solidFill>
            <a:srgbClr val="EDF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E1D7BC-299B-314B-B2C9-BFB0E843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976" y="1086833"/>
            <a:ext cx="3134326" cy="1411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630F7E93-4578-564C-B472-E5156B98F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7" y="544944"/>
            <a:ext cx="3023584" cy="410690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F8CADD29-EC91-5B44-8A34-E5E805F660EB}"/>
              </a:ext>
            </a:extLst>
          </p:cNvPr>
          <p:cNvSpPr/>
          <p:nvPr/>
        </p:nvSpPr>
        <p:spPr>
          <a:xfrm>
            <a:off x="430609" y="3545009"/>
            <a:ext cx="3023584" cy="272379"/>
          </a:xfrm>
          <a:prstGeom prst="rect">
            <a:avLst/>
          </a:prstGeom>
          <a:solidFill>
            <a:srgbClr val="FF0000">
              <a:alpha val="13333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C6F0720-8FA1-854C-A4D0-D0E068A5A316}"/>
              </a:ext>
            </a:extLst>
          </p:cNvPr>
          <p:cNvCxnSpPr>
            <a:cxnSpLocks/>
            <a:stCxn id="37" idx="3"/>
            <a:endCxn id="2" idx="1"/>
          </p:cNvCxnSpPr>
          <p:nvPr/>
        </p:nvCxnSpPr>
        <p:spPr>
          <a:xfrm flipV="1">
            <a:off x="3454193" y="1792543"/>
            <a:ext cx="915783" cy="1888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7F0F44F-E504-2F4B-80B4-975688B58072}"/>
              </a:ext>
            </a:extLst>
          </p:cNvPr>
          <p:cNvSpPr txBox="1"/>
          <p:nvPr/>
        </p:nvSpPr>
        <p:spPr>
          <a:xfrm>
            <a:off x="3912084" y="278972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info[]</a:t>
            </a:r>
            <a:endParaRPr kumimoji="1"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EFA1745-92FA-EA4F-8A6C-44A35BEDEC01}"/>
              </a:ext>
            </a:extLst>
          </p:cNvPr>
          <p:cNvSpPr/>
          <p:nvPr/>
        </p:nvSpPr>
        <p:spPr>
          <a:xfrm>
            <a:off x="4770029" y="1688551"/>
            <a:ext cx="2265770" cy="207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626C940-7864-1B40-B2CC-C0F2A510FF62}"/>
              </a:ext>
            </a:extLst>
          </p:cNvPr>
          <p:cNvSpPr txBox="1"/>
          <p:nvPr/>
        </p:nvSpPr>
        <p:spPr>
          <a:xfrm>
            <a:off x="7904355" y="1453989"/>
            <a:ext cx="3627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utf-8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字节表示的数组大小</a:t>
            </a: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0181D6B0-19CB-104F-B586-AF79F078B795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7035799" y="1623266"/>
            <a:ext cx="868556" cy="169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0062320-FBA1-EF4A-9CA9-37917B295AF5}"/>
              </a:ext>
            </a:extLst>
          </p:cNvPr>
          <p:cNvSpPr/>
          <p:nvPr/>
        </p:nvSpPr>
        <p:spPr>
          <a:xfrm>
            <a:off x="4770028" y="1942459"/>
            <a:ext cx="2265771" cy="207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E96173E1-A4ED-4B4F-9832-6139E67275DF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>
            <a:off x="5902914" y="2150443"/>
            <a:ext cx="918308" cy="1278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DF86F5E1-F9BF-B049-A076-08125F660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25" y="5027955"/>
            <a:ext cx="11088798" cy="80496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C732A53-9F60-EA4A-8076-F2B58AA32B96}"/>
              </a:ext>
            </a:extLst>
          </p:cNvPr>
          <p:cNvSpPr txBox="1"/>
          <p:nvPr/>
        </p:nvSpPr>
        <p:spPr>
          <a:xfrm>
            <a:off x="4557710" y="3429000"/>
            <a:ext cx="4527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JVM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使用的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utf-8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编码和标准的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utf-8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编码并不相同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1FB9C177-0076-5643-9835-49997E9AC6B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821222" y="3767554"/>
            <a:ext cx="0" cy="10535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74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18F3E7E2-5A14-3247-A72D-BEA6D883684B}"/>
              </a:ext>
            </a:extLst>
          </p:cNvPr>
          <p:cNvSpPr/>
          <p:nvPr/>
        </p:nvSpPr>
        <p:spPr>
          <a:xfrm>
            <a:off x="0" y="0"/>
            <a:ext cx="12446000" cy="6858000"/>
          </a:xfrm>
          <a:prstGeom prst="rect">
            <a:avLst/>
          </a:prstGeom>
          <a:solidFill>
            <a:srgbClr val="EDF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5EFE5F-8FF9-A54E-83F8-DA4639CA1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07" y="1193884"/>
            <a:ext cx="3144647" cy="13049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630F7E93-4578-564C-B472-E5156B98F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7" y="544944"/>
            <a:ext cx="3023584" cy="410690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F8CADD29-EC91-5B44-8A34-E5E805F660EB}"/>
              </a:ext>
            </a:extLst>
          </p:cNvPr>
          <p:cNvSpPr/>
          <p:nvPr/>
        </p:nvSpPr>
        <p:spPr>
          <a:xfrm>
            <a:off x="430609" y="3807477"/>
            <a:ext cx="3023584" cy="272379"/>
          </a:xfrm>
          <a:prstGeom prst="rect">
            <a:avLst/>
          </a:prstGeom>
          <a:solidFill>
            <a:srgbClr val="FF0000">
              <a:alpha val="13333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C6F0720-8FA1-854C-A4D0-D0E068A5A316}"/>
              </a:ext>
            </a:extLst>
          </p:cNvPr>
          <p:cNvCxnSpPr>
            <a:cxnSpLocks/>
            <a:stCxn id="37" idx="3"/>
            <a:endCxn id="3" idx="1"/>
          </p:cNvCxnSpPr>
          <p:nvPr/>
        </p:nvCxnSpPr>
        <p:spPr>
          <a:xfrm flipV="1">
            <a:off x="3454193" y="1846376"/>
            <a:ext cx="674414" cy="2097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7F0F44F-E504-2F4B-80B4-975688B58072}"/>
              </a:ext>
            </a:extLst>
          </p:cNvPr>
          <p:cNvSpPr txBox="1"/>
          <p:nvPr/>
        </p:nvSpPr>
        <p:spPr>
          <a:xfrm>
            <a:off x="3430316" y="2318649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info[]</a:t>
            </a:r>
            <a:endParaRPr kumimoji="1"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EFA1745-92FA-EA4F-8A6C-44A35BEDEC01}"/>
              </a:ext>
            </a:extLst>
          </p:cNvPr>
          <p:cNvSpPr/>
          <p:nvPr/>
        </p:nvSpPr>
        <p:spPr>
          <a:xfrm>
            <a:off x="4794554" y="1742780"/>
            <a:ext cx="2265770" cy="207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626C940-7864-1B40-B2CC-C0F2A510FF62}"/>
              </a:ext>
            </a:extLst>
          </p:cNvPr>
          <p:cNvSpPr txBox="1"/>
          <p:nvPr/>
        </p:nvSpPr>
        <p:spPr>
          <a:xfrm>
            <a:off x="4091599" y="3554570"/>
            <a:ext cx="665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如果 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reference_kind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值为 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1,2,3,4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那么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reference_index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索引到的必须是常量池类型为</a:t>
            </a:r>
            <a:r>
              <a:rPr kumimoji="1" lang="en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CONSTANT_Fieldref_info</a:t>
            </a:r>
            <a:r>
              <a:rPr kumimoji="1" lang="zh-CN" altLang="e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数据项</a:t>
            </a: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0181D6B0-19CB-104F-B586-AF79F078B795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927438" y="2197701"/>
            <a:ext cx="1" cy="1172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0062320-FBA1-EF4A-9CA9-37917B295AF5}"/>
              </a:ext>
            </a:extLst>
          </p:cNvPr>
          <p:cNvSpPr/>
          <p:nvPr/>
        </p:nvSpPr>
        <p:spPr>
          <a:xfrm>
            <a:off x="4794553" y="1989717"/>
            <a:ext cx="2265771" cy="207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21507E-182A-2442-9EA6-57770E00D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633" y="1031165"/>
            <a:ext cx="4323151" cy="2030571"/>
          </a:xfrm>
          <a:prstGeom prst="rect">
            <a:avLst/>
          </a:prstGeom>
        </p:spPr>
      </p:pic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78452E0-51B1-BA44-8A10-7FD8FDCECD44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7060324" y="1524000"/>
            <a:ext cx="716309" cy="322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6E1E6AC-2886-3940-B629-452F62C71756}"/>
              </a:ext>
            </a:extLst>
          </p:cNvPr>
          <p:cNvSpPr/>
          <p:nvPr/>
        </p:nvSpPr>
        <p:spPr>
          <a:xfrm>
            <a:off x="7776633" y="1251478"/>
            <a:ext cx="325967" cy="1810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76E1DF-13A4-B34C-AEBE-0D9AA2203D18}"/>
              </a:ext>
            </a:extLst>
          </p:cNvPr>
          <p:cNvSpPr txBox="1"/>
          <p:nvPr/>
        </p:nvSpPr>
        <p:spPr>
          <a:xfrm>
            <a:off x="4128607" y="4160907"/>
            <a:ext cx="665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如果 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reference_kind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值为 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5,8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那么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reference_index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索引到的必须是常量池类型为</a:t>
            </a:r>
            <a:r>
              <a:rPr kumimoji="1" lang="en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CONSTANT_Methodref_info</a:t>
            </a:r>
            <a:r>
              <a:rPr kumimoji="1" lang="zh-CN" altLang="e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数据项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B67AE69-0A9E-EB4B-8B5A-584024C09E95}"/>
              </a:ext>
            </a:extLst>
          </p:cNvPr>
          <p:cNvSpPr txBox="1"/>
          <p:nvPr/>
        </p:nvSpPr>
        <p:spPr>
          <a:xfrm>
            <a:off x="4128607" y="4767244"/>
            <a:ext cx="66537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如果 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reference_kind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值为 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6,7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文件版本低于</a:t>
            </a:r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52.0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reference_index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索引到的必须是常量池类型为</a:t>
            </a:r>
            <a:r>
              <a:rPr kumimoji="1" lang="en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CONSTANT_Methodref_info</a:t>
            </a:r>
            <a:r>
              <a:rPr kumimoji="1" lang="zh-CN" altLang="e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数据项，否则还可以引用类型为</a:t>
            </a:r>
            <a:r>
              <a:rPr kumimoji="1" lang="e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CONSTANT_InterfaceMethodref_info</a:t>
            </a:r>
            <a:r>
              <a:rPr kumimoji="1" lang="zh-CN" altLang="e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常量池数据项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F2BA6FC-51FC-4343-85A1-750BB14C7BD7}"/>
              </a:ext>
            </a:extLst>
          </p:cNvPr>
          <p:cNvSpPr txBox="1"/>
          <p:nvPr/>
        </p:nvSpPr>
        <p:spPr>
          <a:xfrm>
            <a:off x="4128607" y="5650580"/>
            <a:ext cx="665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如果 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reference_kind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值为 </a:t>
            </a:r>
            <a:r>
              <a:rPr kumimoji="1"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reference_index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索引到的必须是常量池类型为</a:t>
            </a:r>
            <a:r>
              <a:rPr kumimoji="1" lang="en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CONSTANT_InterfaceMethodref_info</a:t>
            </a:r>
            <a:r>
              <a:rPr kumimoji="1" lang="zh-CN" altLang="e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数据项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F4F167-FE02-1A44-8110-737D21F78A36}"/>
              </a:ext>
            </a:extLst>
          </p:cNvPr>
          <p:cNvSpPr txBox="1"/>
          <p:nvPr/>
        </p:nvSpPr>
        <p:spPr>
          <a:xfrm>
            <a:off x="4128606" y="439636"/>
            <a:ext cx="3787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方法调用句柄，指向调用的方法的信息</a:t>
            </a:r>
          </a:p>
        </p:txBody>
      </p:sp>
    </p:spTree>
    <p:extLst>
      <p:ext uri="{BB962C8B-B14F-4D97-AF65-F5344CB8AC3E}">
        <p14:creationId xmlns:p14="http://schemas.microsoft.com/office/powerpoint/2010/main" val="326298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18214</TotalTime>
  <Words>1435</Words>
  <Application>Microsoft Macintosh PowerPoint</Application>
  <PresentationFormat>宽屏</PresentationFormat>
  <Paragraphs>217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SimHei</vt:lpstr>
      <vt:lpstr>Arial</vt:lpstr>
      <vt:lpstr>Cambria Math</vt:lpstr>
      <vt:lpstr>Menlo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zhongcheng li</dc:creator>
  <cp:lastModifiedBy>zhongcheng li</cp:lastModifiedBy>
  <cp:revision>375</cp:revision>
  <dcterms:created xsi:type="dcterms:W3CDTF">2019-12-19T16:09:15Z</dcterms:created>
  <dcterms:modified xsi:type="dcterms:W3CDTF">2020-03-07T01:43:11Z</dcterms:modified>
</cp:coreProperties>
</file>