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/>
    <p:restoredTop sz="95329"/>
  </p:normalViewPr>
  <p:slideViewPr>
    <p:cSldViewPr snapToGrid="0" snapToObjects="1">
      <p:cViewPr varScale="1">
        <p:scale>
          <a:sx n="99" d="100"/>
          <a:sy n="99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2BC7B-B37B-4445-B0A5-DC451BDF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70D0B3-5073-D34B-BEAF-45C24BD8B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8BF7C-284D-3448-A701-6388782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C74B0-E94E-FB42-8118-997644E1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ABBF5-4071-AB47-A0FB-EF3CA669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1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9FDF9-6C2D-544D-B0A8-51564DF6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AF6DC-4F51-EF41-8C5D-538C0530C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34F7D-8F79-4E41-A9A5-C2CAAEC7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601C4-43C2-FE4E-83A4-55AC5FF8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E7820-3FE1-F74A-B4D6-02F1B787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B9F390-930C-1147-94F2-2E165AE1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284EC-C33B-794C-AF1E-642CAD7F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8E052-5AAE-5744-8093-7446306D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28E7A-AEB6-EC4E-8430-9D57459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EBBB3-4DCB-864A-B839-11B917D2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7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51D33-4B80-8441-A095-2821E434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628E9-BAE3-F54D-8185-85BA8587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AB7B5-021F-7746-BB73-33E0F473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4FD38-3530-AD4A-B3E0-A372A48B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6E1B9-0B0F-4A42-81FA-FFC16C02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11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7219-F7B8-EC4E-8B3A-152D642F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D123D-492D-5647-B6E4-5C1F0344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5136A-67BB-4F44-AC4D-147B1A72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1AA7A-E2E6-4841-AC29-A3D2A8AF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1B271-8E27-974E-92C1-7921F0C1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47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09D8B-A955-1A4D-B4CD-FA0D0CB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A3A8D-EFD7-094B-93BE-B052645F4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EC6207-BD3F-734B-A047-89E65E8B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68EA9-034C-D84B-9DE4-FF60EFAB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97367-09FE-BE43-B3BE-5C0A29D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DFD94-7778-CA49-BFFF-CF80194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5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7E43-5705-7E4C-B6FD-E509D629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0D51-4C5B-CE47-8E19-D2F85AFC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36F2C-C401-784E-AD31-05F3809D3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B955FC-05E1-E44A-AF89-1BDD49245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AAF4F-7FD1-9149-B632-ED6B3660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56F82-EE01-DC48-ADB2-67554FB7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1A7852-16E6-7642-BB25-7C8249F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AA245-CB7A-B740-B899-582D9BD7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0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AF126-4BBF-D744-B400-5C15F50B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8CE30F-BF23-4E4D-9571-9C20DB04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4E63D1-F4BE-7C4F-A0C5-854E042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2F24AF-B2B5-F74E-B982-97ED4CFD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284B5-4436-1E42-B0D3-F1680901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5BFB6B-0056-FD46-96DE-6F8399C8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65267-9777-7143-9881-897F4CDA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20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B209C-B11E-5B43-8C55-E642C5DE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91B8B-6683-7246-820B-CE166579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7201A-D403-A342-95C2-EDCB176A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C13E4-4ED0-D54D-A696-FAB6164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2D357-4FE9-1343-9F97-4E39186E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5F139-C4D7-604E-8486-DFA17DCC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37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5E929-C9A3-5C43-B5C2-5B2DDA11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F1AF8-576C-4B41-B58C-0C42A3F0D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F333C5-596B-EF4C-B126-0E266668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051E6-D872-7145-8934-2B488E66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A7EE0-4DD6-0A44-A1D5-43039869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36316-0CA2-AC49-83C6-CEA5318F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7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0E61C3-EAB6-794F-B03E-6B4003B3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A0C3F-FC72-3140-A5D3-EF25EC1D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CBC60-20D2-3840-87EB-B9A67070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5AD2-E92F-2A4E-9BA4-9F763EB32933}" type="datetimeFigureOut">
              <a:t>2020/3/19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C86ED-D2C1-3C4D-942C-B18B03F57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494AF-8A0E-FE48-BBFE-01E5230DC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13CF-0577-1941-B1A7-31DF6E5A77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8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EA0542-5F02-0B4A-98FE-D5AF281C5B09}"/>
              </a:ext>
            </a:extLst>
          </p:cNvPr>
          <p:cNvSpPr/>
          <p:nvPr/>
        </p:nvSpPr>
        <p:spPr>
          <a:xfrm>
            <a:off x="950037" y="3008641"/>
            <a:ext cx="1724205" cy="5543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大型互联网网站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5420FB-C80B-0945-8A93-2E6E8A80EE8B}"/>
              </a:ext>
            </a:extLst>
          </p:cNvPr>
          <p:cNvSpPr/>
          <p:nvPr/>
        </p:nvSpPr>
        <p:spPr>
          <a:xfrm>
            <a:off x="3471704" y="1278164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高并发</a:t>
            </a:r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，大流量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58E1C9-CFA5-C64C-9515-EAA9AC244A14}"/>
              </a:ext>
            </a:extLst>
          </p:cNvPr>
          <p:cNvSpPr/>
          <p:nvPr/>
        </p:nvSpPr>
        <p:spPr>
          <a:xfrm>
            <a:off x="3471704" y="2027461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持续服务要求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5D1726-E941-074C-9777-2A53E5750470}"/>
              </a:ext>
            </a:extLst>
          </p:cNvPr>
          <p:cNvSpPr/>
          <p:nvPr/>
        </p:nvSpPr>
        <p:spPr>
          <a:xfrm>
            <a:off x="3471704" y="2776758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海量数据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1B4485-6A1A-AB46-BC39-CF57E8083A12}"/>
              </a:ext>
            </a:extLst>
          </p:cNvPr>
          <p:cNvSpPr/>
          <p:nvPr/>
        </p:nvSpPr>
        <p:spPr>
          <a:xfrm>
            <a:off x="3471704" y="3526055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用户分布广，网络环境复杂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A39F59-3FEF-B842-B5B0-A253F60E98F0}"/>
              </a:ext>
            </a:extLst>
          </p:cNvPr>
          <p:cNvSpPr/>
          <p:nvPr/>
        </p:nvSpPr>
        <p:spPr>
          <a:xfrm>
            <a:off x="3471704" y="4275352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安全环境恶劣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CE487-3DA7-994C-B11A-D230231DDB9B}"/>
              </a:ext>
            </a:extLst>
          </p:cNvPr>
          <p:cNvSpPr/>
          <p:nvPr/>
        </p:nvSpPr>
        <p:spPr>
          <a:xfrm>
            <a:off x="3471704" y="5024649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需求变更快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59E7AED-9B7A-9046-8CC3-5D999E0E0FC8}"/>
              </a:ext>
            </a:extLst>
          </p:cNvPr>
          <p:cNvSpPr/>
          <p:nvPr/>
        </p:nvSpPr>
        <p:spPr>
          <a:xfrm>
            <a:off x="2963565" y="1482648"/>
            <a:ext cx="346305" cy="37590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BDFC05-A934-7048-9489-C844F61B19D0}"/>
              </a:ext>
            </a:extLst>
          </p:cNvPr>
          <p:cNvSpPr/>
          <p:nvPr/>
        </p:nvSpPr>
        <p:spPr>
          <a:xfrm>
            <a:off x="6580458" y="1278164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高性能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DFF820-5132-524E-9A63-DB48BE1A89E9}"/>
              </a:ext>
            </a:extLst>
          </p:cNvPr>
          <p:cNvSpPr/>
          <p:nvPr/>
        </p:nvSpPr>
        <p:spPr>
          <a:xfrm>
            <a:off x="6580458" y="2027461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高可用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128119-4BF3-914A-B27A-D582D7F4A2E0}"/>
              </a:ext>
            </a:extLst>
          </p:cNvPr>
          <p:cNvSpPr/>
          <p:nvPr/>
        </p:nvSpPr>
        <p:spPr>
          <a:xfrm>
            <a:off x="6580458" y="4275352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高安全性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54FC78-BEB2-4D47-A843-1D6245087D2F}"/>
              </a:ext>
            </a:extLst>
          </p:cNvPr>
          <p:cNvSpPr/>
          <p:nvPr/>
        </p:nvSpPr>
        <p:spPr>
          <a:xfrm>
            <a:off x="6580458" y="5024649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高灵活性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07FDE17-946D-6B43-A211-438DEF6C2AF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293216" y="1482648"/>
            <a:ext cx="1287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2845E20-F761-7D4E-9BD3-F0CFE184D4EF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293216" y="2231945"/>
            <a:ext cx="1287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2AE81C6-5698-3F4B-AAF1-736BDF08FDF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293216" y="4479836"/>
            <a:ext cx="1287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D4E5798-AFD3-BF4C-A8A4-C882821DD19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5293216" y="5229133"/>
            <a:ext cx="1287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F138F3B-BC56-0F40-9C4D-742FD3276088}"/>
              </a:ext>
            </a:extLst>
          </p:cNvPr>
          <p:cNvSpPr/>
          <p:nvPr/>
        </p:nvSpPr>
        <p:spPr>
          <a:xfrm>
            <a:off x="6580458" y="2776758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大数据存储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DE6CA-5B18-2A44-8094-031B1C2155E4}"/>
              </a:ext>
            </a:extLst>
          </p:cNvPr>
          <p:cNvSpPr/>
          <p:nvPr/>
        </p:nvSpPr>
        <p:spPr>
          <a:xfrm>
            <a:off x="6580458" y="3526055"/>
            <a:ext cx="1821512" cy="408968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DF511E-DFD1-DB41-B7DB-44EF0E905D13}"/>
              </a:ext>
            </a:extLst>
          </p:cNvPr>
          <p:cNvSpPr txBox="1"/>
          <p:nvPr/>
        </p:nvSpPr>
        <p:spPr>
          <a:xfrm>
            <a:off x="341651" y="233527"/>
            <a:ext cx="339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大型网站架构设计 </a:t>
            </a:r>
            <a:r>
              <a:rPr kumimoji="1" lang="en-US" altLang="zh-CN" b="1"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 特点</a:t>
            </a:r>
            <a:endParaRPr kumimoji="1" lang="en-US" altLang="zh-CN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04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33FDF0-8079-8A45-B20C-8201EBCE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92335"/>
              </p:ext>
            </p:extLst>
          </p:nvPr>
        </p:nvGraphicFramePr>
        <p:xfrm>
          <a:off x="1" y="0"/>
          <a:ext cx="12191999" cy="6858001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1024991">
                  <a:extLst>
                    <a:ext uri="{9D8B030D-6E8A-4147-A177-3AD203B41FA5}">
                      <a16:colId xmlns:a16="http://schemas.microsoft.com/office/drawing/2014/main" val="1651266557"/>
                    </a:ext>
                  </a:extLst>
                </a:gridCol>
                <a:gridCol w="5178902">
                  <a:extLst>
                    <a:ext uri="{9D8B030D-6E8A-4147-A177-3AD203B41FA5}">
                      <a16:colId xmlns:a16="http://schemas.microsoft.com/office/drawing/2014/main" val="2523063235"/>
                    </a:ext>
                  </a:extLst>
                </a:gridCol>
                <a:gridCol w="2737805">
                  <a:extLst>
                    <a:ext uri="{9D8B030D-6E8A-4147-A177-3AD203B41FA5}">
                      <a16:colId xmlns:a16="http://schemas.microsoft.com/office/drawing/2014/main" val="2854471232"/>
                    </a:ext>
                  </a:extLst>
                </a:gridCol>
                <a:gridCol w="3250301">
                  <a:extLst>
                    <a:ext uri="{9D8B030D-6E8A-4147-A177-3AD203B41FA5}">
                      <a16:colId xmlns:a16="http://schemas.microsoft.com/office/drawing/2014/main" val="487968530"/>
                    </a:ext>
                  </a:extLst>
                </a:gridCol>
              </a:tblGrid>
              <a:tr h="497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阶段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/>
                        <a:t>问题</a:t>
                      </a:r>
                      <a:endParaRPr lang="zh-CN" altLang="en-US" sz="1600" b="1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/>
                        <a:t>瓶颈点</a:t>
                      </a:r>
                      <a:endParaRPr lang="zh-CN" altLang="en-US" sz="1600" b="1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baseline="0"/>
                        <a:t>解决方案</a:t>
                      </a:r>
                      <a:endParaRPr lang="zh-CN" altLang="en-US" sz="1600" b="1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35142"/>
                  </a:ext>
                </a:extLst>
              </a:tr>
              <a:tr h="824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/>
                        <a:t>网站运行累积的数据量不断增多，</a:t>
                      </a:r>
                      <a:r>
                        <a:rPr lang="zh-CN" altLang="en-US" sz="1400" baseline="0">
                          <a:solidFill>
                            <a:srgbClr val="FF0000"/>
                          </a:solidFill>
                        </a:rPr>
                        <a:t>一机多用</a:t>
                      </a:r>
                      <a:r>
                        <a:rPr lang="zh-CN" altLang="en-US" sz="1400" baseline="0"/>
                        <a:t>的服务器存储空间不足，服务性能不够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存储空间、并发性能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应用和数据分离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、使用专门的应用服务器、数据服务器（改善硬件环境）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619397"/>
                  </a:ext>
                </a:extLst>
              </a:tr>
              <a:tr h="785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用户多，对数据的访问频次更多，数据库的压力大，</a:t>
                      </a:r>
                      <a:r>
                        <a:rPr lang="zh-CN" altLang="en-US" sz="1400" baseline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流量全打到数据库层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，数据访问延迟高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数据库性能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缓存热点数据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（本地缓存</a:t>
                      </a:r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+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分布式缓存）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422606"/>
                  </a:ext>
                </a:extLst>
              </a:tr>
              <a:tr h="663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单个应用服务器性能有限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，无法处理大量的用户请求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并发性能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应用服务器 </a:t>
                      </a:r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集群，负载均衡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085986"/>
                  </a:ext>
                </a:extLst>
              </a:tr>
              <a:tr h="682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缓存无法命中的数据和需要写入的数据只能打到数据库层，数据库负载高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数据库性能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数据库集群，读写分离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63296"/>
                  </a:ext>
                </a:extLst>
              </a:tr>
              <a:tr h="655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用户分布地区广，网络环境复杂，应用服务器所在网络决定无法给所有用户提供同样好的服务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CDN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，反向代理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228441"/>
                  </a:ext>
                </a:extLst>
              </a:tr>
              <a:tr h="7403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网站数据量越来越大，数据库中的数据也越来越多，导致数据无法存储以及数据访问延迟变大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存储空间、数据库性能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分布式 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文件系统，</a:t>
                      </a:r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分布式 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数据库系统（分库，分表）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655210"/>
                  </a:ext>
                </a:extLst>
              </a:tr>
              <a:tr h="801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数据检索需求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关系型数据库本身缺陷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非关系数据库技术如 </a:t>
                      </a:r>
                      <a:r>
                        <a:rPr lang="en-US" altLang="zh-CN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NoSQL</a:t>
                      </a:r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，非数据库查询技术如 </a:t>
                      </a:r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搜索引擎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60045"/>
                  </a:ext>
                </a:extLst>
              </a:tr>
              <a:tr h="603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应用越来越复杂，单个应用复杂度越来越高，开发难度越来越大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单个应用包含太多业务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按业务将 </a:t>
                      </a:r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单个应用拆分为多个应用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0011"/>
                  </a:ext>
                </a:extLst>
              </a:tr>
              <a:tr h="6033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CN" altLang="en-US" sz="1400" baseline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多个业务有冗余重复部分，比如说用户认证，每个业务都需要单独维护，复杂度高，效率低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业务共有模块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将 </a:t>
                      </a:r>
                      <a:r>
                        <a:rPr lang="zh-CN" altLang="en-US" sz="1400" baseline="0">
                          <a:solidFill>
                            <a:srgbClr val="00B0F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公共模块独立部署和维护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20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7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36D1F2E6-D528-3143-BC50-25A93F312EB5}"/>
              </a:ext>
            </a:extLst>
          </p:cNvPr>
          <p:cNvSpPr txBox="1"/>
          <p:nvPr/>
        </p:nvSpPr>
        <p:spPr>
          <a:xfrm>
            <a:off x="1046584" y="1160679"/>
            <a:ext cx="6925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n"/>
            </a:pPr>
            <a:r>
              <a:rPr kumimoji="1" lang="zh-CN" altLang="en-US" sz="1500" b="1">
                <a:latin typeface="Menlo" panose="020B0609030804020204" pitchFamily="49" charset="0"/>
                <a:ea typeface="微软雅黑" panose="020B0503020204020204" pitchFamily="34" charset="-122"/>
              </a:rPr>
              <a:t>核心原则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：</a:t>
            </a:r>
            <a:r>
              <a:rPr kumimoji="1" lang="zh-CN" altLang="en-US" sz="1500">
                <a:solidFill>
                  <a:srgbClr val="FF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因地制宜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，少了满足不了需要，多了徒增复杂度，带来不了价值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2E917B-73B7-C645-98EF-5D5CDA1D94D4}"/>
              </a:ext>
            </a:extLst>
          </p:cNvPr>
          <p:cNvSpPr txBox="1"/>
          <p:nvPr/>
        </p:nvSpPr>
        <p:spPr>
          <a:xfrm>
            <a:off x="341651" y="233527"/>
            <a:ext cx="39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大型网站架构设计 </a:t>
            </a:r>
            <a:r>
              <a:rPr kumimoji="1" lang="en-US" altLang="zh-CN" b="1"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 原则和模式</a:t>
            </a:r>
            <a:endParaRPr kumimoji="1" lang="en-US" altLang="zh-CN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2619D0-7A5E-1143-A0D9-676F00222360}"/>
              </a:ext>
            </a:extLst>
          </p:cNvPr>
          <p:cNvSpPr txBox="1"/>
          <p:nvPr/>
        </p:nvSpPr>
        <p:spPr>
          <a:xfrm>
            <a:off x="1046583" y="4092166"/>
            <a:ext cx="27367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n"/>
            </a:pPr>
            <a:r>
              <a:rPr kumimoji="1" lang="zh-CN" altLang="en-US" sz="1500" b="1">
                <a:latin typeface="Menlo" panose="020B0609030804020204" pitchFamily="49" charset="0"/>
                <a:ea typeface="微软雅黑" panose="020B0503020204020204" pitchFamily="34" charset="-122"/>
              </a:rPr>
              <a:t>模式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：理论抽象，三板斧：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9DDB39-E023-FD42-9B21-7775E6B18904}"/>
              </a:ext>
            </a:extLst>
          </p:cNvPr>
          <p:cNvSpPr txBox="1"/>
          <p:nvPr/>
        </p:nvSpPr>
        <p:spPr>
          <a:xfrm>
            <a:off x="4483987" y="2061573"/>
            <a:ext cx="2102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1.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分层，横向切分；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63633C0A-B623-194B-B58A-65894F9C1BF8}"/>
              </a:ext>
            </a:extLst>
          </p:cNvPr>
          <p:cNvSpPr/>
          <p:nvPr/>
        </p:nvSpPr>
        <p:spPr>
          <a:xfrm>
            <a:off x="3971877" y="2145337"/>
            <a:ext cx="283336" cy="4216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DBD94E-1A3E-C348-9F64-740393AC8EA6}"/>
              </a:ext>
            </a:extLst>
          </p:cNvPr>
          <p:cNvSpPr txBox="1"/>
          <p:nvPr/>
        </p:nvSpPr>
        <p:spPr>
          <a:xfrm>
            <a:off x="4483987" y="2574347"/>
            <a:ext cx="2102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2.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分割，纵向切分；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3EFEFC-EA2D-2D4A-8358-E6186E1547FA}"/>
              </a:ext>
            </a:extLst>
          </p:cNvPr>
          <p:cNvSpPr txBox="1"/>
          <p:nvPr/>
        </p:nvSpPr>
        <p:spPr>
          <a:xfrm>
            <a:off x="4483986" y="3087121"/>
            <a:ext cx="326140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3.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分布式；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0D5D15-7247-3941-8148-8F14D62D709C}"/>
              </a:ext>
            </a:extLst>
          </p:cNvPr>
          <p:cNvSpPr txBox="1"/>
          <p:nvPr/>
        </p:nvSpPr>
        <p:spPr>
          <a:xfrm>
            <a:off x="4483987" y="3599895"/>
            <a:ext cx="3261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4.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集群，负载均衡，提高可用性；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F135D42-CD91-D14B-AD33-DACCF7F470EE}"/>
              </a:ext>
            </a:extLst>
          </p:cNvPr>
          <p:cNvSpPr txBox="1"/>
          <p:nvPr/>
        </p:nvSpPr>
        <p:spPr>
          <a:xfrm>
            <a:off x="4483987" y="4112669"/>
            <a:ext cx="3995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5.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缓存（数据有热点，数据不会短期失效）；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58F7B6-7BDE-3D4D-ACD4-9DF3B93EC3BA}"/>
              </a:ext>
            </a:extLst>
          </p:cNvPr>
          <p:cNvSpPr txBox="1"/>
          <p:nvPr/>
        </p:nvSpPr>
        <p:spPr>
          <a:xfrm>
            <a:off x="4483987" y="4625443"/>
            <a:ext cx="3042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6.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异步（生产者消费者模式）；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F5BE5A-59C6-004F-BBB9-F3F476BC0FB6}"/>
              </a:ext>
            </a:extLst>
          </p:cNvPr>
          <p:cNvSpPr txBox="1"/>
          <p:nvPr/>
        </p:nvSpPr>
        <p:spPr>
          <a:xfrm>
            <a:off x="4483987" y="5138217"/>
            <a:ext cx="3995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7.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冗余（服务器冗余运行，数据冗余备份）；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7DE4A1-6F57-1945-9150-181BD7467FCB}"/>
              </a:ext>
            </a:extLst>
          </p:cNvPr>
          <p:cNvSpPr txBox="1"/>
          <p:nvPr/>
        </p:nvSpPr>
        <p:spPr>
          <a:xfrm>
            <a:off x="4483987" y="5650991"/>
            <a:ext cx="26594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8.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自动化（发布、运维）；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C74C1B-C0E3-4A4F-A31D-D6B7FD63BC9C}"/>
              </a:ext>
            </a:extLst>
          </p:cNvPr>
          <p:cNvSpPr txBox="1"/>
          <p:nvPr/>
        </p:nvSpPr>
        <p:spPr>
          <a:xfrm>
            <a:off x="4483987" y="6163765"/>
            <a:ext cx="19658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9.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安全；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15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B31888D4-0C09-BA49-B0C7-77289308AD95}"/>
              </a:ext>
            </a:extLst>
          </p:cNvPr>
          <p:cNvSpPr/>
          <p:nvPr/>
        </p:nvSpPr>
        <p:spPr>
          <a:xfrm>
            <a:off x="823469" y="1692338"/>
            <a:ext cx="2507983" cy="264060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F2EAA8-91A3-E847-8D9D-01A6305B299E}"/>
              </a:ext>
            </a:extLst>
          </p:cNvPr>
          <p:cNvSpPr txBox="1"/>
          <p:nvPr/>
        </p:nvSpPr>
        <p:spPr>
          <a:xfrm>
            <a:off x="1012708" y="1834731"/>
            <a:ext cx="2102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分布式应用和服务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05AF2EA-B4A6-2A42-9FF6-A52CDB8E622C}"/>
              </a:ext>
            </a:extLst>
          </p:cNvPr>
          <p:cNvSpPr txBox="1"/>
          <p:nvPr/>
        </p:nvSpPr>
        <p:spPr>
          <a:xfrm>
            <a:off x="1012708" y="2178205"/>
            <a:ext cx="2219112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分布式静态资源，动静分离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F53A76-DBE8-0846-80AD-8BC37174FFAD}"/>
              </a:ext>
            </a:extLst>
          </p:cNvPr>
          <p:cNvSpPr txBox="1"/>
          <p:nvPr/>
        </p:nvSpPr>
        <p:spPr>
          <a:xfrm>
            <a:off x="1012706" y="2521679"/>
            <a:ext cx="2219112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分布式数据和存储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F0AC4E-C40F-BF45-8EAB-B79BDE04AEB1}"/>
              </a:ext>
            </a:extLst>
          </p:cNvPr>
          <p:cNvSpPr txBox="1"/>
          <p:nvPr/>
        </p:nvSpPr>
        <p:spPr>
          <a:xfrm>
            <a:off x="1012705" y="2865153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分布式计算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D3C25F-5B20-524E-8C83-4A7B16210806}"/>
              </a:ext>
            </a:extLst>
          </p:cNvPr>
          <p:cNvSpPr txBox="1"/>
          <p:nvPr/>
        </p:nvSpPr>
        <p:spPr>
          <a:xfrm>
            <a:off x="1012705" y="3208627"/>
            <a:ext cx="22191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分布式配置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B046476-9D56-AF4E-8403-1A865A2ED93F}"/>
              </a:ext>
            </a:extLst>
          </p:cNvPr>
          <p:cNvSpPr txBox="1"/>
          <p:nvPr/>
        </p:nvSpPr>
        <p:spPr>
          <a:xfrm>
            <a:off x="1012704" y="3552101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分布式锁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4E835D-D563-B545-AC6D-0D1C2F1A79D0}"/>
              </a:ext>
            </a:extLst>
          </p:cNvPr>
          <p:cNvSpPr txBox="1"/>
          <p:nvPr/>
        </p:nvSpPr>
        <p:spPr>
          <a:xfrm>
            <a:off x="1012704" y="3895577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分布式文件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69AEACB-F5F3-CE45-9A22-B98E67C6BCE9}"/>
              </a:ext>
            </a:extLst>
          </p:cNvPr>
          <p:cNvSpPr/>
          <p:nvPr/>
        </p:nvSpPr>
        <p:spPr>
          <a:xfrm>
            <a:off x="4065432" y="1702093"/>
            <a:ext cx="2507983" cy="3778457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ED7FA89-2627-7E4C-A796-8702B810BE9A}"/>
              </a:ext>
            </a:extLst>
          </p:cNvPr>
          <p:cNvSpPr txBox="1"/>
          <p:nvPr/>
        </p:nvSpPr>
        <p:spPr>
          <a:xfrm>
            <a:off x="4254671" y="1844486"/>
            <a:ext cx="21023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发布过程自动化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A821F67-DCEB-204A-9EE3-E314D1146B4C}"/>
              </a:ext>
            </a:extLst>
          </p:cNvPr>
          <p:cNvSpPr txBox="1"/>
          <p:nvPr/>
        </p:nvSpPr>
        <p:spPr>
          <a:xfrm>
            <a:off x="4254671" y="2197001"/>
            <a:ext cx="2219112" cy="3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自动化代码管理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C51DA74-FED3-074B-BE78-120F0949779F}"/>
              </a:ext>
            </a:extLst>
          </p:cNvPr>
          <p:cNvSpPr txBox="1"/>
          <p:nvPr/>
        </p:nvSpPr>
        <p:spPr>
          <a:xfrm>
            <a:off x="4254669" y="2559460"/>
            <a:ext cx="2219112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自动化测试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F591B0-DB52-AC48-9414-D1D525EBEFEC}"/>
              </a:ext>
            </a:extLst>
          </p:cNvPr>
          <p:cNvSpPr txBox="1"/>
          <p:nvPr/>
        </p:nvSpPr>
        <p:spPr>
          <a:xfrm>
            <a:off x="4254668" y="2911973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自动化安全检测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FC256BB-B8AD-124D-AFCD-A7059B524B80}"/>
              </a:ext>
            </a:extLst>
          </p:cNvPr>
          <p:cNvSpPr txBox="1"/>
          <p:nvPr/>
        </p:nvSpPr>
        <p:spPr>
          <a:xfrm>
            <a:off x="4254668" y="3264486"/>
            <a:ext cx="22191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自动化部署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059621-1A66-0642-9E9C-1F8447675A78}"/>
              </a:ext>
            </a:extLst>
          </p:cNvPr>
          <p:cNvSpPr txBox="1"/>
          <p:nvPr/>
        </p:nvSpPr>
        <p:spPr>
          <a:xfrm>
            <a:off x="4254667" y="3617001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自动化监控、报警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41AB92-441B-264B-A97E-B38DDB8BF991}"/>
              </a:ext>
            </a:extLst>
          </p:cNvPr>
          <p:cNvSpPr txBox="1"/>
          <p:nvPr/>
        </p:nvSpPr>
        <p:spPr>
          <a:xfrm>
            <a:off x="4254667" y="3969514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自动化失效转移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91D4AA1-D37D-EC45-8830-BE3401F194E0}"/>
              </a:ext>
            </a:extLst>
          </p:cNvPr>
          <p:cNvSpPr txBox="1"/>
          <p:nvPr/>
        </p:nvSpPr>
        <p:spPr>
          <a:xfrm>
            <a:off x="823469" y="1378928"/>
            <a:ext cx="250798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3.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分布式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138E3E1-74CA-8245-83DD-A56251E15E13}"/>
              </a:ext>
            </a:extLst>
          </p:cNvPr>
          <p:cNvSpPr txBox="1"/>
          <p:nvPr/>
        </p:nvSpPr>
        <p:spPr>
          <a:xfrm>
            <a:off x="4067161" y="1377450"/>
            <a:ext cx="250798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500">
                <a:latin typeface="Menlo" panose="020B0609030804020204" pitchFamily="49" charset="0"/>
                <a:ea typeface="微软雅黑" panose="020B0503020204020204" pitchFamily="34" charset="-122"/>
              </a:rPr>
              <a:t>8.</a:t>
            </a:r>
            <a:r>
              <a:rPr kumimoji="1" lang="zh-CN" altLang="en-US" sz="1500">
                <a:latin typeface="Menlo" panose="020B0609030804020204" pitchFamily="49" charset="0"/>
                <a:ea typeface="微软雅黑" panose="020B0503020204020204" pitchFamily="34" charset="-122"/>
              </a:rPr>
              <a:t> 自动化</a:t>
            </a:r>
            <a:endParaRPr kumimoji="1" lang="en-US" altLang="zh-CN" sz="15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992470-1E47-584C-838C-288FEBF37352}"/>
              </a:ext>
            </a:extLst>
          </p:cNvPr>
          <p:cNvSpPr txBox="1"/>
          <p:nvPr/>
        </p:nvSpPr>
        <p:spPr>
          <a:xfrm>
            <a:off x="4254667" y="4322027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自动化失效恢复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009115-8772-8747-B9E6-559D9A95D26E}"/>
              </a:ext>
            </a:extLst>
          </p:cNvPr>
          <p:cNvSpPr txBox="1"/>
          <p:nvPr/>
        </p:nvSpPr>
        <p:spPr>
          <a:xfrm>
            <a:off x="4254667" y="4674540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自动化降级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1B6E220-76F3-1B4B-AD79-E2B39988131F}"/>
              </a:ext>
            </a:extLst>
          </p:cNvPr>
          <p:cNvSpPr txBox="1"/>
          <p:nvPr/>
        </p:nvSpPr>
        <p:spPr>
          <a:xfrm>
            <a:off x="4254667" y="5027057"/>
            <a:ext cx="2219113" cy="2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300">
                <a:latin typeface="Menlo" panose="020B0609030804020204" pitchFamily="49" charset="0"/>
                <a:ea typeface="微软雅黑" panose="020B0503020204020204" pitchFamily="34" charset="-122"/>
              </a:rPr>
              <a:t>自动化分配资源</a:t>
            </a:r>
            <a:endParaRPr kumimoji="1" lang="en-US" altLang="zh-CN" sz="13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31EF16-6945-0948-8A5D-B93F200E2935}"/>
              </a:ext>
            </a:extLst>
          </p:cNvPr>
          <p:cNvSpPr txBox="1"/>
          <p:nvPr/>
        </p:nvSpPr>
        <p:spPr>
          <a:xfrm>
            <a:off x="341651" y="233527"/>
            <a:ext cx="39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大型网站架构设计 </a:t>
            </a:r>
            <a:r>
              <a:rPr kumimoji="1" lang="en-US" altLang="zh-CN" b="1"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 原则和模式</a:t>
            </a:r>
            <a:endParaRPr kumimoji="1" lang="en-US" altLang="zh-CN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4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EA31EF16-6945-0948-8A5D-B93F200E2935}"/>
              </a:ext>
            </a:extLst>
          </p:cNvPr>
          <p:cNvSpPr txBox="1"/>
          <p:nvPr/>
        </p:nvSpPr>
        <p:spPr>
          <a:xfrm>
            <a:off x="341651" y="233527"/>
            <a:ext cx="419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大型网站架构设计 </a:t>
            </a:r>
            <a:r>
              <a:rPr kumimoji="1" lang="en-US" altLang="zh-CN" b="1"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 架构核心关注点</a:t>
            </a:r>
            <a:endParaRPr kumimoji="1" lang="en-US" altLang="zh-CN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350689-DAB6-634C-BF0F-B0FAF63E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1018714" y="2580081"/>
            <a:ext cx="1116457" cy="111645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BEAFC78-8E38-8A44-A934-0E949D487A7A}"/>
              </a:ext>
            </a:extLst>
          </p:cNvPr>
          <p:cNvSpPr txBox="1"/>
          <p:nvPr/>
        </p:nvSpPr>
        <p:spPr>
          <a:xfrm>
            <a:off x="525791" y="4139754"/>
            <a:ext cx="21023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b="1">
                <a:latin typeface="Menlo" panose="020B0609030804020204" pitchFamily="49" charset="0"/>
                <a:ea typeface="微软雅黑" panose="020B0503020204020204" pitchFamily="34" charset="-122"/>
              </a:rPr>
              <a:t>性能</a:t>
            </a:r>
            <a:endParaRPr kumimoji="1" lang="en-US" altLang="zh-CN" sz="15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DA97F5-209A-DA44-9F45-2A536C3328B1}"/>
              </a:ext>
            </a:extLst>
          </p:cNvPr>
          <p:cNvSpPr txBox="1"/>
          <p:nvPr/>
        </p:nvSpPr>
        <p:spPr>
          <a:xfrm>
            <a:off x="610742" y="4536409"/>
            <a:ext cx="193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天下武功，唯快不破</a:t>
            </a:r>
            <a:endParaRPr kumimoji="1" lang="en-US" altLang="zh-CN" sz="12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70919F-4BB7-8E4E-AC09-D31BFCB2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05" y="2455733"/>
            <a:ext cx="1166241" cy="116624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30071A08-0D2B-8246-83E0-A698DE569D43}"/>
              </a:ext>
            </a:extLst>
          </p:cNvPr>
          <p:cNvSpPr txBox="1"/>
          <p:nvPr/>
        </p:nvSpPr>
        <p:spPr>
          <a:xfrm>
            <a:off x="3226281" y="4139754"/>
            <a:ext cx="1352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b="1">
                <a:latin typeface="Menlo" panose="020B0609030804020204" pitchFamily="49" charset="0"/>
                <a:ea typeface="微软雅黑" panose="020B0503020204020204" pitchFamily="34" charset="-122"/>
              </a:rPr>
              <a:t>可用性</a:t>
            </a:r>
            <a:endParaRPr kumimoji="1" lang="en-US" altLang="zh-CN" sz="15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40AFFB-1690-1948-9262-121898E54019}"/>
              </a:ext>
            </a:extLst>
          </p:cNvPr>
          <p:cNvSpPr txBox="1"/>
          <p:nvPr/>
        </p:nvSpPr>
        <p:spPr>
          <a:xfrm>
            <a:off x="2936325" y="4536409"/>
            <a:ext cx="193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7x24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 持续服务</a:t>
            </a:r>
            <a:endParaRPr kumimoji="1" lang="en-US" altLang="zh-CN" sz="12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26E461-A7E6-4843-A3BC-C8CC65726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836" y="2626665"/>
            <a:ext cx="1023287" cy="1023287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0BC3CE7-170E-7046-8B71-DA5CAD09FA23}"/>
              </a:ext>
            </a:extLst>
          </p:cNvPr>
          <p:cNvSpPr txBox="1"/>
          <p:nvPr/>
        </p:nvSpPr>
        <p:spPr>
          <a:xfrm>
            <a:off x="5551864" y="4146895"/>
            <a:ext cx="1352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b="1">
                <a:latin typeface="Menlo" panose="020B0609030804020204" pitchFamily="49" charset="0"/>
                <a:ea typeface="微软雅黑" panose="020B0503020204020204" pitchFamily="34" charset="-122"/>
              </a:rPr>
              <a:t>伸缩性</a:t>
            </a:r>
            <a:endParaRPr kumimoji="1" lang="en-US" altLang="zh-CN" sz="15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E2874D2-9D67-F940-B4DF-404A733EA282}"/>
              </a:ext>
            </a:extLst>
          </p:cNvPr>
          <p:cNvSpPr txBox="1"/>
          <p:nvPr/>
        </p:nvSpPr>
        <p:spPr>
          <a:xfrm>
            <a:off x="5261908" y="4536409"/>
            <a:ext cx="193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7x24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 持续服务</a:t>
            </a:r>
            <a:endParaRPr kumimoji="1" lang="en-US" altLang="zh-CN" sz="12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18123B-C7A7-6649-BFB7-633356DADFA5}"/>
              </a:ext>
            </a:extLst>
          </p:cNvPr>
          <p:cNvSpPr txBox="1"/>
          <p:nvPr/>
        </p:nvSpPr>
        <p:spPr>
          <a:xfrm>
            <a:off x="7696236" y="4139754"/>
            <a:ext cx="1352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b="1">
                <a:latin typeface="Menlo" panose="020B0609030804020204" pitchFamily="49" charset="0"/>
                <a:ea typeface="微软雅黑" panose="020B0503020204020204" pitchFamily="34" charset="-122"/>
              </a:rPr>
              <a:t>扩展性</a:t>
            </a:r>
            <a:endParaRPr kumimoji="1" lang="en-US" altLang="zh-CN" sz="15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5F8E-2124-A645-8C23-10DE6352F491}"/>
              </a:ext>
            </a:extLst>
          </p:cNvPr>
          <p:cNvSpPr txBox="1"/>
          <p:nvPr/>
        </p:nvSpPr>
        <p:spPr>
          <a:xfrm>
            <a:off x="7406280" y="4536409"/>
            <a:ext cx="193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7x24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 持续服务</a:t>
            </a:r>
            <a:endParaRPr kumimoji="1" lang="en-US" altLang="zh-CN" sz="12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12D6FDE-227D-2441-8FB0-CAA0C3DB23E2}"/>
              </a:ext>
            </a:extLst>
          </p:cNvPr>
          <p:cNvSpPr txBox="1"/>
          <p:nvPr/>
        </p:nvSpPr>
        <p:spPr>
          <a:xfrm>
            <a:off x="9738069" y="4139754"/>
            <a:ext cx="13524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b="1">
                <a:latin typeface="Menlo" panose="020B0609030804020204" pitchFamily="49" charset="0"/>
                <a:ea typeface="微软雅黑" panose="020B0503020204020204" pitchFamily="34" charset="-122"/>
              </a:rPr>
              <a:t>安全性</a:t>
            </a:r>
            <a:endParaRPr kumimoji="1" lang="en-US" altLang="zh-CN" sz="1500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556D648-2819-C540-83D7-F3818E5A24F2}"/>
              </a:ext>
            </a:extLst>
          </p:cNvPr>
          <p:cNvSpPr txBox="1"/>
          <p:nvPr/>
        </p:nvSpPr>
        <p:spPr>
          <a:xfrm>
            <a:off x="9448113" y="4536409"/>
            <a:ext cx="193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>
                <a:latin typeface="Menlo" panose="020B0609030804020204" pitchFamily="49" charset="0"/>
                <a:ea typeface="微软雅黑" panose="020B0503020204020204" pitchFamily="34" charset="-122"/>
              </a:rPr>
              <a:t>7x24</a:t>
            </a:r>
            <a:r>
              <a:rPr kumimoji="1" lang="zh-CN" altLang="en-US" sz="1200">
                <a:latin typeface="Menlo" panose="020B0609030804020204" pitchFamily="49" charset="0"/>
                <a:ea typeface="微软雅黑" panose="020B0503020204020204" pitchFamily="34" charset="-122"/>
              </a:rPr>
              <a:t> 持续服务</a:t>
            </a:r>
            <a:endParaRPr kumimoji="1" lang="en-US" altLang="zh-CN" sz="120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3BAC52-1BCC-204B-A1CE-CC5B811DE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670" y="2656774"/>
            <a:ext cx="1023287" cy="10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EA31EF16-6945-0948-8A5D-B93F200E2935}"/>
              </a:ext>
            </a:extLst>
          </p:cNvPr>
          <p:cNvSpPr txBox="1"/>
          <p:nvPr/>
        </p:nvSpPr>
        <p:spPr>
          <a:xfrm>
            <a:off x="341651" y="233527"/>
            <a:ext cx="419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大型网站架构设计 </a:t>
            </a:r>
            <a:r>
              <a:rPr kumimoji="1" lang="en-US" altLang="zh-CN" b="1"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 高性能架构</a:t>
            </a:r>
            <a:endParaRPr kumimoji="1" lang="en-US" altLang="zh-CN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EBF5D8-4562-4149-BEFD-9100835A0485}"/>
              </a:ext>
            </a:extLst>
          </p:cNvPr>
          <p:cNvSpPr/>
          <p:nvPr/>
        </p:nvSpPr>
        <p:spPr>
          <a:xfrm>
            <a:off x="2361921" y="3522284"/>
            <a:ext cx="1821512" cy="43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负载均衡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4E7315-E5E1-D942-8606-8C5022E63F3E}"/>
              </a:ext>
            </a:extLst>
          </p:cNvPr>
          <p:cNvSpPr/>
          <p:nvPr/>
        </p:nvSpPr>
        <p:spPr>
          <a:xfrm>
            <a:off x="2361921" y="1641968"/>
            <a:ext cx="1821512" cy="145029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Consumer1</a:t>
            </a:r>
            <a:endParaRPr kumimoji="1" lang="zh-CN" altLang="en-US" sz="14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CD4506-EDCF-0344-93D2-00F7A3825164}"/>
              </a:ext>
            </a:extLst>
          </p:cNvPr>
          <p:cNvSpPr/>
          <p:nvPr/>
        </p:nvSpPr>
        <p:spPr>
          <a:xfrm>
            <a:off x="2361921" y="3952304"/>
            <a:ext cx="1821512" cy="43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RPC</a:t>
            </a:r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669D20-18BD-9D42-8DE1-FFD2A1C2C938}"/>
              </a:ext>
            </a:extLst>
          </p:cNvPr>
          <p:cNvSpPr/>
          <p:nvPr/>
        </p:nvSpPr>
        <p:spPr>
          <a:xfrm>
            <a:off x="2361921" y="3092264"/>
            <a:ext cx="1821512" cy="430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服务地址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71A3B5-7823-F940-8618-014D0EE913E6}"/>
              </a:ext>
            </a:extLst>
          </p:cNvPr>
          <p:cNvSpPr/>
          <p:nvPr/>
        </p:nvSpPr>
        <p:spPr>
          <a:xfrm>
            <a:off x="5216863" y="2065638"/>
            <a:ext cx="1821512" cy="145029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Provider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909477-9645-9842-B444-1C0C1BB9784E}"/>
              </a:ext>
            </a:extLst>
          </p:cNvPr>
          <p:cNvSpPr/>
          <p:nvPr/>
        </p:nvSpPr>
        <p:spPr>
          <a:xfrm>
            <a:off x="5216863" y="3515934"/>
            <a:ext cx="1821512" cy="43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RPC</a:t>
            </a:r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6A9AE4-7DED-F24E-8319-9C07BBA27421}"/>
              </a:ext>
            </a:extLst>
          </p:cNvPr>
          <p:cNvSpPr/>
          <p:nvPr/>
        </p:nvSpPr>
        <p:spPr>
          <a:xfrm>
            <a:off x="5549567" y="2280648"/>
            <a:ext cx="1821512" cy="145029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Provider</a:t>
            </a:r>
            <a:endParaRPr kumimoji="1" lang="zh-CN" altLang="en-US" sz="11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F87A7A-52AD-A846-88E4-A601B8D0D286}"/>
              </a:ext>
            </a:extLst>
          </p:cNvPr>
          <p:cNvSpPr/>
          <p:nvPr/>
        </p:nvSpPr>
        <p:spPr>
          <a:xfrm>
            <a:off x="5549567" y="3730944"/>
            <a:ext cx="1821512" cy="43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RPC</a:t>
            </a:r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E7AB53-6D2F-1941-8229-03937487C8A2}"/>
              </a:ext>
            </a:extLst>
          </p:cNvPr>
          <p:cNvSpPr/>
          <p:nvPr/>
        </p:nvSpPr>
        <p:spPr>
          <a:xfrm>
            <a:off x="5882271" y="2495658"/>
            <a:ext cx="1821512" cy="145029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Provider</a:t>
            </a:r>
            <a:endParaRPr kumimoji="1" lang="zh-CN" altLang="en-US" sz="14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42F15D-B3AC-C343-A4A0-DC2CDC7F382C}"/>
              </a:ext>
            </a:extLst>
          </p:cNvPr>
          <p:cNvSpPr/>
          <p:nvPr/>
        </p:nvSpPr>
        <p:spPr>
          <a:xfrm>
            <a:off x="5882271" y="3945954"/>
            <a:ext cx="1821512" cy="43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RPC</a:t>
            </a:r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41E08A91-305B-DF48-88C0-3615B71BDEC5}"/>
              </a:ext>
            </a:extLst>
          </p:cNvPr>
          <p:cNvCxnSpPr>
            <a:stCxn id="5" idx="2"/>
            <a:endCxn id="14" idx="2"/>
          </p:cNvCxnSpPr>
          <p:nvPr/>
        </p:nvCxnSpPr>
        <p:spPr>
          <a:xfrm rot="5400000" flipH="1" flipV="1">
            <a:off x="5029677" y="2618974"/>
            <a:ext cx="6350" cy="3520350"/>
          </a:xfrm>
          <a:prstGeom prst="bentConnector3">
            <a:avLst>
              <a:gd name="adj1" fmla="val -36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7BC4A11-2E77-C84B-B024-87EE711A2EB3}"/>
              </a:ext>
            </a:extLst>
          </p:cNvPr>
          <p:cNvSpPr txBox="1"/>
          <p:nvPr/>
        </p:nvSpPr>
        <p:spPr>
          <a:xfrm>
            <a:off x="5375301" y="1635618"/>
            <a:ext cx="1504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>
                <a:latin typeface="Menlo" panose="020B0609030804020204" pitchFamily="49" charset="0"/>
                <a:ea typeface="微软雅黑" panose="020B0503020204020204" pitchFamily="34" charset="-122"/>
              </a:rPr>
              <a:t>Provider</a:t>
            </a:r>
            <a:r>
              <a:rPr kumimoji="1" lang="zh-CN" altLang="en-US" sz="1050">
                <a:latin typeface="Menlo" panose="020B0609030804020204" pitchFamily="49" charset="0"/>
                <a:ea typeface="微软雅黑" panose="020B0503020204020204" pitchFamily="34" charset="-122"/>
              </a:rPr>
              <a:t>集群</a:t>
            </a:r>
            <a:endParaRPr kumimoji="1" lang="en-US" altLang="zh-CN" sz="1050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0E9133-2927-564E-8F3B-CF972B6F10E9}"/>
              </a:ext>
            </a:extLst>
          </p:cNvPr>
          <p:cNvSpPr/>
          <p:nvPr/>
        </p:nvSpPr>
        <p:spPr>
          <a:xfrm>
            <a:off x="8678340" y="3522284"/>
            <a:ext cx="1821512" cy="43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负载均衡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20D862-7D3B-B649-95E3-E8CA327B3C71}"/>
              </a:ext>
            </a:extLst>
          </p:cNvPr>
          <p:cNvSpPr/>
          <p:nvPr/>
        </p:nvSpPr>
        <p:spPr>
          <a:xfrm>
            <a:off x="8678340" y="1641968"/>
            <a:ext cx="1821512" cy="1450296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Consumer2</a:t>
            </a:r>
            <a:endParaRPr kumimoji="1" lang="zh-CN" altLang="en-US" sz="14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BD31CAB-59E6-FA41-A5C3-1BAA71153C49}"/>
              </a:ext>
            </a:extLst>
          </p:cNvPr>
          <p:cNvSpPr/>
          <p:nvPr/>
        </p:nvSpPr>
        <p:spPr>
          <a:xfrm>
            <a:off x="8678340" y="3952304"/>
            <a:ext cx="1821512" cy="430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RPC</a:t>
            </a:r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AFD708-9A04-6941-B8D4-6EFCBC0CDD68}"/>
              </a:ext>
            </a:extLst>
          </p:cNvPr>
          <p:cNvSpPr/>
          <p:nvPr/>
        </p:nvSpPr>
        <p:spPr>
          <a:xfrm>
            <a:off x="8678340" y="3092264"/>
            <a:ext cx="1821512" cy="430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服务地址</a:t>
            </a:r>
            <a:endParaRPr kumimoji="1" lang="zh-CN" altLang="en-US" sz="12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E72381C7-BF70-804A-83B2-D8E737323F71}"/>
              </a:ext>
            </a:extLst>
          </p:cNvPr>
          <p:cNvCxnSpPr>
            <a:cxnSpLocks/>
            <a:stCxn id="22" idx="2"/>
            <a:endCxn id="14" idx="2"/>
          </p:cNvCxnSpPr>
          <p:nvPr/>
        </p:nvCxnSpPr>
        <p:spPr>
          <a:xfrm rot="5400000" flipH="1">
            <a:off x="8187887" y="2981115"/>
            <a:ext cx="6350" cy="2796069"/>
          </a:xfrm>
          <a:prstGeom prst="bentConnector3">
            <a:avLst>
              <a:gd name="adj1" fmla="val -36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3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EA31EF16-6945-0948-8A5D-B93F200E2935}"/>
              </a:ext>
            </a:extLst>
          </p:cNvPr>
          <p:cNvSpPr txBox="1"/>
          <p:nvPr/>
        </p:nvSpPr>
        <p:spPr>
          <a:xfrm>
            <a:off x="341651" y="233527"/>
            <a:ext cx="419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大型网站架构设计 </a:t>
            </a:r>
            <a:r>
              <a:rPr kumimoji="1" lang="en-US" altLang="zh-CN" b="1">
                <a:latin typeface="Menlo" panose="020B0609030804020204" pitchFamily="49" charset="0"/>
                <a:ea typeface="微软雅黑" panose="020B0503020204020204" pitchFamily="34" charset="-122"/>
              </a:rPr>
              <a:t>–</a:t>
            </a:r>
            <a:r>
              <a:rPr kumimoji="1" lang="zh-CN" altLang="en-US" b="1">
                <a:latin typeface="Menlo" panose="020B0609030804020204" pitchFamily="49" charset="0"/>
                <a:ea typeface="微软雅黑" panose="020B0503020204020204" pitchFamily="34" charset="-122"/>
              </a:rPr>
              <a:t> 高性能架构</a:t>
            </a:r>
            <a:endParaRPr kumimoji="1" lang="en-US" altLang="zh-CN" b="1"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4E7315-E5E1-D942-8606-8C5022E63F3E}"/>
              </a:ext>
            </a:extLst>
          </p:cNvPr>
          <p:cNvSpPr/>
          <p:nvPr/>
        </p:nvSpPr>
        <p:spPr>
          <a:xfrm>
            <a:off x="2336162" y="2475963"/>
            <a:ext cx="1566136" cy="627845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Service1</a:t>
            </a:r>
            <a:endParaRPr kumimoji="1" lang="zh-CN" altLang="en-US" sz="14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14D7CD-A0B8-5345-B4EC-A4EF986A0394}"/>
              </a:ext>
            </a:extLst>
          </p:cNvPr>
          <p:cNvSpPr/>
          <p:nvPr/>
        </p:nvSpPr>
        <p:spPr>
          <a:xfrm>
            <a:off x="4939444" y="3504126"/>
            <a:ext cx="1566136" cy="627845"/>
          </a:xfrm>
          <a:prstGeom prst="rect">
            <a:avLst/>
          </a:prstGeom>
          <a:solidFill>
            <a:srgbClr val="FB797F">
              <a:alpha val="56078"/>
            </a:srgb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Service4</a:t>
            </a:r>
            <a:endParaRPr kumimoji="1" lang="zh-CN" altLang="en-US" sz="14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574B71-A939-D743-B165-F5EA0B99FBF9}"/>
              </a:ext>
            </a:extLst>
          </p:cNvPr>
          <p:cNvSpPr/>
          <p:nvPr/>
        </p:nvSpPr>
        <p:spPr>
          <a:xfrm>
            <a:off x="2336162" y="3504126"/>
            <a:ext cx="1566136" cy="627845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Service2</a:t>
            </a:r>
            <a:endParaRPr kumimoji="1" lang="zh-CN" altLang="en-US" sz="14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6867599-99C3-D145-843E-32E462EF133F}"/>
              </a:ext>
            </a:extLst>
          </p:cNvPr>
          <p:cNvSpPr/>
          <p:nvPr/>
        </p:nvSpPr>
        <p:spPr>
          <a:xfrm>
            <a:off x="2336162" y="4532289"/>
            <a:ext cx="1566136" cy="627845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Service3</a:t>
            </a:r>
            <a:endParaRPr kumimoji="1" lang="zh-CN" altLang="en-US" sz="1400" b="1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C45A1B4-453D-3147-A8D8-5806057F9F0D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3902298" y="3818049"/>
            <a:ext cx="1037146" cy="102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959517E-9F75-334A-B852-17E776614B5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902298" y="3818049"/>
            <a:ext cx="1037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F4D2AD-B806-714A-A5FE-BAA75C73AAAF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3902298" y="2789886"/>
            <a:ext cx="1037146" cy="102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4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606</Words>
  <Application>Microsoft Macintosh PowerPoint</Application>
  <PresentationFormat>宽屏</PresentationFormat>
  <Paragraphs>117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Menlo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142</cp:revision>
  <dcterms:created xsi:type="dcterms:W3CDTF">2020-03-05T01:47:14Z</dcterms:created>
  <dcterms:modified xsi:type="dcterms:W3CDTF">2020-03-20T05:25:01Z</dcterms:modified>
</cp:coreProperties>
</file>