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6" r:id="rId3"/>
    <p:sldId id="284" r:id="rId4"/>
    <p:sldId id="285"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8"/>
    <p:restoredTop sz="96405"/>
  </p:normalViewPr>
  <p:slideViewPr>
    <p:cSldViewPr snapToGrid="0" snapToObjects="1">
      <p:cViewPr varScale="1">
        <p:scale>
          <a:sx n="150" d="100"/>
          <a:sy n="150" d="100"/>
        </p:scale>
        <p:origin x="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8E156-348D-1A48-B29E-EFC77A992F8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7848FA0-BDC6-E24D-A9A3-CD0E39F57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27B5EB0-E81A-DB4A-AC42-B10B94735AB2}"/>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5" name="页脚占位符 4">
            <a:extLst>
              <a:ext uri="{FF2B5EF4-FFF2-40B4-BE49-F238E27FC236}">
                <a16:creationId xmlns:a16="http://schemas.microsoft.com/office/drawing/2014/main" id="{A7662BCD-DFF8-B747-A3FC-1696558EAB5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B4885C9-138A-F047-9C6B-CD9C7C704E26}"/>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145856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A3E21-4EAE-624C-AE67-95D8E746753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A5937E6-FC90-2D4B-8B59-6B96AA962F7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23AD749-BC7B-A24B-86E8-27D4A7BDE331}"/>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5" name="页脚占位符 4">
            <a:extLst>
              <a:ext uri="{FF2B5EF4-FFF2-40B4-BE49-F238E27FC236}">
                <a16:creationId xmlns:a16="http://schemas.microsoft.com/office/drawing/2014/main" id="{878A05FF-882E-9D43-B8B1-0FFEAE2C03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58B468-29DA-0846-8EA8-91ACC2DF8D88}"/>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134535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0FF865-B920-6B41-A6A1-2BDCE071295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8010A91-3048-B140-812B-23B551F9A24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18EDE5-DE12-2F4B-9AFA-D9FE72E002EB}"/>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5" name="页脚占位符 4">
            <a:extLst>
              <a:ext uri="{FF2B5EF4-FFF2-40B4-BE49-F238E27FC236}">
                <a16:creationId xmlns:a16="http://schemas.microsoft.com/office/drawing/2014/main" id="{B3AD6179-B4B0-8A4D-8648-E1C81FDC6A6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9B2CD58-DD2E-6A44-954F-AD986FC7CDA7}"/>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201080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C596E-AC80-8A42-948F-300030A6318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3888E64-6E0D-5748-A26B-44900A6510B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3CD64AC-A5E1-FB42-84CE-8FA38DFD3C26}"/>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5" name="页脚占位符 4">
            <a:extLst>
              <a:ext uri="{FF2B5EF4-FFF2-40B4-BE49-F238E27FC236}">
                <a16:creationId xmlns:a16="http://schemas.microsoft.com/office/drawing/2014/main" id="{1392EBC5-0429-3E47-990F-FEC04D1270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EDB89C-5415-AF4C-BF95-213EF76C9D95}"/>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256632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4D9D3-8145-1C4F-AC2D-DE7A91FE2A5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8A082CC-7D9E-694E-9F2E-1974991F76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CF536F1-E298-C04A-ADCD-CB0A3D1E8F21}"/>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5" name="页脚占位符 4">
            <a:extLst>
              <a:ext uri="{FF2B5EF4-FFF2-40B4-BE49-F238E27FC236}">
                <a16:creationId xmlns:a16="http://schemas.microsoft.com/office/drawing/2014/main" id="{D996C6C7-5768-7E47-A82F-B5D3D3CEE1D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8565ECF-72CA-5649-A2F8-28F6C7AC80C3}"/>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213825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9D3C8-35D5-0A42-BD0C-5E29B49C3F9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14A2E7B-1585-7A4F-91DF-8FDD9CDAC61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3B99971A-56AC-7E41-9A68-0759ED5FD61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40D8B3B-8E74-194C-BB57-E831742DA6AA}"/>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6" name="页脚占位符 5">
            <a:extLst>
              <a:ext uri="{FF2B5EF4-FFF2-40B4-BE49-F238E27FC236}">
                <a16:creationId xmlns:a16="http://schemas.microsoft.com/office/drawing/2014/main" id="{76A880EA-02EF-BF49-9C77-2E8E2A21EB2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D93F312-F530-854B-BBF7-8698086C64AA}"/>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177650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101F1-A1B5-4849-ACFE-81C94EE2926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301384A-57B3-FB4D-8FC9-B1196842B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39C0516-A230-0842-A3C1-2FA05CB8D49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C0DC83D-EBF2-E641-91BB-15F146DDC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446B0A4-0138-A840-BBF9-C0DD488E6EC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B5910A6-5776-6347-98E5-7ECB21C1E632}"/>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8" name="页脚占位符 7">
            <a:extLst>
              <a:ext uri="{FF2B5EF4-FFF2-40B4-BE49-F238E27FC236}">
                <a16:creationId xmlns:a16="http://schemas.microsoft.com/office/drawing/2014/main" id="{F5532C70-4AB5-4245-A26D-8EE15B71B72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462A93E-FB84-994A-9AC2-3F2182E3BDA2}"/>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189640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309A9-F0C3-8B4E-BA48-632B195702F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972FA7B-0CEC-0545-AF83-82C2B6737C3B}"/>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4" name="页脚占位符 3">
            <a:extLst>
              <a:ext uri="{FF2B5EF4-FFF2-40B4-BE49-F238E27FC236}">
                <a16:creationId xmlns:a16="http://schemas.microsoft.com/office/drawing/2014/main" id="{3AD58BE5-6C46-5849-99E4-27F649EE77E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8A72732-8274-C344-AE18-35828BE20588}"/>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71702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877C8E-600A-FA42-B983-CF4A0A5DAFEC}"/>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3" name="页脚占位符 2">
            <a:extLst>
              <a:ext uri="{FF2B5EF4-FFF2-40B4-BE49-F238E27FC236}">
                <a16:creationId xmlns:a16="http://schemas.microsoft.com/office/drawing/2014/main" id="{7DDE4A0B-BFFD-5047-8CD8-37A62D6993B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6706FD5-BFA6-5C4E-ABF1-FFB504C915B0}"/>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273606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C419F-9BA9-3F43-87C5-1C9E2539F75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5BC7C25-EB7E-B947-BC30-563419D18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41BA223-90C9-0C45-B744-82D13004A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7741983-1E52-064B-AD55-22095BBBCAAD}"/>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6" name="页脚占位符 5">
            <a:extLst>
              <a:ext uri="{FF2B5EF4-FFF2-40B4-BE49-F238E27FC236}">
                <a16:creationId xmlns:a16="http://schemas.microsoft.com/office/drawing/2014/main" id="{671F28DA-5D80-7C4C-B1A2-90F46F09BF5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88A8512-9E61-1F41-AE58-E7F482A12691}"/>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67375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AAD1B-F69E-5D45-B947-7C33E1F2F9F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794CD2E-2638-6D47-94B3-B90FBA21B4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4BBF0CF-24B4-E34E-B4EF-72F0E654E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DA3D151-409F-B24C-BD7E-B9EE73F3A4FD}"/>
              </a:ext>
            </a:extLst>
          </p:cNvPr>
          <p:cNvSpPr>
            <a:spLocks noGrp="1"/>
          </p:cNvSpPr>
          <p:nvPr>
            <p:ph type="dt" sz="half" idx="10"/>
          </p:nvPr>
        </p:nvSpPr>
        <p:spPr/>
        <p:txBody>
          <a:bodyPr/>
          <a:lstStyle/>
          <a:p>
            <a:fld id="{6BD7500A-A8D7-D14A-890D-AFFE58413F50}" type="datetimeFigureOut">
              <a:t>2020/3/7</a:t>
            </a:fld>
            <a:endParaRPr kumimoji="1" lang="zh-CN" altLang="en-US"/>
          </a:p>
        </p:txBody>
      </p:sp>
      <p:sp>
        <p:nvSpPr>
          <p:cNvPr id="6" name="页脚占位符 5">
            <a:extLst>
              <a:ext uri="{FF2B5EF4-FFF2-40B4-BE49-F238E27FC236}">
                <a16:creationId xmlns:a16="http://schemas.microsoft.com/office/drawing/2014/main" id="{4D82874C-21DE-154E-847F-BC39DDA7404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205F3E1-59C4-2145-ABE4-74D1B713832C}"/>
              </a:ext>
            </a:extLst>
          </p:cNvPr>
          <p:cNvSpPr>
            <a:spLocks noGrp="1"/>
          </p:cNvSpPr>
          <p:nvPr>
            <p:ph type="sldNum" sz="quarter" idx="12"/>
          </p:nvPr>
        </p:nvSpPr>
        <p:spPr/>
        <p:txBody>
          <a:bodyPr/>
          <a:lstStyle/>
          <a:p>
            <a:fld id="{AB048AA4-5134-BE41-A5B4-C88EE68450CB}" type="slidenum">
              <a:t>‹#›</a:t>
            </a:fld>
            <a:endParaRPr kumimoji="1" lang="zh-CN" altLang="en-US"/>
          </a:p>
        </p:txBody>
      </p:sp>
    </p:spTree>
    <p:extLst>
      <p:ext uri="{BB962C8B-B14F-4D97-AF65-F5344CB8AC3E}">
        <p14:creationId xmlns:p14="http://schemas.microsoft.com/office/powerpoint/2010/main" val="2301968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E7C5BC-0759-0D44-8D1D-F86148B61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1D8B01E-4C57-494B-BBF4-B48278A61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4207D4D-8614-7147-BB9A-8556BE692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7500A-A8D7-D14A-890D-AFFE58413F50}" type="datetimeFigureOut">
              <a:t>2020/3/7</a:t>
            </a:fld>
            <a:endParaRPr kumimoji="1" lang="zh-CN" altLang="en-US"/>
          </a:p>
        </p:txBody>
      </p:sp>
      <p:sp>
        <p:nvSpPr>
          <p:cNvPr id="5" name="页脚占位符 4">
            <a:extLst>
              <a:ext uri="{FF2B5EF4-FFF2-40B4-BE49-F238E27FC236}">
                <a16:creationId xmlns:a16="http://schemas.microsoft.com/office/drawing/2014/main" id="{16A83FE7-D0ED-064A-9B8B-9F834A725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B86CD07-7932-9148-84C3-95A9A196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48AA4-5134-BE41-A5B4-C88EE68450CB}" type="slidenum">
              <a:t>‹#›</a:t>
            </a:fld>
            <a:endParaRPr kumimoji="1" lang="zh-CN" altLang="en-US"/>
          </a:p>
        </p:txBody>
      </p:sp>
    </p:spTree>
    <p:extLst>
      <p:ext uri="{BB962C8B-B14F-4D97-AF65-F5344CB8AC3E}">
        <p14:creationId xmlns:p14="http://schemas.microsoft.com/office/powerpoint/2010/main" val="3108029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6A8774-C674-304B-AE9A-EDA0496F6C10}"/>
              </a:ext>
            </a:extLst>
          </p:cNvPr>
          <p:cNvSpPr txBox="1"/>
          <p:nvPr/>
        </p:nvSpPr>
        <p:spPr>
          <a:xfrm>
            <a:off x="341651" y="233527"/>
            <a:ext cx="6228482" cy="338554"/>
          </a:xfrm>
          <a:prstGeom prst="rect">
            <a:avLst/>
          </a:prstGeom>
          <a:noFill/>
        </p:spPr>
        <p:txBody>
          <a:bodyPr wrap="square" rtlCol="0">
            <a:spAutoFit/>
          </a:bodyPr>
          <a:lstStyle/>
          <a:p>
            <a:pPr algn="just"/>
            <a:r>
              <a:rPr kumimoji="1" lang="zh-CN" altLang="en-US" sz="1600" b="1">
                <a:latin typeface="Menlo" panose="020B0609030804020204" pitchFamily="49" charset="0"/>
                <a:ea typeface="微软雅黑" panose="020B0503020204020204" pitchFamily="34" charset="-122"/>
              </a:rPr>
              <a:t>关系型数据库</a:t>
            </a:r>
            <a:endParaRPr kumimoji="1" lang="en-US" altLang="zh-CN" sz="1600" b="1">
              <a:latin typeface="Menlo" panose="020B060903080402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DFC65665-55DA-1245-A79E-0FC0C2B7D79A}"/>
              </a:ext>
            </a:extLst>
          </p:cNvPr>
          <p:cNvSpPr txBox="1"/>
          <p:nvPr/>
        </p:nvSpPr>
        <p:spPr>
          <a:xfrm>
            <a:off x="670291" y="1075246"/>
            <a:ext cx="5002375" cy="459998"/>
          </a:xfrm>
          <a:prstGeom prst="rect">
            <a:avLst/>
          </a:prstGeom>
          <a:noFill/>
        </p:spPr>
        <p:txBody>
          <a:bodyPr wrap="square" rtlCol="0">
            <a:spAutoFit/>
          </a:bodyPr>
          <a:lstStyle/>
          <a:p>
            <a:pPr latinLnBrk="1">
              <a:lnSpc>
                <a:spcPct val="125000"/>
              </a:lnSpc>
            </a:pPr>
            <a:r>
              <a:rPr kumimoji="1" lang="zh-CN" altLang="en-US" sz="1000" b="1">
                <a:latin typeface="Menlo" panose="020B0609030804020204" pitchFamily="49" charset="0"/>
                <a:ea typeface="微软雅黑" panose="020B0503020204020204" pitchFamily="34" charset="-122"/>
              </a:rPr>
              <a:t>关系模型</a:t>
            </a:r>
            <a:r>
              <a:rPr kumimoji="1" lang="zh-CN" altLang="en-US" sz="1000">
                <a:latin typeface="Menlo" panose="020B0609030804020204" pitchFamily="49" charset="0"/>
                <a:ea typeface="微软雅黑" panose="020B0503020204020204" pitchFamily="34" charset="-122"/>
              </a:rPr>
              <a:t>：数学上关系指的就是 </a:t>
            </a:r>
            <a:r>
              <a:rPr kumimoji="1" lang="en-US" altLang="zh-CN" sz="1000">
                <a:solidFill>
                  <a:srgbClr val="FF0000"/>
                </a:solidFill>
                <a:latin typeface="Menlo" panose="020B0609030804020204" pitchFamily="49" charset="0"/>
                <a:ea typeface="微软雅黑" panose="020B0503020204020204" pitchFamily="34" charset="-122"/>
              </a:rPr>
              <a:t>n</a:t>
            </a:r>
            <a:r>
              <a:rPr kumimoji="1" lang="zh-CN" altLang="en-US" sz="1000">
                <a:solidFill>
                  <a:srgbClr val="FF0000"/>
                </a:solidFill>
                <a:latin typeface="Menlo" panose="020B0609030804020204" pitchFamily="49" charset="0"/>
                <a:ea typeface="微软雅黑" panose="020B0503020204020204" pitchFamily="34" charset="-122"/>
              </a:rPr>
              <a:t>个集合的笛卡尔积的子集</a:t>
            </a:r>
            <a:r>
              <a:rPr kumimoji="1" lang="zh-CN" altLang="en-US" sz="1000">
                <a:latin typeface="Menlo" panose="020B0609030804020204" pitchFamily="49" charset="0"/>
                <a:ea typeface="微软雅黑" panose="020B0503020204020204" pitchFamily="34" charset="-122"/>
              </a:rPr>
              <a:t>，对于数据库来说，就是把 </a:t>
            </a:r>
            <a:r>
              <a:rPr kumimoji="1" lang="en-US" altLang="zh-CN" sz="1000">
                <a:latin typeface="Menlo" panose="020B0609030804020204" pitchFamily="49" charset="0"/>
                <a:ea typeface="微软雅黑" panose="020B0503020204020204" pitchFamily="34" charset="-122"/>
              </a:rPr>
              <a:t>n</a:t>
            </a:r>
            <a:r>
              <a:rPr kumimoji="1" lang="zh-CN" altLang="en-US" sz="1000">
                <a:latin typeface="Menlo" panose="020B0609030804020204" pitchFamily="49" charset="0"/>
                <a:ea typeface="微软雅黑" panose="020B0503020204020204" pitchFamily="34" charset="-122"/>
              </a:rPr>
              <a:t>个维度的集合属性，用 </a:t>
            </a:r>
            <a:r>
              <a:rPr kumimoji="1" lang="zh-CN" altLang="en-US" sz="1000">
                <a:solidFill>
                  <a:srgbClr val="FF0000"/>
                </a:solidFill>
                <a:latin typeface="Menlo" panose="020B0609030804020204" pitchFamily="49" charset="0"/>
                <a:ea typeface="微软雅黑" panose="020B0503020204020204" pitchFamily="34" charset="-122"/>
              </a:rPr>
              <a:t>表</a:t>
            </a:r>
            <a:r>
              <a:rPr kumimoji="1" lang="zh-CN" altLang="en-US" sz="1000">
                <a:latin typeface="Menlo" panose="020B0609030804020204" pitchFamily="49" charset="0"/>
                <a:ea typeface="微软雅黑" panose="020B0503020204020204" pitchFamily="34" charset="-122"/>
              </a:rPr>
              <a:t> 的方式体现出来，我们</a:t>
            </a:r>
            <a:r>
              <a:rPr kumimoji="1" lang="zh-CN" altLang="en-US" sz="1000">
                <a:solidFill>
                  <a:srgbClr val="FF0000"/>
                </a:solidFill>
                <a:latin typeface="Menlo" panose="020B0609030804020204" pitchFamily="49" charset="0"/>
                <a:ea typeface="微软雅黑" panose="020B0503020204020204" pitchFamily="34" charset="-122"/>
              </a:rPr>
              <a:t>用</a:t>
            </a:r>
            <a:r>
              <a:rPr kumimoji="1" lang="en-US" altLang="zh-CN" sz="1000">
                <a:solidFill>
                  <a:srgbClr val="FF0000"/>
                </a:solidFill>
                <a:latin typeface="Menlo" panose="020B0609030804020204" pitchFamily="49" charset="0"/>
                <a:ea typeface="微软雅黑" panose="020B0503020204020204" pitchFamily="34" charset="-122"/>
              </a:rPr>
              <a:t>n</a:t>
            </a:r>
            <a:r>
              <a:rPr kumimoji="1" lang="zh-CN" altLang="en-US" sz="1000">
                <a:solidFill>
                  <a:srgbClr val="FF0000"/>
                </a:solidFill>
                <a:latin typeface="Menlo" panose="020B0609030804020204" pitchFamily="49" charset="0"/>
                <a:ea typeface="微软雅黑" panose="020B0503020204020204" pitchFamily="34" charset="-122"/>
              </a:rPr>
              <a:t>维属性来表示一类实体</a:t>
            </a:r>
            <a:endParaRPr kumimoji="1" lang="en-US" altLang="zh-CN" sz="1000">
              <a:latin typeface="Menlo" panose="020B060903080402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6853F133-3B81-6947-A5C7-FB1636DB51DB}"/>
              </a:ext>
            </a:extLst>
          </p:cNvPr>
          <p:cNvSpPr txBox="1"/>
          <p:nvPr/>
        </p:nvSpPr>
        <p:spPr>
          <a:xfrm>
            <a:off x="848092" y="3188576"/>
            <a:ext cx="3325976" cy="267830"/>
          </a:xfrm>
          <a:prstGeom prst="rect">
            <a:avLst/>
          </a:prstGeom>
          <a:noFill/>
        </p:spPr>
        <p:txBody>
          <a:bodyPr wrap="square" rtlCol="0">
            <a:spAutoFit/>
          </a:bodyPr>
          <a:lstStyle/>
          <a:p>
            <a:pPr latinLnBrk="1">
              <a:lnSpc>
                <a:spcPct val="125000"/>
              </a:lnSpc>
            </a:pPr>
            <a:r>
              <a:rPr kumimoji="1" lang="zh-CN" altLang="en-US" sz="1000">
                <a:latin typeface="Menlo" panose="020B0609030804020204" pitchFamily="49" charset="0"/>
                <a:ea typeface="微软雅黑" panose="020B0503020204020204" pitchFamily="34" charset="-122"/>
              </a:rPr>
              <a:t>根据要查询的实体的属性或者主键，来定位到目标数据</a:t>
            </a:r>
            <a:endParaRPr kumimoji="1" lang="en-US" altLang="zh-CN" sz="1000">
              <a:latin typeface="Menlo" panose="020B060903080402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663917D5-1801-254B-BAC3-DF615583AB3A}"/>
              </a:ext>
            </a:extLst>
          </p:cNvPr>
          <p:cNvSpPr txBox="1"/>
          <p:nvPr/>
        </p:nvSpPr>
        <p:spPr>
          <a:xfrm>
            <a:off x="5301558" y="3188576"/>
            <a:ext cx="3986375" cy="267637"/>
          </a:xfrm>
          <a:prstGeom prst="rect">
            <a:avLst/>
          </a:prstGeom>
          <a:noFill/>
        </p:spPr>
        <p:txBody>
          <a:bodyPr wrap="square" rtlCol="0">
            <a:spAutoFit/>
          </a:bodyPr>
          <a:lstStyle/>
          <a:p>
            <a:pPr latinLnBrk="1">
              <a:lnSpc>
                <a:spcPct val="125000"/>
              </a:lnSpc>
            </a:pPr>
            <a:r>
              <a:rPr kumimoji="1" lang="zh-CN" altLang="en-US" sz="1000">
                <a:latin typeface="Menlo" panose="020B0609030804020204" pitchFamily="49" charset="0"/>
                <a:ea typeface="微软雅黑" panose="020B0503020204020204" pitchFamily="34" charset="-122"/>
              </a:rPr>
              <a:t>根据</a:t>
            </a:r>
            <a:r>
              <a:rPr kumimoji="1" lang="en-US" altLang="zh-CN" sz="1000">
                <a:latin typeface="Menlo" panose="020B0609030804020204" pitchFamily="49" charset="0"/>
                <a:ea typeface="微软雅黑" panose="020B0503020204020204" pitchFamily="34" charset="-122"/>
              </a:rPr>
              <a:t>key</a:t>
            </a:r>
            <a:r>
              <a:rPr kumimoji="1" lang="zh-CN" altLang="en-US" sz="1000">
                <a:latin typeface="Menlo" panose="020B0609030804020204" pitchFamily="49" charset="0"/>
                <a:ea typeface="微软雅黑" panose="020B0503020204020204" pitchFamily="34" charset="-122"/>
              </a:rPr>
              <a:t>来查询</a:t>
            </a:r>
            <a:r>
              <a:rPr kumimoji="1" lang="en-US" altLang="zh-CN" sz="1000">
                <a:latin typeface="Menlo" panose="020B0609030804020204" pitchFamily="49" charset="0"/>
                <a:ea typeface="微软雅黑" panose="020B0503020204020204" pitchFamily="34" charset="-122"/>
              </a:rPr>
              <a:t>value</a:t>
            </a:r>
            <a:r>
              <a:rPr kumimoji="1" lang="zh-CN" altLang="en-US" sz="1000">
                <a:latin typeface="Menlo" panose="020B0609030804020204" pitchFamily="49" charset="0"/>
                <a:ea typeface="微软雅黑" panose="020B0503020204020204" pitchFamily="34" charset="-122"/>
              </a:rPr>
              <a:t>，相当于只有根据主键查数据这一种方式</a:t>
            </a:r>
            <a:endParaRPr kumimoji="1" lang="en-US" altLang="zh-CN" sz="1000">
              <a:latin typeface="Menlo" panose="020B0609030804020204" pitchFamily="49" charset="0"/>
              <a:ea typeface="微软雅黑" panose="020B0503020204020204" pitchFamily="34" charset="-122"/>
            </a:endParaRPr>
          </a:p>
        </p:txBody>
      </p:sp>
      <p:pic>
        <p:nvPicPr>
          <p:cNvPr id="9" name="图片 8">
            <a:extLst>
              <a:ext uri="{FF2B5EF4-FFF2-40B4-BE49-F238E27FC236}">
                <a16:creationId xmlns:a16="http://schemas.microsoft.com/office/drawing/2014/main" id="{B19D342D-2B8F-C04B-AAC8-9A129A29BBD7}"/>
              </a:ext>
            </a:extLst>
          </p:cNvPr>
          <p:cNvPicPr>
            <a:picLocks noChangeAspect="1"/>
          </p:cNvPicPr>
          <p:nvPr/>
        </p:nvPicPr>
        <p:blipFill>
          <a:blip r:embed="rId2"/>
          <a:stretch>
            <a:fillRect/>
          </a:stretch>
        </p:blipFill>
        <p:spPr>
          <a:xfrm>
            <a:off x="1657350" y="2038409"/>
            <a:ext cx="723261" cy="723261"/>
          </a:xfrm>
          <a:prstGeom prst="rect">
            <a:avLst/>
          </a:prstGeom>
        </p:spPr>
      </p:pic>
      <p:pic>
        <p:nvPicPr>
          <p:cNvPr id="11" name="图片 10">
            <a:extLst>
              <a:ext uri="{FF2B5EF4-FFF2-40B4-BE49-F238E27FC236}">
                <a16:creationId xmlns:a16="http://schemas.microsoft.com/office/drawing/2014/main" id="{7720C503-76BC-E041-8608-BBE6AB56BB9A}"/>
              </a:ext>
            </a:extLst>
          </p:cNvPr>
          <p:cNvPicPr>
            <a:picLocks noChangeAspect="1"/>
          </p:cNvPicPr>
          <p:nvPr/>
        </p:nvPicPr>
        <p:blipFill>
          <a:blip r:embed="rId3"/>
          <a:stretch>
            <a:fillRect/>
          </a:stretch>
        </p:blipFill>
        <p:spPr>
          <a:xfrm>
            <a:off x="6933114" y="2038409"/>
            <a:ext cx="723261" cy="723261"/>
          </a:xfrm>
          <a:prstGeom prst="rect">
            <a:avLst/>
          </a:prstGeom>
        </p:spPr>
      </p:pic>
      <p:graphicFrame>
        <p:nvGraphicFramePr>
          <p:cNvPr id="12" name="表格 11">
            <a:extLst>
              <a:ext uri="{FF2B5EF4-FFF2-40B4-BE49-F238E27FC236}">
                <a16:creationId xmlns:a16="http://schemas.microsoft.com/office/drawing/2014/main" id="{368AFDCC-6E28-A046-9F50-D10CBE6BFFA2}"/>
              </a:ext>
            </a:extLst>
          </p:cNvPr>
          <p:cNvGraphicFramePr>
            <a:graphicFrameLocks noGrp="1"/>
          </p:cNvGraphicFramePr>
          <p:nvPr>
            <p:extLst>
              <p:ext uri="{D42A27DB-BD31-4B8C-83A1-F6EECF244321}">
                <p14:modId xmlns:p14="http://schemas.microsoft.com/office/powerpoint/2010/main" val="2243571950"/>
              </p:ext>
            </p:extLst>
          </p:nvPr>
        </p:nvGraphicFramePr>
        <p:xfrm>
          <a:off x="848092" y="4028884"/>
          <a:ext cx="5561175" cy="1182261"/>
        </p:xfrm>
        <a:graphic>
          <a:graphicData uri="http://schemas.openxmlformats.org/drawingml/2006/table">
            <a:tbl>
              <a:tblPr bandRow="1">
                <a:tableStyleId>{0505E3EF-67EA-436B-97B2-0124C06EBD24}</a:tableStyleId>
              </a:tblPr>
              <a:tblGrid>
                <a:gridCol w="670381">
                  <a:extLst>
                    <a:ext uri="{9D8B030D-6E8A-4147-A177-3AD203B41FA5}">
                      <a16:colId xmlns:a16="http://schemas.microsoft.com/office/drawing/2014/main" val="2169387566"/>
                    </a:ext>
                  </a:extLst>
                </a:gridCol>
                <a:gridCol w="799354">
                  <a:extLst>
                    <a:ext uri="{9D8B030D-6E8A-4147-A177-3AD203B41FA5}">
                      <a16:colId xmlns:a16="http://schemas.microsoft.com/office/drawing/2014/main" val="881999193"/>
                    </a:ext>
                  </a:extLst>
                </a:gridCol>
                <a:gridCol w="1322840">
                  <a:extLst>
                    <a:ext uri="{9D8B030D-6E8A-4147-A177-3AD203B41FA5}">
                      <a16:colId xmlns:a16="http://schemas.microsoft.com/office/drawing/2014/main" val="3984718545"/>
                    </a:ext>
                  </a:extLst>
                </a:gridCol>
                <a:gridCol w="1566333">
                  <a:extLst>
                    <a:ext uri="{9D8B030D-6E8A-4147-A177-3AD203B41FA5}">
                      <a16:colId xmlns:a16="http://schemas.microsoft.com/office/drawing/2014/main" val="1191944258"/>
                    </a:ext>
                  </a:extLst>
                </a:gridCol>
                <a:gridCol w="1202267">
                  <a:extLst>
                    <a:ext uri="{9D8B030D-6E8A-4147-A177-3AD203B41FA5}">
                      <a16:colId xmlns:a16="http://schemas.microsoft.com/office/drawing/2014/main" val="3593142188"/>
                    </a:ext>
                  </a:extLst>
                </a:gridCol>
              </a:tblGrid>
              <a:tr h="369461">
                <a:tc>
                  <a:txBody>
                    <a:bodyPr/>
                    <a:lstStyle/>
                    <a:p>
                      <a:pPr algn="ctr"/>
                      <a:r>
                        <a:rPr lang="zh-CN" altLang="en-US" sz="900" baseline="0">
                          <a:latin typeface="Menlo" panose="020B0609030804020204" pitchFamily="49" charset="0"/>
                          <a:cs typeface="Menlo" panose="020B0609030804020204" pitchFamily="49" charset="0"/>
                        </a:rPr>
                        <a:t>对象</a:t>
                      </a:r>
                    </a:p>
                  </a:txBody>
                  <a:tcPr anchor="ctr"/>
                </a:tc>
                <a:tc>
                  <a:txBody>
                    <a:bodyPr/>
                    <a:lstStyle/>
                    <a:p>
                      <a:pPr algn="ctr"/>
                      <a:r>
                        <a:rPr lang="zh-CN" altLang="en-US" sz="900" baseline="0">
                          <a:latin typeface="Menlo" panose="020B0609030804020204" pitchFamily="49" charset="0"/>
                          <a:cs typeface="Menlo" panose="020B0609030804020204" pitchFamily="49" charset="0"/>
                        </a:rPr>
                        <a:t>类别</a:t>
                      </a:r>
                    </a:p>
                  </a:txBody>
                  <a:tcPr anchor="ctr"/>
                </a:tc>
                <a:tc>
                  <a:txBody>
                    <a:bodyPr/>
                    <a:lstStyle/>
                    <a:p>
                      <a:pPr algn="ctr"/>
                      <a:r>
                        <a:rPr lang="zh-CN" altLang="en-US" sz="900" baseline="0">
                          <a:latin typeface="Menlo" panose="020B0609030804020204" pitchFamily="49" charset="0"/>
                          <a:cs typeface="Menlo" panose="020B0609030804020204" pitchFamily="49" charset="0"/>
                        </a:rPr>
                        <a:t>是否支持大数据量存储</a:t>
                      </a:r>
                    </a:p>
                  </a:txBody>
                  <a:tcPr anchor="ctr"/>
                </a:tc>
                <a:tc>
                  <a:txBody>
                    <a:bodyPr/>
                    <a:lstStyle/>
                    <a:p>
                      <a:pPr algn="ctr"/>
                      <a:r>
                        <a:rPr lang="zh-CN" altLang="en-US" sz="900" baseline="0">
                          <a:latin typeface="Menlo" panose="020B0609030804020204" pitchFamily="49" charset="0"/>
                          <a:cs typeface="Menlo" panose="020B0609030804020204" pitchFamily="49" charset="0"/>
                        </a:rPr>
                        <a:t>是否支持多实体联合查询</a:t>
                      </a:r>
                    </a:p>
                  </a:txBody>
                  <a:tcPr anchor="ctr"/>
                </a:tc>
                <a:tc>
                  <a:txBody>
                    <a:bodyPr/>
                    <a:lstStyle/>
                    <a:p>
                      <a:pPr algn="ctr"/>
                      <a:r>
                        <a:rPr lang="zh-CN" altLang="en-US" sz="900" baseline="0">
                          <a:latin typeface="Menlo" panose="020B0609030804020204" pitchFamily="49" charset="0"/>
                          <a:cs typeface="Menlo" panose="020B0609030804020204" pitchFamily="49" charset="0"/>
                        </a:rPr>
                        <a:t>特点</a:t>
                      </a:r>
                    </a:p>
                  </a:txBody>
                  <a:tcPr anchor="ctr"/>
                </a:tc>
                <a:extLst>
                  <a:ext uri="{0D108BD9-81ED-4DB2-BD59-A6C34878D82A}">
                    <a16:rowId xmlns:a16="http://schemas.microsoft.com/office/drawing/2014/main" val="1874233129"/>
                  </a:ext>
                </a:extLst>
              </a:tr>
              <a:tr h="423333">
                <a:tc>
                  <a:txBody>
                    <a:bodyPr/>
                    <a:lstStyle/>
                    <a:p>
                      <a:pPr algn="ctr"/>
                      <a:r>
                        <a:rPr lang="en-US" altLang="zh-CN" sz="900" baseline="0">
                          <a:latin typeface="Menlo" panose="020B0609030804020204" pitchFamily="49" charset="0"/>
                          <a:cs typeface="Menlo" panose="020B0609030804020204" pitchFamily="49" charset="0"/>
                        </a:rPr>
                        <a:t>MySQL</a:t>
                      </a:r>
                      <a:endParaRPr lang="zh-CN" altLang="en-US" sz="900" baseline="0">
                        <a:latin typeface="Menlo" panose="020B0609030804020204" pitchFamily="49" charset="0"/>
                        <a:cs typeface="Menlo" panose="020B0609030804020204" pitchFamily="49" charset="0"/>
                      </a:endParaRPr>
                    </a:p>
                  </a:txBody>
                  <a:tcPr anchor="ctr"/>
                </a:tc>
                <a:tc>
                  <a:txBody>
                    <a:bodyPr/>
                    <a:lstStyle/>
                    <a:p>
                      <a:pPr algn="ctr"/>
                      <a:r>
                        <a:rPr lang="zh-CN" altLang="en-US" sz="900" baseline="0"/>
                        <a:t>关系型数据库</a:t>
                      </a:r>
                      <a:endParaRPr lang="zh-CN" altLang="en-US" sz="900" baseline="0">
                        <a:latin typeface="Menlo" panose="020B0609030804020204" pitchFamily="49" charset="0"/>
                        <a:cs typeface="Menlo" panose="020B0609030804020204" pitchFamily="49" charset="0"/>
                      </a:endParaRPr>
                    </a:p>
                  </a:txBody>
                  <a:tcPr anchor="ctr"/>
                </a:tc>
                <a:tc>
                  <a:txBody>
                    <a:bodyPr/>
                    <a:lstStyle/>
                    <a:p>
                      <a:pPr algn="ctr"/>
                      <a:r>
                        <a:rPr lang="zh-CN" altLang="en-US" sz="900" baseline="0">
                          <a:latin typeface="Menlo" panose="020B0609030804020204" pitchFamily="49" charset="0"/>
                          <a:cs typeface="Menlo" panose="020B0609030804020204" pitchFamily="49" charset="0"/>
                        </a:rPr>
                        <a:t>是</a:t>
                      </a:r>
                    </a:p>
                  </a:txBody>
                  <a:tcPr anchor="ctr"/>
                </a:tc>
                <a:tc>
                  <a:txBody>
                    <a:bodyPr/>
                    <a:lstStyle/>
                    <a:p>
                      <a:pPr algn="ctr"/>
                      <a:r>
                        <a:rPr lang="zh-CN" altLang="en-US" sz="900" baseline="0">
                          <a:latin typeface="Menlo" panose="020B0609030804020204" pitchFamily="49" charset="0"/>
                          <a:cs typeface="Menlo" panose="020B0609030804020204" pitchFamily="49" charset="0"/>
                        </a:rPr>
                        <a:t>是</a:t>
                      </a:r>
                    </a:p>
                  </a:txBody>
                  <a:tcPr anchor="ctr"/>
                </a:tc>
                <a:tc>
                  <a:txBody>
                    <a:bodyPr/>
                    <a:lstStyle/>
                    <a:p>
                      <a:pPr algn="ctr"/>
                      <a:r>
                        <a:rPr lang="zh-CN" altLang="en-US" sz="900" baseline="0">
                          <a:latin typeface="Menlo" panose="020B0609030804020204" pitchFamily="49" charset="0"/>
                          <a:cs typeface="Menlo" panose="020B0609030804020204" pitchFamily="49" charset="0"/>
                        </a:rPr>
                        <a:t>存储空间、并发性能</a:t>
                      </a:r>
                    </a:p>
                  </a:txBody>
                  <a:tcPr anchor="ctr"/>
                </a:tc>
                <a:extLst>
                  <a:ext uri="{0D108BD9-81ED-4DB2-BD59-A6C34878D82A}">
                    <a16:rowId xmlns:a16="http://schemas.microsoft.com/office/drawing/2014/main" val="1709387830"/>
                  </a:ext>
                </a:extLst>
              </a:tr>
              <a:tr h="389467">
                <a:tc>
                  <a:txBody>
                    <a:bodyPr/>
                    <a:lstStyle/>
                    <a:p>
                      <a:pPr algn="ctr"/>
                      <a:r>
                        <a:rPr lang="en-US" altLang="zh-CN" sz="900" baseline="0">
                          <a:latin typeface="Menlo" panose="020B0609030804020204" pitchFamily="49" charset="0"/>
                          <a:cs typeface="Menlo" panose="020B0609030804020204" pitchFamily="49" charset="0"/>
                        </a:rPr>
                        <a:t>Redis</a:t>
                      </a:r>
                      <a:endParaRPr lang="zh-CN" altLang="en-US" sz="900" baseline="0">
                        <a:latin typeface="Menlo" panose="020B0609030804020204" pitchFamily="49" charset="0"/>
                        <a:cs typeface="Menlo" panose="020B0609030804020204" pitchFamily="49" charset="0"/>
                      </a:endParaRPr>
                    </a:p>
                  </a:txBody>
                  <a:tcPr anchor="ctr"/>
                </a:tc>
                <a:tc>
                  <a:txBody>
                    <a:bodyPr/>
                    <a:lstStyle/>
                    <a:p>
                      <a:pPr algn="ctr"/>
                      <a:r>
                        <a:rPr lang="en-US" altLang="zh-CN" sz="900" baseline="0">
                          <a:latin typeface="Menlo" panose="020B0609030804020204" pitchFamily="49" charset="0"/>
                          <a:cs typeface="Menlo" panose="020B0609030804020204" pitchFamily="49" charset="0"/>
                        </a:rPr>
                        <a:t>key-value</a:t>
                      </a:r>
                      <a:r>
                        <a:rPr lang="zh-CN" altLang="en-US" sz="900" baseline="0">
                          <a:latin typeface="Menlo" panose="020B0609030804020204" pitchFamily="49" charset="0"/>
                          <a:cs typeface="Menlo" panose="020B0609030804020204" pitchFamily="49" charset="0"/>
                        </a:rPr>
                        <a:t>内存数据库</a:t>
                      </a:r>
                    </a:p>
                  </a:txBody>
                  <a:tcPr anchor="ctr"/>
                </a:tc>
                <a:tc>
                  <a:txBody>
                    <a:bodyPr/>
                    <a:lstStyle/>
                    <a:p>
                      <a:pPr algn="ctr"/>
                      <a:r>
                        <a:rPr lang="zh-CN" altLang="en-US" sz="900" baseline="0">
                          <a:latin typeface="Menlo" panose="020B0609030804020204" pitchFamily="49" charset="0"/>
                          <a:cs typeface="Menlo" panose="020B0609030804020204" pitchFamily="49" charset="0"/>
                        </a:rPr>
                        <a:t>否</a:t>
                      </a:r>
                    </a:p>
                  </a:txBody>
                  <a:tcPr anchor="ctr"/>
                </a:tc>
                <a:tc>
                  <a:txBody>
                    <a:bodyPr/>
                    <a:lstStyle/>
                    <a:p>
                      <a:pPr algn="ctr"/>
                      <a:r>
                        <a:rPr lang="zh-CN" altLang="en-US" sz="900" baseline="0">
                          <a:latin typeface="Menlo" panose="020B0609030804020204" pitchFamily="49" charset="0"/>
                          <a:cs typeface="Menlo" panose="020B0609030804020204" pitchFamily="49" charset="0"/>
                        </a:rPr>
                        <a:t>否</a:t>
                      </a:r>
                    </a:p>
                  </a:txBody>
                  <a:tcPr anchor="ctr"/>
                </a:tc>
                <a:tc>
                  <a:txBody>
                    <a:bodyPr/>
                    <a:lstStyle/>
                    <a:p>
                      <a:pPr algn="ctr"/>
                      <a:r>
                        <a:rPr lang="zh-CN" altLang="en-US" sz="900" baseline="0">
                          <a:latin typeface="Menlo" panose="020B0609030804020204" pitchFamily="49" charset="0"/>
                          <a:cs typeface="Menlo" panose="020B0609030804020204" pitchFamily="49" charset="0"/>
                        </a:rPr>
                        <a:t>数据存储在内存中，零散，</a:t>
                      </a:r>
                    </a:p>
                  </a:txBody>
                  <a:tcPr anchor="ctr"/>
                </a:tc>
                <a:extLst>
                  <a:ext uri="{0D108BD9-81ED-4DB2-BD59-A6C34878D82A}">
                    <a16:rowId xmlns:a16="http://schemas.microsoft.com/office/drawing/2014/main" val="1519552654"/>
                  </a:ext>
                </a:extLst>
              </a:tr>
            </a:tbl>
          </a:graphicData>
        </a:graphic>
      </p:graphicFrame>
    </p:spTree>
    <p:extLst>
      <p:ext uri="{BB962C8B-B14F-4D97-AF65-F5344CB8AC3E}">
        <p14:creationId xmlns:p14="http://schemas.microsoft.com/office/powerpoint/2010/main" val="351757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6A8774-C674-304B-AE9A-EDA0496F6C10}"/>
              </a:ext>
            </a:extLst>
          </p:cNvPr>
          <p:cNvSpPr txBox="1"/>
          <p:nvPr/>
        </p:nvSpPr>
        <p:spPr>
          <a:xfrm>
            <a:off x="341651" y="233527"/>
            <a:ext cx="6228482" cy="338554"/>
          </a:xfrm>
          <a:prstGeom prst="rect">
            <a:avLst/>
          </a:prstGeom>
          <a:noFill/>
        </p:spPr>
        <p:txBody>
          <a:bodyPr wrap="square" rtlCol="0">
            <a:spAutoFit/>
          </a:bodyPr>
          <a:lstStyle/>
          <a:p>
            <a:pPr algn="just"/>
            <a:r>
              <a:rPr kumimoji="1" lang="zh-CN" altLang="en-US" sz="1600" b="1">
                <a:latin typeface="Menlo" panose="020B0609030804020204" pitchFamily="49" charset="0"/>
                <a:ea typeface="微软雅黑" panose="020B0503020204020204" pitchFamily="34" charset="-122"/>
              </a:rPr>
              <a:t>非关系型数据库 </a:t>
            </a:r>
            <a:r>
              <a:rPr kumimoji="1" lang="en-US" altLang="zh-CN" sz="1600" b="1">
                <a:latin typeface="Menlo" panose="020B0609030804020204" pitchFamily="49" charset="0"/>
                <a:ea typeface="微软雅黑" panose="020B0503020204020204" pitchFamily="34" charset="-122"/>
              </a:rPr>
              <a:t>-</a:t>
            </a:r>
            <a:r>
              <a:rPr kumimoji="1" lang="zh-CN" altLang="en-US" sz="1600" b="1">
                <a:latin typeface="Menlo" panose="020B0609030804020204" pitchFamily="49" charset="0"/>
                <a:ea typeface="微软雅黑" panose="020B0503020204020204" pitchFamily="34" charset="-122"/>
              </a:rPr>
              <a:t> </a:t>
            </a:r>
            <a:r>
              <a:rPr kumimoji="1" lang="en-US" altLang="zh-CN" sz="1600" b="1">
                <a:latin typeface="Menlo" panose="020B0609030804020204" pitchFamily="49" charset="0"/>
                <a:ea typeface="微软雅黑" panose="020B0503020204020204" pitchFamily="34" charset="-122"/>
              </a:rPr>
              <a:t>MongoDB</a:t>
            </a:r>
          </a:p>
        </p:txBody>
      </p:sp>
      <p:sp>
        <p:nvSpPr>
          <p:cNvPr id="5" name="文本框 4">
            <a:extLst>
              <a:ext uri="{FF2B5EF4-FFF2-40B4-BE49-F238E27FC236}">
                <a16:creationId xmlns:a16="http://schemas.microsoft.com/office/drawing/2014/main" id="{DFC65665-55DA-1245-A79E-0FC0C2B7D79A}"/>
              </a:ext>
            </a:extLst>
          </p:cNvPr>
          <p:cNvSpPr txBox="1"/>
          <p:nvPr/>
        </p:nvSpPr>
        <p:spPr>
          <a:xfrm>
            <a:off x="881958" y="2333315"/>
            <a:ext cx="5518842" cy="1998881"/>
          </a:xfrm>
          <a:prstGeom prst="rect">
            <a:avLst/>
          </a:prstGeom>
          <a:noFill/>
        </p:spPr>
        <p:txBody>
          <a:bodyPr wrap="square" rtlCol="0">
            <a:spAutoFit/>
          </a:bodyPr>
          <a:lstStyle/>
          <a:p>
            <a:pPr algn="just" latinLnBrk="1">
              <a:lnSpc>
                <a:spcPct val="125000"/>
              </a:lnSpc>
            </a:pPr>
            <a:r>
              <a:rPr kumimoji="1" lang="en-US" altLang="zh-CN" sz="1000">
                <a:latin typeface="Menlo" panose="020B0609030804020204" pitchFamily="49" charset="0"/>
                <a:ea typeface="微软雅黑" panose="020B0503020204020204" pitchFamily="34" charset="-122"/>
              </a:rPr>
              <a:t>MongoDB</a:t>
            </a:r>
            <a:r>
              <a:rPr kumimoji="1" lang="zh-CN" altLang="en-US" sz="1000">
                <a:latin typeface="Menlo" panose="020B0609030804020204" pitchFamily="49" charset="0"/>
                <a:ea typeface="微软雅黑" panose="020B0503020204020204" pitchFamily="34" charset="-122"/>
              </a:rPr>
              <a:t>实际上是一种基于</a:t>
            </a:r>
            <a:r>
              <a:rPr kumimoji="1" lang="zh-CN" altLang="en-US" sz="1000">
                <a:solidFill>
                  <a:srgbClr val="FF0000"/>
                </a:solidFill>
                <a:latin typeface="Menlo" panose="020B0609030804020204" pitchFamily="49" charset="0"/>
                <a:ea typeface="微软雅黑" panose="020B0503020204020204" pitchFamily="34" charset="-122"/>
              </a:rPr>
              <a:t>抽象的集合概念</a:t>
            </a:r>
            <a:r>
              <a:rPr kumimoji="1" lang="zh-CN" altLang="en-US" sz="1000">
                <a:latin typeface="Menlo" panose="020B0609030804020204" pitchFamily="49" charset="0"/>
                <a:ea typeface="微软雅黑" panose="020B0503020204020204" pitchFamily="34" charset="-122"/>
              </a:rPr>
              <a:t>上的数据库，在</a:t>
            </a:r>
            <a:r>
              <a:rPr kumimoji="1" lang="en-US" altLang="zh-CN" sz="1000">
                <a:latin typeface="Menlo" panose="020B0609030804020204" pitchFamily="49" charset="0"/>
                <a:ea typeface="微软雅黑" panose="020B0503020204020204" pitchFamily="34" charset="-122"/>
              </a:rPr>
              <a:t>MySQL</a:t>
            </a:r>
            <a:r>
              <a:rPr kumimoji="1" lang="zh-CN" altLang="en-US" sz="1000">
                <a:latin typeface="Menlo" panose="020B0609030804020204" pitchFamily="49" charset="0"/>
                <a:ea typeface="微软雅黑" panose="020B0503020204020204" pitchFamily="34" charset="-122"/>
              </a:rPr>
              <a:t>当中，一张表实际上是代表了一种非常具体的实体（实体有哪些属性，属性有哪些格式等等），但是在</a:t>
            </a:r>
            <a:r>
              <a:rPr kumimoji="1" lang="en-US" altLang="zh-CN" sz="1000">
                <a:latin typeface="Menlo" panose="020B0609030804020204" pitchFamily="49" charset="0"/>
                <a:ea typeface="微软雅黑" panose="020B0503020204020204" pitchFamily="34" charset="-122"/>
              </a:rPr>
              <a:t>MongoDB</a:t>
            </a:r>
            <a:r>
              <a:rPr kumimoji="1" lang="zh-CN" altLang="en-US" sz="1000">
                <a:latin typeface="Menlo" panose="020B0609030804020204" pitchFamily="49" charset="0"/>
                <a:ea typeface="微软雅黑" panose="020B0503020204020204" pitchFamily="34" charset="-122"/>
              </a:rPr>
              <a:t>世界里，数据单位是</a:t>
            </a:r>
            <a:r>
              <a:rPr kumimoji="1" lang="en-US" altLang="zh-CN" sz="1000">
                <a:latin typeface="Menlo" panose="020B0609030804020204" pitchFamily="49" charset="0"/>
                <a:ea typeface="微软雅黑" panose="020B0503020204020204" pitchFamily="34" charset="-122"/>
              </a:rPr>
              <a:t>document</a:t>
            </a:r>
            <a:r>
              <a:rPr kumimoji="1" lang="zh-CN" altLang="en-US" sz="1000">
                <a:latin typeface="Menlo" panose="020B0609030804020204" pitchFamily="49" charset="0"/>
                <a:ea typeface="微软雅黑" panose="020B0503020204020204" pitchFamily="34" charset="-122"/>
              </a:rPr>
              <a:t>，</a:t>
            </a:r>
            <a:r>
              <a:rPr kumimoji="1" lang="en-US" altLang="zh-CN" sz="1000">
                <a:latin typeface="Menlo" panose="020B0609030804020204" pitchFamily="49" charset="0"/>
                <a:ea typeface="微软雅黑" panose="020B0503020204020204" pitchFamily="34" charset="-122"/>
              </a:rPr>
              <a:t>document</a:t>
            </a:r>
            <a:r>
              <a:rPr kumimoji="1" lang="zh-CN" altLang="en-US" sz="1000">
                <a:latin typeface="Menlo" panose="020B0609030804020204" pitchFamily="49" charset="0"/>
                <a:ea typeface="微软雅黑" panose="020B0503020204020204" pitchFamily="34" charset="-122"/>
              </a:rPr>
              <a:t>组织起来是</a:t>
            </a:r>
            <a:r>
              <a:rPr kumimoji="1" lang="en-US" altLang="zh-CN" sz="1000">
                <a:latin typeface="Menlo" panose="020B0609030804020204" pitchFamily="49" charset="0"/>
                <a:ea typeface="微软雅黑" panose="020B0503020204020204" pitchFamily="34" charset="-122"/>
              </a:rPr>
              <a:t>collection</a:t>
            </a:r>
            <a:r>
              <a:rPr kumimoji="1" lang="zh-CN" altLang="en-US" sz="1000">
                <a:latin typeface="Menlo" panose="020B0609030804020204" pitchFamily="49" charset="0"/>
                <a:ea typeface="微软雅黑" panose="020B0503020204020204" pitchFamily="34" charset="-122"/>
              </a:rPr>
              <a:t>，然而</a:t>
            </a:r>
            <a:r>
              <a:rPr kumimoji="1" lang="en-US" altLang="zh-CN" sz="1000">
                <a:latin typeface="Menlo" panose="020B0609030804020204" pitchFamily="49" charset="0"/>
                <a:ea typeface="微软雅黑" panose="020B0503020204020204" pitchFamily="34" charset="-122"/>
              </a:rPr>
              <a:t>collection</a:t>
            </a:r>
            <a:r>
              <a:rPr kumimoji="1" lang="zh-CN" altLang="en-US" sz="1000">
                <a:latin typeface="Menlo" panose="020B0609030804020204" pitchFamily="49" charset="0"/>
                <a:ea typeface="微软雅黑" panose="020B0503020204020204" pitchFamily="34" charset="-122"/>
              </a:rPr>
              <a:t>并不定义其包含的</a:t>
            </a:r>
            <a:r>
              <a:rPr kumimoji="1" lang="en-US" altLang="zh-CN" sz="1000">
                <a:latin typeface="Menlo" panose="020B0609030804020204" pitchFamily="49" charset="0"/>
                <a:ea typeface="微软雅黑" panose="020B0503020204020204" pitchFamily="34" charset="-122"/>
              </a:rPr>
              <a:t>document</a:t>
            </a:r>
            <a:r>
              <a:rPr kumimoji="1" lang="zh-CN" altLang="en-US" sz="1000">
                <a:latin typeface="Menlo" panose="020B0609030804020204" pitchFamily="49" charset="0"/>
                <a:ea typeface="微软雅黑" panose="020B0503020204020204" pitchFamily="34" charset="-122"/>
              </a:rPr>
              <a:t>的结构，</a:t>
            </a:r>
            <a:r>
              <a:rPr kumimoji="1" lang="en-US" altLang="zh-CN" sz="1000">
                <a:solidFill>
                  <a:srgbClr val="FF0000"/>
                </a:solidFill>
                <a:latin typeface="Menlo" panose="020B0609030804020204" pitchFamily="49" charset="0"/>
                <a:ea typeface="微软雅黑" panose="020B0503020204020204" pitchFamily="34" charset="-122"/>
              </a:rPr>
              <a:t>collection</a:t>
            </a:r>
            <a:r>
              <a:rPr kumimoji="1" lang="zh-CN" altLang="en-US" sz="1000">
                <a:solidFill>
                  <a:srgbClr val="FF0000"/>
                </a:solidFill>
                <a:latin typeface="Menlo" panose="020B0609030804020204" pitchFamily="49" charset="0"/>
                <a:ea typeface="微软雅黑" panose="020B0503020204020204" pitchFamily="34" charset="-122"/>
              </a:rPr>
              <a:t>实际上只是一个概念上的实体种类，并不对种类的细节属性做限制</a:t>
            </a:r>
            <a:r>
              <a:rPr kumimoji="1" lang="zh-CN" altLang="en-US" sz="1000">
                <a:latin typeface="Menlo" panose="020B0609030804020204" pitchFamily="49" charset="0"/>
                <a:ea typeface="微软雅黑" panose="020B0503020204020204" pitchFamily="34" charset="-122"/>
              </a:rPr>
              <a:t>，就比如一个</a:t>
            </a:r>
            <a:r>
              <a:rPr kumimoji="1" lang="en-US" altLang="zh-CN" sz="1000">
                <a:latin typeface="Menlo" panose="020B0609030804020204" pitchFamily="49" charset="0"/>
                <a:ea typeface="微软雅黑" panose="020B0503020204020204" pitchFamily="34" charset="-122"/>
              </a:rPr>
              <a:t>”user”</a:t>
            </a:r>
            <a:r>
              <a:rPr kumimoji="1" lang="zh-CN" altLang="en-US" sz="1000">
                <a:latin typeface="Menlo" panose="020B0609030804020204" pitchFamily="49" charset="0"/>
                <a:ea typeface="微软雅黑" panose="020B0503020204020204" pitchFamily="34" charset="-122"/>
              </a:rPr>
              <a:t> </a:t>
            </a:r>
            <a:r>
              <a:rPr kumimoji="1" lang="en-US" altLang="zh-CN" sz="1000">
                <a:latin typeface="Menlo" panose="020B0609030804020204" pitchFamily="49" charset="0"/>
                <a:ea typeface="微软雅黑" panose="020B0503020204020204" pitchFamily="34" charset="-122"/>
              </a:rPr>
              <a:t>collection</a:t>
            </a:r>
            <a:r>
              <a:rPr kumimoji="1" lang="zh-CN" altLang="en-US" sz="1000">
                <a:latin typeface="Menlo" panose="020B0609030804020204" pitchFamily="49" charset="0"/>
                <a:ea typeface="微软雅黑" panose="020B0503020204020204" pitchFamily="34" charset="-122"/>
              </a:rPr>
              <a:t>，只要是概念上我们觉得是用户信息的都可以存储进去，这是它的灵活性所在，要是放在</a:t>
            </a:r>
            <a:r>
              <a:rPr kumimoji="1" lang="en-US" altLang="zh-CN" sz="1000">
                <a:latin typeface="Menlo" panose="020B0609030804020204" pitchFamily="49" charset="0"/>
                <a:ea typeface="微软雅黑" panose="020B0503020204020204" pitchFamily="34" charset="-122"/>
              </a:rPr>
              <a:t>mysql</a:t>
            </a:r>
            <a:r>
              <a:rPr kumimoji="1" lang="zh-CN" altLang="en-US" sz="1000">
                <a:latin typeface="Menlo" panose="020B0609030804020204" pitchFamily="49" charset="0"/>
                <a:ea typeface="微软雅黑" panose="020B0503020204020204" pitchFamily="34" charset="-122"/>
              </a:rPr>
              <a:t>当中，肯定得针对不同种的用户信息建立不同的表或者建一个包含很多属性的表，在</a:t>
            </a:r>
            <a:r>
              <a:rPr kumimoji="1" lang="en-US" altLang="zh-CN" sz="1000">
                <a:latin typeface="Menlo" panose="020B0609030804020204" pitchFamily="49" charset="0"/>
                <a:ea typeface="微软雅黑" panose="020B0503020204020204" pitchFamily="34" charset="-122"/>
              </a:rPr>
              <a:t>MongoDB</a:t>
            </a:r>
            <a:r>
              <a:rPr kumimoji="1" lang="zh-CN" altLang="en-US" sz="1000">
                <a:latin typeface="Menlo" panose="020B0609030804020204" pitchFamily="49" charset="0"/>
                <a:ea typeface="微软雅黑" panose="020B0503020204020204" pitchFamily="34" charset="-122"/>
              </a:rPr>
              <a:t>这里就不需要。</a:t>
            </a:r>
            <a:endParaRPr kumimoji="1" lang="en-US" altLang="zh-CN" sz="1000">
              <a:latin typeface="Menlo" panose="020B0609030804020204" pitchFamily="49" charset="0"/>
              <a:ea typeface="微软雅黑" panose="020B0503020204020204" pitchFamily="34" charset="-122"/>
            </a:endParaRPr>
          </a:p>
          <a:p>
            <a:pPr algn="just" latinLnBrk="1">
              <a:lnSpc>
                <a:spcPct val="125000"/>
              </a:lnSpc>
            </a:pPr>
            <a:endParaRPr kumimoji="1" lang="en-US" altLang="zh-CN" sz="1000">
              <a:latin typeface="Menlo" panose="020B0609030804020204" pitchFamily="49" charset="0"/>
              <a:ea typeface="微软雅黑" panose="020B0503020204020204" pitchFamily="34" charset="-122"/>
            </a:endParaRPr>
          </a:p>
          <a:p>
            <a:pPr algn="just" latinLnBrk="1">
              <a:lnSpc>
                <a:spcPct val="125000"/>
              </a:lnSpc>
            </a:pPr>
            <a:r>
              <a:rPr kumimoji="1" lang="zh-CN" altLang="en-US" sz="1000">
                <a:latin typeface="Menlo" panose="020B0609030804020204" pitchFamily="49" charset="0"/>
                <a:ea typeface="微软雅黑" panose="020B0503020204020204" pitchFamily="34" charset="-122"/>
              </a:rPr>
              <a:t>但是灵活性也要付出代价的，这种灵活的存储方式，</a:t>
            </a:r>
            <a:r>
              <a:rPr kumimoji="1" lang="zh-CN" altLang="en-US" sz="1000">
                <a:solidFill>
                  <a:srgbClr val="FF0000"/>
                </a:solidFill>
                <a:latin typeface="Menlo" panose="020B0609030804020204" pitchFamily="49" charset="0"/>
                <a:ea typeface="微软雅黑" panose="020B0503020204020204" pitchFamily="34" charset="-122"/>
              </a:rPr>
              <a:t>导致程序在处理数据的时候，无法预知数据的确切格式</a:t>
            </a:r>
            <a:r>
              <a:rPr kumimoji="1" lang="zh-CN" altLang="en-US" sz="1000">
                <a:latin typeface="Menlo" panose="020B0609030804020204" pitchFamily="49" charset="0"/>
                <a:ea typeface="微软雅黑" panose="020B0503020204020204" pitchFamily="34" charset="-122"/>
              </a:rPr>
              <a:t>， 只能在程序当中去判断数据格式。</a:t>
            </a:r>
            <a:endParaRPr kumimoji="1" lang="en-US" altLang="zh-CN" sz="1000">
              <a:latin typeface="Menlo" panose="020B0609030804020204" pitchFamily="49" charset="0"/>
              <a:ea typeface="微软雅黑" panose="020B0503020204020204" pitchFamily="34" charset="-122"/>
            </a:endParaRPr>
          </a:p>
        </p:txBody>
      </p:sp>
      <p:pic>
        <p:nvPicPr>
          <p:cNvPr id="2" name="图片 1">
            <a:extLst>
              <a:ext uri="{FF2B5EF4-FFF2-40B4-BE49-F238E27FC236}">
                <a16:creationId xmlns:a16="http://schemas.microsoft.com/office/drawing/2014/main" id="{CFBF0688-1942-9A46-A529-164CFD04598B}"/>
              </a:ext>
            </a:extLst>
          </p:cNvPr>
          <p:cNvPicPr>
            <a:picLocks noChangeAspect="1"/>
          </p:cNvPicPr>
          <p:nvPr/>
        </p:nvPicPr>
        <p:blipFill>
          <a:blip r:embed="rId2"/>
          <a:stretch>
            <a:fillRect/>
          </a:stretch>
        </p:blipFill>
        <p:spPr>
          <a:xfrm>
            <a:off x="772583" y="1399038"/>
            <a:ext cx="1742018" cy="555028"/>
          </a:xfrm>
          <a:prstGeom prst="rect">
            <a:avLst/>
          </a:prstGeom>
        </p:spPr>
      </p:pic>
    </p:spTree>
    <p:extLst>
      <p:ext uri="{BB962C8B-B14F-4D97-AF65-F5344CB8AC3E}">
        <p14:creationId xmlns:p14="http://schemas.microsoft.com/office/powerpoint/2010/main" val="167764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7129975B-41DE-5A4A-B2BB-E0B7B3D1F2DA}"/>
              </a:ext>
            </a:extLst>
          </p:cNvPr>
          <p:cNvSpPr txBox="1"/>
          <p:nvPr/>
        </p:nvSpPr>
        <p:spPr>
          <a:xfrm>
            <a:off x="341651" y="233527"/>
            <a:ext cx="6228482" cy="338554"/>
          </a:xfrm>
          <a:prstGeom prst="rect">
            <a:avLst/>
          </a:prstGeom>
          <a:noFill/>
        </p:spPr>
        <p:txBody>
          <a:bodyPr wrap="square" rtlCol="0">
            <a:spAutoFit/>
          </a:bodyPr>
          <a:lstStyle/>
          <a:p>
            <a:pPr algn="just"/>
            <a:r>
              <a:rPr kumimoji="1" lang="en-US" altLang="zh-CN" sz="1600" b="1">
                <a:latin typeface="Menlo" panose="020B0609030804020204" pitchFamily="49" charset="0"/>
                <a:ea typeface="微软雅黑" panose="020B0503020204020204" pitchFamily="34" charset="-122"/>
              </a:rPr>
              <a:t>Java</a:t>
            </a:r>
            <a:r>
              <a:rPr kumimoji="1" lang="zh-CN" altLang="en-US" sz="1600" b="1">
                <a:latin typeface="Menlo" panose="020B0609030804020204" pitchFamily="49" charset="0"/>
                <a:ea typeface="微软雅黑" panose="020B0503020204020204" pitchFamily="34" charset="-122"/>
              </a:rPr>
              <a:t> </a:t>
            </a:r>
            <a:r>
              <a:rPr kumimoji="1" lang="en-US" altLang="zh-CN" sz="1600" b="1">
                <a:latin typeface="Menlo" panose="020B0609030804020204" pitchFamily="49" charset="0"/>
                <a:ea typeface="微软雅黑" panose="020B0503020204020204" pitchFamily="34" charset="-122"/>
              </a:rPr>
              <a:t>-</a:t>
            </a:r>
            <a:r>
              <a:rPr kumimoji="1" lang="zh-CN" altLang="en-US" sz="1600" b="1">
                <a:latin typeface="Menlo" panose="020B0609030804020204" pitchFamily="49" charset="0"/>
                <a:ea typeface="微软雅黑" panose="020B0503020204020204" pitchFamily="34" charset="-122"/>
              </a:rPr>
              <a:t> 方法调用，准备阶段</a:t>
            </a:r>
            <a:endParaRPr kumimoji="1" lang="en-US" altLang="zh-CN" sz="1600" b="1">
              <a:latin typeface="Menlo" panose="020B0609030804020204" pitchFamily="49" charset="0"/>
              <a:ea typeface="微软雅黑" panose="020B0503020204020204" pitchFamily="34" charset="-122"/>
            </a:endParaRPr>
          </a:p>
        </p:txBody>
      </p:sp>
      <p:sp>
        <p:nvSpPr>
          <p:cNvPr id="4" name="矩形 3">
            <a:extLst>
              <a:ext uri="{FF2B5EF4-FFF2-40B4-BE49-F238E27FC236}">
                <a16:creationId xmlns:a16="http://schemas.microsoft.com/office/drawing/2014/main" id="{3BFD5017-833B-EC40-AA5C-1A3576499C26}"/>
              </a:ext>
            </a:extLst>
          </p:cNvPr>
          <p:cNvSpPr/>
          <p:nvPr/>
        </p:nvSpPr>
        <p:spPr>
          <a:xfrm>
            <a:off x="6244165" y="1833639"/>
            <a:ext cx="3416296" cy="646867"/>
          </a:xfrm>
          <a:prstGeom prst="rect">
            <a:avLst/>
          </a:prstGeom>
          <a:solidFill>
            <a:srgbClr val="FFFFE1"/>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en-US" altLang="zh-CN" sz="900">
                <a:solidFill>
                  <a:schemeClr val="tx1"/>
                </a:solidFill>
                <a:latin typeface="Menlo" panose="020B0609030804020204" pitchFamily="49" charset="0"/>
                <a:ea typeface="Menlo" panose="020B0609030804020204" pitchFamily="49" charset="0"/>
                <a:cs typeface="Menlo" panose="020B0609030804020204" pitchFamily="49" charset="0"/>
              </a:rPr>
              <a:t>0:</a:t>
            </a:r>
            <a:r>
              <a:rPr lang="zh-CN" altLang="en-US" sz="90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altLang="zh-CN" sz="900">
                <a:solidFill>
                  <a:schemeClr val="tx1"/>
                </a:solidFill>
                <a:latin typeface="Menlo" panose="020B0609030804020204" pitchFamily="49" charset="0"/>
                <a:ea typeface="Menlo" panose="020B0609030804020204" pitchFamily="49" charset="0"/>
                <a:cs typeface="Menlo" panose="020B0609030804020204" pitchFamily="49" charset="0"/>
              </a:rPr>
              <a:t>aload_0</a:t>
            </a:r>
          </a:p>
          <a:p>
            <a:pPr>
              <a:lnSpc>
                <a:spcPct val="125000"/>
              </a:lnSpc>
            </a:pPr>
            <a:r>
              <a:rPr lang="en-US" altLang="zh-CN" sz="900">
                <a:solidFill>
                  <a:schemeClr val="tx1"/>
                </a:solidFill>
                <a:latin typeface="Menlo" panose="020B0609030804020204" pitchFamily="49" charset="0"/>
                <a:ea typeface="Menlo" panose="020B0609030804020204" pitchFamily="49" charset="0"/>
                <a:cs typeface="Menlo" panose="020B0609030804020204" pitchFamily="49" charset="0"/>
              </a:rPr>
              <a:t>1:</a:t>
            </a:r>
            <a:r>
              <a:rPr lang="zh-CN" altLang="en-US" sz="90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altLang="zh-CN" sz="900">
                <a:solidFill>
                  <a:schemeClr val="tx1"/>
                </a:solidFill>
                <a:latin typeface="Menlo" panose="020B0609030804020204" pitchFamily="49" charset="0"/>
                <a:ea typeface="Menlo" panose="020B0609030804020204" pitchFamily="49" charset="0"/>
                <a:cs typeface="Menlo" panose="020B0609030804020204" pitchFamily="49" charset="0"/>
              </a:rPr>
              <a:t>aload_1</a:t>
            </a:r>
          </a:p>
          <a:p>
            <a:pPr>
              <a:lnSpc>
                <a:spcPct val="125000"/>
              </a:lnSpc>
            </a:pPr>
            <a:r>
              <a:rPr kumimoji="1" lang="en-US" altLang="zh-CN" sz="900">
                <a:solidFill>
                  <a:schemeClr val="tx1"/>
                </a:solidFill>
                <a:latin typeface="Menlo" panose="020B0609030804020204" pitchFamily="49" charset="0"/>
                <a:cs typeface="Menlo" panose="020B0609030804020204" pitchFamily="49" charset="0"/>
              </a:rPr>
              <a:t>2:</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rgbClr val="00B0F0"/>
                </a:solidFill>
                <a:latin typeface="Menlo" panose="020B0609030804020204" pitchFamily="49" charset="0"/>
                <a:cs typeface="Menlo" panose="020B0609030804020204" pitchFamily="49" charset="0"/>
              </a:rPr>
              <a:t>invokespecial</a:t>
            </a:r>
            <a:r>
              <a:rPr kumimoji="1" lang="en-US" altLang="zh-CN" sz="900">
                <a:solidFill>
                  <a:schemeClr val="tx1"/>
                </a:solidFill>
                <a:latin typeface="Menlo" panose="020B0609030804020204" pitchFamily="49" charset="0"/>
                <a:cs typeface="Menlo" panose="020B0609030804020204" pitchFamily="49" charset="0"/>
              </a:rPr>
              <a:t>/</a:t>
            </a:r>
            <a:r>
              <a:rPr kumimoji="1" lang="en-US" altLang="zh-CN" sz="900">
                <a:solidFill>
                  <a:srgbClr val="00B0F0"/>
                </a:solidFill>
                <a:latin typeface="Menlo" panose="020B0609030804020204" pitchFamily="49" charset="0"/>
                <a:cs typeface="Menlo" panose="020B0609030804020204" pitchFamily="49" charset="0"/>
              </a:rPr>
              <a:t>invokevirtual</a:t>
            </a:r>
            <a:r>
              <a:rPr kumimoji="1" lang="en-US" altLang="zh-CN" sz="900">
                <a:solidFill>
                  <a:schemeClr val="tx1"/>
                </a:solidFill>
                <a:latin typeface="Menlo" panose="020B0609030804020204" pitchFamily="49" charset="0"/>
                <a:cs typeface="Menlo" panose="020B0609030804020204" pitchFamily="49" charset="0"/>
              </a:rPr>
              <a:t>/</a:t>
            </a:r>
            <a:r>
              <a:rPr kumimoji="1" lang="en-US" altLang="zh-CN" sz="900">
                <a:solidFill>
                  <a:srgbClr val="00B0F0"/>
                </a:solidFill>
                <a:latin typeface="Menlo" panose="020B0609030804020204" pitchFamily="49" charset="0"/>
                <a:cs typeface="Menlo" panose="020B0609030804020204" pitchFamily="49" charset="0"/>
              </a:rPr>
              <a:t>invokeinterface</a:t>
            </a:r>
            <a:endParaRPr kumimoji="1" lang="zh-CN" altLang="en-US" sz="900">
              <a:solidFill>
                <a:srgbClr val="00B0F0"/>
              </a:solidFill>
              <a:latin typeface="Menlo" panose="020B0609030804020204" pitchFamily="49" charset="0"/>
              <a:cs typeface="Menlo" panose="020B0609030804020204" pitchFamily="49" charset="0"/>
            </a:endParaRPr>
          </a:p>
        </p:txBody>
      </p:sp>
      <p:sp>
        <p:nvSpPr>
          <p:cNvPr id="5" name="矩形 4">
            <a:extLst>
              <a:ext uri="{FF2B5EF4-FFF2-40B4-BE49-F238E27FC236}">
                <a16:creationId xmlns:a16="http://schemas.microsoft.com/office/drawing/2014/main" id="{D9EF789A-9AF8-A64A-90A5-CC2EE74D444D}"/>
              </a:ext>
            </a:extLst>
          </p:cNvPr>
          <p:cNvSpPr/>
          <p:nvPr/>
        </p:nvSpPr>
        <p:spPr>
          <a:xfrm>
            <a:off x="6397751" y="5155971"/>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chemeClr val="tx1"/>
                </a:solidFill>
                <a:latin typeface="Menlo" panose="020B0609030804020204" pitchFamily="49" charset="0"/>
                <a:cs typeface="Menlo" panose="020B0609030804020204" pitchFamily="49" charset="0"/>
              </a:rPr>
              <a:t>arg</a:t>
            </a:r>
            <a:endParaRPr kumimoji="1" lang="zh-CN" altLang="en-US" sz="900">
              <a:solidFill>
                <a:schemeClr val="tx1"/>
              </a:solidFill>
              <a:latin typeface="Menlo" panose="020B0609030804020204" pitchFamily="49" charset="0"/>
              <a:cs typeface="Menlo" panose="020B0609030804020204" pitchFamily="49" charset="0"/>
            </a:endParaRPr>
          </a:p>
        </p:txBody>
      </p:sp>
      <p:sp>
        <p:nvSpPr>
          <p:cNvPr id="6" name="文本框 5">
            <a:extLst>
              <a:ext uri="{FF2B5EF4-FFF2-40B4-BE49-F238E27FC236}">
                <a16:creationId xmlns:a16="http://schemas.microsoft.com/office/drawing/2014/main" id="{DB9F8E83-7F87-FE46-98BA-F9F2F2EFF68C}"/>
              </a:ext>
            </a:extLst>
          </p:cNvPr>
          <p:cNvSpPr txBox="1"/>
          <p:nvPr/>
        </p:nvSpPr>
        <p:spPr>
          <a:xfrm>
            <a:off x="6397751" y="4940527"/>
            <a:ext cx="1211510" cy="215444"/>
          </a:xfrm>
          <a:prstGeom prst="rect">
            <a:avLst/>
          </a:prstGeom>
          <a:noFill/>
        </p:spPr>
        <p:txBody>
          <a:bodyPr wrap="square" rtlCol="0">
            <a:spAutoFit/>
          </a:bodyPr>
          <a:lstStyle/>
          <a:p>
            <a:pPr algn="ct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local</a:t>
            </a:r>
            <a:r>
              <a:rPr kumimoji="1" lang="zh-CN" altLang="en-US" sz="800" b="1">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variables</a:t>
            </a:r>
            <a:endParaRPr kumimoji="1" lang="zh-CN" altLang="en-US" sz="1050" b="1">
              <a:solidFill>
                <a:schemeClr val="tx1"/>
              </a:solidFill>
              <a:latin typeface="Menlo" panose="020B0609030804020204" pitchFamily="49" charset="0"/>
              <a:cs typeface="Menlo" panose="020B0609030804020204" pitchFamily="49" charset="0"/>
            </a:endParaRPr>
          </a:p>
        </p:txBody>
      </p:sp>
      <p:sp>
        <p:nvSpPr>
          <p:cNvPr id="7" name="矩形 6">
            <a:extLst>
              <a:ext uri="{FF2B5EF4-FFF2-40B4-BE49-F238E27FC236}">
                <a16:creationId xmlns:a16="http://schemas.microsoft.com/office/drawing/2014/main" id="{EDEB0CE8-7A8E-A842-AEA3-D0F760CE19C7}"/>
              </a:ext>
            </a:extLst>
          </p:cNvPr>
          <p:cNvSpPr/>
          <p:nvPr/>
        </p:nvSpPr>
        <p:spPr>
          <a:xfrm>
            <a:off x="6397750" y="5409972"/>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chemeClr val="tx1"/>
                </a:solidFill>
                <a:latin typeface="Menlo" panose="020B0609030804020204" pitchFamily="49" charset="0"/>
                <a:cs typeface="Menlo" panose="020B0609030804020204" pitchFamily="49" charset="0"/>
              </a:rPr>
              <a:t>对象引用</a:t>
            </a:r>
          </a:p>
        </p:txBody>
      </p:sp>
      <p:sp>
        <p:nvSpPr>
          <p:cNvPr id="8" name="矩形 7">
            <a:extLst>
              <a:ext uri="{FF2B5EF4-FFF2-40B4-BE49-F238E27FC236}">
                <a16:creationId xmlns:a16="http://schemas.microsoft.com/office/drawing/2014/main" id="{55013D30-1C6E-5043-BD40-E5F5CD2F9B96}"/>
              </a:ext>
            </a:extLst>
          </p:cNvPr>
          <p:cNvSpPr/>
          <p:nvPr/>
        </p:nvSpPr>
        <p:spPr>
          <a:xfrm>
            <a:off x="8254997" y="4901971"/>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chemeClr val="tx1"/>
                </a:solidFill>
                <a:latin typeface="Menlo" panose="020B0609030804020204" pitchFamily="49" charset="0"/>
                <a:cs typeface="Menlo" panose="020B0609030804020204" pitchFamily="49" charset="0"/>
              </a:rPr>
              <a:t>...</a:t>
            </a:r>
            <a:endParaRPr kumimoji="1" lang="zh-CN" altLang="en-US" sz="900">
              <a:solidFill>
                <a:schemeClr val="tx1"/>
              </a:solidFill>
              <a:latin typeface="Menlo" panose="020B0609030804020204" pitchFamily="49" charset="0"/>
              <a:cs typeface="Menlo" panose="020B0609030804020204" pitchFamily="49" charset="0"/>
            </a:endParaRPr>
          </a:p>
        </p:txBody>
      </p:sp>
      <p:sp>
        <p:nvSpPr>
          <p:cNvPr id="9" name="文本框 8">
            <a:extLst>
              <a:ext uri="{FF2B5EF4-FFF2-40B4-BE49-F238E27FC236}">
                <a16:creationId xmlns:a16="http://schemas.microsoft.com/office/drawing/2014/main" id="{95F8D0B6-5543-6A4E-B9C6-2C32D143E7DB}"/>
              </a:ext>
            </a:extLst>
          </p:cNvPr>
          <p:cNvSpPr txBox="1"/>
          <p:nvPr/>
        </p:nvSpPr>
        <p:spPr>
          <a:xfrm>
            <a:off x="8254997" y="4686527"/>
            <a:ext cx="1211510" cy="215444"/>
          </a:xfrm>
          <a:prstGeom prst="rect">
            <a:avLst/>
          </a:prstGeom>
          <a:noFill/>
        </p:spPr>
        <p:txBody>
          <a:bodyPr wrap="square" rtlCol="0">
            <a:spAutoFit/>
          </a:bodyPr>
          <a:lstStyle/>
          <a:p>
            <a:pPr algn="ct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stack</a:t>
            </a:r>
            <a:endParaRPr kumimoji="1" lang="zh-CN" altLang="en-US" sz="1050" b="1">
              <a:solidFill>
                <a:schemeClr val="tx1"/>
              </a:solidFill>
              <a:latin typeface="Menlo" panose="020B0609030804020204" pitchFamily="49" charset="0"/>
              <a:cs typeface="Menlo" panose="020B0609030804020204" pitchFamily="49" charset="0"/>
            </a:endParaRPr>
          </a:p>
        </p:txBody>
      </p:sp>
      <p:sp>
        <p:nvSpPr>
          <p:cNvPr id="10" name="矩形 9">
            <a:extLst>
              <a:ext uri="{FF2B5EF4-FFF2-40B4-BE49-F238E27FC236}">
                <a16:creationId xmlns:a16="http://schemas.microsoft.com/office/drawing/2014/main" id="{3E1FC1D6-BF27-BB4E-A977-EB1C61B2E7C5}"/>
              </a:ext>
            </a:extLst>
          </p:cNvPr>
          <p:cNvSpPr/>
          <p:nvPr/>
        </p:nvSpPr>
        <p:spPr>
          <a:xfrm>
            <a:off x="8254996" y="5409630"/>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900">
                <a:solidFill>
                  <a:srgbClr val="FF0000"/>
                </a:solidFill>
                <a:latin typeface="Menlo" panose="020B0609030804020204" pitchFamily="49" charset="0"/>
                <a:cs typeface="Menlo" panose="020B0609030804020204" pitchFamily="49" charset="0"/>
              </a:rPr>
              <a:t>对象引用</a:t>
            </a:r>
          </a:p>
        </p:txBody>
      </p:sp>
      <p:cxnSp>
        <p:nvCxnSpPr>
          <p:cNvPr id="11" name="直线箭头连接符 10">
            <a:extLst>
              <a:ext uri="{FF2B5EF4-FFF2-40B4-BE49-F238E27FC236}">
                <a16:creationId xmlns:a16="http://schemas.microsoft.com/office/drawing/2014/main" id="{7D278F93-8417-124B-A3B5-5D181CC5105C}"/>
              </a:ext>
            </a:extLst>
          </p:cNvPr>
          <p:cNvCxnSpPr>
            <a:stCxn id="7" idx="3"/>
            <a:endCxn id="10" idx="1"/>
          </p:cNvCxnSpPr>
          <p:nvPr/>
        </p:nvCxnSpPr>
        <p:spPr>
          <a:xfrm flipV="1">
            <a:off x="7609261" y="5536631"/>
            <a:ext cx="645735" cy="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5C62719-E3E5-6842-9DEA-8448B4CA7F24}"/>
              </a:ext>
            </a:extLst>
          </p:cNvPr>
          <p:cNvSpPr txBox="1"/>
          <p:nvPr/>
        </p:nvSpPr>
        <p:spPr>
          <a:xfrm>
            <a:off x="7625073" y="5532587"/>
            <a:ext cx="645734" cy="215444"/>
          </a:xfrm>
          <a:prstGeom prst="rect">
            <a:avLst/>
          </a:prstGeom>
          <a:noFill/>
        </p:spPr>
        <p:txBody>
          <a:bodyPr wrap="square" rtlCol="0">
            <a:spAutoFit/>
          </a:bodyPr>
          <a:lstStyle/>
          <a:p>
            <a:pPr algn="ctr"/>
            <a:r>
              <a:rPr lang="en-US" altLang="zh-CN" sz="800">
                <a:solidFill>
                  <a:schemeClr val="tx1"/>
                </a:solidFill>
                <a:latin typeface="Menlo" panose="020B0609030804020204" pitchFamily="49" charset="0"/>
                <a:ea typeface="Menlo" panose="020B0609030804020204" pitchFamily="49" charset="0"/>
                <a:cs typeface="Menlo" panose="020B0609030804020204" pitchFamily="49" charset="0"/>
              </a:rPr>
              <a:t>aload_1</a:t>
            </a:r>
            <a:endParaRPr kumimoji="1" lang="zh-CN" altLang="en-US" sz="1050">
              <a:solidFill>
                <a:schemeClr val="tx1"/>
              </a:solidFill>
              <a:latin typeface="Menlo" panose="020B0609030804020204" pitchFamily="49" charset="0"/>
              <a:cs typeface="Menlo" panose="020B0609030804020204" pitchFamily="49" charset="0"/>
            </a:endParaRPr>
          </a:p>
        </p:txBody>
      </p:sp>
      <p:cxnSp>
        <p:nvCxnSpPr>
          <p:cNvPr id="18" name="直线连接符 17">
            <a:extLst>
              <a:ext uri="{FF2B5EF4-FFF2-40B4-BE49-F238E27FC236}">
                <a16:creationId xmlns:a16="http://schemas.microsoft.com/office/drawing/2014/main" id="{4BD1D2E0-5250-744D-87C6-C91B30B69CAD}"/>
              </a:ext>
            </a:extLst>
          </p:cNvPr>
          <p:cNvCxnSpPr>
            <a:cxnSpLocks/>
          </p:cNvCxnSpPr>
          <p:nvPr/>
        </p:nvCxnSpPr>
        <p:spPr>
          <a:xfrm>
            <a:off x="6244165" y="4478979"/>
            <a:ext cx="34163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387ABA5-F629-0142-B167-8CD7F2020D93}"/>
              </a:ext>
            </a:extLst>
          </p:cNvPr>
          <p:cNvSpPr txBox="1"/>
          <p:nvPr/>
        </p:nvSpPr>
        <p:spPr>
          <a:xfrm>
            <a:off x="6347709" y="2968136"/>
            <a:ext cx="1211499" cy="215444"/>
          </a:xfrm>
          <a:prstGeom prst="rect">
            <a:avLst/>
          </a:prstGeom>
          <a:noFill/>
        </p:spPr>
        <p:txBody>
          <a:bodyPr wrap="square" rtlCol="0">
            <a:spAutoFit/>
          </a:bodyPr>
          <a:lstStyle/>
          <a:p>
            <a:pPr algn="ctr"/>
            <a:r>
              <a:rPr kumimoji="1" lang="en-US" altLang="zh-CN" sz="800">
                <a:solidFill>
                  <a:schemeClr val="tx1"/>
                </a:solidFill>
                <a:highlight>
                  <a:srgbClr val="FFFF00"/>
                </a:highlight>
                <a:latin typeface="Menlo" panose="020B0609030804020204" pitchFamily="49" charset="0"/>
                <a:ea typeface="Menlo" panose="020B0609030804020204" pitchFamily="49" charset="0"/>
                <a:cs typeface="Menlo" panose="020B0609030804020204" pitchFamily="49" charset="0"/>
              </a:rPr>
              <a:t>method</a:t>
            </a:r>
            <a:r>
              <a:rPr kumimoji="1" lang="zh-CN" altLang="en-US" sz="800">
                <a:solidFill>
                  <a:schemeClr val="tx1"/>
                </a:solidFill>
                <a:highlight>
                  <a:srgbClr val="FFFF00"/>
                </a:highlight>
                <a:latin typeface="Menlo" panose="020B0609030804020204" pitchFamily="49" charset="0"/>
                <a:ea typeface="Menlo" panose="020B0609030804020204" pitchFamily="49" charset="0"/>
                <a:cs typeface="Menlo" panose="020B0609030804020204" pitchFamily="49" charset="0"/>
              </a:rPr>
              <a:t> </a:t>
            </a:r>
            <a:r>
              <a:rPr kumimoji="1" lang="en-US" altLang="zh-CN" sz="800">
                <a:solidFill>
                  <a:schemeClr val="tx1"/>
                </a:solidFill>
                <a:highlight>
                  <a:srgbClr val="FFFF00"/>
                </a:highlight>
                <a:latin typeface="Menlo" panose="020B0609030804020204" pitchFamily="49" charset="0"/>
                <a:ea typeface="Menlo" panose="020B0609030804020204" pitchFamily="49" charset="0"/>
                <a:cs typeface="Menlo" panose="020B0609030804020204" pitchFamily="49" charset="0"/>
              </a:rPr>
              <a:t>#2</a:t>
            </a:r>
            <a:r>
              <a:rPr kumimoji="1" lang="zh-CN" altLang="en-US" sz="800">
                <a:solidFill>
                  <a:schemeClr val="tx1"/>
                </a:solidFill>
                <a:highlight>
                  <a:srgbClr val="FFFF00"/>
                </a:highlight>
                <a:latin typeface="Menlo" panose="020B0609030804020204" pitchFamily="49" charset="0"/>
                <a:ea typeface="Menlo" panose="020B0609030804020204" pitchFamily="49" charset="0"/>
                <a:cs typeface="Menlo" panose="020B0609030804020204" pitchFamily="49" charset="0"/>
              </a:rPr>
              <a:t> </a:t>
            </a:r>
            <a:r>
              <a:rPr kumimoji="1" lang="zh-CN" altLang="en-US" sz="800">
                <a:highlight>
                  <a:srgbClr val="FFFF00"/>
                </a:highlight>
                <a:latin typeface="Menlo" panose="020B0609030804020204" pitchFamily="49" charset="0"/>
                <a:ea typeface="Menlo" panose="020B0609030804020204" pitchFamily="49" charset="0"/>
                <a:cs typeface="Menlo" panose="020B0609030804020204" pitchFamily="49" charset="0"/>
              </a:rPr>
              <a:t>方法栈帧</a:t>
            </a:r>
            <a:endParaRPr kumimoji="1" lang="zh-CN" altLang="en-US" sz="1050">
              <a:solidFill>
                <a:schemeClr val="tx1"/>
              </a:solidFill>
              <a:highlight>
                <a:srgbClr val="FFFF00"/>
              </a:highlight>
              <a:latin typeface="Menlo" panose="020B0609030804020204" pitchFamily="49" charset="0"/>
              <a:cs typeface="Menlo" panose="020B0609030804020204" pitchFamily="49" charset="0"/>
            </a:endParaRPr>
          </a:p>
        </p:txBody>
      </p:sp>
      <p:sp>
        <p:nvSpPr>
          <p:cNvPr id="20" name="矩形 19">
            <a:extLst>
              <a:ext uri="{FF2B5EF4-FFF2-40B4-BE49-F238E27FC236}">
                <a16:creationId xmlns:a16="http://schemas.microsoft.com/office/drawing/2014/main" id="{D3EB2A5F-1BDD-9D45-9D2C-32DA27F4428B}"/>
              </a:ext>
            </a:extLst>
          </p:cNvPr>
          <p:cNvSpPr/>
          <p:nvPr/>
        </p:nvSpPr>
        <p:spPr>
          <a:xfrm>
            <a:off x="6448551" y="3644519"/>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rgbClr val="FF0000"/>
                </a:solidFill>
                <a:latin typeface="Menlo" panose="020B0609030804020204" pitchFamily="49" charset="0"/>
                <a:cs typeface="Menlo" panose="020B0609030804020204" pitchFamily="49" charset="0"/>
              </a:rPr>
              <a:t>this</a:t>
            </a:r>
            <a:endParaRPr kumimoji="1" lang="zh-CN" altLang="en-US" sz="900">
              <a:solidFill>
                <a:srgbClr val="FF0000"/>
              </a:solidFill>
              <a:latin typeface="Menlo" panose="020B0609030804020204" pitchFamily="49" charset="0"/>
              <a:cs typeface="Menlo" panose="020B0609030804020204" pitchFamily="49" charset="0"/>
            </a:endParaRPr>
          </a:p>
        </p:txBody>
      </p:sp>
      <p:sp>
        <p:nvSpPr>
          <p:cNvPr id="21" name="文本框 20">
            <a:extLst>
              <a:ext uri="{FF2B5EF4-FFF2-40B4-BE49-F238E27FC236}">
                <a16:creationId xmlns:a16="http://schemas.microsoft.com/office/drawing/2014/main" id="{74CB61FC-4B17-9347-90EE-D09D1B240FF3}"/>
              </a:ext>
            </a:extLst>
          </p:cNvPr>
          <p:cNvSpPr txBox="1"/>
          <p:nvPr/>
        </p:nvSpPr>
        <p:spPr>
          <a:xfrm>
            <a:off x="6448551" y="3429075"/>
            <a:ext cx="1211510" cy="215444"/>
          </a:xfrm>
          <a:prstGeom prst="rect">
            <a:avLst/>
          </a:prstGeom>
          <a:noFill/>
        </p:spPr>
        <p:txBody>
          <a:bodyPr wrap="square" rtlCol="0">
            <a:spAutoFit/>
          </a:bodyPr>
          <a:lstStyle/>
          <a:p>
            <a:pPr algn="ct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local</a:t>
            </a:r>
            <a:r>
              <a:rPr kumimoji="1" lang="zh-CN" altLang="en-US" sz="800" b="1">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variables</a:t>
            </a:r>
            <a:endParaRPr kumimoji="1" lang="zh-CN" altLang="en-US" sz="1050" b="1">
              <a:solidFill>
                <a:schemeClr val="tx1"/>
              </a:solidFill>
              <a:latin typeface="Menlo" panose="020B0609030804020204" pitchFamily="49" charset="0"/>
              <a:cs typeface="Menlo" panose="020B0609030804020204" pitchFamily="49" charset="0"/>
            </a:endParaRPr>
          </a:p>
        </p:txBody>
      </p:sp>
      <p:sp>
        <p:nvSpPr>
          <p:cNvPr id="22" name="矩形 21">
            <a:extLst>
              <a:ext uri="{FF2B5EF4-FFF2-40B4-BE49-F238E27FC236}">
                <a16:creationId xmlns:a16="http://schemas.microsoft.com/office/drawing/2014/main" id="{B5D3A72E-491A-5648-9EB2-B880212A4581}"/>
              </a:ext>
            </a:extLst>
          </p:cNvPr>
          <p:cNvSpPr/>
          <p:nvPr/>
        </p:nvSpPr>
        <p:spPr>
          <a:xfrm>
            <a:off x="6448550" y="3898520"/>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rgbClr val="FF0000"/>
                </a:solidFill>
                <a:latin typeface="Menlo" panose="020B0609030804020204" pitchFamily="49" charset="0"/>
                <a:cs typeface="Menlo" panose="020B0609030804020204" pitchFamily="49" charset="0"/>
              </a:rPr>
              <a:t>arg</a:t>
            </a:r>
            <a:endParaRPr kumimoji="1" lang="zh-CN" altLang="en-US" sz="900">
              <a:solidFill>
                <a:srgbClr val="FF0000"/>
              </a:solidFill>
              <a:latin typeface="Menlo" panose="020B0609030804020204" pitchFamily="49" charset="0"/>
              <a:cs typeface="Menlo" panose="020B0609030804020204" pitchFamily="49" charset="0"/>
            </a:endParaRPr>
          </a:p>
        </p:txBody>
      </p:sp>
      <p:cxnSp>
        <p:nvCxnSpPr>
          <p:cNvPr id="28" name="直线连接符 27">
            <a:extLst>
              <a:ext uri="{FF2B5EF4-FFF2-40B4-BE49-F238E27FC236}">
                <a16:creationId xmlns:a16="http://schemas.microsoft.com/office/drawing/2014/main" id="{A1EC6C6B-21A9-E347-A2B8-833909718523}"/>
              </a:ext>
            </a:extLst>
          </p:cNvPr>
          <p:cNvCxnSpPr>
            <a:cxnSpLocks/>
          </p:cNvCxnSpPr>
          <p:nvPr/>
        </p:nvCxnSpPr>
        <p:spPr>
          <a:xfrm>
            <a:off x="6244165" y="2938045"/>
            <a:ext cx="0" cy="3369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线连接符 29">
            <a:extLst>
              <a:ext uri="{FF2B5EF4-FFF2-40B4-BE49-F238E27FC236}">
                <a16:creationId xmlns:a16="http://schemas.microsoft.com/office/drawing/2014/main" id="{99466567-933C-F043-B8F3-45339E93CE7E}"/>
              </a:ext>
            </a:extLst>
          </p:cNvPr>
          <p:cNvCxnSpPr>
            <a:cxnSpLocks/>
          </p:cNvCxnSpPr>
          <p:nvPr/>
        </p:nvCxnSpPr>
        <p:spPr>
          <a:xfrm>
            <a:off x="6244165" y="5939101"/>
            <a:ext cx="34163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22A3C716-F9CB-EC49-B87E-3768F877F854}"/>
              </a:ext>
            </a:extLst>
          </p:cNvPr>
          <p:cNvCxnSpPr>
            <a:cxnSpLocks/>
          </p:cNvCxnSpPr>
          <p:nvPr/>
        </p:nvCxnSpPr>
        <p:spPr>
          <a:xfrm>
            <a:off x="9660466" y="2938045"/>
            <a:ext cx="0" cy="3369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56CADCFD-206C-0342-9548-A8DA55EB7EEE}"/>
              </a:ext>
            </a:extLst>
          </p:cNvPr>
          <p:cNvCxnSpPr>
            <a:cxnSpLocks/>
          </p:cNvCxnSpPr>
          <p:nvPr/>
        </p:nvCxnSpPr>
        <p:spPr>
          <a:xfrm>
            <a:off x="6244165" y="2938045"/>
            <a:ext cx="34163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曲线连接符 38">
            <a:extLst>
              <a:ext uri="{FF2B5EF4-FFF2-40B4-BE49-F238E27FC236}">
                <a16:creationId xmlns:a16="http://schemas.microsoft.com/office/drawing/2014/main" id="{AD95BC9A-7B13-C749-81B4-DB79FCEEFAFE}"/>
              </a:ext>
            </a:extLst>
          </p:cNvPr>
          <p:cNvCxnSpPr>
            <a:stCxn id="10" idx="3"/>
            <a:endCxn id="20" idx="3"/>
          </p:cNvCxnSpPr>
          <p:nvPr/>
        </p:nvCxnSpPr>
        <p:spPr>
          <a:xfrm flipH="1" flipV="1">
            <a:off x="7660062" y="3771520"/>
            <a:ext cx="1806445" cy="1765111"/>
          </a:xfrm>
          <a:prstGeom prst="curvedConnector3">
            <a:avLst>
              <a:gd name="adj1" fmla="val -1734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607560A-ED79-CE47-98C5-63724477250D}"/>
              </a:ext>
            </a:extLst>
          </p:cNvPr>
          <p:cNvSpPr txBox="1"/>
          <p:nvPr/>
        </p:nvSpPr>
        <p:spPr>
          <a:xfrm>
            <a:off x="8764492" y="3725677"/>
            <a:ext cx="397933" cy="215444"/>
          </a:xfrm>
          <a:prstGeom prst="rect">
            <a:avLst/>
          </a:prstGeom>
          <a:noFill/>
        </p:spPr>
        <p:txBody>
          <a:bodyPr wrap="square" rtlCol="0">
            <a:spAutoFit/>
          </a:bodyPr>
          <a:lstStyle/>
          <a:p>
            <a:pPr algn="ctr"/>
            <a:r>
              <a:rPr lang="en-US" altLang="zh-CN" sz="800">
                <a:solidFill>
                  <a:schemeClr val="tx1"/>
                </a:solidFill>
                <a:latin typeface="Menlo" panose="020B0609030804020204" pitchFamily="49" charset="0"/>
                <a:ea typeface="Menlo" panose="020B0609030804020204" pitchFamily="49" charset="0"/>
                <a:cs typeface="Menlo" panose="020B0609030804020204" pitchFamily="49" charset="0"/>
              </a:rPr>
              <a:t>pop</a:t>
            </a:r>
            <a:endParaRPr kumimoji="1" lang="zh-CN" altLang="en-US" sz="1050">
              <a:solidFill>
                <a:schemeClr val="tx1"/>
              </a:solidFill>
              <a:latin typeface="Menlo" panose="020B0609030804020204" pitchFamily="49" charset="0"/>
              <a:cs typeface="Menlo" panose="020B0609030804020204" pitchFamily="49" charset="0"/>
            </a:endParaRPr>
          </a:p>
        </p:txBody>
      </p:sp>
      <p:sp>
        <p:nvSpPr>
          <p:cNvPr id="46" name="矩形 45">
            <a:extLst>
              <a:ext uri="{FF2B5EF4-FFF2-40B4-BE49-F238E27FC236}">
                <a16:creationId xmlns:a16="http://schemas.microsoft.com/office/drawing/2014/main" id="{14F9B627-3382-754A-AECE-0E05AA8A54DA}"/>
              </a:ext>
            </a:extLst>
          </p:cNvPr>
          <p:cNvSpPr/>
          <p:nvPr/>
        </p:nvSpPr>
        <p:spPr>
          <a:xfrm>
            <a:off x="8254996" y="5155971"/>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rgbClr val="FF0000"/>
                </a:solidFill>
                <a:latin typeface="Menlo" panose="020B0609030804020204" pitchFamily="49" charset="0"/>
                <a:cs typeface="Menlo" panose="020B0609030804020204" pitchFamily="49" charset="0"/>
              </a:rPr>
              <a:t>arg</a:t>
            </a:r>
            <a:endParaRPr kumimoji="1" lang="zh-CN" altLang="en-US" sz="900">
              <a:solidFill>
                <a:srgbClr val="FF0000"/>
              </a:solidFill>
              <a:latin typeface="Menlo" panose="020B0609030804020204" pitchFamily="49" charset="0"/>
              <a:cs typeface="Menlo" panose="020B0609030804020204" pitchFamily="49" charset="0"/>
            </a:endParaRPr>
          </a:p>
        </p:txBody>
      </p:sp>
      <p:sp>
        <p:nvSpPr>
          <p:cNvPr id="53" name="文本框 52">
            <a:extLst>
              <a:ext uri="{FF2B5EF4-FFF2-40B4-BE49-F238E27FC236}">
                <a16:creationId xmlns:a16="http://schemas.microsoft.com/office/drawing/2014/main" id="{5FBE1BF9-066F-844B-99E3-7A424416BCFF}"/>
              </a:ext>
            </a:extLst>
          </p:cNvPr>
          <p:cNvSpPr txBox="1"/>
          <p:nvPr/>
        </p:nvSpPr>
        <p:spPr>
          <a:xfrm>
            <a:off x="6347709" y="4559644"/>
            <a:ext cx="1211499" cy="215444"/>
          </a:xfrm>
          <a:prstGeom prst="rect">
            <a:avLst/>
          </a:prstGeom>
          <a:noFill/>
        </p:spPr>
        <p:txBody>
          <a:bodyPr wrap="square" rtlCol="0">
            <a:spAutoFit/>
          </a:bodyPr>
          <a:lstStyle/>
          <a:p>
            <a:pPr algn="ctr"/>
            <a:r>
              <a:rPr kumimoji="1" lang="en-US" altLang="zh-CN" sz="800">
                <a:solidFill>
                  <a:schemeClr val="tx1"/>
                </a:solidFill>
                <a:highlight>
                  <a:srgbClr val="C0C0C0"/>
                </a:highlight>
                <a:latin typeface="Menlo" panose="020B0609030804020204" pitchFamily="49" charset="0"/>
                <a:ea typeface="Menlo" panose="020B0609030804020204" pitchFamily="49" charset="0"/>
                <a:cs typeface="Menlo" panose="020B0609030804020204" pitchFamily="49" charset="0"/>
              </a:rPr>
              <a:t>method</a:t>
            </a:r>
            <a:r>
              <a:rPr kumimoji="1" lang="zh-CN" altLang="en-US" sz="800">
                <a:solidFill>
                  <a:schemeClr val="tx1"/>
                </a:solidFill>
                <a:highlight>
                  <a:srgbClr val="C0C0C0"/>
                </a:highlight>
                <a:latin typeface="Menlo" panose="020B0609030804020204" pitchFamily="49" charset="0"/>
                <a:ea typeface="Menlo" panose="020B0609030804020204" pitchFamily="49" charset="0"/>
                <a:cs typeface="Menlo" panose="020B0609030804020204" pitchFamily="49" charset="0"/>
              </a:rPr>
              <a:t> </a:t>
            </a:r>
            <a:r>
              <a:rPr kumimoji="1" lang="en-US" altLang="zh-CN" sz="800">
                <a:solidFill>
                  <a:schemeClr val="tx1"/>
                </a:solidFill>
                <a:highlight>
                  <a:srgbClr val="C0C0C0"/>
                </a:highlight>
                <a:latin typeface="Menlo" panose="020B0609030804020204" pitchFamily="49" charset="0"/>
                <a:ea typeface="Menlo" panose="020B0609030804020204" pitchFamily="49" charset="0"/>
                <a:cs typeface="Menlo" panose="020B0609030804020204" pitchFamily="49" charset="0"/>
              </a:rPr>
              <a:t>#1</a:t>
            </a:r>
            <a:r>
              <a:rPr kumimoji="1" lang="zh-CN" altLang="en-US" sz="800">
                <a:solidFill>
                  <a:schemeClr val="tx1"/>
                </a:solidFill>
                <a:highlight>
                  <a:srgbClr val="C0C0C0"/>
                </a:highlight>
                <a:latin typeface="Menlo" panose="020B0609030804020204" pitchFamily="49" charset="0"/>
                <a:ea typeface="Menlo" panose="020B0609030804020204" pitchFamily="49" charset="0"/>
                <a:cs typeface="Menlo" panose="020B0609030804020204" pitchFamily="49" charset="0"/>
              </a:rPr>
              <a:t> </a:t>
            </a:r>
            <a:r>
              <a:rPr kumimoji="1" lang="zh-CN" altLang="en-US" sz="800">
                <a:highlight>
                  <a:srgbClr val="C0C0C0"/>
                </a:highlight>
                <a:latin typeface="Menlo" panose="020B0609030804020204" pitchFamily="49" charset="0"/>
                <a:ea typeface="Menlo" panose="020B0609030804020204" pitchFamily="49" charset="0"/>
                <a:cs typeface="Menlo" panose="020B0609030804020204" pitchFamily="49" charset="0"/>
              </a:rPr>
              <a:t>方法栈帧</a:t>
            </a:r>
            <a:endParaRPr kumimoji="1" lang="zh-CN" altLang="en-US" sz="1050">
              <a:solidFill>
                <a:schemeClr val="tx1"/>
              </a:solidFill>
              <a:highlight>
                <a:srgbClr val="C0C0C0"/>
              </a:highlight>
              <a:latin typeface="Menlo" panose="020B0609030804020204" pitchFamily="49" charset="0"/>
              <a:cs typeface="Menlo" panose="020B0609030804020204" pitchFamily="49" charset="0"/>
            </a:endParaRPr>
          </a:p>
        </p:txBody>
      </p:sp>
      <p:cxnSp>
        <p:nvCxnSpPr>
          <p:cNvPr id="54" name="直线箭头连接符 53">
            <a:extLst>
              <a:ext uri="{FF2B5EF4-FFF2-40B4-BE49-F238E27FC236}">
                <a16:creationId xmlns:a16="http://schemas.microsoft.com/office/drawing/2014/main" id="{C9D5FA0A-FEE6-2444-9CAE-B0BE8E80E00B}"/>
              </a:ext>
            </a:extLst>
          </p:cNvPr>
          <p:cNvCxnSpPr/>
          <p:nvPr/>
        </p:nvCxnSpPr>
        <p:spPr>
          <a:xfrm flipV="1">
            <a:off x="7617518" y="5291097"/>
            <a:ext cx="645735" cy="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5C80D077-57AB-0C4C-9826-8344CB066336}"/>
              </a:ext>
            </a:extLst>
          </p:cNvPr>
          <p:cNvSpPr txBox="1"/>
          <p:nvPr/>
        </p:nvSpPr>
        <p:spPr>
          <a:xfrm>
            <a:off x="7633540" y="5067186"/>
            <a:ext cx="645734" cy="215444"/>
          </a:xfrm>
          <a:prstGeom prst="rect">
            <a:avLst/>
          </a:prstGeom>
          <a:noFill/>
        </p:spPr>
        <p:txBody>
          <a:bodyPr wrap="square" rtlCol="0">
            <a:spAutoFit/>
          </a:bodyPr>
          <a:lstStyle/>
          <a:p>
            <a:pPr algn="ctr"/>
            <a:r>
              <a:rPr lang="en-US" altLang="zh-CN" sz="800">
                <a:solidFill>
                  <a:schemeClr val="tx1"/>
                </a:solidFill>
                <a:latin typeface="Menlo" panose="020B0609030804020204" pitchFamily="49" charset="0"/>
                <a:ea typeface="Menlo" panose="020B0609030804020204" pitchFamily="49" charset="0"/>
                <a:cs typeface="Menlo" panose="020B0609030804020204" pitchFamily="49" charset="0"/>
              </a:rPr>
              <a:t>aload_0</a:t>
            </a:r>
            <a:endParaRPr kumimoji="1" lang="zh-CN" altLang="en-US" sz="1050">
              <a:solidFill>
                <a:schemeClr val="tx1"/>
              </a:solidFill>
              <a:latin typeface="Menlo" panose="020B0609030804020204" pitchFamily="49" charset="0"/>
              <a:cs typeface="Menlo" panose="020B0609030804020204" pitchFamily="49" charset="0"/>
            </a:endParaRPr>
          </a:p>
        </p:txBody>
      </p:sp>
      <p:cxnSp>
        <p:nvCxnSpPr>
          <p:cNvPr id="56" name="曲线连接符 55">
            <a:extLst>
              <a:ext uri="{FF2B5EF4-FFF2-40B4-BE49-F238E27FC236}">
                <a16:creationId xmlns:a16="http://schemas.microsoft.com/office/drawing/2014/main" id="{8FD5B87F-C24C-6A4C-BE75-877E1723E320}"/>
              </a:ext>
            </a:extLst>
          </p:cNvPr>
          <p:cNvCxnSpPr>
            <a:cxnSpLocks/>
            <a:stCxn id="46" idx="3"/>
            <a:endCxn id="22" idx="3"/>
          </p:cNvCxnSpPr>
          <p:nvPr/>
        </p:nvCxnSpPr>
        <p:spPr>
          <a:xfrm flipH="1" flipV="1">
            <a:off x="7660061" y="4025521"/>
            <a:ext cx="1806446" cy="1257451"/>
          </a:xfrm>
          <a:prstGeom prst="curvedConnector3">
            <a:avLst>
              <a:gd name="adj1" fmla="val -1734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720F113C-FCD5-114D-A668-91B7C34A309F}"/>
              </a:ext>
            </a:extLst>
          </p:cNvPr>
          <p:cNvSpPr txBox="1"/>
          <p:nvPr/>
        </p:nvSpPr>
        <p:spPr>
          <a:xfrm>
            <a:off x="8279274" y="4111421"/>
            <a:ext cx="397933" cy="215444"/>
          </a:xfrm>
          <a:prstGeom prst="rect">
            <a:avLst/>
          </a:prstGeom>
          <a:noFill/>
        </p:spPr>
        <p:txBody>
          <a:bodyPr wrap="square" rtlCol="0">
            <a:spAutoFit/>
          </a:bodyPr>
          <a:lstStyle/>
          <a:p>
            <a:pPr algn="ctr"/>
            <a:r>
              <a:rPr lang="en-US" altLang="zh-CN" sz="800">
                <a:solidFill>
                  <a:schemeClr val="tx1"/>
                </a:solidFill>
                <a:latin typeface="Menlo" panose="020B0609030804020204" pitchFamily="49" charset="0"/>
                <a:ea typeface="Menlo" panose="020B0609030804020204" pitchFamily="49" charset="0"/>
                <a:cs typeface="Menlo" panose="020B0609030804020204" pitchFamily="49" charset="0"/>
              </a:rPr>
              <a:t>pop</a:t>
            </a:r>
            <a:endParaRPr kumimoji="1" lang="zh-CN" altLang="en-US" sz="1050">
              <a:solidFill>
                <a:schemeClr val="tx1"/>
              </a:solidFill>
              <a:latin typeface="Menlo" panose="020B0609030804020204" pitchFamily="49" charset="0"/>
              <a:cs typeface="Menlo" panose="020B0609030804020204" pitchFamily="49" charset="0"/>
            </a:endParaRPr>
          </a:p>
        </p:txBody>
      </p:sp>
      <p:sp>
        <p:nvSpPr>
          <p:cNvPr id="64" name="文本框 63">
            <a:extLst>
              <a:ext uri="{FF2B5EF4-FFF2-40B4-BE49-F238E27FC236}">
                <a16:creationId xmlns:a16="http://schemas.microsoft.com/office/drawing/2014/main" id="{1EA891F4-A336-8048-9C95-6D20C6CF1913}"/>
              </a:ext>
            </a:extLst>
          </p:cNvPr>
          <p:cNvSpPr txBox="1"/>
          <p:nvPr/>
        </p:nvSpPr>
        <p:spPr>
          <a:xfrm>
            <a:off x="6244165" y="1168379"/>
            <a:ext cx="3873500" cy="267702"/>
          </a:xfrm>
          <a:prstGeom prst="rect">
            <a:avLst/>
          </a:prstGeom>
          <a:noFill/>
        </p:spPr>
        <p:txBody>
          <a:bodyPr wrap="square" rtlCol="0">
            <a:spAutoFit/>
          </a:bodyPr>
          <a:lstStyle/>
          <a:p>
            <a:pPr latinLnBrk="1">
              <a:lnSpc>
                <a:spcPct val="125000"/>
              </a:lnSpc>
            </a:pPr>
            <a:r>
              <a:rPr kumimoji="1" lang="zh-CN" altLang="en-US" sz="1000" b="1">
                <a:solidFill>
                  <a:srgbClr val="FF0000"/>
                </a:solidFill>
                <a:latin typeface="Menlo" panose="020B0609030804020204" pitchFamily="49" charset="0"/>
                <a:ea typeface="微软雅黑" panose="020B0503020204020204" pitchFamily="34" charset="-122"/>
              </a:rPr>
              <a:t>第</a:t>
            </a:r>
            <a:r>
              <a:rPr kumimoji="1" lang="en-US" altLang="zh-CN" sz="1000" b="1">
                <a:solidFill>
                  <a:srgbClr val="FF0000"/>
                </a:solidFill>
                <a:latin typeface="Menlo" panose="020B0609030804020204" pitchFamily="49" charset="0"/>
                <a:ea typeface="微软雅黑" panose="020B0503020204020204" pitchFamily="34" charset="-122"/>
              </a:rPr>
              <a:t>2</a:t>
            </a:r>
            <a:r>
              <a:rPr kumimoji="1" lang="zh-CN" altLang="en-US" sz="1000" b="1">
                <a:solidFill>
                  <a:srgbClr val="FF0000"/>
                </a:solidFill>
                <a:latin typeface="Menlo" panose="020B0609030804020204" pitchFamily="49" charset="0"/>
                <a:ea typeface="微软雅黑" panose="020B0503020204020204" pitchFamily="34" charset="-122"/>
              </a:rPr>
              <a:t>种：调用实例方法（先在方法栈设置好调用方法的对象）</a:t>
            </a:r>
            <a:endParaRPr kumimoji="1" lang="en-US" altLang="zh-CN" sz="1000" b="1">
              <a:solidFill>
                <a:srgbClr val="FF0000"/>
              </a:solidFill>
              <a:latin typeface="Menlo" panose="020B0609030804020204" pitchFamily="49" charset="0"/>
              <a:ea typeface="微软雅黑" panose="020B0503020204020204" pitchFamily="34" charset="-122"/>
            </a:endParaRPr>
          </a:p>
        </p:txBody>
      </p:sp>
      <p:sp>
        <p:nvSpPr>
          <p:cNvPr id="68" name="矩形 67">
            <a:extLst>
              <a:ext uri="{FF2B5EF4-FFF2-40B4-BE49-F238E27FC236}">
                <a16:creationId xmlns:a16="http://schemas.microsoft.com/office/drawing/2014/main" id="{F54F6358-E416-3148-AECB-105141ADBBD3}"/>
              </a:ext>
            </a:extLst>
          </p:cNvPr>
          <p:cNvSpPr/>
          <p:nvPr/>
        </p:nvSpPr>
        <p:spPr>
          <a:xfrm>
            <a:off x="1483092" y="1833639"/>
            <a:ext cx="3416296" cy="350758"/>
          </a:xfrm>
          <a:prstGeom prst="rect">
            <a:avLst/>
          </a:prstGeom>
          <a:solidFill>
            <a:srgbClr val="FFFFE1"/>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900">
                <a:solidFill>
                  <a:schemeClr val="tx1"/>
                </a:solidFill>
                <a:latin typeface="Menlo" panose="020B0609030804020204" pitchFamily="49" charset="0"/>
                <a:cs typeface="Menlo" panose="020B0609030804020204" pitchFamily="49" charset="0"/>
              </a:rPr>
              <a:t>0:</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rgbClr val="00B0F0"/>
                </a:solidFill>
                <a:latin typeface="Menlo" panose="020B0609030804020204" pitchFamily="49" charset="0"/>
                <a:cs typeface="Menlo" panose="020B0609030804020204" pitchFamily="49" charset="0"/>
              </a:rPr>
              <a:t>invokestatic</a:t>
            </a:r>
            <a:endParaRPr kumimoji="1" lang="zh-CN" altLang="en-US" sz="900">
              <a:solidFill>
                <a:srgbClr val="00B0F0"/>
              </a:solidFill>
              <a:latin typeface="Menlo" panose="020B0609030804020204" pitchFamily="49" charset="0"/>
              <a:cs typeface="Menlo" panose="020B0609030804020204" pitchFamily="49" charset="0"/>
            </a:endParaRPr>
          </a:p>
        </p:txBody>
      </p:sp>
      <p:sp>
        <p:nvSpPr>
          <p:cNvPr id="69" name="矩形 68">
            <a:extLst>
              <a:ext uri="{FF2B5EF4-FFF2-40B4-BE49-F238E27FC236}">
                <a16:creationId xmlns:a16="http://schemas.microsoft.com/office/drawing/2014/main" id="{828BFC37-50A1-AD49-989E-2A667718A380}"/>
              </a:ext>
            </a:extLst>
          </p:cNvPr>
          <p:cNvSpPr/>
          <p:nvPr/>
        </p:nvSpPr>
        <p:spPr>
          <a:xfrm>
            <a:off x="1636678" y="5155971"/>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chemeClr val="tx1"/>
                </a:solidFill>
                <a:latin typeface="Menlo" panose="020B0609030804020204" pitchFamily="49" charset="0"/>
                <a:cs typeface="Menlo" panose="020B0609030804020204" pitchFamily="49" charset="0"/>
              </a:rPr>
              <a:t>...</a:t>
            </a:r>
            <a:endParaRPr kumimoji="1" lang="zh-CN" altLang="en-US" sz="900">
              <a:solidFill>
                <a:schemeClr val="tx1"/>
              </a:solidFill>
              <a:latin typeface="Menlo" panose="020B0609030804020204" pitchFamily="49" charset="0"/>
              <a:cs typeface="Menlo" panose="020B0609030804020204" pitchFamily="49" charset="0"/>
            </a:endParaRPr>
          </a:p>
        </p:txBody>
      </p:sp>
      <p:sp>
        <p:nvSpPr>
          <p:cNvPr id="70" name="文本框 69">
            <a:extLst>
              <a:ext uri="{FF2B5EF4-FFF2-40B4-BE49-F238E27FC236}">
                <a16:creationId xmlns:a16="http://schemas.microsoft.com/office/drawing/2014/main" id="{8D99553E-5343-3A40-9AFD-111F8A102EEF}"/>
              </a:ext>
            </a:extLst>
          </p:cNvPr>
          <p:cNvSpPr txBox="1"/>
          <p:nvPr/>
        </p:nvSpPr>
        <p:spPr>
          <a:xfrm>
            <a:off x="1636678" y="4940527"/>
            <a:ext cx="1211510" cy="215444"/>
          </a:xfrm>
          <a:prstGeom prst="rect">
            <a:avLst/>
          </a:prstGeom>
          <a:noFill/>
        </p:spPr>
        <p:txBody>
          <a:bodyPr wrap="square" rtlCol="0">
            <a:spAutoFit/>
          </a:bodyPr>
          <a:lstStyle/>
          <a:p>
            <a:pPr algn="ct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local</a:t>
            </a:r>
            <a:r>
              <a:rPr kumimoji="1" lang="zh-CN" altLang="en-US" sz="800" b="1">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variables</a:t>
            </a:r>
            <a:endParaRPr kumimoji="1" lang="zh-CN" altLang="en-US" sz="1050" b="1">
              <a:solidFill>
                <a:schemeClr val="tx1"/>
              </a:solidFill>
              <a:latin typeface="Menlo" panose="020B0609030804020204" pitchFamily="49" charset="0"/>
              <a:cs typeface="Menlo" panose="020B0609030804020204" pitchFamily="49" charset="0"/>
            </a:endParaRPr>
          </a:p>
        </p:txBody>
      </p:sp>
      <p:sp>
        <p:nvSpPr>
          <p:cNvPr id="71" name="矩形 70">
            <a:extLst>
              <a:ext uri="{FF2B5EF4-FFF2-40B4-BE49-F238E27FC236}">
                <a16:creationId xmlns:a16="http://schemas.microsoft.com/office/drawing/2014/main" id="{A79DA5FB-DA19-5041-97B0-26935A402490}"/>
              </a:ext>
            </a:extLst>
          </p:cNvPr>
          <p:cNvSpPr/>
          <p:nvPr/>
        </p:nvSpPr>
        <p:spPr>
          <a:xfrm>
            <a:off x="1636677" y="5409972"/>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chemeClr val="tx1"/>
                </a:solidFill>
                <a:latin typeface="Menlo" panose="020B0609030804020204" pitchFamily="49" charset="0"/>
                <a:cs typeface="Menlo" panose="020B0609030804020204" pitchFamily="49" charset="0"/>
              </a:rPr>
              <a:t>...</a:t>
            </a:r>
            <a:endParaRPr kumimoji="1" lang="zh-CN" altLang="en-US" sz="900">
              <a:solidFill>
                <a:schemeClr val="tx1"/>
              </a:solidFill>
              <a:latin typeface="Menlo" panose="020B0609030804020204" pitchFamily="49" charset="0"/>
              <a:cs typeface="Menlo" panose="020B0609030804020204" pitchFamily="49" charset="0"/>
            </a:endParaRPr>
          </a:p>
        </p:txBody>
      </p:sp>
      <p:sp>
        <p:nvSpPr>
          <p:cNvPr id="72" name="矩形 71">
            <a:extLst>
              <a:ext uri="{FF2B5EF4-FFF2-40B4-BE49-F238E27FC236}">
                <a16:creationId xmlns:a16="http://schemas.microsoft.com/office/drawing/2014/main" id="{337AFAA7-A152-824C-9782-6CACB20156F1}"/>
              </a:ext>
            </a:extLst>
          </p:cNvPr>
          <p:cNvSpPr/>
          <p:nvPr/>
        </p:nvSpPr>
        <p:spPr>
          <a:xfrm>
            <a:off x="3241277" y="5155630"/>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chemeClr val="tx1"/>
                </a:solidFill>
                <a:latin typeface="Menlo" panose="020B0609030804020204" pitchFamily="49" charset="0"/>
                <a:cs typeface="Menlo" panose="020B0609030804020204" pitchFamily="49" charset="0"/>
              </a:rPr>
              <a:t>...</a:t>
            </a:r>
            <a:endParaRPr kumimoji="1" lang="zh-CN" altLang="en-US" sz="900">
              <a:solidFill>
                <a:schemeClr val="tx1"/>
              </a:solidFill>
              <a:latin typeface="Menlo" panose="020B0609030804020204" pitchFamily="49" charset="0"/>
              <a:cs typeface="Menlo" panose="020B0609030804020204" pitchFamily="49" charset="0"/>
            </a:endParaRPr>
          </a:p>
        </p:txBody>
      </p:sp>
      <p:sp>
        <p:nvSpPr>
          <p:cNvPr id="73" name="文本框 72">
            <a:extLst>
              <a:ext uri="{FF2B5EF4-FFF2-40B4-BE49-F238E27FC236}">
                <a16:creationId xmlns:a16="http://schemas.microsoft.com/office/drawing/2014/main" id="{1985D2BF-91D2-9248-9AB9-429231CF22E7}"/>
              </a:ext>
            </a:extLst>
          </p:cNvPr>
          <p:cNvSpPr txBox="1"/>
          <p:nvPr/>
        </p:nvSpPr>
        <p:spPr>
          <a:xfrm>
            <a:off x="3241277" y="4940186"/>
            <a:ext cx="1211510" cy="215444"/>
          </a:xfrm>
          <a:prstGeom prst="rect">
            <a:avLst/>
          </a:prstGeom>
          <a:noFill/>
        </p:spPr>
        <p:txBody>
          <a:bodyPr wrap="square" rtlCol="0">
            <a:spAutoFit/>
          </a:bodyPr>
          <a:lstStyle/>
          <a:p>
            <a:pPr algn="ct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stack</a:t>
            </a:r>
            <a:endParaRPr kumimoji="1" lang="zh-CN" altLang="en-US" sz="1050" b="1">
              <a:solidFill>
                <a:schemeClr val="tx1"/>
              </a:solidFill>
              <a:latin typeface="Menlo" panose="020B0609030804020204" pitchFamily="49" charset="0"/>
              <a:cs typeface="Menlo" panose="020B0609030804020204" pitchFamily="49" charset="0"/>
            </a:endParaRPr>
          </a:p>
        </p:txBody>
      </p:sp>
      <p:cxnSp>
        <p:nvCxnSpPr>
          <p:cNvPr id="77" name="直线连接符 76">
            <a:extLst>
              <a:ext uri="{FF2B5EF4-FFF2-40B4-BE49-F238E27FC236}">
                <a16:creationId xmlns:a16="http://schemas.microsoft.com/office/drawing/2014/main" id="{298D874E-6E85-884F-9B91-2D9E111D7C06}"/>
              </a:ext>
            </a:extLst>
          </p:cNvPr>
          <p:cNvCxnSpPr>
            <a:cxnSpLocks/>
          </p:cNvCxnSpPr>
          <p:nvPr/>
        </p:nvCxnSpPr>
        <p:spPr>
          <a:xfrm>
            <a:off x="1483092" y="4478979"/>
            <a:ext cx="34163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36E506FA-6234-9249-B6B8-ACC7B97EE7D3}"/>
              </a:ext>
            </a:extLst>
          </p:cNvPr>
          <p:cNvSpPr txBox="1"/>
          <p:nvPr/>
        </p:nvSpPr>
        <p:spPr>
          <a:xfrm>
            <a:off x="1586636" y="2968136"/>
            <a:ext cx="1211499" cy="215444"/>
          </a:xfrm>
          <a:prstGeom prst="rect">
            <a:avLst/>
          </a:prstGeom>
          <a:noFill/>
        </p:spPr>
        <p:txBody>
          <a:bodyPr wrap="square" rtlCol="0">
            <a:spAutoFit/>
          </a:bodyPr>
          <a:lstStyle/>
          <a:p>
            <a:pPr algn="ctr"/>
            <a:r>
              <a:rPr kumimoji="1" lang="en-US" altLang="zh-CN" sz="800">
                <a:solidFill>
                  <a:schemeClr val="tx1"/>
                </a:solidFill>
                <a:highlight>
                  <a:srgbClr val="FFFF00"/>
                </a:highlight>
                <a:latin typeface="Menlo" panose="020B0609030804020204" pitchFamily="49" charset="0"/>
                <a:ea typeface="Menlo" panose="020B0609030804020204" pitchFamily="49" charset="0"/>
                <a:cs typeface="Menlo" panose="020B0609030804020204" pitchFamily="49" charset="0"/>
              </a:rPr>
              <a:t>method</a:t>
            </a:r>
            <a:r>
              <a:rPr kumimoji="1" lang="zh-CN" altLang="en-US" sz="800">
                <a:solidFill>
                  <a:schemeClr val="tx1"/>
                </a:solidFill>
                <a:highlight>
                  <a:srgbClr val="FFFF00"/>
                </a:highlight>
                <a:latin typeface="Menlo" panose="020B0609030804020204" pitchFamily="49" charset="0"/>
                <a:ea typeface="Menlo" panose="020B0609030804020204" pitchFamily="49" charset="0"/>
                <a:cs typeface="Menlo" panose="020B0609030804020204" pitchFamily="49" charset="0"/>
              </a:rPr>
              <a:t> </a:t>
            </a:r>
            <a:r>
              <a:rPr kumimoji="1" lang="en-US" altLang="zh-CN" sz="800">
                <a:solidFill>
                  <a:schemeClr val="tx1"/>
                </a:solidFill>
                <a:highlight>
                  <a:srgbClr val="FFFF00"/>
                </a:highlight>
                <a:latin typeface="Menlo" panose="020B0609030804020204" pitchFamily="49" charset="0"/>
                <a:ea typeface="Menlo" panose="020B0609030804020204" pitchFamily="49" charset="0"/>
                <a:cs typeface="Menlo" panose="020B0609030804020204" pitchFamily="49" charset="0"/>
              </a:rPr>
              <a:t>#2</a:t>
            </a:r>
            <a:r>
              <a:rPr kumimoji="1" lang="zh-CN" altLang="en-US" sz="800">
                <a:solidFill>
                  <a:schemeClr val="tx1"/>
                </a:solidFill>
                <a:highlight>
                  <a:srgbClr val="FFFF00"/>
                </a:highlight>
                <a:latin typeface="Menlo" panose="020B0609030804020204" pitchFamily="49" charset="0"/>
                <a:ea typeface="Menlo" panose="020B0609030804020204" pitchFamily="49" charset="0"/>
                <a:cs typeface="Menlo" panose="020B0609030804020204" pitchFamily="49" charset="0"/>
              </a:rPr>
              <a:t> </a:t>
            </a:r>
            <a:r>
              <a:rPr kumimoji="1" lang="zh-CN" altLang="en-US" sz="800">
                <a:highlight>
                  <a:srgbClr val="FFFF00"/>
                </a:highlight>
                <a:latin typeface="Menlo" panose="020B0609030804020204" pitchFamily="49" charset="0"/>
                <a:ea typeface="Menlo" panose="020B0609030804020204" pitchFamily="49" charset="0"/>
                <a:cs typeface="Menlo" panose="020B0609030804020204" pitchFamily="49" charset="0"/>
              </a:rPr>
              <a:t>方法栈帧</a:t>
            </a:r>
            <a:endParaRPr kumimoji="1" lang="zh-CN" altLang="en-US" sz="1050">
              <a:solidFill>
                <a:schemeClr val="tx1"/>
              </a:solidFill>
              <a:highlight>
                <a:srgbClr val="FFFF00"/>
              </a:highlight>
              <a:latin typeface="Menlo" panose="020B0609030804020204" pitchFamily="49" charset="0"/>
              <a:cs typeface="Menlo" panose="020B0609030804020204" pitchFamily="49" charset="0"/>
            </a:endParaRPr>
          </a:p>
        </p:txBody>
      </p:sp>
      <p:sp>
        <p:nvSpPr>
          <p:cNvPr id="79" name="矩形 78">
            <a:extLst>
              <a:ext uri="{FF2B5EF4-FFF2-40B4-BE49-F238E27FC236}">
                <a16:creationId xmlns:a16="http://schemas.microsoft.com/office/drawing/2014/main" id="{BCE215B1-E6EB-9C41-BCA4-404EE26EF05C}"/>
              </a:ext>
            </a:extLst>
          </p:cNvPr>
          <p:cNvSpPr/>
          <p:nvPr/>
        </p:nvSpPr>
        <p:spPr>
          <a:xfrm>
            <a:off x="1687478" y="3644519"/>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rgbClr val="FF0000"/>
                </a:solidFill>
                <a:latin typeface="Menlo" panose="020B0609030804020204" pitchFamily="49" charset="0"/>
                <a:cs typeface="Menlo" panose="020B0609030804020204" pitchFamily="49" charset="0"/>
              </a:rPr>
              <a:t>...</a:t>
            </a:r>
            <a:endParaRPr kumimoji="1" lang="zh-CN" altLang="en-US" sz="900">
              <a:solidFill>
                <a:srgbClr val="FF0000"/>
              </a:solidFill>
              <a:latin typeface="Menlo" panose="020B0609030804020204" pitchFamily="49" charset="0"/>
              <a:cs typeface="Menlo" panose="020B0609030804020204" pitchFamily="49" charset="0"/>
            </a:endParaRPr>
          </a:p>
        </p:txBody>
      </p:sp>
      <p:sp>
        <p:nvSpPr>
          <p:cNvPr id="80" name="文本框 79">
            <a:extLst>
              <a:ext uri="{FF2B5EF4-FFF2-40B4-BE49-F238E27FC236}">
                <a16:creationId xmlns:a16="http://schemas.microsoft.com/office/drawing/2014/main" id="{95260294-7AC6-9844-B7B9-B8BE46E54350}"/>
              </a:ext>
            </a:extLst>
          </p:cNvPr>
          <p:cNvSpPr txBox="1"/>
          <p:nvPr/>
        </p:nvSpPr>
        <p:spPr>
          <a:xfrm>
            <a:off x="1687478" y="3429075"/>
            <a:ext cx="1211510" cy="215444"/>
          </a:xfrm>
          <a:prstGeom prst="rect">
            <a:avLst/>
          </a:prstGeom>
          <a:noFill/>
        </p:spPr>
        <p:txBody>
          <a:bodyPr wrap="square" rtlCol="0">
            <a:spAutoFit/>
          </a:bodyPr>
          <a:lstStyle/>
          <a:p>
            <a:pPr algn="ct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local</a:t>
            </a:r>
            <a:r>
              <a:rPr kumimoji="1" lang="zh-CN" altLang="en-US" sz="800" b="1">
                <a:solidFill>
                  <a:schemeClr val="tx1"/>
                </a:solidFill>
                <a:latin typeface="Menlo" panose="020B0609030804020204" pitchFamily="49" charset="0"/>
                <a:ea typeface="Menlo" panose="020B0609030804020204" pitchFamily="49" charset="0"/>
                <a:cs typeface="Menlo" panose="020B0609030804020204" pitchFamily="49" charset="0"/>
              </a:rPr>
              <a:t> </a:t>
            </a:r>
            <a:r>
              <a:rPr kumimoji="1" lang="en-US" altLang="zh-CN" sz="800" b="1">
                <a:solidFill>
                  <a:schemeClr val="tx1"/>
                </a:solidFill>
                <a:latin typeface="Menlo" panose="020B0609030804020204" pitchFamily="49" charset="0"/>
                <a:ea typeface="Menlo" panose="020B0609030804020204" pitchFamily="49" charset="0"/>
                <a:cs typeface="Menlo" panose="020B0609030804020204" pitchFamily="49" charset="0"/>
              </a:rPr>
              <a:t>variables</a:t>
            </a:r>
            <a:endParaRPr kumimoji="1" lang="zh-CN" altLang="en-US" sz="1050" b="1">
              <a:solidFill>
                <a:schemeClr val="tx1"/>
              </a:solidFill>
              <a:latin typeface="Menlo" panose="020B0609030804020204" pitchFamily="49" charset="0"/>
              <a:cs typeface="Menlo" panose="020B0609030804020204" pitchFamily="49" charset="0"/>
            </a:endParaRPr>
          </a:p>
        </p:txBody>
      </p:sp>
      <p:sp>
        <p:nvSpPr>
          <p:cNvPr id="81" name="矩形 80">
            <a:extLst>
              <a:ext uri="{FF2B5EF4-FFF2-40B4-BE49-F238E27FC236}">
                <a16:creationId xmlns:a16="http://schemas.microsoft.com/office/drawing/2014/main" id="{FC47FE89-220A-454D-9288-0303CFB19F22}"/>
              </a:ext>
            </a:extLst>
          </p:cNvPr>
          <p:cNvSpPr/>
          <p:nvPr/>
        </p:nvSpPr>
        <p:spPr>
          <a:xfrm>
            <a:off x="1687477" y="3898520"/>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rgbClr val="FF0000"/>
                </a:solidFill>
                <a:latin typeface="Menlo" panose="020B0609030804020204" pitchFamily="49" charset="0"/>
                <a:cs typeface="Menlo" panose="020B0609030804020204" pitchFamily="49" charset="0"/>
              </a:rPr>
              <a:t>...</a:t>
            </a:r>
            <a:endParaRPr kumimoji="1" lang="zh-CN" altLang="en-US" sz="900">
              <a:solidFill>
                <a:srgbClr val="FF0000"/>
              </a:solidFill>
              <a:latin typeface="Menlo" panose="020B0609030804020204" pitchFamily="49" charset="0"/>
              <a:cs typeface="Menlo" panose="020B0609030804020204" pitchFamily="49" charset="0"/>
            </a:endParaRPr>
          </a:p>
        </p:txBody>
      </p:sp>
      <p:cxnSp>
        <p:nvCxnSpPr>
          <p:cNvPr id="82" name="直线连接符 81">
            <a:extLst>
              <a:ext uri="{FF2B5EF4-FFF2-40B4-BE49-F238E27FC236}">
                <a16:creationId xmlns:a16="http://schemas.microsoft.com/office/drawing/2014/main" id="{42EB5F47-A290-D444-8503-B0237223E77E}"/>
              </a:ext>
            </a:extLst>
          </p:cNvPr>
          <p:cNvCxnSpPr>
            <a:cxnSpLocks/>
          </p:cNvCxnSpPr>
          <p:nvPr/>
        </p:nvCxnSpPr>
        <p:spPr>
          <a:xfrm>
            <a:off x="1483092" y="2938045"/>
            <a:ext cx="0" cy="3369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342289ED-22E7-A04D-A3AA-20237F3FCAF1}"/>
              </a:ext>
            </a:extLst>
          </p:cNvPr>
          <p:cNvCxnSpPr>
            <a:cxnSpLocks/>
          </p:cNvCxnSpPr>
          <p:nvPr/>
        </p:nvCxnSpPr>
        <p:spPr>
          <a:xfrm>
            <a:off x="1483092" y="5939101"/>
            <a:ext cx="34163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线连接符 83">
            <a:extLst>
              <a:ext uri="{FF2B5EF4-FFF2-40B4-BE49-F238E27FC236}">
                <a16:creationId xmlns:a16="http://schemas.microsoft.com/office/drawing/2014/main" id="{69BD601D-527C-3140-AFAD-BAEEC7007D69}"/>
              </a:ext>
            </a:extLst>
          </p:cNvPr>
          <p:cNvCxnSpPr>
            <a:cxnSpLocks/>
          </p:cNvCxnSpPr>
          <p:nvPr/>
        </p:nvCxnSpPr>
        <p:spPr>
          <a:xfrm>
            <a:off x="4899393" y="2938045"/>
            <a:ext cx="0" cy="3369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线连接符 84">
            <a:extLst>
              <a:ext uri="{FF2B5EF4-FFF2-40B4-BE49-F238E27FC236}">
                <a16:creationId xmlns:a16="http://schemas.microsoft.com/office/drawing/2014/main" id="{8CD70F72-5F4E-E74E-AA14-97675B13C10F}"/>
              </a:ext>
            </a:extLst>
          </p:cNvPr>
          <p:cNvCxnSpPr>
            <a:cxnSpLocks/>
          </p:cNvCxnSpPr>
          <p:nvPr/>
        </p:nvCxnSpPr>
        <p:spPr>
          <a:xfrm>
            <a:off x="1483092" y="2938045"/>
            <a:ext cx="34163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7081A4A5-5DDE-E440-AB48-6233AF1D7FBD}"/>
              </a:ext>
            </a:extLst>
          </p:cNvPr>
          <p:cNvSpPr/>
          <p:nvPr/>
        </p:nvSpPr>
        <p:spPr>
          <a:xfrm>
            <a:off x="3241276" y="5409630"/>
            <a:ext cx="1211511" cy="254001"/>
          </a:xfrm>
          <a:prstGeom prst="rect">
            <a:avLst/>
          </a:prstGeom>
          <a:no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00">
                <a:solidFill>
                  <a:schemeClr val="tx1"/>
                </a:solidFill>
                <a:latin typeface="Menlo" panose="020B0609030804020204" pitchFamily="49" charset="0"/>
                <a:cs typeface="Menlo" panose="020B0609030804020204" pitchFamily="49" charset="0"/>
              </a:rPr>
              <a:t>...</a:t>
            </a:r>
            <a:endParaRPr kumimoji="1" lang="zh-CN" altLang="en-US" sz="900">
              <a:solidFill>
                <a:schemeClr val="tx1"/>
              </a:solidFill>
              <a:latin typeface="Menlo" panose="020B0609030804020204" pitchFamily="49" charset="0"/>
              <a:cs typeface="Menlo" panose="020B0609030804020204" pitchFamily="49" charset="0"/>
            </a:endParaRPr>
          </a:p>
        </p:txBody>
      </p:sp>
      <p:sp>
        <p:nvSpPr>
          <p:cNvPr id="89" name="文本框 88">
            <a:extLst>
              <a:ext uri="{FF2B5EF4-FFF2-40B4-BE49-F238E27FC236}">
                <a16:creationId xmlns:a16="http://schemas.microsoft.com/office/drawing/2014/main" id="{B781B5E9-AB6E-BF4F-B832-15D7FE8A67CC}"/>
              </a:ext>
            </a:extLst>
          </p:cNvPr>
          <p:cNvSpPr txBox="1"/>
          <p:nvPr/>
        </p:nvSpPr>
        <p:spPr>
          <a:xfrm>
            <a:off x="1586636" y="4559644"/>
            <a:ext cx="1211499" cy="215444"/>
          </a:xfrm>
          <a:prstGeom prst="rect">
            <a:avLst/>
          </a:prstGeom>
          <a:noFill/>
        </p:spPr>
        <p:txBody>
          <a:bodyPr wrap="square" rtlCol="0">
            <a:spAutoFit/>
          </a:bodyPr>
          <a:lstStyle/>
          <a:p>
            <a:pPr algn="ctr"/>
            <a:r>
              <a:rPr kumimoji="1" lang="en-US" altLang="zh-CN" sz="800">
                <a:solidFill>
                  <a:schemeClr val="tx1"/>
                </a:solidFill>
                <a:highlight>
                  <a:srgbClr val="C0C0C0"/>
                </a:highlight>
                <a:latin typeface="Menlo" panose="020B0609030804020204" pitchFamily="49" charset="0"/>
                <a:ea typeface="Menlo" panose="020B0609030804020204" pitchFamily="49" charset="0"/>
                <a:cs typeface="Menlo" panose="020B0609030804020204" pitchFamily="49" charset="0"/>
              </a:rPr>
              <a:t>method</a:t>
            </a:r>
            <a:r>
              <a:rPr kumimoji="1" lang="zh-CN" altLang="en-US" sz="800">
                <a:solidFill>
                  <a:schemeClr val="tx1"/>
                </a:solidFill>
                <a:highlight>
                  <a:srgbClr val="C0C0C0"/>
                </a:highlight>
                <a:latin typeface="Menlo" panose="020B0609030804020204" pitchFamily="49" charset="0"/>
                <a:ea typeface="Menlo" panose="020B0609030804020204" pitchFamily="49" charset="0"/>
                <a:cs typeface="Menlo" panose="020B0609030804020204" pitchFamily="49" charset="0"/>
              </a:rPr>
              <a:t> </a:t>
            </a:r>
            <a:r>
              <a:rPr kumimoji="1" lang="en-US" altLang="zh-CN" sz="800">
                <a:solidFill>
                  <a:schemeClr val="tx1"/>
                </a:solidFill>
                <a:highlight>
                  <a:srgbClr val="C0C0C0"/>
                </a:highlight>
                <a:latin typeface="Menlo" panose="020B0609030804020204" pitchFamily="49" charset="0"/>
                <a:ea typeface="Menlo" panose="020B0609030804020204" pitchFamily="49" charset="0"/>
                <a:cs typeface="Menlo" panose="020B0609030804020204" pitchFamily="49" charset="0"/>
              </a:rPr>
              <a:t>#1</a:t>
            </a:r>
            <a:r>
              <a:rPr kumimoji="1" lang="zh-CN" altLang="en-US" sz="800">
                <a:solidFill>
                  <a:schemeClr val="tx1"/>
                </a:solidFill>
                <a:highlight>
                  <a:srgbClr val="C0C0C0"/>
                </a:highlight>
                <a:latin typeface="Menlo" panose="020B0609030804020204" pitchFamily="49" charset="0"/>
                <a:ea typeface="Menlo" panose="020B0609030804020204" pitchFamily="49" charset="0"/>
                <a:cs typeface="Menlo" panose="020B0609030804020204" pitchFamily="49" charset="0"/>
              </a:rPr>
              <a:t> </a:t>
            </a:r>
            <a:r>
              <a:rPr kumimoji="1" lang="zh-CN" altLang="en-US" sz="800">
                <a:highlight>
                  <a:srgbClr val="C0C0C0"/>
                </a:highlight>
                <a:latin typeface="Menlo" panose="020B0609030804020204" pitchFamily="49" charset="0"/>
                <a:ea typeface="Menlo" panose="020B0609030804020204" pitchFamily="49" charset="0"/>
                <a:cs typeface="Menlo" panose="020B0609030804020204" pitchFamily="49" charset="0"/>
              </a:rPr>
              <a:t>方法栈帧</a:t>
            </a:r>
            <a:endParaRPr kumimoji="1" lang="zh-CN" altLang="en-US" sz="1050">
              <a:solidFill>
                <a:schemeClr val="tx1"/>
              </a:solidFill>
              <a:highlight>
                <a:srgbClr val="C0C0C0"/>
              </a:highlight>
              <a:latin typeface="Menlo" panose="020B0609030804020204" pitchFamily="49" charset="0"/>
              <a:cs typeface="Menlo" panose="020B0609030804020204" pitchFamily="49" charset="0"/>
            </a:endParaRPr>
          </a:p>
        </p:txBody>
      </p:sp>
      <p:sp>
        <p:nvSpPr>
          <p:cNvPr id="94" name="文本框 93">
            <a:extLst>
              <a:ext uri="{FF2B5EF4-FFF2-40B4-BE49-F238E27FC236}">
                <a16:creationId xmlns:a16="http://schemas.microsoft.com/office/drawing/2014/main" id="{56661302-328B-544D-A085-4453B6E2666A}"/>
              </a:ext>
            </a:extLst>
          </p:cNvPr>
          <p:cNvSpPr txBox="1"/>
          <p:nvPr/>
        </p:nvSpPr>
        <p:spPr>
          <a:xfrm>
            <a:off x="1483092" y="1168379"/>
            <a:ext cx="3131241" cy="267702"/>
          </a:xfrm>
          <a:prstGeom prst="rect">
            <a:avLst/>
          </a:prstGeom>
          <a:noFill/>
        </p:spPr>
        <p:txBody>
          <a:bodyPr wrap="square" rtlCol="0">
            <a:spAutoFit/>
          </a:bodyPr>
          <a:lstStyle/>
          <a:p>
            <a:pPr latinLnBrk="1">
              <a:lnSpc>
                <a:spcPct val="125000"/>
              </a:lnSpc>
            </a:pPr>
            <a:r>
              <a:rPr kumimoji="1" lang="zh-CN" altLang="en-US" sz="1000" b="1">
                <a:solidFill>
                  <a:srgbClr val="FF0000"/>
                </a:solidFill>
                <a:latin typeface="Menlo" panose="020B0609030804020204" pitchFamily="49" charset="0"/>
                <a:ea typeface="微软雅黑" panose="020B0503020204020204" pitchFamily="34" charset="-122"/>
              </a:rPr>
              <a:t>第</a:t>
            </a:r>
            <a:r>
              <a:rPr kumimoji="1" lang="en-US" altLang="zh-CN" sz="1000" b="1">
                <a:solidFill>
                  <a:srgbClr val="FF0000"/>
                </a:solidFill>
                <a:latin typeface="Menlo" panose="020B0609030804020204" pitchFamily="49" charset="0"/>
                <a:ea typeface="微软雅黑" panose="020B0503020204020204" pitchFamily="34" charset="-122"/>
              </a:rPr>
              <a:t>1</a:t>
            </a:r>
            <a:r>
              <a:rPr kumimoji="1" lang="zh-CN" altLang="en-US" sz="1000" b="1">
                <a:solidFill>
                  <a:srgbClr val="FF0000"/>
                </a:solidFill>
                <a:latin typeface="Menlo" panose="020B0609030804020204" pitchFamily="49" charset="0"/>
                <a:ea typeface="微软雅黑" panose="020B0503020204020204" pitchFamily="34" charset="-122"/>
              </a:rPr>
              <a:t>种：调用静态方法（不需要找调用方法的对象）</a:t>
            </a:r>
            <a:endParaRPr kumimoji="1" lang="en-US" altLang="zh-CN" sz="1000" b="1">
              <a:solidFill>
                <a:srgbClr val="FF0000"/>
              </a:solidFill>
              <a:latin typeface="Menlo" panose="020B0609030804020204" pitchFamily="49" charset="0"/>
              <a:ea typeface="微软雅黑" panose="020B0503020204020204" pitchFamily="34" charset="-122"/>
            </a:endParaRPr>
          </a:p>
        </p:txBody>
      </p:sp>
    </p:spTree>
    <p:extLst>
      <p:ext uri="{BB962C8B-B14F-4D97-AF65-F5344CB8AC3E}">
        <p14:creationId xmlns:p14="http://schemas.microsoft.com/office/powerpoint/2010/main" val="2990571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id="{1B449425-AC0D-1041-BF7C-A16845E4F4BB}"/>
              </a:ext>
            </a:extLst>
          </p:cNvPr>
          <p:cNvSpPr/>
          <p:nvPr/>
        </p:nvSpPr>
        <p:spPr>
          <a:xfrm>
            <a:off x="6896096" y="2993633"/>
            <a:ext cx="3873499" cy="3136234"/>
          </a:xfrm>
          <a:prstGeom prst="rect">
            <a:avLst/>
          </a:prstGeom>
          <a:solidFill>
            <a:schemeClr val="accent6">
              <a:lumMod val="20000"/>
              <a:lumOff val="80000"/>
            </a:schemeClr>
          </a:solidFill>
          <a:ln w="952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solidFill>
                <a:schemeClr val="tx1"/>
              </a:solidFill>
              <a:latin typeface="Menlo" panose="020B0609030804020204" pitchFamily="49" charset="0"/>
              <a:cs typeface="Menlo" panose="020B0609030804020204" pitchFamily="49" charset="0"/>
            </a:endParaRPr>
          </a:p>
        </p:txBody>
      </p:sp>
      <p:sp>
        <p:nvSpPr>
          <p:cNvPr id="17" name="文本框 16">
            <a:extLst>
              <a:ext uri="{FF2B5EF4-FFF2-40B4-BE49-F238E27FC236}">
                <a16:creationId xmlns:a16="http://schemas.microsoft.com/office/drawing/2014/main" id="{7129975B-41DE-5A4A-B2BB-E0B7B3D1F2DA}"/>
              </a:ext>
            </a:extLst>
          </p:cNvPr>
          <p:cNvSpPr txBox="1"/>
          <p:nvPr/>
        </p:nvSpPr>
        <p:spPr>
          <a:xfrm>
            <a:off x="341651" y="233527"/>
            <a:ext cx="6228482" cy="338554"/>
          </a:xfrm>
          <a:prstGeom prst="rect">
            <a:avLst/>
          </a:prstGeom>
          <a:noFill/>
        </p:spPr>
        <p:txBody>
          <a:bodyPr wrap="square" rtlCol="0">
            <a:spAutoFit/>
          </a:bodyPr>
          <a:lstStyle/>
          <a:p>
            <a:pPr algn="just"/>
            <a:r>
              <a:rPr kumimoji="1" lang="en-US" altLang="zh-CN" sz="1600" b="1">
                <a:latin typeface="Menlo" panose="020B0609030804020204" pitchFamily="49" charset="0"/>
                <a:ea typeface="微软雅黑" panose="020B0503020204020204" pitchFamily="34" charset="-122"/>
              </a:rPr>
              <a:t>Java</a:t>
            </a:r>
            <a:r>
              <a:rPr kumimoji="1" lang="zh-CN" altLang="en-US" sz="1600" b="1">
                <a:latin typeface="Menlo" panose="020B0609030804020204" pitchFamily="49" charset="0"/>
                <a:ea typeface="微软雅黑" panose="020B0503020204020204" pitchFamily="34" charset="-122"/>
              </a:rPr>
              <a:t> </a:t>
            </a:r>
            <a:r>
              <a:rPr kumimoji="1" lang="en-US" altLang="zh-CN" sz="1600" b="1">
                <a:latin typeface="Menlo" panose="020B0609030804020204" pitchFamily="49" charset="0"/>
                <a:ea typeface="微软雅黑" panose="020B0503020204020204" pitchFamily="34" charset="-122"/>
              </a:rPr>
              <a:t>-</a:t>
            </a:r>
            <a:r>
              <a:rPr kumimoji="1" lang="zh-CN" altLang="en-US" sz="1600" b="1">
                <a:latin typeface="Menlo" panose="020B0609030804020204" pitchFamily="49" charset="0"/>
                <a:ea typeface="微软雅黑" panose="020B0503020204020204" pitchFamily="34" charset="-122"/>
              </a:rPr>
              <a:t> 方法调用，定位方法位置</a:t>
            </a:r>
            <a:endParaRPr kumimoji="1" lang="en-US" altLang="zh-CN" sz="1600" b="1">
              <a:latin typeface="Menlo" panose="020B0609030804020204" pitchFamily="49" charset="0"/>
              <a:ea typeface="微软雅黑" panose="020B0503020204020204" pitchFamily="34" charset="-122"/>
            </a:endParaRPr>
          </a:p>
        </p:txBody>
      </p:sp>
      <p:sp>
        <p:nvSpPr>
          <p:cNvPr id="49" name="矩形 48">
            <a:extLst>
              <a:ext uri="{FF2B5EF4-FFF2-40B4-BE49-F238E27FC236}">
                <a16:creationId xmlns:a16="http://schemas.microsoft.com/office/drawing/2014/main" id="{762C62D0-085B-6345-8326-EB413B3F4A74}"/>
              </a:ext>
            </a:extLst>
          </p:cNvPr>
          <p:cNvSpPr/>
          <p:nvPr/>
        </p:nvSpPr>
        <p:spPr>
          <a:xfrm>
            <a:off x="6896097" y="1833639"/>
            <a:ext cx="3873499" cy="646867"/>
          </a:xfrm>
          <a:prstGeom prst="rect">
            <a:avLst/>
          </a:prstGeom>
          <a:solidFill>
            <a:srgbClr val="FFFFE1"/>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en-US" altLang="zh-CN" sz="900">
                <a:solidFill>
                  <a:schemeClr val="tx1"/>
                </a:solidFill>
                <a:latin typeface="Menlo" panose="020B0609030804020204" pitchFamily="49" charset="0"/>
                <a:ea typeface="Menlo" panose="020B0609030804020204" pitchFamily="49" charset="0"/>
                <a:cs typeface="Menlo" panose="020B0609030804020204" pitchFamily="49" charset="0"/>
              </a:rPr>
              <a:t>0:</a:t>
            </a:r>
            <a:r>
              <a:rPr lang="zh-CN" altLang="en-US" sz="90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altLang="zh-CN" sz="900">
                <a:solidFill>
                  <a:schemeClr val="tx1"/>
                </a:solidFill>
                <a:latin typeface="Menlo" panose="020B0609030804020204" pitchFamily="49" charset="0"/>
                <a:ea typeface="Menlo" panose="020B0609030804020204" pitchFamily="49" charset="0"/>
                <a:cs typeface="Menlo" panose="020B0609030804020204" pitchFamily="49" charset="0"/>
              </a:rPr>
              <a:t>aload_0</a:t>
            </a:r>
          </a:p>
          <a:p>
            <a:pPr>
              <a:lnSpc>
                <a:spcPct val="125000"/>
              </a:lnSpc>
            </a:pPr>
            <a:r>
              <a:rPr lang="en-US" altLang="zh-CN" sz="900">
                <a:solidFill>
                  <a:schemeClr val="tx1"/>
                </a:solidFill>
                <a:latin typeface="Menlo" panose="020B0609030804020204" pitchFamily="49" charset="0"/>
                <a:ea typeface="Menlo" panose="020B0609030804020204" pitchFamily="49" charset="0"/>
                <a:cs typeface="Menlo" panose="020B0609030804020204" pitchFamily="49" charset="0"/>
              </a:rPr>
              <a:t>1:</a:t>
            </a:r>
            <a:r>
              <a:rPr lang="zh-CN" altLang="en-US" sz="90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altLang="zh-CN" sz="900">
                <a:solidFill>
                  <a:schemeClr val="tx1"/>
                </a:solidFill>
                <a:latin typeface="Menlo" panose="020B0609030804020204" pitchFamily="49" charset="0"/>
                <a:ea typeface="Menlo" panose="020B0609030804020204" pitchFamily="49" charset="0"/>
                <a:cs typeface="Menlo" panose="020B0609030804020204" pitchFamily="49" charset="0"/>
              </a:rPr>
              <a:t>aload_1</a:t>
            </a:r>
          </a:p>
          <a:p>
            <a:pPr>
              <a:lnSpc>
                <a:spcPct val="125000"/>
              </a:lnSpc>
            </a:pPr>
            <a:r>
              <a:rPr kumimoji="1" lang="en-US" altLang="zh-CN" sz="900">
                <a:solidFill>
                  <a:schemeClr val="tx1"/>
                </a:solidFill>
                <a:latin typeface="Menlo" panose="020B0609030804020204" pitchFamily="49" charset="0"/>
                <a:cs typeface="Menlo" panose="020B0609030804020204" pitchFamily="49" charset="0"/>
              </a:rPr>
              <a:t>2:</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rgbClr val="00B0F0"/>
                </a:solidFill>
                <a:latin typeface="Menlo" panose="020B0609030804020204" pitchFamily="49" charset="0"/>
                <a:cs typeface="Menlo" panose="020B0609030804020204" pitchFamily="49" charset="0"/>
              </a:rPr>
              <a:t>invokespecial</a:t>
            </a:r>
            <a:r>
              <a:rPr kumimoji="1" lang="en-US" altLang="zh-CN" sz="900">
                <a:solidFill>
                  <a:schemeClr val="tx1"/>
                </a:solidFill>
                <a:latin typeface="Menlo" panose="020B0609030804020204" pitchFamily="49" charset="0"/>
                <a:cs typeface="Menlo" panose="020B0609030804020204" pitchFamily="49" charset="0"/>
              </a:rPr>
              <a:t>/</a:t>
            </a:r>
            <a:r>
              <a:rPr kumimoji="1" lang="en-US" altLang="zh-CN" sz="900">
                <a:solidFill>
                  <a:srgbClr val="00B0F0"/>
                </a:solidFill>
                <a:latin typeface="Menlo" panose="020B0609030804020204" pitchFamily="49" charset="0"/>
                <a:cs typeface="Menlo" panose="020B0609030804020204" pitchFamily="49" charset="0"/>
              </a:rPr>
              <a:t>invokevirtual</a:t>
            </a:r>
            <a:r>
              <a:rPr kumimoji="1" lang="en-US" altLang="zh-CN" sz="900">
                <a:solidFill>
                  <a:schemeClr val="tx1"/>
                </a:solidFill>
                <a:latin typeface="Menlo" panose="020B0609030804020204" pitchFamily="49" charset="0"/>
                <a:cs typeface="Menlo" panose="020B0609030804020204" pitchFamily="49" charset="0"/>
              </a:rPr>
              <a:t>/</a:t>
            </a:r>
            <a:r>
              <a:rPr kumimoji="1" lang="en-US" altLang="zh-CN" sz="900">
                <a:solidFill>
                  <a:srgbClr val="00B0F0"/>
                </a:solidFill>
                <a:latin typeface="Menlo" panose="020B0609030804020204" pitchFamily="49" charset="0"/>
                <a:cs typeface="Menlo" panose="020B0609030804020204" pitchFamily="49" charset="0"/>
              </a:rPr>
              <a:t>invokeinterface</a:t>
            </a:r>
            <a:r>
              <a:rPr kumimoji="1" lang="zh-CN" altLang="en-US" sz="900">
                <a:solidFill>
                  <a:srgbClr val="00B0F0"/>
                </a:solidFill>
                <a:latin typeface="Menlo" panose="020B0609030804020204" pitchFamily="49" charset="0"/>
                <a:cs typeface="Menlo" panose="020B0609030804020204" pitchFamily="49" charset="0"/>
              </a:rPr>
              <a:t> </a:t>
            </a:r>
            <a:r>
              <a:rPr kumimoji="1" lang="en-US" altLang="zh-CN" sz="900">
                <a:solidFill>
                  <a:srgbClr val="00B0F0"/>
                </a:solidFill>
                <a:latin typeface="Menlo" panose="020B0609030804020204" pitchFamily="49" charset="0"/>
                <a:cs typeface="Menlo" panose="020B0609030804020204" pitchFamily="49" charset="0"/>
              </a:rPr>
              <a:t>#7</a:t>
            </a:r>
            <a:endParaRPr kumimoji="1" lang="zh-CN" altLang="en-US" sz="900">
              <a:solidFill>
                <a:srgbClr val="00B0F0"/>
              </a:solidFill>
              <a:latin typeface="Menlo" panose="020B0609030804020204" pitchFamily="49" charset="0"/>
              <a:cs typeface="Menlo" panose="020B0609030804020204" pitchFamily="49" charset="0"/>
            </a:endParaRPr>
          </a:p>
        </p:txBody>
      </p:sp>
      <p:sp>
        <p:nvSpPr>
          <p:cNvPr id="50" name="文本框 49">
            <a:extLst>
              <a:ext uri="{FF2B5EF4-FFF2-40B4-BE49-F238E27FC236}">
                <a16:creationId xmlns:a16="http://schemas.microsoft.com/office/drawing/2014/main" id="{DD76F9CA-2049-0A46-B765-9220862536BE}"/>
              </a:ext>
            </a:extLst>
          </p:cNvPr>
          <p:cNvSpPr txBox="1"/>
          <p:nvPr/>
        </p:nvSpPr>
        <p:spPr>
          <a:xfrm>
            <a:off x="6896098" y="1168379"/>
            <a:ext cx="3873500" cy="267702"/>
          </a:xfrm>
          <a:prstGeom prst="rect">
            <a:avLst/>
          </a:prstGeom>
          <a:noFill/>
        </p:spPr>
        <p:txBody>
          <a:bodyPr wrap="square" rtlCol="0">
            <a:spAutoFit/>
          </a:bodyPr>
          <a:lstStyle/>
          <a:p>
            <a:pPr latinLnBrk="1">
              <a:lnSpc>
                <a:spcPct val="125000"/>
              </a:lnSpc>
            </a:pPr>
            <a:r>
              <a:rPr kumimoji="1" lang="zh-CN" altLang="en-US" sz="1000" b="1">
                <a:solidFill>
                  <a:srgbClr val="FF0000"/>
                </a:solidFill>
                <a:latin typeface="Menlo" panose="020B0609030804020204" pitchFamily="49" charset="0"/>
                <a:ea typeface="微软雅黑" panose="020B0503020204020204" pitchFamily="34" charset="-122"/>
              </a:rPr>
              <a:t>第</a:t>
            </a:r>
            <a:r>
              <a:rPr kumimoji="1" lang="en-US" altLang="zh-CN" sz="1000" b="1">
                <a:solidFill>
                  <a:srgbClr val="FF0000"/>
                </a:solidFill>
                <a:latin typeface="Menlo" panose="020B0609030804020204" pitchFamily="49" charset="0"/>
                <a:ea typeface="微软雅黑" panose="020B0503020204020204" pitchFamily="34" charset="-122"/>
              </a:rPr>
              <a:t>2</a:t>
            </a:r>
            <a:r>
              <a:rPr kumimoji="1" lang="zh-CN" altLang="en-US" sz="1000" b="1">
                <a:solidFill>
                  <a:srgbClr val="FF0000"/>
                </a:solidFill>
                <a:latin typeface="Menlo" panose="020B0609030804020204" pitchFamily="49" charset="0"/>
                <a:ea typeface="微软雅黑" panose="020B0503020204020204" pitchFamily="34" charset="-122"/>
              </a:rPr>
              <a:t>种：调用实例方法</a:t>
            </a:r>
            <a:endParaRPr kumimoji="1" lang="en-US" altLang="zh-CN" sz="1000" b="1">
              <a:solidFill>
                <a:srgbClr val="FF0000"/>
              </a:solidFill>
              <a:latin typeface="Menlo" panose="020B0609030804020204" pitchFamily="49" charset="0"/>
              <a:ea typeface="微软雅黑" panose="020B0503020204020204" pitchFamily="34" charset="-122"/>
            </a:endParaRPr>
          </a:p>
        </p:txBody>
      </p:sp>
      <p:sp>
        <p:nvSpPr>
          <p:cNvPr id="51" name="矩形 50">
            <a:extLst>
              <a:ext uri="{FF2B5EF4-FFF2-40B4-BE49-F238E27FC236}">
                <a16:creationId xmlns:a16="http://schemas.microsoft.com/office/drawing/2014/main" id="{2F1606AC-2337-AE41-A232-669E1DDA9217}"/>
              </a:ext>
            </a:extLst>
          </p:cNvPr>
          <p:cNvSpPr/>
          <p:nvPr/>
        </p:nvSpPr>
        <p:spPr>
          <a:xfrm>
            <a:off x="881958" y="1833639"/>
            <a:ext cx="4761074" cy="1044426"/>
          </a:xfrm>
          <a:prstGeom prst="rect">
            <a:avLst/>
          </a:prstGeom>
          <a:solidFill>
            <a:srgbClr val="FFFFE1"/>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US" altLang="zh-CN" sz="900">
                <a:solidFill>
                  <a:schemeClr val="tx1"/>
                </a:solidFill>
                <a:latin typeface="Menlo" panose="020B0609030804020204" pitchFamily="49" charset="0"/>
                <a:cs typeface="Menlo" panose="020B0609030804020204" pitchFamily="49" charset="0"/>
              </a:rPr>
              <a:t>Constant</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chemeClr val="tx1"/>
                </a:solidFill>
                <a:latin typeface="Menlo" panose="020B0609030804020204" pitchFamily="49" charset="0"/>
                <a:cs typeface="Menlo" panose="020B0609030804020204" pitchFamily="49" charset="0"/>
              </a:rPr>
              <a:t>Pool:</a:t>
            </a:r>
          </a:p>
          <a:p>
            <a:pPr>
              <a:lnSpc>
                <a:spcPct val="125000"/>
              </a:lnSpc>
            </a:pPr>
            <a:r>
              <a:rPr kumimoji="1" lang="en-US" altLang="zh-CN" sz="900">
                <a:solidFill>
                  <a:schemeClr val="tx1"/>
                </a:solidFill>
                <a:latin typeface="Menlo" panose="020B0609030804020204" pitchFamily="49" charset="0"/>
                <a:cs typeface="Menlo" panose="020B0609030804020204" pitchFamily="49" charset="0"/>
              </a:rPr>
              <a:t>#1</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chemeClr val="tx1"/>
                </a:solidFill>
                <a:latin typeface="Menlo" panose="020B0609030804020204" pitchFamily="49" charset="0"/>
                <a:cs typeface="Menlo" panose="020B0609030804020204" pitchFamily="49" charset="0"/>
              </a:rPr>
              <a:t>=</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chemeClr val="tx1"/>
                </a:solidFill>
                <a:latin typeface="Menlo" panose="020B0609030804020204" pitchFamily="49" charset="0"/>
                <a:cs typeface="Menlo" panose="020B0609030804020204" pitchFamily="49" charset="0"/>
              </a:rPr>
              <a:t>Methodref</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chemeClr val="tx1"/>
                </a:solidFill>
                <a:latin typeface="Menlo" panose="020B0609030804020204" pitchFamily="49" charset="0"/>
                <a:cs typeface="Menlo" panose="020B0609030804020204" pitchFamily="49" charset="0"/>
              </a:rPr>
              <a:t>#5.#7</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chemeClr val="tx1"/>
                </a:solidFill>
                <a:latin typeface="Menlo" panose="020B0609030804020204" pitchFamily="49" charset="0"/>
                <a:cs typeface="Menlo" panose="020B0609030804020204" pitchFamily="49" charset="0"/>
              </a:rPr>
              <a:t>//</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chemeClr val="tx1"/>
                </a:solidFill>
                <a:latin typeface="Menlo" panose="020B0609030804020204" pitchFamily="49" charset="0"/>
                <a:cs typeface="Menlo" panose="020B0609030804020204" pitchFamily="49" charset="0"/>
              </a:rPr>
              <a:t>package_name/class_name.method_name:()V</a:t>
            </a:r>
          </a:p>
          <a:p>
            <a:pPr>
              <a:lnSpc>
                <a:spcPct val="125000"/>
              </a:lnSpc>
            </a:pPr>
            <a:endParaRPr kumimoji="1" lang="en-US" altLang="zh-CN" sz="900">
              <a:solidFill>
                <a:schemeClr val="tx1"/>
              </a:solidFill>
              <a:latin typeface="Menlo" panose="020B0609030804020204" pitchFamily="49" charset="0"/>
              <a:cs typeface="Menlo" panose="020B0609030804020204" pitchFamily="49" charset="0"/>
            </a:endParaRPr>
          </a:p>
          <a:p>
            <a:pPr>
              <a:lnSpc>
                <a:spcPct val="125000"/>
              </a:lnSpc>
            </a:pPr>
            <a:endParaRPr kumimoji="1" lang="en-US" altLang="zh-CN" sz="900">
              <a:solidFill>
                <a:schemeClr val="tx1"/>
              </a:solidFill>
              <a:latin typeface="Menlo" panose="020B0609030804020204" pitchFamily="49" charset="0"/>
              <a:cs typeface="Menlo" panose="020B0609030804020204" pitchFamily="49" charset="0"/>
            </a:endParaRPr>
          </a:p>
          <a:p>
            <a:pPr>
              <a:lnSpc>
                <a:spcPct val="125000"/>
              </a:lnSpc>
            </a:pPr>
            <a:r>
              <a:rPr kumimoji="1" lang="en-US" altLang="zh-CN" sz="900">
                <a:solidFill>
                  <a:schemeClr val="tx1"/>
                </a:solidFill>
                <a:latin typeface="Menlo" panose="020B0609030804020204" pitchFamily="49" charset="0"/>
                <a:cs typeface="Menlo" panose="020B0609030804020204" pitchFamily="49" charset="0"/>
              </a:rPr>
              <a:t>0:</a:t>
            </a:r>
            <a:r>
              <a:rPr kumimoji="1" lang="zh-CN" altLang="en-US" sz="900">
                <a:solidFill>
                  <a:schemeClr val="tx1"/>
                </a:solidFill>
                <a:latin typeface="Menlo" panose="020B0609030804020204" pitchFamily="49" charset="0"/>
                <a:cs typeface="Menlo" panose="020B0609030804020204" pitchFamily="49" charset="0"/>
              </a:rPr>
              <a:t> </a:t>
            </a:r>
            <a:r>
              <a:rPr kumimoji="1" lang="en-US" altLang="zh-CN" sz="900">
                <a:solidFill>
                  <a:srgbClr val="00B0F0"/>
                </a:solidFill>
                <a:latin typeface="Menlo" panose="020B0609030804020204" pitchFamily="49" charset="0"/>
                <a:cs typeface="Menlo" panose="020B0609030804020204" pitchFamily="49" charset="0"/>
              </a:rPr>
              <a:t>invokestatic</a:t>
            </a:r>
            <a:r>
              <a:rPr kumimoji="1" lang="zh-CN" altLang="en-US" sz="900">
                <a:solidFill>
                  <a:srgbClr val="00B0F0"/>
                </a:solidFill>
                <a:latin typeface="Menlo" panose="020B0609030804020204" pitchFamily="49" charset="0"/>
                <a:cs typeface="Menlo" panose="020B0609030804020204" pitchFamily="49" charset="0"/>
              </a:rPr>
              <a:t> </a:t>
            </a:r>
            <a:r>
              <a:rPr kumimoji="1" lang="en-US" altLang="zh-CN" sz="900">
                <a:solidFill>
                  <a:srgbClr val="00B0F0"/>
                </a:solidFill>
                <a:latin typeface="Menlo" panose="020B0609030804020204" pitchFamily="49" charset="0"/>
                <a:cs typeface="Menlo" panose="020B0609030804020204" pitchFamily="49" charset="0"/>
              </a:rPr>
              <a:t>#1</a:t>
            </a:r>
            <a:endParaRPr kumimoji="1" lang="zh-CN" altLang="en-US" sz="900">
              <a:solidFill>
                <a:srgbClr val="00B0F0"/>
              </a:solidFill>
              <a:latin typeface="Menlo" panose="020B0609030804020204" pitchFamily="49" charset="0"/>
              <a:cs typeface="Menlo" panose="020B0609030804020204" pitchFamily="49" charset="0"/>
            </a:endParaRPr>
          </a:p>
        </p:txBody>
      </p:sp>
      <p:sp>
        <p:nvSpPr>
          <p:cNvPr id="52" name="文本框 51">
            <a:extLst>
              <a:ext uri="{FF2B5EF4-FFF2-40B4-BE49-F238E27FC236}">
                <a16:creationId xmlns:a16="http://schemas.microsoft.com/office/drawing/2014/main" id="{52441609-BB57-4E46-B2E8-5AA6FBF9F4EE}"/>
              </a:ext>
            </a:extLst>
          </p:cNvPr>
          <p:cNvSpPr txBox="1"/>
          <p:nvPr/>
        </p:nvSpPr>
        <p:spPr>
          <a:xfrm>
            <a:off x="881959" y="1168379"/>
            <a:ext cx="3131241" cy="267702"/>
          </a:xfrm>
          <a:prstGeom prst="rect">
            <a:avLst/>
          </a:prstGeom>
          <a:noFill/>
        </p:spPr>
        <p:txBody>
          <a:bodyPr wrap="square" rtlCol="0">
            <a:spAutoFit/>
          </a:bodyPr>
          <a:lstStyle/>
          <a:p>
            <a:pPr latinLnBrk="1">
              <a:lnSpc>
                <a:spcPct val="125000"/>
              </a:lnSpc>
            </a:pPr>
            <a:r>
              <a:rPr kumimoji="1" lang="zh-CN" altLang="en-US" sz="1000" b="1">
                <a:solidFill>
                  <a:srgbClr val="FF0000"/>
                </a:solidFill>
                <a:latin typeface="Menlo" panose="020B0609030804020204" pitchFamily="49" charset="0"/>
                <a:ea typeface="微软雅黑" panose="020B0503020204020204" pitchFamily="34" charset="-122"/>
              </a:rPr>
              <a:t>第</a:t>
            </a:r>
            <a:r>
              <a:rPr kumimoji="1" lang="en-US" altLang="zh-CN" sz="1000" b="1">
                <a:solidFill>
                  <a:srgbClr val="FF0000"/>
                </a:solidFill>
                <a:latin typeface="Menlo" panose="020B0609030804020204" pitchFamily="49" charset="0"/>
                <a:ea typeface="微软雅黑" panose="020B0503020204020204" pitchFamily="34" charset="-122"/>
              </a:rPr>
              <a:t>1</a:t>
            </a:r>
            <a:r>
              <a:rPr kumimoji="1" lang="zh-CN" altLang="en-US" sz="1000" b="1">
                <a:solidFill>
                  <a:srgbClr val="FF0000"/>
                </a:solidFill>
                <a:latin typeface="Menlo" panose="020B0609030804020204" pitchFamily="49" charset="0"/>
                <a:ea typeface="微软雅黑" panose="020B0503020204020204" pitchFamily="34" charset="-122"/>
              </a:rPr>
              <a:t>种：调用静态方法（直接在常量池定位到方法）</a:t>
            </a:r>
            <a:endParaRPr kumimoji="1" lang="en-US" altLang="zh-CN" sz="1000" b="1">
              <a:solidFill>
                <a:srgbClr val="FF0000"/>
              </a:solidFill>
              <a:latin typeface="Menlo" panose="020B0609030804020204" pitchFamily="49" charset="0"/>
              <a:ea typeface="微软雅黑" panose="020B0503020204020204" pitchFamily="34" charset="-122"/>
            </a:endParaRPr>
          </a:p>
        </p:txBody>
      </p:sp>
      <p:sp>
        <p:nvSpPr>
          <p:cNvPr id="57" name="矩形 56">
            <a:extLst>
              <a:ext uri="{FF2B5EF4-FFF2-40B4-BE49-F238E27FC236}">
                <a16:creationId xmlns:a16="http://schemas.microsoft.com/office/drawing/2014/main" id="{BFFFDC87-B494-B14C-8226-748C3B42BE9F}"/>
              </a:ext>
            </a:extLst>
          </p:cNvPr>
          <p:cNvSpPr/>
          <p:nvPr/>
        </p:nvSpPr>
        <p:spPr>
          <a:xfrm>
            <a:off x="8012292" y="3269557"/>
            <a:ext cx="1607242" cy="399982"/>
          </a:xfrm>
          <a:prstGeom prst="rect">
            <a:avLst/>
          </a:prstGeom>
          <a:solidFill>
            <a:schemeClr val="bg1"/>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kumimoji="1" lang="zh-CN" altLang="en-US" sz="900">
                <a:solidFill>
                  <a:schemeClr val="tx1"/>
                </a:solidFill>
                <a:latin typeface="Menlo" panose="020B0609030804020204" pitchFamily="49" charset="0"/>
                <a:cs typeface="Menlo" panose="020B0609030804020204" pitchFamily="49" charset="0"/>
              </a:rPr>
              <a:t>弹出方法栈最顶元素</a:t>
            </a:r>
            <a:r>
              <a:rPr kumimoji="1" lang="en-US" altLang="zh-CN" sz="900">
                <a:solidFill>
                  <a:schemeClr val="tx1"/>
                </a:solidFill>
                <a:latin typeface="Menlo" panose="020B0609030804020204" pitchFamily="49" charset="0"/>
                <a:cs typeface="Menlo" panose="020B0609030804020204" pitchFamily="49" charset="0"/>
              </a:rPr>
              <a:t>(this)</a:t>
            </a:r>
            <a:endParaRPr kumimoji="1" lang="zh-CN" altLang="en-US" sz="900">
              <a:solidFill>
                <a:schemeClr val="tx1"/>
              </a:solidFill>
              <a:latin typeface="Menlo" panose="020B0609030804020204" pitchFamily="49" charset="0"/>
              <a:cs typeface="Menlo" panose="020B0609030804020204" pitchFamily="49" charset="0"/>
            </a:endParaRPr>
          </a:p>
        </p:txBody>
      </p:sp>
      <p:sp>
        <p:nvSpPr>
          <p:cNvPr id="58" name="矩形 57">
            <a:extLst>
              <a:ext uri="{FF2B5EF4-FFF2-40B4-BE49-F238E27FC236}">
                <a16:creationId xmlns:a16="http://schemas.microsoft.com/office/drawing/2014/main" id="{B487389C-5739-F040-A280-285DBA135265}"/>
              </a:ext>
            </a:extLst>
          </p:cNvPr>
          <p:cNvSpPr/>
          <p:nvPr/>
        </p:nvSpPr>
        <p:spPr>
          <a:xfrm>
            <a:off x="8012292" y="3953118"/>
            <a:ext cx="1607242" cy="399982"/>
          </a:xfrm>
          <a:prstGeom prst="rect">
            <a:avLst/>
          </a:prstGeom>
          <a:solidFill>
            <a:schemeClr val="bg1"/>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kumimoji="1" lang="zh-CN" altLang="en-US" sz="900">
                <a:solidFill>
                  <a:schemeClr val="tx1"/>
                </a:solidFill>
                <a:latin typeface="Menlo" panose="020B0609030804020204" pitchFamily="49" charset="0"/>
                <a:cs typeface="Menlo" panose="020B0609030804020204" pitchFamily="49" charset="0"/>
              </a:rPr>
              <a:t>根据对象头定位对象所属类</a:t>
            </a:r>
          </a:p>
        </p:txBody>
      </p:sp>
      <p:sp>
        <p:nvSpPr>
          <p:cNvPr id="59" name="矩形 58">
            <a:extLst>
              <a:ext uri="{FF2B5EF4-FFF2-40B4-BE49-F238E27FC236}">
                <a16:creationId xmlns:a16="http://schemas.microsoft.com/office/drawing/2014/main" id="{75E48FF6-FED8-DB49-AFBE-334FDBDCB477}"/>
              </a:ext>
            </a:extLst>
          </p:cNvPr>
          <p:cNvSpPr/>
          <p:nvPr/>
        </p:nvSpPr>
        <p:spPr>
          <a:xfrm>
            <a:off x="8012292" y="4636679"/>
            <a:ext cx="1607242" cy="399982"/>
          </a:xfrm>
          <a:prstGeom prst="rect">
            <a:avLst/>
          </a:prstGeom>
          <a:solidFill>
            <a:schemeClr val="bg1"/>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kumimoji="1" lang="zh-CN" altLang="en-US" sz="900">
                <a:solidFill>
                  <a:schemeClr val="tx1"/>
                </a:solidFill>
                <a:latin typeface="Menlo" panose="020B0609030804020204" pitchFamily="49" charset="0"/>
                <a:cs typeface="Menlo" panose="020B0609030804020204" pitchFamily="49" charset="0"/>
              </a:rPr>
              <a:t>查找类的方法表</a:t>
            </a:r>
          </a:p>
        </p:txBody>
      </p:sp>
      <p:sp>
        <p:nvSpPr>
          <p:cNvPr id="60" name="矩形 59">
            <a:extLst>
              <a:ext uri="{FF2B5EF4-FFF2-40B4-BE49-F238E27FC236}">
                <a16:creationId xmlns:a16="http://schemas.microsoft.com/office/drawing/2014/main" id="{198948CF-8C46-534A-A2B6-4BD3BD5FB4D5}"/>
              </a:ext>
            </a:extLst>
          </p:cNvPr>
          <p:cNvSpPr/>
          <p:nvPr/>
        </p:nvSpPr>
        <p:spPr>
          <a:xfrm>
            <a:off x="8012292" y="5320241"/>
            <a:ext cx="1607242" cy="399982"/>
          </a:xfrm>
          <a:prstGeom prst="rect">
            <a:avLst/>
          </a:prstGeom>
          <a:solidFill>
            <a:schemeClr val="bg1"/>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kumimoji="1" lang="zh-CN" altLang="en-US" sz="900">
                <a:solidFill>
                  <a:schemeClr val="tx1"/>
                </a:solidFill>
                <a:latin typeface="Menlo" panose="020B0609030804020204" pitchFamily="49" charset="0"/>
                <a:cs typeface="Menlo" panose="020B0609030804020204" pitchFamily="49" charset="0"/>
              </a:rPr>
              <a:t>定位到方法</a:t>
            </a:r>
          </a:p>
        </p:txBody>
      </p:sp>
      <p:cxnSp>
        <p:nvCxnSpPr>
          <p:cNvPr id="3" name="直线箭头连接符 2">
            <a:extLst>
              <a:ext uri="{FF2B5EF4-FFF2-40B4-BE49-F238E27FC236}">
                <a16:creationId xmlns:a16="http://schemas.microsoft.com/office/drawing/2014/main" id="{A8A3E1CD-6464-594D-966D-599D479DE430}"/>
              </a:ext>
            </a:extLst>
          </p:cNvPr>
          <p:cNvCxnSpPr>
            <a:stCxn id="57" idx="2"/>
            <a:endCxn id="58" idx="0"/>
          </p:cNvCxnSpPr>
          <p:nvPr/>
        </p:nvCxnSpPr>
        <p:spPr>
          <a:xfrm>
            <a:off x="8815913" y="3669539"/>
            <a:ext cx="0" cy="283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CB1EA5C7-FA7F-1848-BBF1-21F109B67814}"/>
              </a:ext>
            </a:extLst>
          </p:cNvPr>
          <p:cNvCxnSpPr>
            <a:cxnSpLocks/>
            <a:stCxn id="58" idx="2"/>
            <a:endCxn id="59" idx="0"/>
          </p:cNvCxnSpPr>
          <p:nvPr/>
        </p:nvCxnSpPr>
        <p:spPr>
          <a:xfrm>
            <a:off x="8815913" y="4353100"/>
            <a:ext cx="0" cy="283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73F99F3A-EE1E-4F4A-8507-194AD60B36EF}"/>
              </a:ext>
            </a:extLst>
          </p:cNvPr>
          <p:cNvCxnSpPr>
            <a:cxnSpLocks/>
            <a:stCxn id="59" idx="2"/>
            <a:endCxn id="60" idx="0"/>
          </p:cNvCxnSpPr>
          <p:nvPr/>
        </p:nvCxnSpPr>
        <p:spPr>
          <a:xfrm>
            <a:off x="8815913" y="5036661"/>
            <a:ext cx="0" cy="283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A487169B-EADB-744D-AFEC-2048D230FB38}"/>
              </a:ext>
            </a:extLst>
          </p:cNvPr>
          <p:cNvSpPr txBox="1"/>
          <p:nvPr/>
        </p:nvSpPr>
        <p:spPr>
          <a:xfrm>
            <a:off x="10066890" y="5689621"/>
            <a:ext cx="440244" cy="250197"/>
          </a:xfrm>
          <a:prstGeom prst="rect">
            <a:avLst/>
          </a:prstGeom>
          <a:noFill/>
        </p:spPr>
        <p:txBody>
          <a:bodyPr wrap="square" rtlCol="0">
            <a:spAutoFit/>
          </a:bodyPr>
          <a:lstStyle/>
          <a:p>
            <a:pPr latinLnBrk="1">
              <a:lnSpc>
                <a:spcPct val="125000"/>
              </a:lnSpc>
            </a:pPr>
            <a:r>
              <a:rPr kumimoji="1" lang="en-US" altLang="zh-CN" sz="900">
                <a:latin typeface="Menlo" panose="020B0609030804020204" pitchFamily="49" charset="0"/>
                <a:ea typeface="微软雅黑" panose="020B0503020204020204" pitchFamily="34" charset="-122"/>
              </a:rPr>
              <a:t>JVM</a:t>
            </a:r>
          </a:p>
        </p:txBody>
      </p:sp>
    </p:spTree>
    <p:extLst>
      <p:ext uri="{BB962C8B-B14F-4D97-AF65-F5344CB8AC3E}">
        <p14:creationId xmlns:p14="http://schemas.microsoft.com/office/powerpoint/2010/main" val="76107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TotalTime>
  <Words>554</Words>
  <Application>Microsoft Macintosh PowerPoint</Application>
  <PresentationFormat>宽屏</PresentationFormat>
  <Paragraphs>73</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Menlo</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zhongcheng li</dc:creator>
  <cp:lastModifiedBy>zhongcheng li</cp:lastModifiedBy>
  <cp:revision>40</cp:revision>
  <dcterms:created xsi:type="dcterms:W3CDTF">2020-03-07T02:12:07Z</dcterms:created>
  <dcterms:modified xsi:type="dcterms:W3CDTF">2020-03-08T11:54:57Z</dcterms:modified>
</cp:coreProperties>
</file>