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6" r:id="rId3"/>
    <p:sldId id="275" r:id="rId4"/>
    <p:sldId id="276" r:id="rId5"/>
    <p:sldId id="289" r:id="rId6"/>
    <p:sldId id="259" r:id="rId7"/>
    <p:sldId id="277" r:id="rId8"/>
    <p:sldId id="258" r:id="rId9"/>
    <p:sldId id="257" r:id="rId10"/>
    <p:sldId id="270" r:id="rId11"/>
    <p:sldId id="269" r:id="rId12"/>
    <p:sldId id="260" r:id="rId13"/>
    <p:sldId id="261" r:id="rId14"/>
    <p:sldId id="271" r:id="rId15"/>
    <p:sldId id="286" r:id="rId16"/>
    <p:sldId id="272" r:id="rId17"/>
    <p:sldId id="288" r:id="rId18"/>
    <p:sldId id="262" r:id="rId19"/>
    <p:sldId id="287" r:id="rId20"/>
    <p:sldId id="285" r:id="rId21"/>
    <p:sldId id="264" r:id="rId22"/>
    <p:sldId id="263" r:id="rId23"/>
    <p:sldId id="265" r:id="rId24"/>
    <p:sldId id="266" r:id="rId25"/>
    <p:sldId id="267" r:id="rId26"/>
    <p:sldId id="268" r:id="rId27"/>
    <p:sldId id="273" r:id="rId28"/>
    <p:sldId id="274" r:id="rId29"/>
    <p:sldId id="279" r:id="rId30"/>
    <p:sldId id="280" r:id="rId31"/>
    <p:sldId id="281" r:id="rId32"/>
    <p:sldId id="282" r:id="rId33"/>
    <p:sldId id="284" r:id="rId34"/>
    <p:sldId id="28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7F5"/>
    <a:srgbClr val="9577A4"/>
    <a:srgbClr val="C99FE1"/>
    <a:srgbClr val="A28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8"/>
    <p:restoredTop sz="96849"/>
  </p:normalViewPr>
  <p:slideViewPr>
    <p:cSldViewPr snapToGrid="0" snapToObjects="1">
      <p:cViewPr varScale="1">
        <p:scale>
          <a:sx n="150" d="100"/>
          <a:sy n="150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1D4E6-A904-6B4B-BCE8-02C4D1A73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7D023F-F61D-0E49-BFF6-18B84A6FE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1B93A-C417-5E46-8E2B-347DA8C0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657FE-CB52-F849-B4BD-889E7F5E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FE0AC-D741-A647-B5EF-CEC73D4E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2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C10CC-F621-174F-9BE9-02990C6A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2D2E25-EE4C-2B43-9AB6-4D14E43B7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94B8F-CFC5-6D4E-81CE-4D051480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EC16B-A2B9-A34C-9B74-DE5EB423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BDB23-D12E-494F-8A5A-25D5F56A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3C5264-3247-F840-9209-537C10F56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BE25EC-2890-F344-A64D-A8B8FA24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9DF72-C8F4-FD4A-9515-2D87775B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7085A-1C4B-7C45-BBBF-3DFC9A22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05567-210B-D04F-AE71-328CD738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08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C1872-B8D1-0640-A46F-2F02CFAC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52660-566D-7344-B8FE-D580FA3D6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967C0-06CE-8B48-B536-315A1CC4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97002-A789-5944-9166-8681F80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4FEAA-19F8-3541-A6AA-1C3B1EA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06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010D9-6C72-0A45-80F3-B5252344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7998-A645-B842-A69D-00C56D6B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E3813-665F-304A-84B2-5336C855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37A61-940D-034F-8475-CED2C544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B07DB-FDEE-7540-89F7-7103761B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51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51D0F-26E3-5F4D-AC54-F644C0B2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03C-1833-C345-8898-AE5093BA7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89D30-9D2E-AE43-B0C0-AE9630EC6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D2849F-5596-6E47-970B-85733341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65C2F7-CAD5-1948-BFD6-553E6729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54E25-6BD7-CA43-9BD1-F35495CB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16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C523-3503-BA42-8488-69A08A82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924E8-A9B1-F540-9E57-28D91A36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98B7CD-E37B-7C4F-970E-3C73F149B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5D47E2-1043-3145-929E-8D23A248A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986555-7CC6-D041-A8F7-4E4F5CE1D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9687F7-0531-C442-B920-12502352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3F07D4-5A18-024C-899A-8826C8CC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5C977B-8996-C648-A870-147C3122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35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98043-1FCD-1346-AEEE-64BB3BFE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30EB5-E338-E840-B32D-214B6E77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D916CC-4F7A-EF4F-8820-00BC8CF2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9BB24C-F26F-5047-8499-FF6E94BD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4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E6DDEE-0AE1-284E-8E73-2F041E6F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30AE5-AC8D-9D44-8B5A-4E8A3449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D4A58-679F-3647-BFE2-B250A421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96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C3E56-2148-0E46-9F48-BCD241F7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C384E-1BD8-4149-87BA-786975C9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54142-2219-8847-A146-FC88F7DA1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5367E-5128-0C48-869B-1E9EFC77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0D6AF-3C50-5348-A83B-1E686684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2C9F0-8C00-534A-BAB2-68CF95AC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4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BCEE7-213B-1C4F-8CE1-E7FFDD02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F6C57D-8670-4040-A058-AB27718F0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919F5-3720-6042-A553-B5F4444EF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A24B5-1190-DB4A-9804-6551CD8D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E9B-2B40-C04B-8719-0964805040B8}" type="datetimeFigureOut">
              <a:t>2020/3/12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E30E9-2F58-0845-9557-3F91C99B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ECC87-DD26-A74A-B09F-8C186167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2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AB5570-BAE2-1846-92C2-9E294EAE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35668-2C8B-2B45-9B04-F1409567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DF144-BD1A-BB46-8ABE-FD44BA929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8E9B-2B40-C04B-8719-0964805040B8}" type="datetimeFigureOut">
              <a:t>2020/3/12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83163-9801-7C48-A3AA-9C2A4F286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3099F-C29F-9440-8D05-B84E8BDD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C7DE-0030-3849-8032-8E45842BAE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43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D4E2A4-9F15-4441-A689-DB7B2A87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5" y="1042446"/>
            <a:ext cx="3816349" cy="38295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89056A-74E2-5D43-95AC-9B6E1AFF2CCC}"/>
              </a:ext>
            </a:extLst>
          </p:cNvPr>
          <p:cNvSpPr txBox="1"/>
          <p:nvPr/>
        </p:nvSpPr>
        <p:spPr>
          <a:xfrm>
            <a:off x="341652" y="233527"/>
            <a:ext cx="4820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Java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当中的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ClassLoader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AB7C5C-DE6D-9044-BA54-70387D5AF76F}"/>
              </a:ext>
            </a:extLst>
          </p:cNvPr>
          <p:cNvSpPr txBox="1"/>
          <p:nvPr/>
        </p:nvSpPr>
        <p:spPr>
          <a:xfrm>
            <a:off x="4878994" y="2136187"/>
            <a:ext cx="5865206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不同的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Classloader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加载目录不同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,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意味着你使用不同的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Classloader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来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getResource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时候，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搜索范围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是不一样的，子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Classloader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总能搜索到父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Classloader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作用域的资源，反之则不行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89A84B-008A-9444-9DFC-3AD098840DCD}"/>
              </a:ext>
            </a:extLst>
          </p:cNvPr>
          <p:cNvSpPr txBox="1"/>
          <p:nvPr/>
        </p:nvSpPr>
        <p:spPr>
          <a:xfrm>
            <a:off x="4878994" y="2857238"/>
            <a:ext cx="6466339" cy="46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CLASSPATH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有两个地方可以设置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系统环境变量；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启动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java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时使用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–classpath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参数指定（推荐）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(idea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在运行时就是用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-classpath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方式，把程序所有依赖库文件地址都放到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classpath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中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)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E7DB68-7C5F-864B-881C-88731FC65298}"/>
              </a:ext>
            </a:extLst>
          </p:cNvPr>
          <p:cNvSpPr txBox="1"/>
          <p:nvPr/>
        </p:nvSpPr>
        <p:spPr>
          <a:xfrm>
            <a:off x="4878994" y="1607368"/>
            <a:ext cx="5111673" cy="26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Classloader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作用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加载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.class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文件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加载资源文件（各种格式的文件）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13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62A431-A122-E443-9D3A-A2C117E24E20}"/>
              </a:ext>
            </a:extLst>
          </p:cNvPr>
          <p:cNvSpPr/>
          <p:nvPr/>
        </p:nvSpPr>
        <p:spPr>
          <a:xfrm>
            <a:off x="467863" y="2977308"/>
            <a:ext cx="2108420" cy="359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createWebServer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FA34E1-DEAE-E84E-BA27-757F04EC322B}"/>
              </a:ext>
            </a:extLst>
          </p:cNvPr>
          <p:cNvSpPr/>
          <p:nvPr/>
        </p:nvSpPr>
        <p:spPr>
          <a:xfrm>
            <a:off x="4157058" y="3337184"/>
            <a:ext cx="3877884" cy="460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AnnotationConfigServletWebServerApplicationContext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27C0E2-AB40-3241-9A47-106B2799EB76}"/>
              </a:ext>
            </a:extLst>
          </p:cNvPr>
          <p:cNvSpPr/>
          <p:nvPr/>
        </p:nvSpPr>
        <p:spPr>
          <a:xfrm>
            <a:off x="4504267" y="2352176"/>
            <a:ext cx="3183466" cy="460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ServletWebServerApplicationContext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4BE0B74-1595-A94B-B7BE-773C7A1FC6D2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096000" y="2812490"/>
            <a:ext cx="0" cy="524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287F64A-0EDE-FD43-AA0B-45FCA9C3DCB9}"/>
              </a:ext>
            </a:extLst>
          </p:cNvPr>
          <p:cNvSpPr txBox="1"/>
          <p:nvPr/>
        </p:nvSpPr>
        <p:spPr>
          <a:xfrm>
            <a:off x="6144145" y="2977308"/>
            <a:ext cx="498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继承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77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66E5E2-132B-3A41-94C8-50A7E87F695A}"/>
              </a:ext>
            </a:extLst>
          </p:cNvPr>
          <p:cNvSpPr/>
          <p:nvPr/>
        </p:nvSpPr>
        <p:spPr>
          <a:xfrm>
            <a:off x="5628653" y="2019467"/>
            <a:ext cx="2948080" cy="18921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2524B3-EB41-E548-BE61-827636224A11}"/>
              </a:ext>
            </a:extLst>
          </p:cNvPr>
          <p:cNvSpPr/>
          <p:nvPr/>
        </p:nvSpPr>
        <p:spPr>
          <a:xfrm>
            <a:off x="5913966" y="2417357"/>
            <a:ext cx="2357967" cy="1231776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EF256-8ED3-184E-B071-C6DC482C52B7}"/>
              </a:ext>
            </a:extLst>
          </p:cNvPr>
          <p:cNvSpPr txBox="1"/>
          <p:nvPr/>
        </p:nvSpPr>
        <p:spPr>
          <a:xfrm>
            <a:off x="5628653" y="2060166"/>
            <a:ext cx="17119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Http1.1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Connector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DBE55D-414E-F241-B5A8-BBD0666DDF89}"/>
              </a:ext>
            </a:extLst>
          </p:cNvPr>
          <p:cNvSpPr txBox="1"/>
          <p:nvPr/>
        </p:nvSpPr>
        <p:spPr>
          <a:xfrm>
            <a:off x="5913967" y="2493198"/>
            <a:ext cx="17087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Http11NioProtocol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BF1E46-C90A-B645-B14A-AA25A5E44622}"/>
              </a:ext>
            </a:extLst>
          </p:cNvPr>
          <p:cNvSpPr/>
          <p:nvPr/>
        </p:nvSpPr>
        <p:spPr>
          <a:xfrm>
            <a:off x="6200777" y="2914601"/>
            <a:ext cx="1708774" cy="461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NioEndpoint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505E1C-6225-A945-A3A2-EC52A0BD4117}"/>
              </a:ext>
            </a:extLst>
          </p:cNvPr>
          <p:cNvSpPr/>
          <p:nvPr/>
        </p:nvSpPr>
        <p:spPr>
          <a:xfrm>
            <a:off x="2050425" y="2019466"/>
            <a:ext cx="2948080" cy="18921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7674A0-BC5F-D840-A284-F0E5EB1C96CA}"/>
              </a:ext>
            </a:extLst>
          </p:cNvPr>
          <p:cNvSpPr/>
          <p:nvPr/>
        </p:nvSpPr>
        <p:spPr>
          <a:xfrm>
            <a:off x="2335738" y="2417356"/>
            <a:ext cx="2357967" cy="1231776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CF0D6-E1BE-5C42-A070-56C1671F0F60}"/>
              </a:ext>
            </a:extLst>
          </p:cNvPr>
          <p:cNvSpPr txBox="1"/>
          <p:nvPr/>
        </p:nvSpPr>
        <p:spPr>
          <a:xfrm>
            <a:off x="2050425" y="2019466"/>
            <a:ext cx="926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Connector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87E56A-7712-C544-BCC9-0C4ECD360744}"/>
              </a:ext>
            </a:extLst>
          </p:cNvPr>
          <p:cNvSpPr txBox="1"/>
          <p:nvPr/>
        </p:nvSpPr>
        <p:spPr>
          <a:xfrm>
            <a:off x="2335738" y="2493197"/>
            <a:ext cx="1643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ProtocolHandler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7759C7-2905-9F48-B53F-EC03D0610674}"/>
              </a:ext>
            </a:extLst>
          </p:cNvPr>
          <p:cNvSpPr/>
          <p:nvPr/>
        </p:nvSpPr>
        <p:spPr>
          <a:xfrm>
            <a:off x="2622549" y="2914600"/>
            <a:ext cx="1708774" cy="461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Endpoint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3BF6CB8-C2BA-9046-9CAE-13642050D2E1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4998505" y="2965533"/>
            <a:ext cx="630148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C080753-4852-0E42-9400-D7CB8EA20117}"/>
              </a:ext>
            </a:extLst>
          </p:cNvPr>
          <p:cNvCxnSpPr>
            <a:cxnSpLocks/>
          </p:cNvCxnSpPr>
          <p:nvPr/>
        </p:nvCxnSpPr>
        <p:spPr>
          <a:xfrm flipH="1">
            <a:off x="7909552" y="3160188"/>
            <a:ext cx="206418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1379A4F-B9E1-6841-9020-FEC7BB789576}"/>
              </a:ext>
            </a:extLst>
          </p:cNvPr>
          <p:cNvSpPr txBox="1"/>
          <p:nvPr/>
        </p:nvSpPr>
        <p:spPr>
          <a:xfrm>
            <a:off x="8623720" y="2914495"/>
            <a:ext cx="1303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http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14865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393825-439A-3E4B-9F04-31B2DF396282}"/>
              </a:ext>
            </a:extLst>
          </p:cNvPr>
          <p:cNvSpPr/>
          <p:nvPr/>
        </p:nvSpPr>
        <p:spPr>
          <a:xfrm>
            <a:off x="699193" y="616280"/>
            <a:ext cx="5058142" cy="5371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623575-A440-104E-B12E-EDAB873B8660}"/>
              </a:ext>
            </a:extLst>
          </p:cNvPr>
          <p:cNvSpPr txBox="1"/>
          <p:nvPr/>
        </p:nvSpPr>
        <p:spPr>
          <a:xfrm>
            <a:off x="699194" y="656978"/>
            <a:ext cx="1879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Http1.1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Connector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8C9C08-0169-A945-BFCB-E148BB65EAD3}"/>
              </a:ext>
            </a:extLst>
          </p:cNvPr>
          <p:cNvSpPr/>
          <p:nvPr/>
        </p:nvSpPr>
        <p:spPr>
          <a:xfrm>
            <a:off x="933449" y="1060136"/>
            <a:ext cx="4512302" cy="4648183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4CF6A9-8DA2-F143-BBF8-9464E7489A63}"/>
              </a:ext>
            </a:extLst>
          </p:cNvPr>
          <p:cNvSpPr/>
          <p:nvPr/>
        </p:nvSpPr>
        <p:spPr>
          <a:xfrm>
            <a:off x="1290106" y="2878444"/>
            <a:ext cx="3832223" cy="25674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5EEDFF-FD31-AB4D-BA16-A24AF1BAA7B9}"/>
              </a:ext>
            </a:extLst>
          </p:cNvPr>
          <p:cNvSpPr txBox="1"/>
          <p:nvPr/>
        </p:nvSpPr>
        <p:spPr>
          <a:xfrm>
            <a:off x="933450" y="1135979"/>
            <a:ext cx="17087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Http11NioProtocol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404C05-CF55-CF49-B862-2ECE6B5F0740}"/>
              </a:ext>
            </a:extLst>
          </p:cNvPr>
          <p:cNvSpPr/>
          <p:nvPr/>
        </p:nvSpPr>
        <p:spPr>
          <a:xfrm>
            <a:off x="1290111" y="1511720"/>
            <a:ext cx="3832223" cy="1365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9A2504-E13D-924B-A398-98209FF7C957}"/>
              </a:ext>
            </a:extLst>
          </p:cNvPr>
          <p:cNvSpPr txBox="1"/>
          <p:nvPr/>
        </p:nvSpPr>
        <p:spPr>
          <a:xfrm>
            <a:off x="1290111" y="1580806"/>
            <a:ext cx="1139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900">
                <a:latin typeface="Menlo" panose="020B0609030804020204" pitchFamily="49" charset="0"/>
                <a:cs typeface="Menlo" panose="020B0609030804020204" pitchFamily="49" charset="0"/>
              </a:rPr>
              <a:t>NioEndpoint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DDB33D-AE19-504B-8A3E-F4A90A1C141A}"/>
              </a:ext>
            </a:extLst>
          </p:cNvPr>
          <p:cNvSpPr/>
          <p:nvPr/>
        </p:nvSpPr>
        <p:spPr>
          <a:xfrm>
            <a:off x="1573960" y="2068427"/>
            <a:ext cx="1482507" cy="3406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ServerSocketChannel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63749F-E486-7445-B6BD-EA7C6B5D454B}"/>
              </a:ext>
            </a:extLst>
          </p:cNvPr>
          <p:cNvSpPr/>
          <p:nvPr/>
        </p:nvSpPr>
        <p:spPr>
          <a:xfrm>
            <a:off x="1705193" y="3186016"/>
            <a:ext cx="1220041" cy="340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Acceptor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线程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90E0186-363F-A143-A17F-935D9D74711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315214" y="2409068"/>
            <a:ext cx="0" cy="77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2DA3903-FCCB-4048-ADB4-CC871CD22144}"/>
              </a:ext>
            </a:extLst>
          </p:cNvPr>
          <p:cNvSpPr txBox="1"/>
          <p:nvPr/>
        </p:nvSpPr>
        <p:spPr>
          <a:xfrm>
            <a:off x="2368715" y="2526374"/>
            <a:ext cx="634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accept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D64817F-E7B7-784D-AC4C-0B81FD8C840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315214" y="3526657"/>
            <a:ext cx="0" cy="590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890293E-5B72-0342-98A7-AA8DA3262804}"/>
              </a:ext>
            </a:extLst>
          </p:cNvPr>
          <p:cNvSpPr txBox="1"/>
          <p:nvPr/>
        </p:nvSpPr>
        <p:spPr>
          <a:xfrm>
            <a:off x="1290111" y="3649586"/>
            <a:ext cx="1078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SocketChannel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E74CCD-6333-5245-A631-BC2164D1B9CC}"/>
              </a:ext>
            </a:extLst>
          </p:cNvPr>
          <p:cNvSpPr/>
          <p:nvPr/>
        </p:nvSpPr>
        <p:spPr>
          <a:xfrm>
            <a:off x="1705192" y="4117331"/>
            <a:ext cx="2726791" cy="11337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5630217-D51D-4341-9765-E062CE89FA82}"/>
              </a:ext>
            </a:extLst>
          </p:cNvPr>
          <p:cNvSpPr txBox="1"/>
          <p:nvPr/>
        </p:nvSpPr>
        <p:spPr>
          <a:xfrm>
            <a:off x="1701378" y="4202563"/>
            <a:ext cx="99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Poller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线程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BF06ED-5661-234B-8AA7-D1401953BA72}"/>
              </a:ext>
            </a:extLst>
          </p:cNvPr>
          <p:cNvSpPr/>
          <p:nvPr/>
        </p:nvSpPr>
        <p:spPr>
          <a:xfrm>
            <a:off x="1959615" y="4564229"/>
            <a:ext cx="800520" cy="3189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Selector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655B7E-BDFA-904D-BA77-16C24F752775}"/>
              </a:ext>
            </a:extLst>
          </p:cNvPr>
          <p:cNvSpPr/>
          <p:nvPr/>
        </p:nvSpPr>
        <p:spPr>
          <a:xfrm>
            <a:off x="2950633" y="4564229"/>
            <a:ext cx="1231902" cy="3189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PollerEvent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队列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82F1584-171E-094B-BA20-4C6BA30FE692}"/>
              </a:ext>
            </a:extLst>
          </p:cNvPr>
          <p:cNvSpPr/>
          <p:nvPr/>
        </p:nvSpPr>
        <p:spPr>
          <a:xfrm>
            <a:off x="3337773" y="3186016"/>
            <a:ext cx="1220041" cy="340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Executor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线程池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B4F5043-95B9-FE4D-B44E-8374B8CDC84B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947794" y="3526657"/>
            <a:ext cx="1" cy="590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0B221FC-2F72-6540-8570-3F51761A3EE5}"/>
              </a:ext>
            </a:extLst>
          </p:cNvPr>
          <p:cNvSpPr txBox="1"/>
          <p:nvPr/>
        </p:nvSpPr>
        <p:spPr>
          <a:xfrm>
            <a:off x="4014890" y="3649586"/>
            <a:ext cx="110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socketWrapper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22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FC92FD-1A51-6943-A13D-1DAC4C9A9980}"/>
              </a:ext>
            </a:extLst>
          </p:cNvPr>
          <p:cNvSpPr/>
          <p:nvPr/>
        </p:nvSpPr>
        <p:spPr>
          <a:xfrm>
            <a:off x="2208959" y="5764680"/>
            <a:ext cx="1220041" cy="340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Acceptor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线程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BB5531-416B-E040-A718-0B0D2B13DFAD}"/>
              </a:ext>
            </a:extLst>
          </p:cNvPr>
          <p:cNvSpPr/>
          <p:nvPr/>
        </p:nvSpPr>
        <p:spPr>
          <a:xfrm>
            <a:off x="1793878" y="4013201"/>
            <a:ext cx="4026955" cy="1365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10310C-B579-7B4B-88D1-6C72C7A11D40}"/>
              </a:ext>
            </a:extLst>
          </p:cNvPr>
          <p:cNvSpPr txBox="1"/>
          <p:nvPr/>
        </p:nvSpPr>
        <p:spPr>
          <a:xfrm>
            <a:off x="1793878" y="4082287"/>
            <a:ext cx="1139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900">
                <a:latin typeface="Menlo" panose="020B0609030804020204" pitchFamily="49" charset="0"/>
                <a:cs typeface="Menlo" panose="020B0609030804020204" pitchFamily="49" charset="0"/>
              </a:rPr>
              <a:t>NioEndpoint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8ACA7C-487A-B841-B0DD-8E8D847A84E8}"/>
              </a:ext>
            </a:extLst>
          </p:cNvPr>
          <p:cNvSpPr/>
          <p:nvPr/>
        </p:nvSpPr>
        <p:spPr>
          <a:xfrm>
            <a:off x="2077727" y="4569908"/>
            <a:ext cx="1482507" cy="3406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ServerSocketChannel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53AEAE-58B4-9F4E-A9F0-DD2EB362CC72}"/>
              </a:ext>
            </a:extLst>
          </p:cNvPr>
          <p:cNvSpPr txBox="1"/>
          <p:nvPr/>
        </p:nvSpPr>
        <p:spPr>
          <a:xfrm>
            <a:off x="2872482" y="5027855"/>
            <a:ext cx="634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accept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167B7AD-DFFA-214E-BA80-BD638B1AF849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818980" y="4910549"/>
            <a:ext cx="1" cy="85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D1512DC-674D-6341-98A4-2DB164A41118}"/>
              </a:ext>
            </a:extLst>
          </p:cNvPr>
          <p:cNvSpPr/>
          <p:nvPr/>
        </p:nvSpPr>
        <p:spPr>
          <a:xfrm>
            <a:off x="3923880" y="4569907"/>
            <a:ext cx="1482507" cy="340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setSocketOptions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9C969434-67C7-5E43-938D-732136D0AC1D}"/>
              </a:ext>
            </a:extLst>
          </p:cNvPr>
          <p:cNvCxnSpPr>
            <a:stCxn id="4" idx="3"/>
            <a:endCxn id="14" idx="2"/>
          </p:cNvCxnSpPr>
          <p:nvPr/>
        </p:nvCxnSpPr>
        <p:spPr>
          <a:xfrm flipV="1">
            <a:off x="3429000" y="4910548"/>
            <a:ext cx="1236134" cy="10244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76CA306-6E48-8342-8832-D4792F322153}"/>
              </a:ext>
            </a:extLst>
          </p:cNvPr>
          <p:cNvSpPr/>
          <p:nvPr/>
        </p:nvSpPr>
        <p:spPr>
          <a:xfrm>
            <a:off x="2501899" y="1150616"/>
            <a:ext cx="7493001" cy="216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5A61C6-99FA-1248-AB2B-A2315AFB5D75}"/>
              </a:ext>
            </a:extLst>
          </p:cNvPr>
          <p:cNvSpPr txBox="1"/>
          <p:nvPr/>
        </p:nvSpPr>
        <p:spPr>
          <a:xfrm>
            <a:off x="2501899" y="1303463"/>
            <a:ext cx="99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Poller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线程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EF5EBA-D93A-E84A-A5D9-17D952B32863}"/>
              </a:ext>
            </a:extLst>
          </p:cNvPr>
          <p:cNvSpPr/>
          <p:nvPr/>
        </p:nvSpPr>
        <p:spPr>
          <a:xfrm>
            <a:off x="2855972" y="2643141"/>
            <a:ext cx="800520" cy="3189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Selector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93263B-80BF-B84E-B15C-DDCEF4BFE54D}"/>
              </a:ext>
            </a:extLst>
          </p:cNvPr>
          <p:cNvSpPr/>
          <p:nvPr/>
        </p:nvSpPr>
        <p:spPr>
          <a:xfrm>
            <a:off x="6526195" y="2653997"/>
            <a:ext cx="1231902" cy="3189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PollerEvent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队列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0AC5F9-94EC-1942-AF8E-D57A7443F377}"/>
              </a:ext>
            </a:extLst>
          </p:cNvPr>
          <p:cNvSpPr/>
          <p:nvPr/>
        </p:nvSpPr>
        <p:spPr>
          <a:xfrm>
            <a:off x="3923880" y="2643141"/>
            <a:ext cx="1482507" cy="340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register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36686A8-870E-B748-B3A4-F2EEADFFF604}"/>
              </a:ext>
            </a:extLst>
          </p:cNvPr>
          <p:cNvCxnSpPr>
            <a:cxnSpLocks/>
            <a:stCxn id="14" idx="0"/>
            <a:endCxn id="25" idx="2"/>
          </p:cNvCxnSpPr>
          <p:nvPr/>
        </p:nvCxnSpPr>
        <p:spPr>
          <a:xfrm flipV="1">
            <a:off x="4665134" y="2983782"/>
            <a:ext cx="0" cy="158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CE8B36E-471F-4745-9725-4A09262A563F}"/>
              </a:ext>
            </a:extLst>
          </p:cNvPr>
          <p:cNvSpPr txBox="1"/>
          <p:nvPr/>
        </p:nvSpPr>
        <p:spPr>
          <a:xfrm>
            <a:off x="3769891" y="5992710"/>
            <a:ext cx="1107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SocketChannel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5AF402-3397-BD47-88F2-C7A2B83BF201}"/>
              </a:ext>
            </a:extLst>
          </p:cNvPr>
          <p:cNvSpPr txBox="1"/>
          <p:nvPr/>
        </p:nvSpPr>
        <p:spPr>
          <a:xfrm>
            <a:off x="3725337" y="3521009"/>
            <a:ext cx="939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NioChannel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062CCBE-5D44-A648-B64E-D09BBF927487}"/>
              </a:ext>
            </a:extLst>
          </p:cNvPr>
          <p:cNvSpPr txBox="1"/>
          <p:nvPr/>
        </p:nvSpPr>
        <p:spPr>
          <a:xfrm>
            <a:off x="4765143" y="3522116"/>
            <a:ext cx="128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NioSocketWrapper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1945F7B-8195-D443-A9C7-270A94A096F1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5406387" y="2813462"/>
            <a:ext cx="1119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EBD9069-8CAD-F243-8F56-90DAD60BBB3F}"/>
              </a:ext>
            </a:extLst>
          </p:cNvPr>
          <p:cNvSpPr txBox="1"/>
          <p:nvPr/>
        </p:nvSpPr>
        <p:spPr>
          <a:xfrm>
            <a:off x="5494229" y="2557071"/>
            <a:ext cx="939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PollerEvent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E39FC23-BAED-B948-9F57-075DB1DF31F7}"/>
              </a:ext>
            </a:extLst>
          </p:cNvPr>
          <p:cNvCxnSpPr>
            <a:cxnSpLocks/>
          </p:cNvCxnSpPr>
          <p:nvPr/>
        </p:nvCxnSpPr>
        <p:spPr>
          <a:xfrm>
            <a:off x="541655" y="4736546"/>
            <a:ext cx="1536072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524E207-8716-2D47-8521-B7DED6DB85CC}"/>
              </a:ext>
            </a:extLst>
          </p:cNvPr>
          <p:cNvSpPr txBox="1"/>
          <p:nvPr/>
        </p:nvSpPr>
        <p:spPr>
          <a:xfrm>
            <a:off x="541655" y="4447128"/>
            <a:ext cx="12310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http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connection</a:t>
            </a:r>
          </a:p>
        </p:txBody>
      </p:sp>
      <p:sp>
        <p:nvSpPr>
          <p:cNvPr id="42" name="右弧形箭头 41">
            <a:extLst>
              <a:ext uri="{FF2B5EF4-FFF2-40B4-BE49-F238E27FC236}">
                <a16:creationId xmlns:a16="http://schemas.microsoft.com/office/drawing/2014/main" id="{5CFF509C-73E1-D447-88BA-D0C88ACFDCA1}"/>
              </a:ext>
            </a:extLst>
          </p:cNvPr>
          <p:cNvSpPr/>
          <p:nvPr/>
        </p:nvSpPr>
        <p:spPr>
          <a:xfrm>
            <a:off x="6818200" y="1596881"/>
            <a:ext cx="249125" cy="448733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右弧形箭头 42">
            <a:extLst>
              <a:ext uri="{FF2B5EF4-FFF2-40B4-BE49-F238E27FC236}">
                <a16:creationId xmlns:a16="http://schemas.microsoft.com/office/drawing/2014/main" id="{E57FD698-DC1F-8D43-9F11-FFCD635F5692}"/>
              </a:ext>
            </a:extLst>
          </p:cNvPr>
          <p:cNvSpPr/>
          <p:nvPr/>
        </p:nvSpPr>
        <p:spPr>
          <a:xfrm flipH="1" flipV="1">
            <a:off x="7185026" y="1594508"/>
            <a:ext cx="249125" cy="448733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8B67D84-F0CB-EE46-9802-E3EC7DE70CE8}"/>
              </a:ext>
            </a:extLst>
          </p:cNvPr>
          <p:cNvCxnSpPr>
            <a:cxnSpLocks/>
          </p:cNvCxnSpPr>
          <p:nvPr/>
        </p:nvCxnSpPr>
        <p:spPr>
          <a:xfrm flipV="1">
            <a:off x="7118127" y="2165717"/>
            <a:ext cx="0" cy="39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8166420-11CE-C241-93AF-8866BAB25B23}"/>
              </a:ext>
            </a:extLst>
          </p:cNvPr>
          <p:cNvSpPr txBox="1"/>
          <p:nvPr/>
        </p:nvSpPr>
        <p:spPr>
          <a:xfrm>
            <a:off x="7137819" y="2340949"/>
            <a:ext cx="939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PollerEvent</a:t>
            </a:r>
          </a:p>
        </p:txBody>
      </p: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ADB50CBE-5B6A-CA49-B056-16233029F445}"/>
              </a:ext>
            </a:extLst>
          </p:cNvPr>
          <p:cNvCxnSpPr>
            <a:cxnSpLocks/>
            <a:stCxn id="42" idx="0"/>
            <a:endCxn id="20" idx="0"/>
          </p:cNvCxnSpPr>
          <p:nvPr/>
        </p:nvCxnSpPr>
        <p:spPr>
          <a:xfrm rot="10800000" flipV="1">
            <a:off x="3256232" y="1805677"/>
            <a:ext cx="3561968" cy="837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5C3F22D-B9A8-7648-82C8-71B529DE02BF}"/>
              </a:ext>
            </a:extLst>
          </p:cNvPr>
          <p:cNvSpPr txBox="1"/>
          <p:nvPr/>
        </p:nvSpPr>
        <p:spPr>
          <a:xfrm>
            <a:off x="3528995" y="1530798"/>
            <a:ext cx="2975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register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new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connected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socket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channel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0B2F4F55-42E0-1A46-A7E6-A3C21C93AA31}"/>
              </a:ext>
            </a:extLst>
          </p:cNvPr>
          <p:cNvCxnSpPr>
            <a:cxnSpLocks/>
          </p:cNvCxnSpPr>
          <p:nvPr/>
        </p:nvCxnSpPr>
        <p:spPr>
          <a:xfrm>
            <a:off x="7434151" y="1829868"/>
            <a:ext cx="11298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B011AD8-F726-4848-A466-526A74594467}"/>
              </a:ext>
            </a:extLst>
          </p:cNvPr>
          <p:cNvSpPr txBox="1"/>
          <p:nvPr/>
        </p:nvSpPr>
        <p:spPr>
          <a:xfrm>
            <a:off x="6897255" y="1298207"/>
            <a:ext cx="483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F3B35AE-4F54-BC49-B047-6A02DFC48D00}"/>
              </a:ext>
            </a:extLst>
          </p:cNvPr>
          <p:cNvSpPr/>
          <p:nvPr/>
        </p:nvSpPr>
        <p:spPr>
          <a:xfrm>
            <a:off x="8620060" y="1648553"/>
            <a:ext cx="1075299" cy="340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precessKey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F000638-A14A-F845-B2E7-75E7E48760DB}"/>
              </a:ext>
            </a:extLst>
          </p:cNvPr>
          <p:cNvSpPr txBox="1"/>
          <p:nvPr/>
        </p:nvSpPr>
        <p:spPr>
          <a:xfrm>
            <a:off x="7489456" y="1862073"/>
            <a:ext cx="1075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SelectionKey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C940D70-7F81-0F4E-B521-152DECDED184}"/>
              </a:ext>
            </a:extLst>
          </p:cNvPr>
          <p:cNvSpPr/>
          <p:nvPr/>
        </p:nvSpPr>
        <p:spPr>
          <a:xfrm>
            <a:off x="7402019" y="3928531"/>
            <a:ext cx="3522662" cy="1365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7B84F6B-2FEE-1449-9E16-22F5FAE4BECE}"/>
              </a:ext>
            </a:extLst>
          </p:cNvPr>
          <p:cNvSpPr txBox="1"/>
          <p:nvPr/>
        </p:nvSpPr>
        <p:spPr>
          <a:xfrm>
            <a:off x="7425168" y="4035233"/>
            <a:ext cx="1139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Executors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647D6B6F-21E9-FC48-A23D-78ED3F55374E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9157710" y="1989194"/>
            <a:ext cx="5640" cy="1939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CC476013-3221-CD47-ACD2-C17283785EBA}"/>
              </a:ext>
            </a:extLst>
          </p:cNvPr>
          <p:cNvSpPr txBox="1"/>
          <p:nvPr/>
        </p:nvSpPr>
        <p:spPr>
          <a:xfrm>
            <a:off x="9280475" y="3521009"/>
            <a:ext cx="128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NioSocketWrapper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FE5E7A9-693B-B34C-916B-BA8D22B774A4}"/>
              </a:ext>
            </a:extLst>
          </p:cNvPr>
          <p:cNvSpPr/>
          <p:nvPr/>
        </p:nvSpPr>
        <p:spPr>
          <a:xfrm>
            <a:off x="7797968" y="4481555"/>
            <a:ext cx="1482507" cy="3406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SocketProcessor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D1EA18-5D0E-9343-884F-39153221BFDA}"/>
              </a:ext>
            </a:extLst>
          </p:cNvPr>
          <p:cNvSpPr txBox="1"/>
          <p:nvPr/>
        </p:nvSpPr>
        <p:spPr>
          <a:xfrm>
            <a:off x="8494278" y="3521009"/>
            <a:ext cx="564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event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D3D16CC-7A85-2146-A753-43E90D0DCF7A}"/>
              </a:ext>
            </a:extLst>
          </p:cNvPr>
          <p:cNvSpPr txBox="1"/>
          <p:nvPr/>
        </p:nvSpPr>
        <p:spPr>
          <a:xfrm>
            <a:off x="7620921" y="1548230"/>
            <a:ext cx="763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select()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EC72B77-99A1-484B-8EFC-526B64622457}"/>
              </a:ext>
            </a:extLst>
          </p:cNvPr>
          <p:cNvSpPr txBox="1"/>
          <p:nvPr/>
        </p:nvSpPr>
        <p:spPr>
          <a:xfrm>
            <a:off x="3687662" y="1841049"/>
            <a:ext cx="2389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with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OP_READ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interest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operation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A024BA3-D7D1-7948-8F12-939A33FAF3A8}"/>
              </a:ext>
            </a:extLst>
          </p:cNvPr>
          <p:cNvSpPr txBox="1"/>
          <p:nvPr/>
        </p:nvSpPr>
        <p:spPr>
          <a:xfrm>
            <a:off x="341652" y="233527"/>
            <a:ext cx="341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Tomcat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中的读请求处理链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25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F644AD-24A4-2F48-BBAD-F005C187E215}"/>
              </a:ext>
            </a:extLst>
          </p:cNvPr>
          <p:cNvSpPr/>
          <p:nvPr/>
        </p:nvSpPr>
        <p:spPr>
          <a:xfrm>
            <a:off x="732367" y="1790274"/>
            <a:ext cx="4466167" cy="3819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28E771-2D23-2B41-88C8-28FD28ADAD84}"/>
              </a:ext>
            </a:extLst>
          </p:cNvPr>
          <p:cNvSpPr txBox="1"/>
          <p:nvPr/>
        </p:nvSpPr>
        <p:spPr>
          <a:xfrm>
            <a:off x="732366" y="1943121"/>
            <a:ext cx="99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Connector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CF2799-416C-5747-9B20-1454EF2E69AC}"/>
              </a:ext>
            </a:extLst>
          </p:cNvPr>
          <p:cNvSpPr/>
          <p:nvPr/>
        </p:nvSpPr>
        <p:spPr>
          <a:xfrm>
            <a:off x="1145706" y="2326801"/>
            <a:ext cx="163982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:Service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661B56-16D8-A74A-8CC9-16F81D4D1885}"/>
              </a:ext>
            </a:extLst>
          </p:cNvPr>
          <p:cNvSpPr/>
          <p:nvPr/>
        </p:nvSpPr>
        <p:spPr>
          <a:xfrm>
            <a:off x="1145706" y="3384201"/>
            <a:ext cx="3654895" cy="17724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4E40EB-0A63-094D-BC6D-9F9C002B18A4}"/>
              </a:ext>
            </a:extLst>
          </p:cNvPr>
          <p:cNvSpPr/>
          <p:nvPr/>
        </p:nvSpPr>
        <p:spPr>
          <a:xfrm>
            <a:off x="1145706" y="2787275"/>
            <a:ext cx="163982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adapter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:Adapter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5BCA17-0BEE-ED48-975B-1341DF05A994}"/>
              </a:ext>
            </a:extLst>
          </p:cNvPr>
          <p:cNvSpPr txBox="1"/>
          <p:nvPr/>
        </p:nvSpPr>
        <p:spPr>
          <a:xfrm>
            <a:off x="1145706" y="3478801"/>
            <a:ext cx="2468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protocolHandler :ProtocolHandler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F833A9-00CD-034C-9B37-DAB34C727961}"/>
              </a:ext>
            </a:extLst>
          </p:cNvPr>
          <p:cNvSpPr/>
          <p:nvPr/>
        </p:nvSpPr>
        <p:spPr>
          <a:xfrm>
            <a:off x="1429813" y="3825049"/>
            <a:ext cx="3159122" cy="10683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E4D78C-F238-9145-ABAC-6A2DB23DCA3B}"/>
              </a:ext>
            </a:extLst>
          </p:cNvPr>
          <p:cNvSpPr txBox="1"/>
          <p:nvPr/>
        </p:nvSpPr>
        <p:spPr>
          <a:xfrm>
            <a:off x="1429811" y="3894135"/>
            <a:ext cx="246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900">
                <a:latin typeface="Menlo" panose="020B0609030804020204" pitchFamily="49" charset="0"/>
                <a:cs typeface="Menlo" panose="020B0609030804020204" pitchFamily="49" charset="0"/>
              </a:rPr>
              <a:t>endpoint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:AbstractEndpoint&lt;S,?&gt;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8706A9-1882-6545-9BE0-C223AC82B82A}"/>
              </a:ext>
            </a:extLst>
          </p:cNvPr>
          <p:cNvSpPr/>
          <p:nvPr/>
        </p:nvSpPr>
        <p:spPr>
          <a:xfrm>
            <a:off x="3077929" y="2326801"/>
            <a:ext cx="163982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:Handler&lt;S&gt;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694F16-ACAC-1C48-B4D8-38FD8610161B}"/>
              </a:ext>
            </a:extLst>
          </p:cNvPr>
          <p:cNvSpPr/>
          <p:nvPr/>
        </p:nvSpPr>
        <p:spPr>
          <a:xfrm>
            <a:off x="1638596" y="4270433"/>
            <a:ext cx="163982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:Handler&lt;S&gt;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7911C7-C3B5-F54A-B158-42703F9C1192}"/>
              </a:ext>
            </a:extLst>
          </p:cNvPr>
          <p:cNvSpPr txBox="1"/>
          <p:nvPr/>
        </p:nvSpPr>
        <p:spPr>
          <a:xfrm>
            <a:off x="341652" y="233527"/>
            <a:ext cx="341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Tomcat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中的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Connector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组件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E9B559-0E7B-5D43-B541-D715710B8F13}"/>
              </a:ext>
            </a:extLst>
          </p:cNvPr>
          <p:cNvSpPr txBox="1"/>
          <p:nvPr/>
        </p:nvSpPr>
        <p:spPr>
          <a:xfrm>
            <a:off x="732366" y="1372426"/>
            <a:ext cx="177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Connector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结构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0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6DA973-B1AD-EC4F-86A2-583B844F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546100"/>
            <a:ext cx="4403957" cy="2984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6A6102-A98C-384B-9F87-392E8B54F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99" y="546100"/>
            <a:ext cx="5899593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7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2000AD-69A7-EC4E-AA21-4C83C6620B90}"/>
              </a:ext>
            </a:extLst>
          </p:cNvPr>
          <p:cNvSpPr/>
          <p:nvPr/>
        </p:nvSpPr>
        <p:spPr>
          <a:xfrm>
            <a:off x="513880" y="226680"/>
            <a:ext cx="7575043" cy="6555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6579A5-CE38-FA40-8001-9F00983FF90E}"/>
              </a:ext>
            </a:extLst>
          </p:cNvPr>
          <p:cNvSpPr txBox="1"/>
          <p:nvPr/>
        </p:nvSpPr>
        <p:spPr>
          <a:xfrm>
            <a:off x="513882" y="319951"/>
            <a:ext cx="8238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Tomcat</a:t>
            </a:r>
            <a:endParaRPr kumimoji="1" lang="zh-CN" altLang="en-US" sz="90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BA132F-96F5-B842-859F-51133961370B}"/>
              </a:ext>
            </a:extLst>
          </p:cNvPr>
          <p:cNvSpPr/>
          <p:nvPr/>
        </p:nvSpPr>
        <p:spPr>
          <a:xfrm>
            <a:off x="732483" y="670075"/>
            <a:ext cx="109555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port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1CC2E9-CCCA-174F-B277-96BE4B06A9DD}"/>
              </a:ext>
            </a:extLst>
          </p:cNvPr>
          <p:cNvSpPr/>
          <p:nvPr/>
        </p:nvSpPr>
        <p:spPr>
          <a:xfrm>
            <a:off x="3521450" y="670075"/>
            <a:ext cx="136546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hostname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CA90EF-D1CB-2741-A102-CF882EFDBCA6}"/>
              </a:ext>
            </a:extLst>
          </p:cNvPr>
          <p:cNvSpPr/>
          <p:nvPr/>
        </p:nvSpPr>
        <p:spPr>
          <a:xfrm>
            <a:off x="2054308" y="670075"/>
            <a:ext cx="124086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baseDir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17A12C-2A5D-A54A-9D39-ED2187E7385F}"/>
              </a:ext>
            </a:extLst>
          </p:cNvPr>
          <p:cNvSpPr/>
          <p:nvPr/>
        </p:nvSpPr>
        <p:spPr>
          <a:xfrm>
            <a:off x="732481" y="1124239"/>
            <a:ext cx="7136634" cy="5507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C6FBB-2D92-CD4D-BF74-E99E4BB63C2D}"/>
              </a:ext>
            </a:extLst>
          </p:cNvPr>
          <p:cNvSpPr txBox="1"/>
          <p:nvPr/>
        </p:nvSpPr>
        <p:spPr>
          <a:xfrm>
            <a:off x="732484" y="1218842"/>
            <a:ext cx="1815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server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 :StandardServer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780CD4-1A0C-D743-BF98-0C747BD40193}"/>
              </a:ext>
            </a:extLst>
          </p:cNvPr>
          <p:cNvSpPr/>
          <p:nvPr/>
        </p:nvSpPr>
        <p:spPr>
          <a:xfrm>
            <a:off x="1024054" y="2046037"/>
            <a:ext cx="6616461" cy="4430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637E87-4149-964E-8C11-561A6527E234}"/>
              </a:ext>
            </a:extLst>
          </p:cNvPr>
          <p:cNvSpPr txBox="1"/>
          <p:nvPr/>
        </p:nvSpPr>
        <p:spPr>
          <a:xfrm>
            <a:off x="1024054" y="2132690"/>
            <a:ext cx="2203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services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:StandardService []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3FE2D4-B5CB-D24D-8335-CACEF1A3C00C}"/>
              </a:ext>
            </a:extLst>
          </p:cNvPr>
          <p:cNvSpPr/>
          <p:nvPr/>
        </p:nvSpPr>
        <p:spPr>
          <a:xfrm>
            <a:off x="1024057" y="1562184"/>
            <a:ext cx="130592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address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BD860E-066B-CA47-A751-F9E7921C2F35}"/>
              </a:ext>
            </a:extLst>
          </p:cNvPr>
          <p:cNvSpPr/>
          <p:nvPr/>
        </p:nvSpPr>
        <p:spPr>
          <a:xfrm>
            <a:off x="2455950" y="1562184"/>
            <a:ext cx="130592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port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66F449-9D18-C943-8CD8-ADAE1585A613}"/>
              </a:ext>
            </a:extLst>
          </p:cNvPr>
          <p:cNvSpPr/>
          <p:nvPr/>
        </p:nvSpPr>
        <p:spPr>
          <a:xfrm>
            <a:off x="1268208" y="2512836"/>
            <a:ext cx="1146435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09186E3-FF2F-1944-8287-80856E01C2DB}"/>
              </a:ext>
            </a:extLst>
          </p:cNvPr>
          <p:cNvSpPr/>
          <p:nvPr/>
        </p:nvSpPr>
        <p:spPr>
          <a:xfrm>
            <a:off x="2562473" y="2505951"/>
            <a:ext cx="171552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:StandardServer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520F56-65AB-FC4B-9249-410C7F68E73F}"/>
              </a:ext>
            </a:extLst>
          </p:cNvPr>
          <p:cNvSpPr/>
          <p:nvPr/>
        </p:nvSpPr>
        <p:spPr>
          <a:xfrm>
            <a:off x="1268207" y="2983935"/>
            <a:ext cx="6178878" cy="3357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35FEDA-5A76-AB4B-B735-2C753B33FE88}"/>
              </a:ext>
            </a:extLst>
          </p:cNvPr>
          <p:cNvSpPr txBox="1"/>
          <p:nvPr/>
        </p:nvSpPr>
        <p:spPr>
          <a:xfrm>
            <a:off x="1295711" y="3038468"/>
            <a:ext cx="2203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connectors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:Connector []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14609F-11C6-9845-935B-53347F44100C}"/>
              </a:ext>
            </a:extLst>
          </p:cNvPr>
          <p:cNvSpPr/>
          <p:nvPr/>
        </p:nvSpPr>
        <p:spPr>
          <a:xfrm>
            <a:off x="4425831" y="2505951"/>
            <a:ext cx="171552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engine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:StandardEngine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81C603-AE97-6142-A608-EF6B7E2C9AFA}"/>
              </a:ext>
            </a:extLst>
          </p:cNvPr>
          <p:cNvSpPr/>
          <p:nvPr/>
        </p:nvSpPr>
        <p:spPr>
          <a:xfrm>
            <a:off x="1570682" y="3372936"/>
            <a:ext cx="131809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:Service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9E9DB16-0B02-5F4D-B5D5-C6D84E02BBCF}"/>
              </a:ext>
            </a:extLst>
          </p:cNvPr>
          <p:cNvSpPr/>
          <p:nvPr/>
        </p:nvSpPr>
        <p:spPr>
          <a:xfrm>
            <a:off x="1571269" y="3798551"/>
            <a:ext cx="5656008" cy="23893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CB7B68-292B-7F46-BCDC-AE931CA9D403}"/>
              </a:ext>
            </a:extLst>
          </p:cNvPr>
          <p:cNvSpPr/>
          <p:nvPr/>
        </p:nvSpPr>
        <p:spPr>
          <a:xfrm>
            <a:off x="3049968" y="3372936"/>
            <a:ext cx="1309627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adapter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:Adapter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B2B765-E238-9246-9967-3E4FA67856E9}"/>
              </a:ext>
            </a:extLst>
          </p:cNvPr>
          <p:cNvSpPr txBox="1"/>
          <p:nvPr/>
        </p:nvSpPr>
        <p:spPr>
          <a:xfrm>
            <a:off x="1571270" y="3867750"/>
            <a:ext cx="2552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protocolHandler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 :Http11NioProtocol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D65B48-9FF4-5F46-A882-C82F802E269A}"/>
              </a:ext>
            </a:extLst>
          </p:cNvPr>
          <p:cNvSpPr/>
          <p:nvPr/>
        </p:nvSpPr>
        <p:spPr>
          <a:xfrm>
            <a:off x="1855376" y="4628863"/>
            <a:ext cx="5231223" cy="13857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806B10-E8F2-F84F-A11F-E9CD7CF0E01E}"/>
              </a:ext>
            </a:extLst>
          </p:cNvPr>
          <p:cNvSpPr txBox="1"/>
          <p:nvPr/>
        </p:nvSpPr>
        <p:spPr>
          <a:xfrm>
            <a:off x="1855375" y="4697949"/>
            <a:ext cx="246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endpoint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:NioEndpoint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9370A96-7B46-DD43-BE74-3478EAD59DC3}"/>
              </a:ext>
            </a:extLst>
          </p:cNvPr>
          <p:cNvSpPr/>
          <p:nvPr/>
        </p:nvSpPr>
        <p:spPr>
          <a:xfrm>
            <a:off x="2064160" y="5023445"/>
            <a:ext cx="198030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:ConnectionHandler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9B51CD3-7EFA-6847-AE95-B1FAE88AD4DB}"/>
              </a:ext>
            </a:extLst>
          </p:cNvPr>
          <p:cNvSpPr/>
          <p:nvPr/>
        </p:nvSpPr>
        <p:spPr>
          <a:xfrm>
            <a:off x="4161301" y="5023445"/>
            <a:ext cx="118819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poller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:Poller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2586652-A6D2-0747-894E-AA905526D1B0}"/>
              </a:ext>
            </a:extLst>
          </p:cNvPr>
          <p:cNvSpPr/>
          <p:nvPr/>
        </p:nvSpPr>
        <p:spPr>
          <a:xfrm>
            <a:off x="2064160" y="5443042"/>
            <a:ext cx="143493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acceptor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:Acceptor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C17616A-3876-604B-BE26-EE0EC0159DCE}"/>
              </a:ext>
            </a:extLst>
          </p:cNvPr>
          <p:cNvSpPr/>
          <p:nvPr/>
        </p:nvSpPr>
        <p:spPr>
          <a:xfrm>
            <a:off x="5464791" y="5023445"/>
            <a:ext cx="143493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executor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:Executor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61B63F0-F0E5-354E-86A1-D69F69303AF6}"/>
              </a:ext>
            </a:extLst>
          </p:cNvPr>
          <p:cNvSpPr/>
          <p:nvPr/>
        </p:nvSpPr>
        <p:spPr>
          <a:xfrm>
            <a:off x="3640176" y="5443042"/>
            <a:ext cx="2233085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selectorPool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:NioSelectorPool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1D0A46-935F-D744-80EE-4BCDAC20EA03}"/>
              </a:ext>
            </a:extLst>
          </p:cNvPr>
          <p:cNvSpPr/>
          <p:nvPr/>
        </p:nvSpPr>
        <p:spPr>
          <a:xfrm>
            <a:off x="8451680" y="226682"/>
            <a:ext cx="3381731" cy="1403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19A5E-4380-D44A-A15D-DA89067E8748}"/>
              </a:ext>
            </a:extLst>
          </p:cNvPr>
          <p:cNvSpPr txBox="1"/>
          <p:nvPr/>
        </p:nvSpPr>
        <p:spPr>
          <a:xfrm>
            <a:off x="8451681" y="295881"/>
            <a:ext cx="1166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poller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:Poller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BE31572-FE60-FB43-933F-F7315DB68658}"/>
              </a:ext>
            </a:extLst>
          </p:cNvPr>
          <p:cNvSpPr/>
          <p:nvPr/>
        </p:nvSpPr>
        <p:spPr>
          <a:xfrm>
            <a:off x="8709229" y="678542"/>
            <a:ext cx="1428463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selector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:Selector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FD8179E-4FB5-7040-8540-E3217C88F98E}"/>
              </a:ext>
            </a:extLst>
          </p:cNvPr>
          <p:cNvSpPr/>
          <p:nvPr/>
        </p:nvSpPr>
        <p:spPr>
          <a:xfrm>
            <a:off x="8709229" y="1071659"/>
            <a:ext cx="284777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events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:SynchronizedQueue&lt;PollerEvent&gt;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AF38D83-06A9-5748-B724-7D460BD10145}"/>
              </a:ext>
            </a:extLst>
          </p:cNvPr>
          <p:cNvSpPr/>
          <p:nvPr/>
        </p:nvSpPr>
        <p:spPr>
          <a:xfrm>
            <a:off x="1855375" y="4179571"/>
            <a:ext cx="1309627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adapter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:Adapter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76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BD07864-E6AF-0D45-8711-0181B45BA5F4}"/>
              </a:ext>
            </a:extLst>
          </p:cNvPr>
          <p:cNvSpPr/>
          <p:nvPr/>
        </p:nvSpPr>
        <p:spPr>
          <a:xfrm>
            <a:off x="1324222" y="3776162"/>
            <a:ext cx="9116511" cy="2380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B36CF9-E121-CD40-BC2A-A7322CAEE2A1}"/>
              </a:ext>
            </a:extLst>
          </p:cNvPr>
          <p:cNvSpPr txBox="1"/>
          <p:nvPr/>
        </p:nvSpPr>
        <p:spPr>
          <a:xfrm>
            <a:off x="1351415" y="3791198"/>
            <a:ext cx="1023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NioEndpoint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5D9024-7644-A742-B250-0B4009DB6665}"/>
              </a:ext>
            </a:extLst>
          </p:cNvPr>
          <p:cNvSpPr/>
          <p:nvPr/>
        </p:nvSpPr>
        <p:spPr>
          <a:xfrm>
            <a:off x="1563248" y="4217378"/>
            <a:ext cx="4758184" cy="913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B43B3C-4E8F-9443-8A65-DC6F954F4404}"/>
              </a:ext>
            </a:extLst>
          </p:cNvPr>
          <p:cNvSpPr txBox="1"/>
          <p:nvPr/>
        </p:nvSpPr>
        <p:spPr>
          <a:xfrm>
            <a:off x="1563248" y="4245115"/>
            <a:ext cx="2238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handler:</a:t>
            </a:r>
            <a:r>
              <a:rPr kumimoji="1" lang="zh-CN" altLang="en-US" sz="1000" b="1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ConnectionHandler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DEBE01-1228-464A-8B59-D23F480149E6}"/>
              </a:ext>
            </a:extLst>
          </p:cNvPr>
          <p:cNvSpPr/>
          <p:nvPr/>
        </p:nvSpPr>
        <p:spPr>
          <a:xfrm>
            <a:off x="1823036" y="4641179"/>
            <a:ext cx="4206295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process(SocketWrapperBase&lt;S&gt; socket,SocketEvent status)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ADAD03-0548-B244-B2D2-84F96EA14DCE}"/>
              </a:ext>
            </a:extLst>
          </p:cNvPr>
          <p:cNvSpPr/>
          <p:nvPr/>
        </p:nvSpPr>
        <p:spPr>
          <a:xfrm>
            <a:off x="3216522" y="588314"/>
            <a:ext cx="5330577" cy="273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897A52-B34B-CF43-9C90-F236EBEE01DF}"/>
              </a:ext>
            </a:extLst>
          </p:cNvPr>
          <p:cNvSpPr txBox="1"/>
          <p:nvPr/>
        </p:nvSpPr>
        <p:spPr>
          <a:xfrm>
            <a:off x="3243715" y="603349"/>
            <a:ext cx="1569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Http11Processor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D16DED-5E9D-DA40-802E-4D38C3D9A8FD}"/>
              </a:ext>
            </a:extLst>
          </p:cNvPr>
          <p:cNvSpPr/>
          <p:nvPr/>
        </p:nvSpPr>
        <p:spPr>
          <a:xfrm>
            <a:off x="3631265" y="2797370"/>
            <a:ext cx="4482240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process(SocketWrapperBase&lt;?&gt; socketWrapper, SocketEvent status)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0A7CC7B-98FF-9B42-85CE-C2550457372A}"/>
              </a:ext>
            </a:extLst>
          </p:cNvPr>
          <p:cNvSpPr/>
          <p:nvPr/>
        </p:nvSpPr>
        <p:spPr>
          <a:xfrm>
            <a:off x="3631265" y="2240068"/>
            <a:ext cx="4482240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service(SocketWrapperBase&lt;?&gt; socketWrapper)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088D567-138B-9447-A776-BDBE3A4BB104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5872385" y="2573827"/>
            <a:ext cx="0" cy="22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CD41FF3-DCA4-F043-B2F6-CEE5EEB5C32D}"/>
              </a:ext>
            </a:extLst>
          </p:cNvPr>
          <p:cNvSpPr/>
          <p:nvPr/>
        </p:nvSpPr>
        <p:spPr>
          <a:xfrm>
            <a:off x="3509449" y="1029529"/>
            <a:ext cx="4758184" cy="913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782DBA-2FBD-BB47-B902-C709995DC8BB}"/>
              </a:ext>
            </a:extLst>
          </p:cNvPr>
          <p:cNvSpPr txBox="1"/>
          <p:nvPr/>
        </p:nvSpPr>
        <p:spPr>
          <a:xfrm>
            <a:off x="3509449" y="1057265"/>
            <a:ext cx="1917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adapter:</a:t>
            </a:r>
            <a:r>
              <a:rPr kumimoji="1" lang="zh-CN" altLang="en-US" sz="1000" b="1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CoyoteAdapter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7C44DC8-1F0F-1247-A981-66BB9F0907F8}"/>
              </a:ext>
            </a:extLst>
          </p:cNvPr>
          <p:cNvSpPr/>
          <p:nvPr/>
        </p:nvSpPr>
        <p:spPr>
          <a:xfrm>
            <a:off x="3769237" y="1453330"/>
            <a:ext cx="4206295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service(org.apache.coyote.Request req, org.apache.coyote.Response res)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9094647-B48C-604F-B5E5-F5EBE86E8257}"/>
              </a:ext>
            </a:extLst>
          </p:cNvPr>
          <p:cNvCxnSpPr>
            <a:cxnSpLocks/>
            <a:stCxn id="20" idx="0"/>
            <a:endCxn id="25" idx="2"/>
          </p:cNvCxnSpPr>
          <p:nvPr/>
        </p:nvCxnSpPr>
        <p:spPr>
          <a:xfrm flipV="1">
            <a:off x="5872385" y="1787089"/>
            <a:ext cx="0" cy="4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1A804DB-DBCE-F347-9AD9-31970CB2AEA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5881811" y="3327252"/>
            <a:ext cx="667" cy="448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4BC6E0D-7924-AF4C-A78B-5306424DE244}"/>
              </a:ext>
            </a:extLst>
          </p:cNvPr>
          <p:cNvSpPr/>
          <p:nvPr/>
        </p:nvSpPr>
        <p:spPr>
          <a:xfrm>
            <a:off x="6851334" y="3956991"/>
            <a:ext cx="3295957" cy="19104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892E0BF-91C5-F449-B33D-F8FFC2916168}"/>
              </a:ext>
            </a:extLst>
          </p:cNvPr>
          <p:cNvSpPr txBox="1"/>
          <p:nvPr/>
        </p:nvSpPr>
        <p:spPr>
          <a:xfrm>
            <a:off x="6864307" y="3988033"/>
            <a:ext cx="2463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executor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ThreadPoolExecutor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A833039-645C-8347-A02C-465C6F044629}"/>
              </a:ext>
            </a:extLst>
          </p:cNvPr>
          <p:cNvSpPr/>
          <p:nvPr/>
        </p:nvSpPr>
        <p:spPr>
          <a:xfrm>
            <a:off x="7254746" y="4541596"/>
            <a:ext cx="1964905" cy="423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SocketProcessor</a:t>
            </a:r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B55246A-58B4-CC4A-8EF7-BE05C00E1875}"/>
              </a:ext>
            </a:extLst>
          </p:cNvPr>
          <p:cNvSpPr/>
          <p:nvPr/>
        </p:nvSpPr>
        <p:spPr>
          <a:xfrm>
            <a:off x="7407146" y="4655896"/>
            <a:ext cx="1964905" cy="423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SocketProcessor</a:t>
            </a:r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1493AA-ED2A-3844-8E0E-3348F80DB4C9}"/>
              </a:ext>
            </a:extLst>
          </p:cNvPr>
          <p:cNvSpPr/>
          <p:nvPr/>
        </p:nvSpPr>
        <p:spPr>
          <a:xfrm>
            <a:off x="7543686" y="4803803"/>
            <a:ext cx="1980765" cy="79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72E00EE-3DA8-A446-B6F1-1666C7E8DBA1}"/>
              </a:ext>
            </a:extLst>
          </p:cNvPr>
          <p:cNvSpPr txBox="1"/>
          <p:nvPr/>
        </p:nvSpPr>
        <p:spPr>
          <a:xfrm>
            <a:off x="7570878" y="4818838"/>
            <a:ext cx="138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SocketProcessor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C9B0D9-AABC-1842-8F82-8B19AE523A26}"/>
              </a:ext>
            </a:extLst>
          </p:cNvPr>
          <p:cNvSpPr/>
          <p:nvPr/>
        </p:nvSpPr>
        <p:spPr>
          <a:xfrm>
            <a:off x="7745348" y="5122940"/>
            <a:ext cx="1582475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doRun()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A129C25E-F027-0843-8134-DE58F7B3A926}"/>
              </a:ext>
            </a:extLst>
          </p:cNvPr>
          <p:cNvCxnSpPr>
            <a:cxnSpLocks/>
            <a:stCxn id="53" idx="1"/>
            <a:endCxn id="12" idx="3"/>
          </p:cNvCxnSpPr>
          <p:nvPr/>
        </p:nvCxnSpPr>
        <p:spPr>
          <a:xfrm flipH="1" flipV="1">
            <a:off x="6029331" y="4808059"/>
            <a:ext cx="1716017" cy="481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5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B3968708-93AC-A14A-94E2-63893B9FC9DF}"/>
              </a:ext>
            </a:extLst>
          </p:cNvPr>
          <p:cNvSpPr/>
          <p:nvPr/>
        </p:nvSpPr>
        <p:spPr>
          <a:xfrm>
            <a:off x="6198645" y="190499"/>
            <a:ext cx="5703767" cy="3454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0F0F59-A439-7344-8B02-A8D762B1A440}"/>
              </a:ext>
            </a:extLst>
          </p:cNvPr>
          <p:cNvSpPr txBox="1"/>
          <p:nvPr/>
        </p:nvSpPr>
        <p:spPr>
          <a:xfrm>
            <a:off x="6211345" y="213861"/>
            <a:ext cx="1738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connector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Connector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3F20C97-321B-B44A-946C-A5A9472315B5}"/>
              </a:ext>
            </a:extLst>
          </p:cNvPr>
          <p:cNvSpPr/>
          <p:nvPr/>
        </p:nvSpPr>
        <p:spPr>
          <a:xfrm>
            <a:off x="6462754" y="552835"/>
            <a:ext cx="5221245" cy="28888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90F6C1-F576-6A43-8389-9D7F2232FF59}"/>
              </a:ext>
            </a:extLst>
          </p:cNvPr>
          <p:cNvSpPr txBox="1"/>
          <p:nvPr/>
        </p:nvSpPr>
        <p:spPr>
          <a:xfrm>
            <a:off x="6486362" y="580570"/>
            <a:ext cx="202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StandardService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C671883-92CD-A34A-AE9E-937D050600A8}"/>
              </a:ext>
            </a:extLst>
          </p:cNvPr>
          <p:cNvSpPr/>
          <p:nvPr/>
        </p:nvSpPr>
        <p:spPr>
          <a:xfrm>
            <a:off x="6755652" y="922947"/>
            <a:ext cx="4725148" cy="23028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89B85AB-386B-1A4A-97D9-1624BC8B4ED0}"/>
              </a:ext>
            </a:extLst>
          </p:cNvPr>
          <p:cNvSpPr txBox="1"/>
          <p:nvPr/>
        </p:nvSpPr>
        <p:spPr>
          <a:xfrm>
            <a:off x="6770144" y="950683"/>
            <a:ext cx="1865856" cy="244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engine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StandardEngine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74726B2-D891-AD47-B4A9-C7AEFEFC664A}"/>
              </a:ext>
            </a:extLst>
          </p:cNvPr>
          <p:cNvSpPr/>
          <p:nvPr/>
        </p:nvSpPr>
        <p:spPr>
          <a:xfrm>
            <a:off x="6990528" y="1253890"/>
            <a:ext cx="4312472" cy="18068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2046691-F162-6144-8283-99CEFFF1B857}"/>
              </a:ext>
            </a:extLst>
          </p:cNvPr>
          <p:cNvSpPr txBox="1"/>
          <p:nvPr/>
        </p:nvSpPr>
        <p:spPr>
          <a:xfrm>
            <a:off x="7003228" y="1281625"/>
            <a:ext cx="219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pipeline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StandardPipeline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051C2C6-B128-DD4C-9C60-8EFE8CF1AE73}"/>
              </a:ext>
            </a:extLst>
          </p:cNvPr>
          <p:cNvSpPr/>
          <p:nvPr/>
        </p:nvSpPr>
        <p:spPr>
          <a:xfrm>
            <a:off x="7236408" y="1571186"/>
            <a:ext cx="3840880" cy="12968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3322C85-BDD3-374C-B2DD-1B8B04CCC838}"/>
              </a:ext>
            </a:extLst>
          </p:cNvPr>
          <p:cNvSpPr txBox="1"/>
          <p:nvPr/>
        </p:nvSpPr>
        <p:spPr>
          <a:xfrm>
            <a:off x="7249108" y="1602227"/>
            <a:ext cx="230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first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StandardEngineValue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1204030-859B-4144-BE73-153A2FD589C4}"/>
              </a:ext>
            </a:extLst>
          </p:cNvPr>
          <p:cNvSpPr/>
          <p:nvPr/>
        </p:nvSpPr>
        <p:spPr>
          <a:xfrm>
            <a:off x="7500086" y="2405136"/>
            <a:ext cx="3313523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invoke(Request request, Response response)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F65F92D-B188-804A-BE49-2303070AB37E}"/>
              </a:ext>
            </a:extLst>
          </p:cNvPr>
          <p:cNvSpPr/>
          <p:nvPr/>
        </p:nvSpPr>
        <p:spPr>
          <a:xfrm>
            <a:off x="6895352" y="4247663"/>
            <a:ext cx="4725148" cy="24044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BC3984-3AC1-9544-B42A-BEB1084902D2}"/>
              </a:ext>
            </a:extLst>
          </p:cNvPr>
          <p:cNvSpPr txBox="1"/>
          <p:nvPr/>
        </p:nvSpPr>
        <p:spPr>
          <a:xfrm>
            <a:off x="6922544" y="4262698"/>
            <a:ext cx="1285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StandardHost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100A3BD-880D-F149-91F7-6108181F0AD6}"/>
              </a:ext>
            </a:extLst>
          </p:cNvPr>
          <p:cNvSpPr/>
          <p:nvPr/>
        </p:nvSpPr>
        <p:spPr>
          <a:xfrm>
            <a:off x="7130228" y="4553204"/>
            <a:ext cx="4312472" cy="1913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D92395-33B1-D04D-9675-52D8642BF473}"/>
              </a:ext>
            </a:extLst>
          </p:cNvPr>
          <p:cNvSpPr txBox="1"/>
          <p:nvPr/>
        </p:nvSpPr>
        <p:spPr>
          <a:xfrm>
            <a:off x="7130228" y="4580940"/>
            <a:ext cx="219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pipeline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StandardPipeline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E3583F6-3D95-284C-B227-B53891EA4685}"/>
              </a:ext>
            </a:extLst>
          </p:cNvPr>
          <p:cNvSpPr/>
          <p:nvPr/>
        </p:nvSpPr>
        <p:spPr>
          <a:xfrm>
            <a:off x="7376108" y="4921300"/>
            <a:ext cx="3840880" cy="13599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539173E-EFE4-4E40-8ECC-92F7DDA8699C}"/>
              </a:ext>
            </a:extLst>
          </p:cNvPr>
          <p:cNvSpPr txBox="1"/>
          <p:nvPr/>
        </p:nvSpPr>
        <p:spPr>
          <a:xfrm>
            <a:off x="7376108" y="4952342"/>
            <a:ext cx="230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first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StandardHostValue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94AB92-F08D-DB49-A50E-FC925064547E}"/>
              </a:ext>
            </a:extLst>
          </p:cNvPr>
          <p:cNvSpPr/>
          <p:nvPr/>
        </p:nvSpPr>
        <p:spPr>
          <a:xfrm>
            <a:off x="7639786" y="5717151"/>
            <a:ext cx="3313523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invoke(Request request, Response response)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97DCEA9-67D3-F54C-92C5-B122B0E6D0BD}"/>
              </a:ext>
            </a:extLst>
          </p:cNvPr>
          <p:cNvSpPr txBox="1"/>
          <p:nvPr/>
        </p:nvSpPr>
        <p:spPr>
          <a:xfrm>
            <a:off x="6110442" y="3800133"/>
            <a:ext cx="536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request.getHost()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.getPipeline().getFirst().invoke(request, response)</a:t>
            </a:r>
            <a:endParaRPr kumimoji="1" lang="zh-CN" altLang="en-US" sz="10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3470D10-4518-9D46-A789-3E615AED2AA4}"/>
              </a:ext>
            </a:extLst>
          </p:cNvPr>
          <p:cNvSpPr/>
          <p:nvPr/>
        </p:nvSpPr>
        <p:spPr>
          <a:xfrm>
            <a:off x="7490003" y="1935568"/>
            <a:ext cx="1145998" cy="3337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6A35B9C-2178-0446-910C-6ECC93655C6B}"/>
              </a:ext>
            </a:extLst>
          </p:cNvPr>
          <p:cNvSpPr/>
          <p:nvPr/>
        </p:nvSpPr>
        <p:spPr>
          <a:xfrm>
            <a:off x="7663860" y="5286637"/>
            <a:ext cx="1145998" cy="3337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4" name="曲线连接符 73">
            <a:extLst>
              <a:ext uri="{FF2B5EF4-FFF2-40B4-BE49-F238E27FC236}">
                <a16:creationId xmlns:a16="http://schemas.microsoft.com/office/drawing/2014/main" id="{164A9420-D14C-F546-B70D-CE04663865CF}"/>
              </a:ext>
            </a:extLst>
          </p:cNvPr>
          <p:cNvCxnSpPr>
            <a:stCxn id="45" idx="3"/>
            <a:endCxn id="52" idx="3"/>
          </p:cNvCxnSpPr>
          <p:nvPr/>
        </p:nvCxnSpPr>
        <p:spPr>
          <a:xfrm>
            <a:off x="10813609" y="2572016"/>
            <a:ext cx="139700" cy="3312015"/>
          </a:xfrm>
          <a:prstGeom prst="curvedConnector3">
            <a:avLst>
              <a:gd name="adj1" fmla="val 7545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BC635D5E-4B3E-9547-955A-70FFD8CF182F}"/>
              </a:ext>
            </a:extLst>
          </p:cNvPr>
          <p:cNvSpPr/>
          <p:nvPr/>
        </p:nvSpPr>
        <p:spPr>
          <a:xfrm>
            <a:off x="304385" y="4247663"/>
            <a:ext cx="4725148" cy="24044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50BD89B-C61D-F749-8AC1-5C56E7662521}"/>
              </a:ext>
            </a:extLst>
          </p:cNvPr>
          <p:cNvSpPr txBox="1"/>
          <p:nvPr/>
        </p:nvSpPr>
        <p:spPr>
          <a:xfrm>
            <a:off x="331577" y="4262698"/>
            <a:ext cx="1285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Context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A04A9FC-D4E6-6848-81A1-521B75A5D8F0}"/>
              </a:ext>
            </a:extLst>
          </p:cNvPr>
          <p:cNvSpPr/>
          <p:nvPr/>
        </p:nvSpPr>
        <p:spPr>
          <a:xfrm>
            <a:off x="539261" y="4553204"/>
            <a:ext cx="4312472" cy="1913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E3E8151-36C8-7749-8DDE-A85B8389D101}"/>
              </a:ext>
            </a:extLst>
          </p:cNvPr>
          <p:cNvSpPr txBox="1"/>
          <p:nvPr/>
        </p:nvSpPr>
        <p:spPr>
          <a:xfrm>
            <a:off x="539261" y="4580940"/>
            <a:ext cx="219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pipeline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StandardPipeline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9F112A0-0ED0-3B4C-A327-AF9276B84A55}"/>
              </a:ext>
            </a:extLst>
          </p:cNvPr>
          <p:cNvSpPr/>
          <p:nvPr/>
        </p:nvSpPr>
        <p:spPr>
          <a:xfrm>
            <a:off x="785141" y="4921300"/>
            <a:ext cx="3840880" cy="13479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01A00DB-C28C-BC44-931B-D61BC317D654}"/>
              </a:ext>
            </a:extLst>
          </p:cNvPr>
          <p:cNvSpPr txBox="1"/>
          <p:nvPr/>
        </p:nvSpPr>
        <p:spPr>
          <a:xfrm>
            <a:off x="785141" y="4952342"/>
            <a:ext cx="230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first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StandardContextValue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6F586FE-A06C-AE47-B958-02360FB118F3}"/>
              </a:ext>
            </a:extLst>
          </p:cNvPr>
          <p:cNvSpPr/>
          <p:nvPr/>
        </p:nvSpPr>
        <p:spPr>
          <a:xfrm>
            <a:off x="1048819" y="5717151"/>
            <a:ext cx="3313523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invoke(Request request, Response response)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D11DD5E-8B64-BE46-9B48-5331C4EF7409}"/>
              </a:ext>
            </a:extLst>
          </p:cNvPr>
          <p:cNvSpPr/>
          <p:nvPr/>
        </p:nvSpPr>
        <p:spPr>
          <a:xfrm>
            <a:off x="1072893" y="5273937"/>
            <a:ext cx="1145998" cy="3337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5CCD7FE9-1C0D-DB47-A20F-1A4012CA71C8}"/>
              </a:ext>
            </a:extLst>
          </p:cNvPr>
          <p:cNvCxnSpPr>
            <a:cxnSpLocks/>
            <a:stCxn id="52" idx="1"/>
            <a:endCxn id="84" idx="3"/>
          </p:cNvCxnSpPr>
          <p:nvPr/>
        </p:nvCxnSpPr>
        <p:spPr>
          <a:xfrm flipH="1">
            <a:off x="4362342" y="5884031"/>
            <a:ext cx="3277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B1D7F1A9-6572-B045-BA62-7F7CA5A29BC9}"/>
              </a:ext>
            </a:extLst>
          </p:cNvPr>
          <p:cNvSpPr txBox="1"/>
          <p:nvPr/>
        </p:nvSpPr>
        <p:spPr>
          <a:xfrm>
            <a:off x="5076082" y="5192134"/>
            <a:ext cx="1726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request.getContext()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.getPipeline().getFirst().invoke(request, response)</a:t>
            </a:r>
            <a:endParaRPr kumimoji="1" lang="zh-CN" altLang="en-US" sz="10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E879D98-DFEE-644E-A43C-0C0D7689A904}"/>
              </a:ext>
            </a:extLst>
          </p:cNvPr>
          <p:cNvSpPr txBox="1"/>
          <p:nvPr/>
        </p:nvSpPr>
        <p:spPr>
          <a:xfrm>
            <a:off x="1925189" y="3859446"/>
            <a:ext cx="1328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下一页再见</a:t>
            </a:r>
            <a:endParaRPr kumimoji="1" lang="zh-CN" altLang="en-US" sz="11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CC1FFC3-064F-304C-AD84-7B3EFE3FC258}"/>
              </a:ext>
            </a:extLst>
          </p:cNvPr>
          <p:cNvSpPr/>
          <p:nvPr/>
        </p:nvSpPr>
        <p:spPr>
          <a:xfrm>
            <a:off x="311058" y="435957"/>
            <a:ext cx="5330577" cy="2944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EEE4D3-D8BD-BD42-8E2A-2644398599BE}"/>
              </a:ext>
            </a:extLst>
          </p:cNvPr>
          <p:cNvSpPr txBox="1"/>
          <p:nvPr/>
        </p:nvSpPr>
        <p:spPr>
          <a:xfrm>
            <a:off x="338251" y="450993"/>
            <a:ext cx="1569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Http11Processor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EB03B2C-E40D-8F40-B330-9EB20978404C}"/>
              </a:ext>
            </a:extLst>
          </p:cNvPr>
          <p:cNvSpPr/>
          <p:nvPr/>
        </p:nvSpPr>
        <p:spPr>
          <a:xfrm>
            <a:off x="725801" y="2645014"/>
            <a:ext cx="4482240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process(SocketWrapperBase&lt;?&gt; socketWrapper, SocketEvent status)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7F957EF-6489-9A47-8C82-DE10C94CCF8C}"/>
              </a:ext>
            </a:extLst>
          </p:cNvPr>
          <p:cNvSpPr/>
          <p:nvPr/>
        </p:nvSpPr>
        <p:spPr>
          <a:xfrm>
            <a:off x="725801" y="2087712"/>
            <a:ext cx="4482240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service(SocketWrapperBase&lt;?&gt; socketWrapper)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3CB0DC57-3B40-0642-8DD7-417A8BC39098}"/>
              </a:ext>
            </a:extLst>
          </p:cNvPr>
          <p:cNvCxnSpPr>
            <a:stCxn id="111" idx="0"/>
            <a:endCxn id="112" idx="2"/>
          </p:cNvCxnSpPr>
          <p:nvPr/>
        </p:nvCxnSpPr>
        <p:spPr>
          <a:xfrm flipV="1">
            <a:off x="2966921" y="2421471"/>
            <a:ext cx="0" cy="22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9906324B-C0A9-074D-B548-ECEB08D07D2F}"/>
              </a:ext>
            </a:extLst>
          </p:cNvPr>
          <p:cNvSpPr/>
          <p:nvPr/>
        </p:nvSpPr>
        <p:spPr>
          <a:xfrm>
            <a:off x="603985" y="877173"/>
            <a:ext cx="4758184" cy="913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DD71174-9534-7B43-A960-D0147F415189}"/>
              </a:ext>
            </a:extLst>
          </p:cNvPr>
          <p:cNvSpPr txBox="1"/>
          <p:nvPr/>
        </p:nvSpPr>
        <p:spPr>
          <a:xfrm>
            <a:off x="603985" y="904909"/>
            <a:ext cx="1917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adapter:</a:t>
            </a:r>
            <a:r>
              <a:rPr kumimoji="1" lang="zh-CN" altLang="en-US" sz="1000" b="1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CoyoteAdapter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CF0C9F9-55E8-454B-AC5E-2AD0C06649C3}"/>
              </a:ext>
            </a:extLst>
          </p:cNvPr>
          <p:cNvSpPr/>
          <p:nvPr/>
        </p:nvSpPr>
        <p:spPr>
          <a:xfrm>
            <a:off x="863773" y="1300974"/>
            <a:ext cx="4206295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service(org.apache.coyote.Request req, org.apache.coyote.Response res)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D4397B02-8B59-8348-96E4-0853A58B0EB4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V="1">
            <a:off x="2966921" y="1634733"/>
            <a:ext cx="0" cy="45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EDCF851-B586-5C4C-A055-5B4BB389F913}"/>
              </a:ext>
            </a:extLst>
          </p:cNvPr>
          <p:cNvCxnSpPr>
            <a:cxnSpLocks/>
            <a:stCxn id="116" idx="3"/>
            <a:endCxn id="45" idx="1"/>
          </p:cNvCxnSpPr>
          <p:nvPr/>
        </p:nvCxnSpPr>
        <p:spPr>
          <a:xfrm>
            <a:off x="5070068" y="1467854"/>
            <a:ext cx="2430018" cy="110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BC635D5E-4B3E-9547-955A-70FFD8CF182F}"/>
              </a:ext>
            </a:extLst>
          </p:cNvPr>
          <p:cNvSpPr/>
          <p:nvPr/>
        </p:nvSpPr>
        <p:spPr>
          <a:xfrm>
            <a:off x="863185" y="4006363"/>
            <a:ext cx="4725148" cy="24044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50BD89B-C61D-F749-8AC1-5C56E7662521}"/>
              </a:ext>
            </a:extLst>
          </p:cNvPr>
          <p:cNvSpPr txBox="1"/>
          <p:nvPr/>
        </p:nvSpPr>
        <p:spPr>
          <a:xfrm>
            <a:off x="890378" y="4021399"/>
            <a:ext cx="741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Context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A04A9FC-D4E6-6848-81A1-521B75A5D8F0}"/>
              </a:ext>
            </a:extLst>
          </p:cNvPr>
          <p:cNvSpPr/>
          <p:nvPr/>
        </p:nvSpPr>
        <p:spPr>
          <a:xfrm>
            <a:off x="1098061" y="4311904"/>
            <a:ext cx="4312472" cy="1913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E3E8151-36C8-7749-8DDE-A85B8389D101}"/>
              </a:ext>
            </a:extLst>
          </p:cNvPr>
          <p:cNvSpPr txBox="1"/>
          <p:nvPr/>
        </p:nvSpPr>
        <p:spPr>
          <a:xfrm>
            <a:off x="1098061" y="4339640"/>
            <a:ext cx="219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pipeline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StandardPipeline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9F112A0-0ED0-3B4C-A327-AF9276B84A55}"/>
              </a:ext>
            </a:extLst>
          </p:cNvPr>
          <p:cNvSpPr/>
          <p:nvPr/>
        </p:nvSpPr>
        <p:spPr>
          <a:xfrm>
            <a:off x="1343941" y="4680000"/>
            <a:ext cx="3840880" cy="13479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01A00DB-C28C-BC44-931B-D61BC317D654}"/>
              </a:ext>
            </a:extLst>
          </p:cNvPr>
          <p:cNvSpPr txBox="1"/>
          <p:nvPr/>
        </p:nvSpPr>
        <p:spPr>
          <a:xfrm>
            <a:off x="1343941" y="4711042"/>
            <a:ext cx="230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first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StandardContextValue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6F586FE-A06C-AE47-B958-02360FB118F3}"/>
              </a:ext>
            </a:extLst>
          </p:cNvPr>
          <p:cNvSpPr/>
          <p:nvPr/>
        </p:nvSpPr>
        <p:spPr>
          <a:xfrm>
            <a:off x="1607619" y="5475851"/>
            <a:ext cx="3313523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invoke(Request request, Response response)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D11DD5E-8B64-BE46-9B48-5331C4EF7409}"/>
              </a:ext>
            </a:extLst>
          </p:cNvPr>
          <p:cNvSpPr/>
          <p:nvPr/>
        </p:nvSpPr>
        <p:spPr>
          <a:xfrm>
            <a:off x="1631693" y="5032637"/>
            <a:ext cx="1145998" cy="3337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22BB17-2BD9-DC46-A7BB-9AA9E311BAED}"/>
              </a:ext>
            </a:extLst>
          </p:cNvPr>
          <p:cNvSpPr/>
          <p:nvPr/>
        </p:nvSpPr>
        <p:spPr>
          <a:xfrm>
            <a:off x="863185" y="889274"/>
            <a:ext cx="4725148" cy="24044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9A949AE-79CB-724C-9DE9-5C8453A6E045}"/>
              </a:ext>
            </a:extLst>
          </p:cNvPr>
          <p:cNvSpPr txBox="1"/>
          <p:nvPr/>
        </p:nvSpPr>
        <p:spPr>
          <a:xfrm>
            <a:off x="890377" y="904310"/>
            <a:ext cx="1344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StandardWrapper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EF7E03C-3493-AA43-B157-30C39F6C83BF}"/>
              </a:ext>
            </a:extLst>
          </p:cNvPr>
          <p:cNvSpPr/>
          <p:nvPr/>
        </p:nvSpPr>
        <p:spPr>
          <a:xfrm>
            <a:off x="1098061" y="1194815"/>
            <a:ext cx="4312472" cy="1913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D458F59-6C8B-5840-AB58-B7E3831E0D9C}"/>
              </a:ext>
            </a:extLst>
          </p:cNvPr>
          <p:cNvSpPr txBox="1"/>
          <p:nvPr/>
        </p:nvSpPr>
        <p:spPr>
          <a:xfrm>
            <a:off x="1098061" y="1222551"/>
            <a:ext cx="219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pipeline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StandardPipeline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E310FB8-C27B-7D4B-98D4-DAC8AED43A66}"/>
              </a:ext>
            </a:extLst>
          </p:cNvPr>
          <p:cNvSpPr/>
          <p:nvPr/>
        </p:nvSpPr>
        <p:spPr>
          <a:xfrm>
            <a:off x="1343941" y="1562911"/>
            <a:ext cx="3840880" cy="13479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AE5CED1-9621-8A41-A691-F01095319B34}"/>
              </a:ext>
            </a:extLst>
          </p:cNvPr>
          <p:cNvSpPr txBox="1"/>
          <p:nvPr/>
        </p:nvSpPr>
        <p:spPr>
          <a:xfrm>
            <a:off x="1343941" y="1593953"/>
            <a:ext cx="230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A847F5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first</a:t>
            </a:r>
            <a:r>
              <a:rPr kumimoji="1" lang="zh-CN" altLang="en-US" sz="10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en-US" altLang="zh-CN" sz="1000" b="1">
                <a:latin typeface="Menlo" panose="020B0609030804020204" pitchFamily="49" charset="0"/>
                <a:cs typeface="Menlo" panose="020B0609030804020204" pitchFamily="49" charset="0"/>
              </a:rPr>
              <a:t>StandardWrapperValue</a:t>
            </a:r>
            <a:endParaRPr kumimoji="1" lang="zh-CN" altLang="en-US" sz="1000" b="1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710D7F7-9B70-684E-9CE6-F5A2538EBCEA}"/>
              </a:ext>
            </a:extLst>
          </p:cNvPr>
          <p:cNvSpPr/>
          <p:nvPr/>
        </p:nvSpPr>
        <p:spPr>
          <a:xfrm>
            <a:off x="1607619" y="2358762"/>
            <a:ext cx="3313523" cy="33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invoke(Request request, Response response)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1725A24-4535-EB49-AF75-E0930F1E486B}"/>
              </a:ext>
            </a:extLst>
          </p:cNvPr>
          <p:cNvSpPr/>
          <p:nvPr/>
        </p:nvSpPr>
        <p:spPr>
          <a:xfrm>
            <a:off x="1631693" y="1915548"/>
            <a:ext cx="1145998" cy="3337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" name="曲线连接符 3">
            <a:extLst>
              <a:ext uri="{FF2B5EF4-FFF2-40B4-BE49-F238E27FC236}">
                <a16:creationId xmlns:a16="http://schemas.microsoft.com/office/drawing/2014/main" id="{0805363B-ADC4-CE49-8FFF-AFBE9BCB7F8E}"/>
              </a:ext>
            </a:extLst>
          </p:cNvPr>
          <p:cNvCxnSpPr>
            <a:stCxn id="84" idx="1"/>
            <a:endCxn id="63" idx="1"/>
          </p:cNvCxnSpPr>
          <p:nvPr/>
        </p:nvCxnSpPr>
        <p:spPr>
          <a:xfrm rot="10800000">
            <a:off x="1607619" y="2525643"/>
            <a:ext cx="12700" cy="3117089"/>
          </a:xfrm>
          <a:prstGeom prst="curvedConnector3">
            <a:avLst>
              <a:gd name="adj1" fmla="val 8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FF284DB-D8D9-AC45-9C98-6BE55E177FE2}"/>
              </a:ext>
            </a:extLst>
          </p:cNvPr>
          <p:cNvSpPr txBox="1"/>
          <p:nvPr/>
        </p:nvSpPr>
        <p:spPr>
          <a:xfrm>
            <a:off x="254000" y="3540518"/>
            <a:ext cx="574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request.getWrapper()</a:t>
            </a:r>
            <a:r>
              <a:rPr kumimoji="1" lang="en-US" altLang="zh-CN" sz="1000">
                <a:latin typeface="Menlo" panose="020B0609030804020204" pitchFamily="49" charset="0"/>
                <a:cs typeface="Menlo" panose="020B0609030804020204" pitchFamily="49" charset="0"/>
              </a:rPr>
              <a:t>.getPipeline().getFirst().invoke(request, response)</a:t>
            </a:r>
            <a:endParaRPr kumimoji="1" lang="zh-CN" altLang="en-US" sz="10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8E2E32B-5AD1-6A4F-9C76-B3CCA83950E6}"/>
              </a:ext>
            </a:extLst>
          </p:cNvPr>
          <p:cNvSpPr/>
          <p:nvPr/>
        </p:nvSpPr>
        <p:spPr>
          <a:xfrm>
            <a:off x="6154966" y="433893"/>
            <a:ext cx="5562596" cy="28116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 Allocate a servlet instance to process this request</a:t>
            </a:r>
            <a:b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-US" altLang="zh-CN" sz="105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servlet = wrapper.allocate();</a:t>
            </a:r>
          </a:p>
          <a:p>
            <a:pPr latinLnBrk="1"/>
            <a:endParaRPr kumimoji="1" lang="en-US" altLang="zh-CN" sz="105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latinLnBrk="1"/>
            <a: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 Create the filter chain for this request</a:t>
            </a:r>
            <a:b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ApplicationFilterChain filterChain =</a:t>
            </a:r>
            <a:r>
              <a:rPr kumimoji="1" lang="zh-CN" altLang="en-US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5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ApplicationFilterFactory.createFilterChain(</a:t>
            </a:r>
            <a: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request, wrapper, servlet</a:t>
            </a:r>
            <a:r>
              <a:rPr kumimoji="1" lang="en-US" altLang="zh-CN" sz="105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latinLnBrk="1"/>
            <a:endParaRPr kumimoji="1" lang="en-US" altLang="zh-CN" sz="105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latinLnBrk="1"/>
            <a:endParaRPr kumimoji="1" lang="en-US" altLang="zh-CN" sz="105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latinLnBrk="1"/>
            <a:r>
              <a:rPr kumimoji="1" lang="en-US" altLang="zh-CN" sz="105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filterChain.doFilter(</a:t>
            </a:r>
            <a:r>
              <a:rPr kumimoji="1" lang="en-US" altLang="zh-CN" sz="105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request.getRequest(), response.getResponse()</a:t>
            </a:r>
            <a:r>
              <a:rPr kumimoji="1" lang="en-US" altLang="zh-CN" sz="105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latinLnBrk="1"/>
            <a:endParaRPr kumimoji="1" lang="zh-CN" altLang="en-US" sz="105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6AACF5C-E46E-C242-8B4D-90E55CF388B1}"/>
              </a:ext>
            </a:extLst>
          </p:cNvPr>
          <p:cNvCxnSpPr>
            <a:stCxn id="63" idx="3"/>
            <a:endCxn id="66" idx="1"/>
          </p:cNvCxnSpPr>
          <p:nvPr/>
        </p:nvCxnSpPr>
        <p:spPr>
          <a:xfrm flipV="1">
            <a:off x="4921142" y="1839711"/>
            <a:ext cx="1233824" cy="6859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49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172DEB-0680-934F-B9F7-EA5448135777}"/>
              </a:ext>
            </a:extLst>
          </p:cNvPr>
          <p:cNvSpPr/>
          <p:nvPr/>
        </p:nvSpPr>
        <p:spPr>
          <a:xfrm>
            <a:off x="666702" y="4088043"/>
            <a:ext cx="1724205" cy="5543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SpringApplication</a:t>
            </a:r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实例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A367DF-B9F9-6F4C-B3F6-A2A785796A6D}"/>
              </a:ext>
            </a:extLst>
          </p:cNvPr>
          <p:cNvSpPr/>
          <p:nvPr/>
        </p:nvSpPr>
        <p:spPr>
          <a:xfrm>
            <a:off x="5094443" y="2888622"/>
            <a:ext cx="2582943" cy="308394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ApplicationContextInitializer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9A7D4-1586-D849-9812-073F67E96E63}"/>
              </a:ext>
            </a:extLst>
          </p:cNvPr>
          <p:cNvSpPr/>
          <p:nvPr/>
        </p:nvSpPr>
        <p:spPr>
          <a:xfrm>
            <a:off x="3030070" y="2861492"/>
            <a:ext cx="1584258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initializers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5F5CC6B-730F-F444-BA32-826CC428480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614328" y="3042819"/>
            <a:ext cx="48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DD738B9-BD22-6242-89AB-8B52FF766E0B}"/>
              </a:ext>
            </a:extLst>
          </p:cNvPr>
          <p:cNvSpPr/>
          <p:nvPr/>
        </p:nvSpPr>
        <p:spPr>
          <a:xfrm>
            <a:off x="3030069" y="3448542"/>
            <a:ext cx="1584259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listeners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E3AFA9-4C11-F04C-9EAE-2B69F0CE7DA0}"/>
              </a:ext>
            </a:extLst>
          </p:cNvPr>
          <p:cNvSpPr/>
          <p:nvPr/>
        </p:nvSpPr>
        <p:spPr>
          <a:xfrm>
            <a:off x="5094443" y="3377420"/>
            <a:ext cx="2582942" cy="308394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ApplicationListener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3A33050-6187-9046-B4E5-2599EE48820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614328" y="3531617"/>
            <a:ext cx="480115" cy="98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133EFB7-8EE0-2B47-BDAE-9CC757F86B38}"/>
              </a:ext>
            </a:extLst>
          </p:cNvPr>
          <p:cNvSpPr/>
          <p:nvPr/>
        </p:nvSpPr>
        <p:spPr>
          <a:xfrm>
            <a:off x="3030068" y="4492795"/>
            <a:ext cx="1584260" cy="362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mainApplicationClass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C021D17-EB6C-CC4D-B2D6-523E0E0A05BE}"/>
              </a:ext>
            </a:extLst>
          </p:cNvPr>
          <p:cNvSpPr/>
          <p:nvPr/>
        </p:nvSpPr>
        <p:spPr>
          <a:xfrm>
            <a:off x="3030070" y="5562835"/>
            <a:ext cx="1584258" cy="362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F87A37D-0E47-BB4E-9F79-E0CA71FAF874}"/>
              </a:ext>
            </a:extLst>
          </p:cNvPr>
          <p:cNvSpPr/>
          <p:nvPr/>
        </p:nvSpPr>
        <p:spPr>
          <a:xfrm>
            <a:off x="3030068" y="5027815"/>
            <a:ext cx="1584260" cy="362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webApplicationType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0CB9E85-47E2-EF46-8A9E-3F0FB2D0EC42}"/>
              </a:ext>
            </a:extLst>
          </p:cNvPr>
          <p:cNvSpPr/>
          <p:nvPr/>
        </p:nvSpPr>
        <p:spPr>
          <a:xfrm>
            <a:off x="4907856" y="2725642"/>
            <a:ext cx="2956116" cy="11113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EE7BE8-372A-084C-AD57-3DEC0B8D64E3}"/>
              </a:ext>
            </a:extLst>
          </p:cNvPr>
          <p:cNvSpPr txBox="1"/>
          <p:nvPr/>
        </p:nvSpPr>
        <p:spPr>
          <a:xfrm>
            <a:off x="5678028" y="2343437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spring.factories</a:t>
            </a:r>
            <a:endParaRPr lang="zh-CN" altLang="en-US" sz="10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BC8E69AD-56B1-354B-B197-A9481CB41311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6385914" y="2589658"/>
            <a:ext cx="0" cy="13598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92C640E-C633-9144-8F24-53751D2A5D33}"/>
              </a:ext>
            </a:extLst>
          </p:cNvPr>
          <p:cNvSpPr txBox="1"/>
          <p:nvPr/>
        </p:nvSpPr>
        <p:spPr>
          <a:xfrm>
            <a:off x="341652" y="233527"/>
            <a:ext cx="4820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SpringBoot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创建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Springboot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实例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879ADB7-7815-7E45-994D-B8786ACFE666}"/>
              </a:ext>
            </a:extLst>
          </p:cNvPr>
          <p:cNvSpPr/>
          <p:nvPr/>
        </p:nvSpPr>
        <p:spPr>
          <a:xfrm>
            <a:off x="8549583" y="2644387"/>
            <a:ext cx="1460746" cy="294556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Ordered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3EAEAA2-AC41-EC43-B543-702D9B7B62C9}"/>
              </a:ext>
            </a:extLst>
          </p:cNvPr>
          <p:cNvSpPr/>
          <p:nvPr/>
        </p:nvSpPr>
        <p:spPr>
          <a:xfrm>
            <a:off x="8343767" y="3117775"/>
            <a:ext cx="1872379" cy="330767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initializers</a:t>
            </a:r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listeners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800345F5-8B4A-9242-8A48-94F622078999}"/>
              </a:ext>
            </a:extLst>
          </p:cNvPr>
          <p:cNvCxnSpPr>
            <a:cxnSpLocks/>
            <a:stCxn id="61" idx="3"/>
            <a:endCxn id="75" idx="1"/>
          </p:cNvCxnSpPr>
          <p:nvPr/>
        </p:nvCxnSpPr>
        <p:spPr>
          <a:xfrm>
            <a:off x="7863972" y="3281325"/>
            <a:ext cx="479795" cy="1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8E40EC33-4A0D-A64B-8534-5AFD9CD3CCFF}"/>
              </a:ext>
            </a:extLst>
          </p:cNvPr>
          <p:cNvCxnSpPr>
            <a:cxnSpLocks/>
            <a:stCxn id="67" idx="2"/>
            <a:endCxn id="75" idx="0"/>
          </p:cNvCxnSpPr>
          <p:nvPr/>
        </p:nvCxnSpPr>
        <p:spPr>
          <a:xfrm>
            <a:off x="9279956" y="2938943"/>
            <a:ext cx="1" cy="178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CA5D1A35-8D26-AD4C-96D3-97458FD685C9}"/>
              </a:ext>
            </a:extLst>
          </p:cNvPr>
          <p:cNvSpPr txBox="1"/>
          <p:nvPr/>
        </p:nvSpPr>
        <p:spPr>
          <a:xfrm>
            <a:off x="8310269" y="2139473"/>
            <a:ext cx="21806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按优先级启动</a:t>
            </a:r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/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执行，用数字表示优先级，数字越小，优先级越高</a:t>
            </a:r>
            <a:endParaRPr kumimoji="1" lang="en-US" altLang="zh-CN" sz="105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0AAA17-FE93-D74F-A691-72891CA74094}"/>
              </a:ext>
            </a:extLst>
          </p:cNvPr>
          <p:cNvSpPr txBox="1"/>
          <p:nvPr/>
        </p:nvSpPr>
        <p:spPr>
          <a:xfrm>
            <a:off x="4854385" y="5086031"/>
            <a:ext cx="2335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SERVLET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,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NONE,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REACTIVE</a:t>
            </a:r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A32F8167-9101-8148-8277-A0BD4A73BF9B}"/>
              </a:ext>
            </a:extLst>
          </p:cNvPr>
          <p:cNvSpPr/>
          <p:nvPr/>
        </p:nvSpPr>
        <p:spPr>
          <a:xfrm>
            <a:off x="2624665" y="2990087"/>
            <a:ext cx="218815" cy="27503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6258340-0501-6D4F-A75C-715F1A9D5B10}"/>
              </a:ext>
            </a:extLst>
          </p:cNvPr>
          <p:cNvSpPr/>
          <p:nvPr/>
        </p:nvSpPr>
        <p:spPr>
          <a:xfrm>
            <a:off x="2883740" y="2220449"/>
            <a:ext cx="5144490" cy="189554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D294162D-1B77-AB42-A722-AA13DABDD3F7}"/>
              </a:ext>
            </a:extLst>
          </p:cNvPr>
          <p:cNvCxnSpPr>
            <a:cxnSpLocks/>
            <a:stCxn id="37" idx="3"/>
            <a:endCxn id="96" idx="1"/>
          </p:cNvCxnSpPr>
          <p:nvPr/>
        </p:nvCxnSpPr>
        <p:spPr>
          <a:xfrm>
            <a:off x="4614328" y="5209142"/>
            <a:ext cx="240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F358A760-5E57-F74A-8A8E-F5EB0D73C80E}"/>
              </a:ext>
            </a:extLst>
          </p:cNvPr>
          <p:cNvSpPr txBox="1"/>
          <p:nvPr/>
        </p:nvSpPr>
        <p:spPr>
          <a:xfrm>
            <a:off x="2390907" y="1204950"/>
            <a:ext cx="8539560" cy="652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0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spring.factories</a:t>
            </a:r>
            <a:r>
              <a:rPr lang="zh-CN" altLang="en-US" sz="10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文件是放在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resources/META-INF/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目录下面的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springboot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能识别的文件，可以实现引入依赖即能配置好引入的库，也就是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spring-starter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，在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spring.factories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中指定库的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@Configuration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配置文件路径，就能实现自动配置库，而不用在主类上面设置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Component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Sacn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package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，况且一个项目你也不知道你引用的库的</a:t>
            </a:r>
            <a:r>
              <a:rPr lang="en-US" altLang="zh-CN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@Configuration</a:t>
            </a:r>
            <a:r>
              <a:rPr lang="zh-CN" alt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在哪个路径下</a:t>
            </a:r>
            <a:endParaRPr lang="zh-CN" altLang="en-US" sz="10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122262-3E01-9C4C-A3E8-52E7FA74592C}"/>
              </a:ext>
            </a:extLst>
          </p:cNvPr>
          <p:cNvSpPr txBox="1"/>
          <p:nvPr/>
        </p:nvSpPr>
        <p:spPr>
          <a:xfrm>
            <a:off x="8214818" y="3895461"/>
            <a:ext cx="259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SpringApplication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在初始化的时候会调用这些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initializer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的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initialize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方法，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对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实例做一些额外的初始化工作</a:t>
            </a:r>
            <a:endParaRPr kumimoji="1" lang="en-US" altLang="zh-CN" sz="9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1CCA759-E7CB-AF42-9250-4380EFE02381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677386" y="3042819"/>
            <a:ext cx="537432" cy="1175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82F1FB2-93EC-0548-8946-D12DF7EFA31A}"/>
              </a:ext>
            </a:extLst>
          </p:cNvPr>
          <p:cNvSpPr txBox="1"/>
          <p:nvPr/>
        </p:nvSpPr>
        <p:spPr>
          <a:xfrm>
            <a:off x="5040997" y="4303327"/>
            <a:ext cx="272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接收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事件通知，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onApplicationEvent(E event)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方法被调用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EC2CCBC-7DE7-DD4B-893D-8B1B350EE4F5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6385914" y="3685814"/>
            <a:ext cx="15707" cy="617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F911212-D042-1043-99B6-A6AA2B74F7E4}"/>
              </a:ext>
            </a:extLst>
          </p:cNvPr>
          <p:cNvSpPr/>
          <p:nvPr/>
        </p:nvSpPr>
        <p:spPr>
          <a:xfrm>
            <a:off x="2567954" y="3657599"/>
            <a:ext cx="3909046" cy="1270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7F4A84-13E1-B54F-B283-2115FFB0EF53}"/>
              </a:ext>
            </a:extLst>
          </p:cNvPr>
          <p:cNvSpPr/>
          <p:nvPr/>
        </p:nvSpPr>
        <p:spPr>
          <a:xfrm>
            <a:off x="3357330" y="1168400"/>
            <a:ext cx="3788537" cy="2083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D639ED-5F75-E345-BCAF-A1E20DF3ACAE}"/>
              </a:ext>
            </a:extLst>
          </p:cNvPr>
          <p:cNvSpPr txBox="1"/>
          <p:nvPr/>
        </p:nvSpPr>
        <p:spPr>
          <a:xfrm>
            <a:off x="3414183" y="1246255"/>
            <a:ext cx="1420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900">
                <a:latin typeface="Menlo" panose="020B0609030804020204" pitchFamily="49" charset="0"/>
                <a:cs typeface="Menlo" panose="020B0609030804020204" pitchFamily="49" charset="0"/>
              </a:rPr>
              <a:t>AbstractNioChannel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AD0A3E-8BA3-7B44-896E-FB577B648E56}"/>
              </a:ext>
            </a:extLst>
          </p:cNvPr>
          <p:cNvSpPr/>
          <p:nvPr/>
        </p:nvSpPr>
        <p:spPr>
          <a:xfrm>
            <a:off x="3683001" y="1592503"/>
            <a:ext cx="3242731" cy="1468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CA1D9E-5516-684A-A262-897773BDD55E}"/>
              </a:ext>
            </a:extLst>
          </p:cNvPr>
          <p:cNvSpPr txBox="1"/>
          <p:nvPr/>
        </p:nvSpPr>
        <p:spPr>
          <a:xfrm>
            <a:off x="2491755" y="3715918"/>
            <a:ext cx="13436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NioEventLoop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右弧形箭头 9">
            <a:extLst>
              <a:ext uri="{FF2B5EF4-FFF2-40B4-BE49-F238E27FC236}">
                <a16:creationId xmlns:a16="http://schemas.microsoft.com/office/drawing/2014/main" id="{55059064-C159-7E44-8BBD-CD0E12D21C0B}"/>
              </a:ext>
            </a:extLst>
          </p:cNvPr>
          <p:cNvSpPr/>
          <p:nvPr/>
        </p:nvSpPr>
        <p:spPr>
          <a:xfrm>
            <a:off x="3067050" y="4126973"/>
            <a:ext cx="249125" cy="448733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>
            <a:extLst>
              <a:ext uri="{FF2B5EF4-FFF2-40B4-BE49-F238E27FC236}">
                <a16:creationId xmlns:a16="http://schemas.microsoft.com/office/drawing/2014/main" id="{83A7E0ED-E0B8-894C-AC56-841E2028AC61}"/>
              </a:ext>
            </a:extLst>
          </p:cNvPr>
          <p:cNvSpPr/>
          <p:nvPr/>
        </p:nvSpPr>
        <p:spPr>
          <a:xfrm flipH="1" flipV="1">
            <a:off x="3433876" y="4124600"/>
            <a:ext cx="249125" cy="448733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C294C2-35D4-1543-A890-7F0C9707834D}"/>
              </a:ext>
            </a:extLst>
          </p:cNvPr>
          <p:cNvSpPr txBox="1"/>
          <p:nvPr/>
        </p:nvSpPr>
        <p:spPr>
          <a:xfrm>
            <a:off x="3759200" y="4210547"/>
            <a:ext cx="6434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select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45DDB5-1A00-F346-95AE-64797826D409}"/>
              </a:ext>
            </a:extLst>
          </p:cNvPr>
          <p:cNvSpPr/>
          <p:nvPr/>
        </p:nvSpPr>
        <p:spPr>
          <a:xfrm>
            <a:off x="4698579" y="4155642"/>
            <a:ext cx="1482507" cy="340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processSelectedKey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90479A1-587B-C244-81C4-3DB12A80D4F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402666" y="4325963"/>
            <a:ext cx="295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DDF24FE-21A7-4645-9E54-8C1365F599D4}"/>
              </a:ext>
            </a:extLst>
          </p:cNvPr>
          <p:cNvSpPr txBox="1"/>
          <p:nvPr/>
        </p:nvSpPr>
        <p:spPr>
          <a:xfrm>
            <a:off x="3691466" y="1696356"/>
            <a:ext cx="838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pipeline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7FF95A-7985-5B4A-BEC0-32BB7B7F61FA}"/>
              </a:ext>
            </a:extLst>
          </p:cNvPr>
          <p:cNvSpPr/>
          <p:nvPr/>
        </p:nvSpPr>
        <p:spPr>
          <a:xfrm>
            <a:off x="4379277" y="2563801"/>
            <a:ext cx="2121112" cy="340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fireChannelRead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E2F7E38-CF26-9943-8A13-CAC85B70882F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5439833" y="2904442"/>
            <a:ext cx="0" cy="125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AF64349-EE66-DE4C-939D-D53DC00AD65D}"/>
              </a:ext>
            </a:extLst>
          </p:cNvPr>
          <p:cNvSpPr/>
          <p:nvPr/>
        </p:nvSpPr>
        <p:spPr>
          <a:xfrm>
            <a:off x="2604093" y="5245825"/>
            <a:ext cx="1506474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AbstractNioChannel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4139307-2512-B742-AAD8-C18D325517C0}"/>
              </a:ext>
            </a:extLst>
          </p:cNvPr>
          <p:cNvCxnSpPr>
            <a:cxnSpLocks/>
          </p:cNvCxnSpPr>
          <p:nvPr/>
        </p:nvCxnSpPr>
        <p:spPr>
          <a:xfrm>
            <a:off x="3357330" y="4573333"/>
            <a:ext cx="0" cy="616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0588321-F190-6A41-80B9-6C7F83C1699D}"/>
              </a:ext>
            </a:extLst>
          </p:cNvPr>
          <p:cNvSpPr txBox="1"/>
          <p:nvPr/>
        </p:nvSpPr>
        <p:spPr>
          <a:xfrm>
            <a:off x="5560279" y="3330429"/>
            <a:ext cx="1636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SelectionKey.OP_READ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F32C17-7913-5049-965E-2763C9AC799B}"/>
              </a:ext>
            </a:extLst>
          </p:cNvPr>
          <p:cNvSpPr/>
          <p:nvPr/>
        </p:nvSpPr>
        <p:spPr>
          <a:xfrm>
            <a:off x="4379276" y="1998921"/>
            <a:ext cx="2121112" cy="3406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ChannelHandler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LinkedList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ED2EB7E5-35D8-0643-96EB-81DB8A2ACB57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H="1" flipV="1">
            <a:off x="5439832" y="2339562"/>
            <a:ext cx="1" cy="224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A9180D9-C9C2-834A-A44A-F90A051E24E0}"/>
              </a:ext>
            </a:extLst>
          </p:cNvPr>
          <p:cNvSpPr txBox="1"/>
          <p:nvPr/>
        </p:nvSpPr>
        <p:spPr>
          <a:xfrm>
            <a:off x="341652" y="233527"/>
            <a:ext cx="341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Netty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中的读请求处理链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808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F672C3-8F06-AC40-9EA6-0A0BF7BD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1903953"/>
            <a:ext cx="8371417" cy="3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2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1B89EB-4BD9-B649-923D-4BF4F1B25889}"/>
              </a:ext>
            </a:extLst>
          </p:cNvPr>
          <p:cNvSpPr txBox="1"/>
          <p:nvPr/>
        </p:nvSpPr>
        <p:spPr>
          <a:xfrm>
            <a:off x="341652" y="233527"/>
            <a:ext cx="424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SpringFramework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的生命周期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8BA389-3DBB-D243-A1F5-3A82328AEAC5}"/>
              </a:ext>
            </a:extLst>
          </p:cNvPr>
          <p:cNvSpPr/>
          <p:nvPr/>
        </p:nvSpPr>
        <p:spPr>
          <a:xfrm>
            <a:off x="3450464" y="967542"/>
            <a:ext cx="2899537" cy="1253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1A45C2-8E6D-234F-959E-A6D71C1622FF}"/>
              </a:ext>
            </a:extLst>
          </p:cNvPr>
          <p:cNvSpPr txBox="1"/>
          <p:nvPr/>
        </p:nvSpPr>
        <p:spPr>
          <a:xfrm>
            <a:off x="3450464" y="1019623"/>
            <a:ext cx="1708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BeanDefinitionRegistry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7C2ADB-77BE-7D4D-80A9-4DE0A1BDACA8}"/>
              </a:ext>
            </a:extLst>
          </p:cNvPr>
          <p:cNvSpPr/>
          <p:nvPr/>
        </p:nvSpPr>
        <p:spPr>
          <a:xfrm>
            <a:off x="3927624" y="1414946"/>
            <a:ext cx="1708151" cy="480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BeanDefinition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3480AC-6866-F847-A446-F9065E391831}"/>
              </a:ext>
            </a:extLst>
          </p:cNvPr>
          <p:cNvSpPr/>
          <p:nvPr/>
        </p:nvSpPr>
        <p:spPr>
          <a:xfrm>
            <a:off x="4046157" y="1499500"/>
            <a:ext cx="1708151" cy="480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BeanDefinition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8E5713-CCD1-8443-A25D-0974ABA6352E}"/>
              </a:ext>
            </a:extLst>
          </p:cNvPr>
          <p:cNvSpPr/>
          <p:nvPr/>
        </p:nvSpPr>
        <p:spPr>
          <a:xfrm>
            <a:off x="3450464" y="2524078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BeanFactoryPostProcessor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A077EC-2279-CC49-A854-CDB028D1083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4900232" y="1980403"/>
            <a:ext cx="1" cy="543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1F23B36-6B30-B04D-96F3-13B53975D4BD}"/>
              </a:ext>
            </a:extLst>
          </p:cNvPr>
          <p:cNvSpPr/>
          <p:nvPr/>
        </p:nvSpPr>
        <p:spPr>
          <a:xfrm>
            <a:off x="3450464" y="3527670"/>
            <a:ext cx="2899536" cy="3783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0D5E434-2A61-8742-913A-81223FB750C7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900232" y="2902464"/>
            <a:ext cx="0" cy="625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B0377A-BC8F-FD45-9A79-B738984AA3A8}"/>
              </a:ext>
            </a:extLst>
          </p:cNvPr>
          <p:cNvSpPr txBox="1"/>
          <p:nvPr/>
        </p:nvSpPr>
        <p:spPr>
          <a:xfrm>
            <a:off x="2051142" y="2624161"/>
            <a:ext cx="1399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修改</a:t>
            </a:r>
            <a:r>
              <a:rPr kumimoji="1"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BeanDefinition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DF15C9E-0E19-184E-B265-C6F78A85A720}"/>
              </a:ext>
            </a:extLst>
          </p:cNvPr>
          <p:cNvSpPr txBox="1"/>
          <p:nvPr/>
        </p:nvSpPr>
        <p:spPr>
          <a:xfrm>
            <a:off x="3012526" y="3085921"/>
            <a:ext cx="1830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根据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Beandefinition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创建对象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756807E2-4812-714D-A680-7BD7B6D84BDF}"/>
              </a:ext>
            </a:extLst>
          </p:cNvPr>
          <p:cNvSpPr/>
          <p:nvPr/>
        </p:nvSpPr>
        <p:spPr>
          <a:xfrm>
            <a:off x="6494292" y="2433680"/>
            <a:ext cx="347134" cy="15371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81D2AD-3D8F-0447-8DD5-AEDDC4A2C475}"/>
              </a:ext>
            </a:extLst>
          </p:cNvPr>
          <p:cNvSpPr txBox="1"/>
          <p:nvPr/>
        </p:nvSpPr>
        <p:spPr>
          <a:xfrm>
            <a:off x="6936405" y="2402932"/>
            <a:ext cx="370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根据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BeanDefinition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的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所属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Class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，通过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反射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或者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CGLib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等方式实例化对象或其子类对象，并返回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BeanWrapper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包装对象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D8C743-CE59-F34D-A75E-51E99D7216DA}"/>
              </a:ext>
            </a:extLst>
          </p:cNvPr>
          <p:cNvSpPr txBox="1"/>
          <p:nvPr/>
        </p:nvSpPr>
        <p:spPr>
          <a:xfrm>
            <a:off x="6936405" y="3071937"/>
            <a:ext cx="3700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设置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实例的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属性和依赖</a:t>
            </a:r>
            <a:endParaRPr kumimoji="1" lang="en-US" altLang="zh-CN" sz="9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16D2723-1E93-C34B-8CFE-1D3C8893C86E}"/>
              </a:ext>
            </a:extLst>
          </p:cNvPr>
          <p:cNvSpPr txBox="1"/>
          <p:nvPr/>
        </p:nvSpPr>
        <p:spPr>
          <a:xfrm>
            <a:off x="6936405" y="3602442"/>
            <a:ext cx="431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3.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 把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实例实现的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Aware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接口对应的对象注入到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实例中，如实现 </a:t>
            </a:r>
            <a:r>
              <a:rPr kumimoji="1" lang="en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ApplicationContextAware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接口，则向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注入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对象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36B5CD-C286-7E42-8704-7781DCEC1459}"/>
              </a:ext>
            </a:extLst>
          </p:cNvPr>
          <p:cNvSpPr/>
          <p:nvPr/>
        </p:nvSpPr>
        <p:spPr>
          <a:xfrm>
            <a:off x="3450464" y="4282800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BeanPostProcessor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3E41C79-4C3D-4445-87B5-95ADEC108EE1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>
            <a:off x="4900232" y="3906056"/>
            <a:ext cx="0" cy="376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2BA05A0-2CA4-A64A-96D6-DD9C196BD6D7}"/>
              </a:ext>
            </a:extLst>
          </p:cNvPr>
          <p:cNvSpPr txBox="1"/>
          <p:nvPr/>
        </p:nvSpPr>
        <p:spPr>
          <a:xfrm>
            <a:off x="2051142" y="4356738"/>
            <a:ext cx="1399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修改</a:t>
            </a:r>
            <a:r>
              <a:rPr kumimoji="1"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实例</a:t>
            </a:r>
            <a:endParaRPr kumimoji="1" lang="en-US" altLang="zh-CN" sz="900">
              <a:solidFill>
                <a:schemeClr val="accent6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8C8BAE-5D4A-434E-A018-E028E48048C2}"/>
              </a:ext>
            </a:extLst>
          </p:cNvPr>
          <p:cNvSpPr txBox="1"/>
          <p:nvPr/>
        </p:nvSpPr>
        <p:spPr>
          <a:xfrm>
            <a:off x="6667859" y="4356738"/>
            <a:ext cx="4203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Spring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AOP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的原理就是在这一步使用增强的代理对象替换原来的</a:t>
            </a:r>
            <a:r>
              <a:rPr kumimoji="1" lang="en-US" altLang="zh-CN" sz="900"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latin typeface="Menlo" panose="020B0609030804020204" pitchFamily="49" charset="0"/>
                <a:ea typeface="微软雅黑" panose="020B0503020204020204" pitchFamily="34" charset="-122"/>
              </a:rPr>
              <a:t>实例</a:t>
            </a:r>
            <a:endParaRPr kumimoji="1" lang="en-US" altLang="zh-CN" sz="9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01C3C7B-42AB-E244-8102-DDCCC1F2A4F1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 flipV="1">
            <a:off x="6350000" y="4471993"/>
            <a:ext cx="317859" cy="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304A633-5332-5346-97C2-ADDF9F57E535}"/>
              </a:ext>
            </a:extLst>
          </p:cNvPr>
          <p:cNvSpPr/>
          <p:nvPr/>
        </p:nvSpPr>
        <p:spPr>
          <a:xfrm>
            <a:off x="3450464" y="4973280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InitializingBean &amp;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_method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E1D1F77-0F71-354B-A08E-5BA4F850D802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4900232" y="4661186"/>
            <a:ext cx="0" cy="312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75F7A01-E814-2047-B334-6364B13ADED0}"/>
              </a:ext>
            </a:extLst>
          </p:cNvPr>
          <p:cNvSpPr txBox="1"/>
          <p:nvPr/>
        </p:nvSpPr>
        <p:spPr>
          <a:xfrm>
            <a:off x="2050425" y="5037930"/>
            <a:ext cx="1399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进一步修改</a:t>
            </a:r>
            <a:r>
              <a:rPr kumimoji="1"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状态</a:t>
            </a:r>
            <a:endParaRPr kumimoji="1" lang="en-US" altLang="zh-CN" sz="900">
              <a:solidFill>
                <a:schemeClr val="accent6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D5F04AB-6574-F84E-96D4-3561FF7262E0}"/>
              </a:ext>
            </a:extLst>
          </p:cNvPr>
          <p:cNvSpPr txBox="1"/>
          <p:nvPr/>
        </p:nvSpPr>
        <p:spPr>
          <a:xfrm>
            <a:off x="6667859" y="4977902"/>
            <a:ext cx="444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900">
                <a:latin typeface="Menlo" panose="020B0609030804020204" pitchFamily="49" charset="0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/>
              <a:t>如果实现</a:t>
            </a:r>
            <a:r>
              <a:rPr lang="en-US" altLang="zh-CN"/>
              <a:t>InitializingBean</a:t>
            </a:r>
            <a:r>
              <a:rPr lang="zh-CN" altLang="en-US"/>
              <a:t>接口，则调用</a:t>
            </a:r>
            <a:r>
              <a:rPr lang="en" altLang="zh-CN"/>
              <a:t>afterPropertiesSet</a:t>
            </a:r>
            <a:r>
              <a:rPr lang="zh-CN" altLang="en-US"/>
              <a:t>方法继续设置</a:t>
            </a:r>
            <a:r>
              <a:rPr lang="en-US" altLang="zh-CN"/>
              <a:t>Bean</a:t>
            </a:r>
            <a:r>
              <a:rPr lang="zh-CN" altLang="en-US"/>
              <a:t>实例状态，如果</a:t>
            </a:r>
            <a:r>
              <a:rPr lang="en-US" altLang="zh-CN"/>
              <a:t>XML</a:t>
            </a:r>
            <a:r>
              <a:rPr lang="zh-CN" altLang="en-US"/>
              <a:t>中指定</a:t>
            </a:r>
            <a:r>
              <a:rPr lang="en-US" altLang="zh-CN"/>
              <a:t>bean</a:t>
            </a:r>
            <a:r>
              <a:rPr lang="zh-CN" altLang="en-US"/>
              <a:t>的</a:t>
            </a:r>
            <a:r>
              <a:rPr lang="en-US" altLang="zh-CN"/>
              <a:t>init_method</a:t>
            </a:r>
            <a:r>
              <a:rPr lang="zh-CN" altLang="en-US"/>
              <a:t>，则调用指定的方法</a:t>
            </a:r>
            <a:endParaRPr lang="en" altLang="zh-CN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5220B92-C62B-7843-89DB-BB766779E248}"/>
              </a:ext>
            </a:extLst>
          </p:cNvPr>
          <p:cNvSpPr/>
          <p:nvPr/>
        </p:nvSpPr>
        <p:spPr>
          <a:xfrm>
            <a:off x="3450464" y="5670322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DisposableBean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_method</a:t>
            </a: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57B4CFC-830E-FC43-A0DA-4D53EF1821D5}"/>
              </a:ext>
            </a:extLst>
          </p:cNvPr>
          <p:cNvCxnSpPr>
            <a:cxnSpLocks/>
            <a:stCxn id="42" idx="2"/>
            <a:endCxn id="50" idx="0"/>
          </p:cNvCxnSpPr>
          <p:nvPr/>
        </p:nvCxnSpPr>
        <p:spPr>
          <a:xfrm>
            <a:off x="4900232" y="5351666"/>
            <a:ext cx="0" cy="31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9B7AC046-971D-B240-A145-B7A61F6E1501}"/>
              </a:ext>
            </a:extLst>
          </p:cNvPr>
          <p:cNvSpPr txBox="1"/>
          <p:nvPr/>
        </p:nvSpPr>
        <p:spPr>
          <a:xfrm>
            <a:off x="6667859" y="5674849"/>
            <a:ext cx="47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900">
                <a:latin typeface="Menlo" panose="020B0609030804020204" pitchFamily="49" charset="0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/>
              <a:t>实现</a:t>
            </a:r>
            <a:r>
              <a:rPr lang="en-US" altLang="zh-CN"/>
              <a:t>DisposableBean</a:t>
            </a:r>
            <a:r>
              <a:rPr lang="zh-CN" altLang="en-US"/>
              <a:t>或者在</a:t>
            </a:r>
            <a:r>
              <a:rPr lang="en-US" altLang="zh-CN"/>
              <a:t>XML</a:t>
            </a:r>
            <a:r>
              <a:rPr lang="zh-CN" altLang="en-US"/>
              <a:t>中自定义</a:t>
            </a:r>
            <a:r>
              <a:rPr lang="en-US" altLang="zh-CN"/>
              <a:t>destroy-method</a:t>
            </a:r>
            <a:r>
              <a:rPr lang="zh-CN" altLang="en-US"/>
              <a:t>定义对象</a:t>
            </a:r>
            <a:r>
              <a:rPr lang="zh-CN" altLang="en-US">
                <a:solidFill>
                  <a:srgbClr val="FF0000"/>
                </a:solidFill>
              </a:rPr>
              <a:t>销毁时的回调</a:t>
            </a:r>
            <a:r>
              <a:rPr lang="zh-CN" altLang="en-US"/>
              <a:t>，在调用</a:t>
            </a:r>
            <a:r>
              <a:rPr lang="en-US" altLang="zh-CN"/>
              <a:t>BeanFactory.</a:t>
            </a:r>
            <a:r>
              <a:rPr lang="en" altLang="zh-CN"/>
              <a:t>destroySingletons</a:t>
            </a:r>
            <a:r>
              <a:rPr lang="zh-CN" altLang="en"/>
              <a:t>方法</a:t>
            </a:r>
            <a:r>
              <a:rPr lang="zh-CN" altLang="en-US"/>
              <a:t>时，对象销毁回调才会被调用执行</a:t>
            </a:r>
            <a:r>
              <a:rPr lang="en" altLang="zh-CN"/>
              <a:t> 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094520A-205B-0540-BFF8-4EFAAFAA3EA9}"/>
              </a:ext>
            </a:extLst>
          </p:cNvPr>
          <p:cNvCxnSpPr>
            <a:cxnSpLocks/>
          </p:cNvCxnSpPr>
          <p:nvPr/>
        </p:nvCxnSpPr>
        <p:spPr>
          <a:xfrm>
            <a:off x="4900232" y="6044181"/>
            <a:ext cx="0" cy="31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B0E47A4-D7D9-D442-B3A0-B5500E1AC840}"/>
              </a:ext>
            </a:extLst>
          </p:cNvPr>
          <p:cNvSpPr txBox="1"/>
          <p:nvPr/>
        </p:nvSpPr>
        <p:spPr>
          <a:xfrm>
            <a:off x="4200571" y="6307151"/>
            <a:ext cx="1399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开始使用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实例</a:t>
            </a:r>
            <a:endParaRPr kumimoji="1" lang="en-US" altLang="zh-CN" sz="9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26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CEC853D-15B6-A945-9058-F94286EF8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05" y="1210435"/>
            <a:ext cx="5583295" cy="46484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65F577-10BA-E841-8A81-744E620F5E8C}"/>
              </a:ext>
            </a:extLst>
          </p:cNvPr>
          <p:cNvSpPr txBox="1"/>
          <p:nvPr/>
        </p:nvSpPr>
        <p:spPr>
          <a:xfrm>
            <a:off x="341652" y="233527"/>
            <a:ext cx="424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AOP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概念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044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F73BC1-BFED-A54D-92F6-8ADC8AA7E937}"/>
              </a:ext>
            </a:extLst>
          </p:cNvPr>
          <p:cNvSpPr/>
          <p:nvPr/>
        </p:nvSpPr>
        <p:spPr>
          <a:xfrm>
            <a:off x="1782531" y="787400"/>
            <a:ext cx="4313469" cy="1380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DE7327-FE1C-4246-AB25-CF156644548A}"/>
              </a:ext>
            </a:extLst>
          </p:cNvPr>
          <p:cNvSpPr txBox="1"/>
          <p:nvPr/>
        </p:nvSpPr>
        <p:spPr>
          <a:xfrm>
            <a:off x="1799465" y="887364"/>
            <a:ext cx="2340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HandlerMapping(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请求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处理器映射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293E10-7B68-3545-B919-E4A27C09B2CA}"/>
              </a:ext>
            </a:extLst>
          </p:cNvPr>
          <p:cNvSpPr/>
          <p:nvPr/>
        </p:nvSpPr>
        <p:spPr>
          <a:xfrm>
            <a:off x="2095877" y="1329268"/>
            <a:ext cx="1476523" cy="295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HttpServletRequest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C458B8-6C3A-F04A-93D3-28F017929DD7}"/>
              </a:ext>
            </a:extLst>
          </p:cNvPr>
          <p:cNvSpPr/>
          <p:nvPr/>
        </p:nvSpPr>
        <p:spPr>
          <a:xfrm>
            <a:off x="3868812" y="1329268"/>
            <a:ext cx="1708151" cy="2954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06310C7-F1FA-C742-B4E2-9F5E8EA3CB5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572400" y="1477010"/>
            <a:ext cx="296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1695B13-3769-7C40-9FBC-2F55F7BF02A4}"/>
              </a:ext>
            </a:extLst>
          </p:cNvPr>
          <p:cNvSpPr/>
          <p:nvPr/>
        </p:nvSpPr>
        <p:spPr>
          <a:xfrm>
            <a:off x="2256744" y="1596689"/>
            <a:ext cx="1476523" cy="295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HttpServletRequest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E7D87B-7823-F541-AAC7-34A2159672D8}"/>
              </a:ext>
            </a:extLst>
          </p:cNvPr>
          <p:cNvSpPr/>
          <p:nvPr/>
        </p:nvSpPr>
        <p:spPr>
          <a:xfrm>
            <a:off x="4029679" y="1596689"/>
            <a:ext cx="1708151" cy="2954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60D4B42-C50D-FF49-A995-F9C684BCF94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733267" y="1744431"/>
            <a:ext cx="296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98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C75E7D-2142-A840-BD40-4D7432A20192}"/>
              </a:ext>
            </a:extLst>
          </p:cNvPr>
          <p:cNvSpPr/>
          <p:nvPr/>
        </p:nvSpPr>
        <p:spPr>
          <a:xfrm>
            <a:off x="1638597" y="981711"/>
            <a:ext cx="3162001" cy="187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5A70A4-C824-874B-AE52-E1CB26B98D94}"/>
              </a:ext>
            </a:extLst>
          </p:cNvPr>
          <p:cNvSpPr txBox="1"/>
          <p:nvPr/>
        </p:nvSpPr>
        <p:spPr>
          <a:xfrm>
            <a:off x="1655532" y="1081676"/>
            <a:ext cx="952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Tomcat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BF7C2C-4CDC-8442-BB1D-0EC017522BFA}"/>
              </a:ext>
            </a:extLst>
          </p:cNvPr>
          <p:cNvSpPr/>
          <p:nvPr/>
        </p:nvSpPr>
        <p:spPr>
          <a:xfrm>
            <a:off x="2281123" y="2074483"/>
            <a:ext cx="1758417" cy="32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ContextLoaderListener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3B9D29-0E74-1244-81D4-1ED7D51804FC}"/>
              </a:ext>
            </a:extLst>
          </p:cNvPr>
          <p:cNvSpPr/>
          <p:nvPr/>
        </p:nvSpPr>
        <p:spPr>
          <a:xfrm>
            <a:off x="2281122" y="1547704"/>
            <a:ext cx="1758417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ServletContextListener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E18FA30-5652-3946-B9A2-7CC1D8B6353D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3160331" y="1870584"/>
            <a:ext cx="1" cy="20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2682BB7-5150-994C-900F-B21CEA7205B7}"/>
              </a:ext>
            </a:extLst>
          </p:cNvPr>
          <p:cNvSpPr txBox="1"/>
          <p:nvPr/>
        </p:nvSpPr>
        <p:spPr>
          <a:xfrm>
            <a:off x="2825107" y="1263227"/>
            <a:ext cx="1639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web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应用生命周期监听接口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BC78750-14D8-6741-996D-E3EC90CC8E22}"/>
              </a:ext>
            </a:extLst>
          </p:cNvPr>
          <p:cNvSpPr txBox="1"/>
          <p:nvPr/>
        </p:nvSpPr>
        <p:spPr>
          <a:xfrm>
            <a:off x="1940285" y="2485846"/>
            <a:ext cx="2695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Spring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监听器，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web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应用启动时，启动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Spring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0298BC-230D-774A-AF13-F369A9B726C7}"/>
              </a:ext>
            </a:extLst>
          </p:cNvPr>
          <p:cNvSpPr txBox="1"/>
          <p:nvPr/>
        </p:nvSpPr>
        <p:spPr>
          <a:xfrm>
            <a:off x="5307656" y="1386574"/>
            <a:ext cx="443929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web.xml</a:t>
            </a:r>
          </a:p>
          <a:p>
            <a:endParaRPr kumimoji="1" lang="en-US" altLang="zh-CN" sz="9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&lt;listener&gt;</a:t>
            </a:r>
            <a:b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&lt;listener-class&gt;</a:t>
            </a:r>
          </a:p>
          <a:p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org.springframework.web.context.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ContextLoaderListener</a:t>
            </a:r>
          </a:p>
          <a:p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&lt;/listener-class&gt;</a:t>
            </a:r>
            <a:b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&lt;/listener&gt;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96B1339-03E1-7C49-9F7C-1563C76D15D8}"/>
              </a:ext>
            </a:extLst>
          </p:cNvPr>
          <p:cNvCxnSpPr>
            <a:stCxn id="23" idx="1"/>
            <a:endCxn id="4" idx="3"/>
          </p:cNvCxnSpPr>
          <p:nvPr/>
        </p:nvCxnSpPr>
        <p:spPr>
          <a:xfrm flipH="1">
            <a:off x="4800598" y="1917489"/>
            <a:ext cx="507058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E10884F-D7E7-8C46-A205-92EEFBC3376C}"/>
              </a:ext>
            </a:extLst>
          </p:cNvPr>
          <p:cNvSpPr/>
          <p:nvPr/>
        </p:nvSpPr>
        <p:spPr>
          <a:xfrm>
            <a:off x="1640863" y="3897055"/>
            <a:ext cx="2281467" cy="986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FCA2966-C40F-9547-BCB1-C77A36DC9AC4}"/>
              </a:ext>
            </a:extLst>
          </p:cNvPr>
          <p:cNvSpPr txBox="1"/>
          <p:nvPr/>
        </p:nvSpPr>
        <p:spPr>
          <a:xfrm>
            <a:off x="1657796" y="3997019"/>
            <a:ext cx="1646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ContextLoaderListener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995082C-D18B-B045-9A1F-35B7D978AE61}"/>
              </a:ext>
            </a:extLst>
          </p:cNvPr>
          <p:cNvSpPr/>
          <p:nvPr/>
        </p:nvSpPr>
        <p:spPr>
          <a:xfrm>
            <a:off x="1931228" y="4345686"/>
            <a:ext cx="1758417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contextInitialized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0449F96-4BAA-6547-8512-FA815AB4DECE}"/>
              </a:ext>
            </a:extLst>
          </p:cNvPr>
          <p:cNvSpPr/>
          <p:nvPr/>
        </p:nvSpPr>
        <p:spPr>
          <a:xfrm>
            <a:off x="4429004" y="3897055"/>
            <a:ext cx="2513663" cy="2713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E02004-EF29-3A4A-AAAB-BA6EDCEC1330}"/>
              </a:ext>
            </a:extLst>
          </p:cNvPr>
          <p:cNvSpPr txBox="1"/>
          <p:nvPr/>
        </p:nvSpPr>
        <p:spPr>
          <a:xfrm>
            <a:off x="4445937" y="3997020"/>
            <a:ext cx="1116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ContextLoader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0428AC-4DA8-E64F-B503-6896A08848FF}"/>
              </a:ext>
            </a:extLst>
          </p:cNvPr>
          <p:cNvSpPr/>
          <p:nvPr/>
        </p:nvSpPr>
        <p:spPr>
          <a:xfrm>
            <a:off x="4730544" y="4345687"/>
            <a:ext cx="1926965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initWebApplicationContext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05B207F-EBCE-1E46-869A-BFA3CF8025A2}"/>
              </a:ext>
            </a:extLst>
          </p:cNvPr>
          <p:cNvSpPr/>
          <p:nvPr/>
        </p:nvSpPr>
        <p:spPr>
          <a:xfrm>
            <a:off x="4677034" y="4883243"/>
            <a:ext cx="2033985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createWebApplicationContext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D71085E-7FAC-DF47-8D8C-47BD466D03E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694027" y="4668567"/>
            <a:ext cx="0" cy="214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F80286CF-1BA3-D446-B392-CE9078994FC2}"/>
              </a:ext>
            </a:extLst>
          </p:cNvPr>
          <p:cNvSpPr/>
          <p:nvPr/>
        </p:nvSpPr>
        <p:spPr>
          <a:xfrm>
            <a:off x="4846198" y="5434814"/>
            <a:ext cx="1695656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configureAndRefreshWebApplicationContext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C27D24C-5A5B-3546-9DCC-1ACF5A960332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 flipH="1">
            <a:off x="5694026" y="5206123"/>
            <a:ext cx="1" cy="228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AC3AEF8-394D-BA4D-AB19-C496747302AA}"/>
              </a:ext>
            </a:extLst>
          </p:cNvPr>
          <p:cNvSpPr/>
          <p:nvPr/>
        </p:nvSpPr>
        <p:spPr>
          <a:xfrm>
            <a:off x="4846198" y="6030872"/>
            <a:ext cx="1695656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customizeContext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E8945778-E128-3646-9FB5-6EAA0D9215D5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>
            <a:off x="5694026" y="5757694"/>
            <a:ext cx="0" cy="273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D31500CC-5679-0D4C-8E66-1439A05A469D}"/>
              </a:ext>
            </a:extLst>
          </p:cNvPr>
          <p:cNvSpPr/>
          <p:nvPr/>
        </p:nvSpPr>
        <p:spPr>
          <a:xfrm>
            <a:off x="7448737" y="3897054"/>
            <a:ext cx="2281467" cy="986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2E18C95-329E-0F44-8B12-1591F428F804}"/>
              </a:ext>
            </a:extLst>
          </p:cNvPr>
          <p:cNvSpPr txBox="1"/>
          <p:nvPr/>
        </p:nvSpPr>
        <p:spPr>
          <a:xfrm>
            <a:off x="7465670" y="3997018"/>
            <a:ext cx="2031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AbstractApplicationContext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46F1FFE-05D1-804F-AED9-CB4E2972D99A}"/>
              </a:ext>
            </a:extLst>
          </p:cNvPr>
          <p:cNvSpPr/>
          <p:nvPr/>
        </p:nvSpPr>
        <p:spPr>
          <a:xfrm>
            <a:off x="7739102" y="4345685"/>
            <a:ext cx="1758417" cy="32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refresh</a:t>
            </a:r>
            <a:endParaRPr kumimoji="1" lang="zh-CN" altLang="en-US" sz="90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209A423B-E8F7-B44D-AC57-55BB977EEBCC}"/>
              </a:ext>
            </a:extLst>
          </p:cNvPr>
          <p:cNvCxnSpPr/>
          <p:nvPr/>
        </p:nvCxnSpPr>
        <p:spPr>
          <a:xfrm>
            <a:off x="3922330" y="4436537"/>
            <a:ext cx="50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BFE88D0B-D17C-7241-A4DD-FF27CCCA1F9E}"/>
              </a:ext>
            </a:extLst>
          </p:cNvPr>
          <p:cNvCxnSpPr/>
          <p:nvPr/>
        </p:nvCxnSpPr>
        <p:spPr>
          <a:xfrm>
            <a:off x="6942063" y="4411136"/>
            <a:ext cx="50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A2BB9BB-C14B-6546-8FFE-91CD9AB387A0}"/>
              </a:ext>
            </a:extLst>
          </p:cNvPr>
          <p:cNvSpPr txBox="1"/>
          <p:nvPr/>
        </p:nvSpPr>
        <p:spPr>
          <a:xfrm>
            <a:off x="341652" y="233527"/>
            <a:ext cx="424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万恶之源，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框架启动第一步</a:t>
            </a:r>
            <a:endParaRPr kumimoji="1" lang="en-US" altLang="zh-CN" sz="16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8C13BA0-B42C-2245-BF22-061AD252DF4E}"/>
              </a:ext>
            </a:extLst>
          </p:cNvPr>
          <p:cNvSpPr txBox="1"/>
          <p:nvPr/>
        </p:nvSpPr>
        <p:spPr>
          <a:xfrm>
            <a:off x="1638597" y="3112939"/>
            <a:ext cx="94656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Spring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框架在启动过程中，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将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ApplicationContext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对象设置为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ServletContext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的一个属性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，这样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SpringMVC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就能直接拿到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Spring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框架启动好的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ApplicationContext</a:t>
            </a:r>
            <a:endParaRPr kumimoji="1" lang="en" altLang="zh-CN" sz="9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endParaRPr kumimoji="1" lang="en-US" altLang="zh-CN" sz="90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kumimoji="1" lang="zh-CN" altLang="en-US" sz="900"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" altLang="zh-CN" sz="900">
                <a:latin typeface="Menlo" panose="020B0609030804020204" pitchFamily="49" charset="0"/>
                <a:cs typeface="Menlo" panose="020B0609030804020204" pitchFamily="49" charset="0"/>
              </a:rPr>
              <a:t>servletContext.setAttribute(WebApplicationContext.ROOT_WEB_APPLICATION_CONTEXT_ATTRIBUTE, this.context);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5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6E28BF-D8A0-EA47-B8C5-AC3E150AAE21}"/>
              </a:ext>
            </a:extLst>
          </p:cNvPr>
          <p:cNvSpPr txBox="1"/>
          <p:nvPr/>
        </p:nvSpPr>
        <p:spPr>
          <a:xfrm>
            <a:off x="341652" y="233527"/>
            <a:ext cx="341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殊途同归，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refreshContext</a:t>
            </a:r>
          </a:p>
        </p:txBody>
      </p:sp>
    </p:spTree>
    <p:extLst>
      <p:ext uri="{BB962C8B-B14F-4D97-AF65-F5344CB8AC3E}">
        <p14:creationId xmlns:p14="http://schemas.microsoft.com/office/powerpoint/2010/main" val="1056562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1C7B110-F36B-8747-95E3-50D9365E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66" y="1748674"/>
            <a:ext cx="7175501" cy="381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08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1C2376D-C8D8-8B43-B63B-DA8AC039CE75}"/>
              </a:ext>
            </a:extLst>
          </p:cNvPr>
          <p:cNvSpPr/>
          <p:nvPr/>
        </p:nvSpPr>
        <p:spPr>
          <a:xfrm>
            <a:off x="1441298" y="1429532"/>
            <a:ext cx="4466167" cy="4911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BFCC18-541A-1E42-A412-29F287E25511}"/>
              </a:ext>
            </a:extLst>
          </p:cNvPr>
          <p:cNvSpPr txBox="1"/>
          <p:nvPr/>
        </p:nvSpPr>
        <p:spPr>
          <a:xfrm>
            <a:off x="1441296" y="1548511"/>
            <a:ext cx="20531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DefaultListableBeanFactory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8DBD09-E188-B34D-B224-6B3E774AEEBB}"/>
              </a:ext>
            </a:extLst>
          </p:cNvPr>
          <p:cNvSpPr txBox="1"/>
          <p:nvPr/>
        </p:nvSpPr>
        <p:spPr>
          <a:xfrm>
            <a:off x="1441298" y="1050888"/>
            <a:ext cx="177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BeanFactory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初始状态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17A432-EE57-1941-A879-177B7082AF5C}"/>
              </a:ext>
            </a:extLst>
          </p:cNvPr>
          <p:cNvSpPr/>
          <p:nvPr/>
        </p:nvSpPr>
        <p:spPr>
          <a:xfrm>
            <a:off x="1718719" y="1931426"/>
            <a:ext cx="3889732" cy="4181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BB79A8-D665-7E49-BD80-5275464273CA}"/>
              </a:ext>
            </a:extLst>
          </p:cNvPr>
          <p:cNvSpPr txBox="1"/>
          <p:nvPr/>
        </p:nvSpPr>
        <p:spPr>
          <a:xfrm>
            <a:off x="1718720" y="2033576"/>
            <a:ext cx="176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BeanDefinitionRegistry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0E3FCF-6D8D-5949-9515-5AE479767375}"/>
              </a:ext>
            </a:extLst>
          </p:cNvPr>
          <p:cNvSpPr/>
          <p:nvPr/>
        </p:nvSpPr>
        <p:spPr>
          <a:xfrm>
            <a:off x="2042171" y="2517685"/>
            <a:ext cx="3145892" cy="29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ConfigurationClassPostProcessor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61E14C-EE10-7E43-9F32-493B6D4E89B1}"/>
              </a:ext>
            </a:extLst>
          </p:cNvPr>
          <p:cNvSpPr/>
          <p:nvPr/>
        </p:nvSpPr>
        <p:spPr>
          <a:xfrm>
            <a:off x="2042171" y="3708779"/>
            <a:ext cx="3145892" cy="29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AutowiredAnnotationBeanPostProcessor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99FC91-051A-5B41-9EC3-C3C9C9744FB0}"/>
              </a:ext>
            </a:extLst>
          </p:cNvPr>
          <p:cNvSpPr/>
          <p:nvPr/>
        </p:nvSpPr>
        <p:spPr>
          <a:xfrm>
            <a:off x="2042171" y="4304326"/>
            <a:ext cx="3145892" cy="29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CommonAnnotationBeanPostProcessor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932DB3-9A15-D649-BD11-AB08A3F6C483}"/>
              </a:ext>
            </a:extLst>
          </p:cNvPr>
          <p:cNvSpPr/>
          <p:nvPr/>
        </p:nvSpPr>
        <p:spPr>
          <a:xfrm>
            <a:off x="2042171" y="3113232"/>
            <a:ext cx="3145892" cy="29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EventListenerMethodProcessor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0D1211-CFC9-B140-9F9E-93CECC8C1D79}"/>
              </a:ext>
            </a:extLst>
          </p:cNvPr>
          <p:cNvSpPr/>
          <p:nvPr/>
        </p:nvSpPr>
        <p:spPr>
          <a:xfrm>
            <a:off x="2042171" y="4899873"/>
            <a:ext cx="3145892" cy="29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DefaultEventListenerFactory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1439365-D1D6-7E4A-B85F-698D26B41F68}"/>
              </a:ext>
            </a:extLst>
          </p:cNvPr>
          <p:cNvSpPr/>
          <p:nvPr/>
        </p:nvSpPr>
        <p:spPr>
          <a:xfrm>
            <a:off x="2042171" y="5495418"/>
            <a:ext cx="3145892" cy="29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AnnotatedGenericBeanDefinition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A44F79-9322-E04B-A874-03DBC1B1CF00}"/>
              </a:ext>
            </a:extLst>
          </p:cNvPr>
          <p:cNvSpPr txBox="1"/>
          <p:nvPr/>
        </p:nvSpPr>
        <p:spPr>
          <a:xfrm>
            <a:off x="341652" y="233527"/>
            <a:ext cx="600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x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 ApplicationContext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中创建一个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BeanFactory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583889-AA0E-C141-BEFF-B76F273522E0}"/>
              </a:ext>
            </a:extLst>
          </p:cNvPr>
          <p:cNvSpPr/>
          <p:nvPr/>
        </p:nvSpPr>
        <p:spPr>
          <a:xfrm>
            <a:off x="7851163" y="1245028"/>
            <a:ext cx="2899537" cy="1253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8E0266-93B0-524D-9CB7-76976BDBF706}"/>
              </a:ext>
            </a:extLst>
          </p:cNvPr>
          <p:cNvSpPr txBox="1"/>
          <p:nvPr/>
        </p:nvSpPr>
        <p:spPr>
          <a:xfrm>
            <a:off x="7851163" y="1297109"/>
            <a:ext cx="1708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BeanDefinitionRegistry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5F0DD6-597D-F241-A01E-FBBBD8ECF79E}"/>
              </a:ext>
            </a:extLst>
          </p:cNvPr>
          <p:cNvSpPr/>
          <p:nvPr/>
        </p:nvSpPr>
        <p:spPr>
          <a:xfrm>
            <a:off x="8328323" y="1692432"/>
            <a:ext cx="1708151" cy="480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BeanDefinition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86A670-74D3-BF4A-BD2B-7783DD329ABB}"/>
              </a:ext>
            </a:extLst>
          </p:cNvPr>
          <p:cNvSpPr/>
          <p:nvPr/>
        </p:nvSpPr>
        <p:spPr>
          <a:xfrm>
            <a:off x="8446856" y="1776986"/>
            <a:ext cx="1708151" cy="480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BeanDefinition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58A6AD-0DED-1D43-89AF-17A4C73F91B4}"/>
              </a:ext>
            </a:extLst>
          </p:cNvPr>
          <p:cNvSpPr/>
          <p:nvPr/>
        </p:nvSpPr>
        <p:spPr>
          <a:xfrm>
            <a:off x="7851163" y="3309444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BeanFactoryPostProcessor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72B159C-1F36-9649-8CD7-97146637F946}"/>
              </a:ext>
            </a:extLst>
          </p:cNvPr>
          <p:cNvCxnSpPr>
            <a:cxnSpLocks/>
            <a:stCxn id="26" idx="2"/>
            <a:endCxn id="40" idx="0"/>
          </p:cNvCxnSpPr>
          <p:nvPr/>
        </p:nvCxnSpPr>
        <p:spPr>
          <a:xfrm flipH="1">
            <a:off x="9300931" y="2257889"/>
            <a:ext cx="1" cy="445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78B5A5D-D361-EB4D-81FF-C1218602924B}"/>
              </a:ext>
            </a:extLst>
          </p:cNvPr>
          <p:cNvSpPr/>
          <p:nvPr/>
        </p:nvSpPr>
        <p:spPr>
          <a:xfrm>
            <a:off x="7851163" y="3915720"/>
            <a:ext cx="2899536" cy="3783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62F90214-77A2-B747-90C1-E9BC25FAB8AD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9300931" y="3687830"/>
            <a:ext cx="0" cy="22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F5158E7-F30D-2241-9D3D-F4087D63E982}"/>
              </a:ext>
            </a:extLst>
          </p:cNvPr>
          <p:cNvSpPr/>
          <p:nvPr/>
        </p:nvSpPr>
        <p:spPr>
          <a:xfrm>
            <a:off x="7851163" y="4521996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BeanPostProcessor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03D1219-CBEA-8049-BCF3-FD315428023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9300931" y="4294106"/>
            <a:ext cx="0" cy="22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0F2E615-8DCA-A149-A371-D740293B2FF6}"/>
              </a:ext>
            </a:extLst>
          </p:cNvPr>
          <p:cNvSpPr/>
          <p:nvPr/>
        </p:nvSpPr>
        <p:spPr>
          <a:xfrm>
            <a:off x="7851163" y="5128272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InitializingBean &amp;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_method</a:t>
            </a: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3A1E799-D067-BE4E-B93F-4B33BBE32BAF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9300931" y="4900382"/>
            <a:ext cx="0" cy="22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D01E78A-88D6-0C44-B1B8-2DB2B117454A}"/>
              </a:ext>
            </a:extLst>
          </p:cNvPr>
          <p:cNvSpPr/>
          <p:nvPr/>
        </p:nvSpPr>
        <p:spPr>
          <a:xfrm>
            <a:off x="7851163" y="5734548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DisposableBean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_method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91643E63-A657-914D-989F-4DE53D652D99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9300931" y="5506658"/>
            <a:ext cx="0" cy="22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9806635-1E9C-7949-82AD-4789F250E68A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9300931" y="6112934"/>
            <a:ext cx="0" cy="22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808D100-6D6E-A040-B319-9F61C2F41D3A}"/>
              </a:ext>
            </a:extLst>
          </p:cNvPr>
          <p:cNvSpPr txBox="1"/>
          <p:nvPr/>
        </p:nvSpPr>
        <p:spPr>
          <a:xfrm>
            <a:off x="8601270" y="6340826"/>
            <a:ext cx="1399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开始使用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9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实例</a:t>
            </a:r>
            <a:endParaRPr kumimoji="1" lang="en-US" altLang="zh-CN" sz="9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D06997-F08A-0B42-8A30-9821DF141C89}"/>
              </a:ext>
            </a:extLst>
          </p:cNvPr>
          <p:cNvSpPr/>
          <p:nvPr/>
        </p:nvSpPr>
        <p:spPr>
          <a:xfrm>
            <a:off x="7851163" y="2703168"/>
            <a:ext cx="2899536" cy="378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BeanDefinitionRegistryPostProcessor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7F334702-E0DF-F94E-B919-1C966FAEBF8B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9300931" y="3081554"/>
            <a:ext cx="0" cy="22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5A04A84-001E-124D-B11D-38D045C183CC}"/>
              </a:ext>
            </a:extLst>
          </p:cNvPr>
          <p:cNvSpPr txBox="1"/>
          <p:nvPr/>
        </p:nvSpPr>
        <p:spPr>
          <a:xfrm>
            <a:off x="7818354" y="820980"/>
            <a:ext cx="177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的生命周期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–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缘起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4A8315C3-0B23-A04C-B3F0-0A02492FCAFE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>
            <a:off x="5188063" y="2666690"/>
            <a:ext cx="2663100" cy="2256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8420E3D-4474-1C49-9F62-7DF18E0B7F5A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5188063" y="3857784"/>
            <a:ext cx="2663100" cy="8534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8399308F-8F79-0C4E-BD0E-04C1F60BCFAC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5188063" y="4453331"/>
            <a:ext cx="2663100" cy="2578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A92DEC00-22EC-EC48-8CFE-BC2669EF67AD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5188063" y="3262237"/>
            <a:ext cx="2663100" cy="236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74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50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A92C640E-C633-9144-8F24-53751D2A5D33}"/>
              </a:ext>
            </a:extLst>
          </p:cNvPr>
          <p:cNvSpPr txBox="1"/>
          <p:nvPr/>
        </p:nvSpPr>
        <p:spPr>
          <a:xfrm>
            <a:off x="341652" y="233527"/>
            <a:ext cx="4820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2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SpringBoot.run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1A77AA-F8ED-A344-B026-F6BC8B3CCA4E}"/>
              </a:ext>
            </a:extLst>
          </p:cNvPr>
          <p:cNvSpPr/>
          <p:nvPr/>
        </p:nvSpPr>
        <p:spPr>
          <a:xfrm>
            <a:off x="697445" y="688126"/>
            <a:ext cx="8082488" cy="6009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23F71B-C9A4-7F4E-8597-8C310AF0986A}"/>
              </a:ext>
            </a:extLst>
          </p:cNvPr>
          <p:cNvSpPr txBox="1"/>
          <p:nvPr/>
        </p:nvSpPr>
        <p:spPr>
          <a:xfrm>
            <a:off x="978434" y="780040"/>
            <a:ext cx="7352766" cy="565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监听</a:t>
            </a: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Spring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启动过程的</a:t>
            </a: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listner</a:t>
            </a:r>
          </a:p>
          <a:p>
            <a:pPr>
              <a:lnSpc>
                <a:spcPct val="125000"/>
              </a:lnSpc>
            </a:pP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SpringApplicationRunListeners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listeners = getRunListeners(args);</a:t>
            </a:r>
          </a:p>
          <a:p>
            <a:pPr>
              <a:lnSpc>
                <a:spcPct val="125000"/>
              </a:lnSpc>
            </a:pP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l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istenlers.starting();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try {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...</a:t>
            </a: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获取环境变量和配置信息（如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application.properties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）</a:t>
            </a:r>
            <a:b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ConfigurableEnvironment environment = prepareEnvironment(listeners, applicationArguments);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configureIgnoreBeanInfo(environment);</a:t>
            </a: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控制台打印 </a:t>
            </a: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SpringBoot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banner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Banner printedBanner = printBanner(environment);</a:t>
            </a: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创建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实例（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AnnotationConfigServletWebServerApplicationContext 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）</a:t>
            </a:r>
            <a:b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context = createApplicationContext();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3.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初始化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（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关联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environment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和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、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使用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ApplicationContextInitializer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.initialize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初始化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等等）</a:t>
            </a:r>
            <a:b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prepareContext(context, environment, listeners, applicationArguments, printedBanner);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4.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准备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endParaRPr kumimoji="1" lang="en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refreshContext(context);</a:t>
            </a: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afterRefresh(context, applicationArguments);</a:t>
            </a:r>
          </a:p>
          <a:p>
            <a:pPr>
              <a:lnSpc>
                <a:spcPct val="125000"/>
              </a:lnSpc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...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listeners.started(context);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callRunners(context, applicationArguments);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}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catch (Throwable ex) {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...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}</a:t>
            </a: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return context;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638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21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9DBBCC-34C0-C640-8A17-1529C3FBDD93}"/>
              </a:ext>
            </a:extLst>
          </p:cNvPr>
          <p:cNvSpPr txBox="1"/>
          <p:nvPr/>
        </p:nvSpPr>
        <p:spPr>
          <a:xfrm>
            <a:off x="470913" y="245196"/>
            <a:ext cx="1095908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SpringMVC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的入口是 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DispatcherServlet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，它是一个标准的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HttpServlet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，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Tomcat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把请求作为参数调用 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DispatcherServlet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中的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service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方法，那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Tomcat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给</a:t>
            </a:r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DispatcherServlet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传给的请求参数是什么呢？是 </a:t>
            </a:r>
            <a:r>
              <a:rPr kumimoji="1" lang="en-US" altLang="zh-CN" sz="1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RequestFacade</a:t>
            </a:r>
            <a:r>
              <a:rPr kumimoji="1" lang="zh-CN" altLang="en-US" sz="1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类型的对象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CCEF26-97E1-4145-8F6A-C5542E88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211347"/>
            <a:ext cx="3175000" cy="44353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372D65-BAF7-7A43-B0B8-504939478560}"/>
              </a:ext>
            </a:extLst>
          </p:cNvPr>
          <p:cNvSpPr txBox="1"/>
          <p:nvPr/>
        </p:nvSpPr>
        <p:spPr>
          <a:xfrm>
            <a:off x="720978" y="5883653"/>
            <a:ext cx="328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Menlo" panose="020B0609030804020204" pitchFamily="49" charset="0"/>
                <a:cs typeface="Menlo" panose="020B0609030804020204" pitchFamily="49" charset="0"/>
              </a:rPr>
              <a:t>RequestFacade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完全</a:t>
            </a:r>
            <a:r>
              <a:rPr kumimoji="1" lang="zh-CN" altLang="en-US" sz="1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交给代理对象来提供功能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，代理对象就是</a:t>
            </a:r>
            <a:r>
              <a:rPr kumimoji="1" lang="en-US" altLang="zh-CN" sz="1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kumimoji="1" lang="zh-CN" altLang="en-US" sz="1400">
                <a:latin typeface="Menlo" panose="020B0609030804020204" pitchFamily="49" charset="0"/>
                <a:cs typeface="Menlo" panose="020B0609030804020204" pitchFamily="49" charset="0"/>
              </a:rPr>
              <a:t>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D5A23C-D3EF-4B42-A506-5DB34378D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90" y="2148281"/>
            <a:ext cx="2058676" cy="18594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09F6D37-E6E9-BD42-BA65-331FDCB507AA}"/>
              </a:ext>
            </a:extLst>
          </p:cNvPr>
          <p:cNvSpPr/>
          <p:nvPr/>
        </p:nvSpPr>
        <p:spPr>
          <a:xfrm>
            <a:off x="1329267" y="4817533"/>
            <a:ext cx="2065866" cy="321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39F925E-55AA-8B42-A959-E597E1571958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395133" y="4007730"/>
            <a:ext cx="2026795" cy="970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891AD07-4AE8-AD46-8315-5F832D911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854" y="847003"/>
            <a:ext cx="5212546" cy="593106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E6C8A04-4464-3649-9F94-1F0A06B18DB6}"/>
              </a:ext>
            </a:extLst>
          </p:cNvPr>
          <p:cNvSpPr/>
          <p:nvPr/>
        </p:nvSpPr>
        <p:spPr>
          <a:xfrm>
            <a:off x="4549862" y="4709719"/>
            <a:ext cx="2220212" cy="5373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DispatcherServlet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Spring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1722437-2FE8-834A-BACC-81BC0EA486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49700" y="4978400"/>
            <a:ext cx="6001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19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A7901A-9A48-C943-B2AF-CC96C5FE40F2}"/>
              </a:ext>
            </a:extLst>
          </p:cNvPr>
          <p:cNvSpPr txBox="1"/>
          <p:nvPr/>
        </p:nvSpPr>
        <p:spPr>
          <a:xfrm>
            <a:off x="341652" y="233527"/>
            <a:ext cx="600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DispatcherServlet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CA4DD7-C9BE-C349-90D9-AB7D00A45800}"/>
              </a:ext>
            </a:extLst>
          </p:cNvPr>
          <p:cNvSpPr/>
          <p:nvPr/>
        </p:nvSpPr>
        <p:spPr>
          <a:xfrm>
            <a:off x="468844" y="795866"/>
            <a:ext cx="7735356" cy="5427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protected void doDispatch(HttpServletRequest request, HttpServletResponse response) throws Exception {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endParaRPr kumimoji="1" lang="en-US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checkMultipart(request);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endParaRPr kumimoji="1" lang="en-US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 Determine handler for the current request.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mappedHandler = getHandler(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if (mappedHandler == null) {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noHandlerFound(processedRequest, response);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return;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endParaRPr kumimoji="1" lang="en-US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 Determine handler adapter for the current request.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HandlerAdapter ha = getHandlerAdapter(mappedHandler.getHandler());</a:t>
            </a:r>
          </a:p>
          <a:p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mappedHandler.applyPreHandle(processedRequest, response)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kumimoji="1" lang="en-US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 Actually invoke the handler.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mv = ha.handle(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, response, mappedHandler.getHandler());</a:t>
            </a:r>
          </a:p>
          <a:p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mappedHandler.applyPostHandle(processedRequest, response, mv);</a:t>
            </a:r>
          </a:p>
          <a:p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processDispatchResult(</a:t>
            </a:r>
            <a:r>
              <a:rPr kumimoji="1" lang="en-US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, response, mappedHandler, mv, dispatchException);</a:t>
            </a:r>
          </a:p>
          <a:p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mappedHandler.applyAfterConcurrentHandlingStarted(request, response);</a:t>
            </a:r>
          </a:p>
          <a:p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if (multipartRequestParsed) {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cleanupMultipart(processedRequest);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B638A6-3374-2842-8862-FE3E687C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915" y="233527"/>
            <a:ext cx="5705267" cy="17177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517ACD-4EF7-5C4A-A339-B078A2198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19"/>
          <a:stretch/>
        </p:blipFill>
        <p:spPr>
          <a:xfrm>
            <a:off x="5865452" y="2570104"/>
            <a:ext cx="5708393" cy="1717791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D0DEFE-BBBE-9742-B6E6-A954A930CA7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232597" y="1092422"/>
            <a:ext cx="2619318" cy="858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FE3934E-FF8C-B34E-AA3A-EFC13B04C41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280338" y="3103808"/>
            <a:ext cx="585114" cy="325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09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A7901A-9A48-C943-B2AF-CC96C5FE40F2}"/>
              </a:ext>
            </a:extLst>
          </p:cNvPr>
          <p:cNvSpPr txBox="1"/>
          <p:nvPr/>
        </p:nvSpPr>
        <p:spPr>
          <a:xfrm>
            <a:off x="341652" y="233527"/>
            <a:ext cx="600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DispatcherServlet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B45A91-2443-4D40-AD2F-254B828820C3}"/>
              </a:ext>
            </a:extLst>
          </p:cNvPr>
          <p:cNvSpPr/>
          <p:nvPr/>
        </p:nvSpPr>
        <p:spPr>
          <a:xfrm>
            <a:off x="804318" y="2981293"/>
            <a:ext cx="5291682" cy="31316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DEF407-FF0C-3F4F-A1ED-8D66010AB51C}"/>
              </a:ext>
            </a:extLst>
          </p:cNvPr>
          <p:cNvSpPr txBox="1"/>
          <p:nvPr/>
        </p:nvSpPr>
        <p:spPr>
          <a:xfrm>
            <a:off x="804319" y="3083443"/>
            <a:ext cx="176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>
                <a:latin typeface="Menlo" panose="020B0609030804020204" pitchFamily="49" charset="0"/>
                <a:cs typeface="Menlo" panose="020B0609030804020204" pitchFamily="49" charset="0"/>
              </a:rPr>
              <a:t>DispatcherServlet</a:t>
            </a:r>
            <a:endParaRPr kumimoji="1" lang="zh-CN" altLang="en-US" sz="90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AB8D15-1864-2B4E-A0F9-96E3909327FD}"/>
              </a:ext>
            </a:extLst>
          </p:cNvPr>
          <p:cNvSpPr/>
          <p:nvPr/>
        </p:nvSpPr>
        <p:spPr>
          <a:xfrm>
            <a:off x="7402431" y="913594"/>
            <a:ext cx="3037823" cy="311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List&lt;HandlerMapping&gt; </a:t>
            </a:r>
            <a:r>
              <a:rPr kumimoji="1" lang="en-US" altLang="zh-CN" sz="9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handlerMappings</a:t>
            </a:r>
            <a:endParaRPr kumimoji="1" lang="zh-CN" altLang="en-US" sz="900">
              <a:solidFill>
                <a:srgbClr val="7030A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57FACA-697E-9240-BF15-ED840A745010}"/>
              </a:ext>
            </a:extLst>
          </p:cNvPr>
          <p:cNvSpPr/>
          <p:nvPr/>
        </p:nvSpPr>
        <p:spPr>
          <a:xfrm>
            <a:off x="7402430" y="1400808"/>
            <a:ext cx="3037823" cy="311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List&lt;HandlerAdapter&gt; </a:t>
            </a:r>
            <a:r>
              <a:rPr kumimoji="1" lang="en-US" altLang="zh-CN" sz="9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handlerAdapters</a:t>
            </a:r>
            <a:endParaRPr kumimoji="1" lang="zh-CN" altLang="en-US" sz="900">
              <a:solidFill>
                <a:srgbClr val="7030A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17B655-974C-3E4A-B66E-A599489EEF93}"/>
              </a:ext>
            </a:extLst>
          </p:cNvPr>
          <p:cNvSpPr/>
          <p:nvPr/>
        </p:nvSpPr>
        <p:spPr>
          <a:xfrm>
            <a:off x="7588697" y="2054774"/>
            <a:ext cx="3037823" cy="311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......</a:t>
            </a:r>
            <a:endParaRPr kumimoji="1" lang="zh-CN" altLang="en-US" sz="90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B82698-EFF1-6D42-B2AE-D6EF00F1E60C}"/>
              </a:ext>
            </a:extLst>
          </p:cNvPr>
          <p:cNvSpPr/>
          <p:nvPr/>
        </p:nvSpPr>
        <p:spPr>
          <a:xfrm>
            <a:off x="1178678" y="3515285"/>
            <a:ext cx="4510919" cy="2191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protected void </a:t>
            </a:r>
            <a:r>
              <a:rPr kumimoji="1" lang="en" altLang="zh-CN" sz="900">
                <a:solidFill>
                  <a:srgbClr val="00B0F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initStrategies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(ApplicationContext context) {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initMultipartResolver(context);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initLocaleResolver(context);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initThemeResolver(context);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initHandlerMappings(context);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initHandlerAdapters(context);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initHandlerExceptionResolvers(context);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initRequestToViewNameTranslator(context);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initViewResolvers(context);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initFlashMapManager(context);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3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32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A04FA4-24AE-F946-AB99-89C0ABC0CA83}"/>
              </a:ext>
            </a:extLst>
          </p:cNvPr>
          <p:cNvSpPr txBox="1"/>
          <p:nvPr/>
        </p:nvSpPr>
        <p:spPr>
          <a:xfrm>
            <a:off x="341651" y="233527"/>
            <a:ext cx="673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2.1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SpringBoot.run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createApplicationContext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D7C67E-03AC-944C-9F19-060B34DA4779}"/>
              </a:ext>
            </a:extLst>
          </p:cNvPr>
          <p:cNvSpPr/>
          <p:nvPr/>
        </p:nvSpPr>
        <p:spPr>
          <a:xfrm>
            <a:off x="2745394" y="1085794"/>
            <a:ext cx="5306404" cy="1769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848A4E-E0A5-0847-A24F-1F8C1D20ED1C}"/>
              </a:ext>
            </a:extLst>
          </p:cNvPr>
          <p:cNvSpPr txBox="1"/>
          <p:nvPr/>
        </p:nvSpPr>
        <p:spPr>
          <a:xfrm>
            <a:off x="2815438" y="1144972"/>
            <a:ext cx="405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AnnotationConfigServletWebServerApplicationContext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21D28A-AB6D-C34B-A21C-8DBE8E65D289}"/>
              </a:ext>
            </a:extLst>
          </p:cNvPr>
          <p:cNvSpPr/>
          <p:nvPr/>
        </p:nvSpPr>
        <p:spPr>
          <a:xfrm>
            <a:off x="3048611" y="1574248"/>
            <a:ext cx="4715320" cy="936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默认无参构造方法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5000"/>
              </a:lnSpc>
            </a:pP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public AnnotationConfigServletWebServerApplicationContext() {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this.</a:t>
            </a:r>
            <a:r>
              <a:rPr kumimoji="1" lang="en" altLang="zh-CN" sz="9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reader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new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AnnotatedBean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DefinitionReader(this);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this.</a:t>
            </a:r>
            <a:r>
              <a:rPr kumimoji="1" lang="en" altLang="zh-CN" sz="9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scanner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new </a:t>
            </a:r>
            <a:r>
              <a:rPr kumimoji="1" lang="en" altLang="zh-CN" sz="9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ClassPath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BeanDefinitionScanner(this);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5D68C6-0B18-064D-8A51-E6CC23D32C58}"/>
              </a:ext>
            </a:extLst>
          </p:cNvPr>
          <p:cNvSpPr txBox="1"/>
          <p:nvPr/>
        </p:nvSpPr>
        <p:spPr>
          <a:xfrm>
            <a:off x="508001" y="1919151"/>
            <a:ext cx="2028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createApplicationContext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D08D0A8-A3C0-A54D-82E1-2ED9CEE5ADB5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536943" y="2042262"/>
            <a:ext cx="5116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F72E487-4BCA-5143-8C5D-56D8CB36A8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406271" y="2510277"/>
            <a:ext cx="0" cy="613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28194F4-314C-5A45-ADD0-157D86D713D0}"/>
              </a:ext>
            </a:extLst>
          </p:cNvPr>
          <p:cNvSpPr txBox="1"/>
          <p:nvPr/>
        </p:nvSpPr>
        <p:spPr>
          <a:xfrm>
            <a:off x="1737861" y="3248192"/>
            <a:ext cx="7092870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CONFIGURATION_ANNOTATION_PROCESSOR_BEAN_NAME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ConfigurationClassPostProcessor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180A97-E48F-DF46-8976-750B31DF0898}"/>
              </a:ext>
            </a:extLst>
          </p:cNvPr>
          <p:cNvSpPr txBox="1"/>
          <p:nvPr/>
        </p:nvSpPr>
        <p:spPr>
          <a:xfrm>
            <a:off x="1737862" y="3522842"/>
            <a:ext cx="7643206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 </a:t>
            </a:r>
            <a:r>
              <a:rPr kumimoji="1" lang="zh-CN" altLang="e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解析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@Autowired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和 </a:t>
            </a:r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@Value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注解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AUTOWIRED_ANNOTATION_PROCESSOR_BEAN_NAME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AutowiredAnnotationBeanPostProcessor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C0918A-5100-614B-A427-A73A85FEEFDE}"/>
              </a:ext>
            </a:extLst>
          </p:cNvPr>
          <p:cNvSpPr txBox="1"/>
          <p:nvPr/>
        </p:nvSpPr>
        <p:spPr>
          <a:xfrm>
            <a:off x="1737861" y="4033611"/>
            <a:ext cx="8108872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 Check for JSR-250 support, and if present add the</a:t>
            </a:r>
            <a:endParaRPr kumimoji="1" lang="en-US" altLang="zh-CN" sz="1000">
              <a:solidFill>
                <a:srgbClr val="7030A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COMMON_ANNOTATION_PROCESSOR_BEAN_NAME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CommonAnnotationBeanPostProcessor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C39AFE-CC41-984B-8698-417BAF505385}"/>
              </a:ext>
            </a:extLst>
          </p:cNvPr>
          <p:cNvSpPr txBox="1"/>
          <p:nvPr/>
        </p:nvSpPr>
        <p:spPr>
          <a:xfrm>
            <a:off x="1737861" y="4529778"/>
            <a:ext cx="7736335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 Check for JPA support, and if present add the PersistenceAnnotationBeanPostProcessor.</a:t>
            </a:r>
          </a:p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PERSISTENCE_ANNOTATION_PROCESSOR_BEAN_NAME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PersistenceAnnotationBeanPostProcessor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510DB1-FE14-3644-987B-22C901F70193}"/>
              </a:ext>
            </a:extLst>
          </p:cNvPr>
          <p:cNvSpPr txBox="1"/>
          <p:nvPr/>
        </p:nvSpPr>
        <p:spPr>
          <a:xfrm>
            <a:off x="1737861" y="5085214"/>
            <a:ext cx="7092870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EVENT_LISTENER_PROCESSOR_BEAN_NAME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 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EventListenerMethodProcessor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5ABF30-9855-A042-BA60-864D6841667E}"/>
              </a:ext>
            </a:extLst>
          </p:cNvPr>
          <p:cNvSpPr txBox="1"/>
          <p:nvPr/>
        </p:nvSpPr>
        <p:spPr>
          <a:xfrm>
            <a:off x="1737861" y="5448287"/>
            <a:ext cx="7092870" cy="27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EVENT_LISTENER_FACTORY_BEAN_NAME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   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DefaultEventListenerFactory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307A57-ED3B-7940-870D-1919CB21A551}"/>
              </a:ext>
            </a:extLst>
          </p:cNvPr>
          <p:cNvSpPr txBox="1"/>
          <p:nvPr/>
        </p:nvSpPr>
        <p:spPr>
          <a:xfrm>
            <a:off x="1737861" y="5999999"/>
            <a:ext cx="8108872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添加注解过滤器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AnnotationTypeFilter: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Component.class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、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javax.annotation.ManagedBean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、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javax.inject.Named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8A2D94-34FA-5543-84A7-52D1AEE9D1FB}"/>
              </a:ext>
            </a:extLst>
          </p:cNvPr>
          <p:cNvSpPr/>
          <p:nvPr/>
        </p:nvSpPr>
        <p:spPr>
          <a:xfrm>
            <a:off x="1560059" y="3219632"/>
            <a:ext cx="8108869" cy="25525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094ADE-54D5-5243-A983-888863B6F4E4}"/>
              </a:ext>
            </a:extLst>
          </p:cNvPr>
          <p:cNvSpPr/>
          <p:nvPr/>
        </p:nvSpPr>
        <p:spPr>
          <a:xfrm>
            <a:off x="1560059" y="5999999"/>
            <a:ext cx="8108872" cy="3439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C42D36-A29D-8140-8BED-BE9441E5BEB9}"/>
              </a:ext>
            </a:extLst>
          </p:cNvPr>
          <p:cNvSpPr txBox="1"/>
          <p:nvPr/>
        </p:nvSpPr>
        <p:spPr>
          <a:xfrm>
            <a:off x="8161867" y="2121142"/>
            <a:ext cx="1959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在</a:t>
            </a:r>
            <a:r>
              <a:rPr kumimoji="1" lang="en-US" altLang="zh-CN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classpath</a:t>
            </a:r>
            <a:r>
              <a:rPr kumimoji="1" lang="zh-CN" altLang="en-US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下扫描</a:t>
            </a:r>
            <a:r>
              <a:rPr kumimoji="1" lang="en-US" altLang="zh-CN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558CBD-7B2E-8745-8692-2EAB907A05F9}"/>
              </a:ext>
            </a:extLst>
          </p:cNvPr>
          <p:cNvSpPr txBox="1"/>
          <p:nvPr/>
        </p:nvSpPr>
        <p:spPr>
          <a:xfrm>
            <a:off x="8161867" y="1662631"/>
            <a:ext cx="1959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解析使用注解配置的</a:t>
            </a:r>
            <a:r>
              <a:rPr kumimoji="1" lang="en-US" altLang="zh-CN" sz="1000">
                <a:solidFill>
                  <a:srgbClr val="00B0F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C07FAC3-FF48-B540-9BC1-F1CEF97721C4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078133" y="1785742"/>
            <a:ext cx="1083734" cy="23799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D191C77-E6FC-BD49-A744-D9636AEFC96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196667" y="2218940"/>
            <a:ext cx="965200" cy="2531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76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A92C640E-C633-9144-8F24-53751D2A5D33}"/>
              </a:ext>
            </a:extLst>
          </p:cNvPr>
          <p:cNvSpPr txBox="1"/>
          <p:nvPr/>
        </p:nvSpPr>
        <p:spPr>
          <a:xfrm>
            <a:off x="341651" y="233527"/>
            <a:ext cx="7938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3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ApplicationContext.refresh()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准备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1A77AA-F8ED-A344-B026-F6BC8B3CCA4E}"/>
              </a:ext>
            </a:extLst>
          </p:cNvPr>
          <p:cNvSpPr/>
          <p:nvPr/>
        </p:nvSpPr>
        <p:spPr>
          <a:xfrm>
            <a:off x="697445" y="688126"/>
            <a:ext cx="8082488" cy="6009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23F71B-C9A4-7F4E-8597-8C310AF0986A}"/>
              </a:ext>
            </a:extLst>
          </p:cNvPr>
          <p:cNvSpPr txBox="1"/>
          <p:nvPr/>
        </p:nvSpPr>
        <p:spPr>
          <a:xfrm>
            <a:off x="809096" y="730090"/>
            <a:ext cx="7716839" cy="584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// Prepare this context for refreshing.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prepareRefresh();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// Tell the subclass to refresh the internal bean factory.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ConfigurableListableBeanFactory beanFactory = obtainFreshBeanFactory();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// Prepare the bean factory for use in this context.</a:t>
            </a:r>
          </a:p>
          <a:p>
            <a:pPr>
              <a:lnSpc>
                <a:spcPct val="125000"/>
              </a:lnSpc>
            </a:pPr>
            <a:r>
              <a:rPr kumimoji="1" lang="en-US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向</a:t>
            </a:r>
            <a:r>
              <a:rPr kumimoji="1" lang="en-US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BeanFactory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添加</a:t>
            </a:r>
            <a:r>
              <a:rPr kumimoji="1" lang="en-US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需要的一些</a:t>
            </a:r>
            <a:r>
              <a:rPr kumimoji="1" lang="en-US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BeanPostProcessor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、添加</a:t>
            </a:r>
            <a:r>
              <a:rPr kumimoji="1" lang="en-US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类型的依赖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prepareBeanFactory(beanFactory);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try {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Allows post-processing of the bean factory in context subclasses.</a:t>
            </a:r>
          </a:p>
          <a:p>
            <a:pPr>
              <a:lnSpc>
                <a:spcPct val="125000"/>
              </a:lnSpc>
            </a:pPr>
            <a:r>
              <a:rPr kumimoji="1" lang="zh-CN" altLang="en-US" sz="8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抽象方法，子类实现，</a:t>
            </a:r>
            <a:r>
              <a:rPr kumimoji="1" lang="en" altLang="zh-CN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AnnotationConfigServletWebServerApplicationContext</a:t>
            </a:r>
            <a:r>
              <a:rPr kumimoji="1" lang="zh-CN" altLang="en-US" sz="8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在这一步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postProcessBeanFactory(beanFactory);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Invoke factory processors registered as beans in the context.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invokeBeanFactoryPostProcessors(beanFactory);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Register bean processors that intercept bean creation.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registerBeanPostProcessors(beanFactory);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Initialize message source for this context.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initMessageSource();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Initialize event multicaster for this context.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initApplicationEventMulticaster();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Initialize other special beans in specific context subclasses.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onRefresh();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Check for listener beans and register them.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registerListeners();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Instantiate all remaining (non-lazy-init) singletons.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finishBeanFactoryInitialization(beanFactory);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// Last step: publish corresponding event.</a:t>
            </a:r>
            <a:b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</a:br>
            <a:r>
              <a:rPr kumimoji="1" lang="en-US" altLang="zh-CN" sz="800">
                <a:latin typeface="Menlo" panose="020B0609030804020204" pitchFamily="49" charset="0"/>
                <a:ea typeface="微软雅黑" panose="020B0503020204020204" pitchFamily="34" charset="-122"/>
              </a:rPr>
              <a:t>   finishRefresh();</a:t>
            </a:r>
          </a:p>
        </p:txBody>
      </p:sp>
    </p:spTree>
    <p:extLst>
      <p:ext uri="{BB962C8B-B14F-4D97-AF65-F5344CB8AC3E}">
        <p14:creationId xmlns:p14="http://schemas.microsoft.com/office/powerpoint/2010/main" val="359769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3F523D-0708-E84B-8C7E-CB551D436A5A}"/>
              </a:ext>
            </a:extLst>
          </p:cNvPr>
          <p:cNvSpPr/>
          <p:nvPr/>
        </p:nvSpPr>
        <p:spPr>
          <a:xfrm>
            <a:off x="523934" y="5165283"/>
            <a:ext cx="1584260" cy="362654"/>
          </a:xfrm>
          <a:prstGeom prst="rect">
            <a:avLst/>
          </a:prstGeom>
          <a:solidFill>
            <a:srgbClr val="C99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webApplicationType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D5E7DA-5CDC-A84D-AADD-AA8BAE765D2A}"/>
              </a:ext>
            </a:extLst>
          </p:cNvPr>
          <p:cNvSpPr txBox="1"/>
          <p:nvPr/>
        </p:nvSpPr>
        <p:spPr>
          <a:xfrm>
            <a:off x="2523879" y="5223499"/>
            <a:ext cx="735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SERVLET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C1C687F-8956-E748-91B4-D8EC7186282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08194" y="5346610"/>
            <a:ext cx="415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FCED242-0F77-5043-87D3-95611ACA2C08}"/>
              </a:ext>
            </a:extLst>
          </p:cNvPr>
          <p:cNvSpPr/>
          <p:nvPr/>
        </p:nvSpPr>
        <p:spPr>
          <a:xfrm>
            <a:off x="3692454" y="5069409"/>
            <a:ext cx="3772154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AnnotationConfigServletWebServerApplicationContext</a:t>
            </a:r>
            <a:endParaRPr kumimoji="1" lang="zh-CN" altLang="en-US" sz="110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2F52191-9C99-0049-91A5-ACB835DEC40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259665" y="5346609"/>
            <a:ext cx="4327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6EC880A-EFCD-B247-A3C0-6DED593D2B22}"/>
              </a:ext>
            </a:extLst>
          </p:cNvPr>
          <p:cNvSpPr/>
          <p:nvPr/>
        </p:nvSpPr>
        <p:spPr>
          <a:xfrm>
            <a:off x="4270925" y="4102346"/>
            <a:ext cx="2615212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ServletWebServerApplicationContext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6242C3C-95EA-314D-8898-708BDB0377B2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5578531" y="4656745"/>
            <a:ext cx="0" cy="412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2E3E3E9-8984-E64E-AEA8-43B838D810DC}"/>
              </a:ext>
            </a:extLst>
          </p:cNvPr>
          <p:cNvSpPr/>
          <p:nvPr/>
        </p:nvSpPr>
        <p:spPr>
          <a:xfrm>
            <a:off x="7464608" y="4102345"/>
            <a:ext cx="1948149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AnnotationConfigRegistry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6030A28-26E5-3741-8E07-52E9A8F43FFB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5578531" y="4656744"/>
            <a:ext cx="2860152" cy="412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02C0C1C-EE63-F147-9496-353DB1C0A288}"/>
              </a:ext>
            </a:extLst>
          </p:cNvPr>
          <p:cNvSpPr/>
          <p:nvPr/>
        </p:nvSpPr>
        <p:spPr>
          <a:xfrm>
            <a:off x="4270925" y="3120212"/>
            <a:ext cx="2615212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GenericWebApplicationContext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9673AB-94F7-2B42-B0EA-C2BEE023AE50}"/>
              </a:ext>
            </a:extLst>
          </p:cNvPr>
          <p:cNvSpPr/>
          <p:nvPr/>
        </p:nvSpPr>
        <p:spPr>
          <a:xfrm>
            <a:off x="7464608" y="3120212"/>
            <a:ext cx="2957858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ConfigurableWebServerApplicationContext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5D22BAE-73D8-4146-B201-9472C7EC4869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5578531" y="3674611"/>
            <a:ext cx="0" cy="427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CE1DDD1-2EAC-5C43-97A0-89C3A5B131E4}"/>
              </a:ext>
            </a:extLst>
          </p:cNvPr>
          <p:cNvCxnSpPr>
            <a:cxnSpLocks/>
            <a:stCxn id="14" idx="0"/>
            <a:endCxn id="24" idx="2"/>
          </p:cNvCxnSpPr>
          <p:nvPr/>
        </p:nvCxnSpPr>
        <p:spPr>
          <a:xfrm flipV="1">
            <a:off x="5578531" y="3674611"/>
            <a:ext cx="3365006" cy="427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C376B5A-7DF3-C04E-A2DF-A67635B16D54}"/>
              </a:ext>
            </a:extLst>
          </p:cNvPr>
          <p:cNvSpPr/>
          <p:nvPr/>
        </p:nvSpPr>
        <p:spPr>
          <a:xfrm>
            <a:off x="4270925" y="2153149"/>
            <a:ext cx="2615212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GenericApplicationContext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34CF82-4822-3849-A1D2-2044E4D0807E}"/>
              </a:ext>
            </a:extLst>
          </p:cNvPr>
          <p:cNvSpPr/>
          <p:nvPr/>
        </p:nvSpPr>
        <p:spPr>
          <a:xfrm>
            <a:off x="7462618" y="2153149"/>
            <a:ext cx="2957858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ConfigurableWebApplicationContext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87C618-B9FA-B541-9B10-A162FC528CAE}"/>
              </a:ext>
            </a:extLst>
          </p:cNvPr>
          <p:cNvSpPr/>
          <p:nvPr/>
        </p:nvSpPr>
        <p:spPr>
          <a:xfrm>
            <a:off x="2316036" y="2153149"/>
            <a:ext cx="1373598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ThemeSource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491AE5-5099-C64D-8644-E572F9EEC7A1}"/>
              </a:ext>
            </a:extLst>
          </p:cNvPr>
          <p:cNvSpPr/>
          <p:nvPr/>
        </p:nvSpPr>
        <p:spPr>
          <a:xfrm>
            <a:off x="4270925" y="921840"/>
            <a:ext cx="2615212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AbstractApplicationContext</a:t>
            </a:r>
            <a:endParaRPr kumimoji="1" lang="zh-CN" altLang="en-US" sz="110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EE33DB-C036-AE40-83C4-8B9380F8386F}"/>
              </a:ext>
            </a:extLst>
          </p:cNvPr>
          <p:cNvSpPr/>
          <p:nvPr/>
        </p:nvSpPr>
        <p:spPr>
          <a:xfrm>
            <a:off x="7462618" y="921840"/>
            <a:ext cx="2214781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BeanDefinitionRegistry</a:t>
            </a:r>
            <a:endParaRPr kumimoji="1" lang="zh-CN" altLang="en-US" sz="110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C40695F-1825-644B-9A40-864C1CCA58D9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V="1">
            <a:off x="5578531" y="2707548"/>
            <a:ext cx="0" cy="412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28B48D5-F964-B540-A730-9F491098C2C1}"/>
              </a:ext>
            </a:extLst>
          </p:cNvPr>
          <p:cNvCxnSpPr>
            <a:cxnSpLocks/>
            <a:stCxn id="31" idx="0"/>
            <a:endCxn id="34" idx="2"/>
          </p:cNvCxnSpPr>
          <p:nvPr/>
        </p:nvCxnSpPr>
        <p:spPr>
          <a:xfrm flipV="1">
            <a:off x="5578531" y="1476239"/>
            <a:ext cx="0" cy="676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2F5145F-ED83-9649-A268-9AD3A7C391E2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flipV="1">
            <a:off x="5578531" y="1476239"/>
            <a:ext cx="2991478" cy="676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DF8FE49-49E0-0F4F-9A02-9233D1C86729}"/>
              </a:ext>
            </a:extLst>
          </p:cNvPr>
          <p:cNvCxnSpPr>
            <a:cxnSpLocks/>
            <a:stCxn id="23" idx="0"/>
            <a:endCxn id="32" idx="2"/>
          </p:cNvCxnSpPr>
          <p:nvPr/>
        </p:nvCxnSpPr>
        <p:spPr>
          <a:xfrm flipV="1">
            <a:off x="5578531" y="2707548"/>
            <a:ext cx="3363016" cy="412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713F93D-86FE-CC47-9CA1-0B6757C0A1FA}"/>
              </a:ext>
            </a:extLst>
          </p:cNvPr>
          <p:cNvCxnSpPr>
            <a:cxnSpLocks/>
            <a:stCxn id="23" idx="0"/>
            <a:endCxn id="33" idx="2"/>
          </p:cNvCxnSpPr>
          <p:nvPr/>
        </p:nvCxnSpPr>
        <p:spPr>
          <a:xfrm flipH="1" flipV="1">
            <a:off x="3002835" y="2707548"/>
            <a:ext cx="2575696" cy="412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E45E008-F486-D443-9943-2387F71D344A}"/>
              </a:ext>
            </a:extLst>
          </p:cNvPr>
          <p:cNvSpPr txBox="1"/>
          <p:nvPr/>
        </p:nvSpPr>
        <p:spPr>
          <a:xfrm>
            <a:off x="3416792" y="1720658"/>
            <a:ext cx="2297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00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DefaultListableBeanFactory</a:t>
            </a:r>
            <a:endParaRPr kumimoji="1" lang="en-US" altLang="zh-CN" sz="10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882A657-427B-E14F-BDDF-B23B2DADB2EF}"/>
              </a:ext>
            </a:extLst>
          </p:cNvPr>
          <p:cNvSpPr txBox="1"/>
          <p:nvPr/>
        </p:nvSpPr>
        <p:spPr>
          <a:xfrm>
            <a:off x="341652" y="233527"/>
            <a:ext cx="523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2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 SpringBoot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创建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B2378A9-4BD4-0A4B-9593-2F30B14ACBFC}"/>
              </a:ext>
            </a:extLst>
          </p:cNvPr>
          <p:cNvSpPr/>
          <p:nvPr/>
        </p:nvSpPr>
        <p:spPr>
          <a:xfrm>
            <a:off x="4253991" y="5931575"/>
            <a:ext cx="2649079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StandardServletEnvironment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C56D02B-AA03-CA4B-BA79-6F94E7EC274D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>
            <a:off x="3259665" y="5346610"/>
            <a:ext cx="994326" cy="86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71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A04FA4-24AE-F946-AB99-89C0ABC0CA83}"/>
              </a:ext>
            </a:extLst>
          </p:cNvPr>
          <p:cNvSpPr txBox="1"/>
          <p:nvPr/>
        </p:nvSpPr>
        <p:spPr>
          <a:xfrm>
            <a:off x="341651" y="233527"/>
            <a:ext cx="673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2.2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SpringBoot.run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prepareContext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D7C67E-03AC-944C-9F19-060B34DA4779}"/>
              </a:ext>
            </a:extLst>
          </p:cNvPr>
          <p:cNvSpPr/>
          <p:nvPr/>
        </p:nvSpPr>
        <p:spPr>
          <a:xfrm>
            <a:off x="3100994" y="1136595"/>
            <a:ext cx="5306404" cy="1769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848A4E-E0A5-0847-A24F-1F8C1D20ED1C}"/>
              </a:ext>
            </a:extLst>
          </p:cNvPr>
          <p:cNvSpPr txBox="1"/>
          <p:nvPr/>
        </p:nvSpPr>
        <p:spPr>
          <a:xfrm>
            <a:off x="3171038" y="1195773"/>
            <a:ext cx="405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AnnotationConfigServletWebServerApplicationContext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21D28A-AB6D-C34B-A21C-8DBE8E65D289}"/>
              </a:ext>
            </a:extLst>
          </p:cNvPr>
          <p:cNvSpPr/>
          <p:nvPr/>
        </p:nvSpPr>
        <p:spPr>
          <a:xfrm>
            <a:off x="3404211" y="1625049"/>
            <a:ext cx="4715320" cy="936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kumimoji="1" lang="en-US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kumimoji="1" lang="zh-CN" altLang="en-US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默认无参构造方法</a:t>
            </a:r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5000"/>
              </a:lnSpc>
            </a:pP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public AnnotationConfigServletWebServerApplicationContext() {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this.</a:t>
            </a:r>
            <a:r>
              <a:rPr kumimoji="1" lang="en" altLang="zh-CN" sz="9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reader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new AnnotatedBeanDefinitionReader(this);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this.</a:t>
            </a:r>
            <a:r>
              <a:rPr kumimoji="1" lang="en" altLang="zh-CN" sz="9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scanner</a:t>
            </a: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new ClassPathBeanDefinitionScanner(this);</a:t>
            </a:r>
            <a:b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5D68C6-0B18-064D-8A51-E6CC23D32C58}"/>
              </a:ext>
            </a:extLst>
          </p:cNvPr>
          <p:cNvSpPr txBox="1"/>
          <p:nvPr/>
        </p:nvSpPr>
        <p:spPr>
          <a:xfrm>
            <a:off x="863601" y="1969952"/>
            <a:ext cx="2028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createApplicationContext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D08D0A8-A3C0-A54D-82E1-2ED9CEE5ADB5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892543" y="2093063"/>
            <a:ext cx="5116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F72E487-4BCA-5143-8C5D-56D8CB36A8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761871" y="2561078"/>
            <a:ext cx="0" cy="613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28194F4-314C-5A45-ADD0-157D86D713D0}"/>
              </a:ext>
            </a:extLst>
          </p:cNvPr>
          <p:cNvSpPr txBox="1"/>
          <p:nvPr/>
        </p:nvSpPr>
        <p:spPr>
          <a:xfrm>
            <a:off x="3100994" y="3256660"/>
            <a:ext cx="7092870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CONFIGURATION_ANNOTATION_PROCESSOR_BEAN_NAME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ConfigurationClassPostProcessor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180A97-E48F-DF46-8976-750B31DF0898}"/>
              </a:ext>
            </a:extLst>
          </p:cNvPr>
          <p:cNvSpPr txBox="1"/>
          <p:nvPr/>
        </p:nvSpPr>
        <p:spPr>
          <a:xfrm>
            <a:off x="3100994" y="3619735"/>
            <a:ext cx="8202006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AUTOWIRED_ANNOTATION_PROCESSOR_BEAN_NAME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AutowiredAnnotationBeanPostProcessor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C0918A-5100-614B-A427-A73A85FEEFDE}"/>
              </a:ext>
            </a:extLst>
          </p:cNvPr>
          <p:cNvSpPr txBox="1"/>
          <p:nvPr/>
        </p:nvSpPr>
        <p:spPr>
          <a:xfrm>
            <a:off x="3100994" y="3982810"/>
            <a:ext cx="8108872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 Check for JSR-250 support, and if present add the CommonAnnotationBeanPostProcessor.</a:t>
            </a:r>
            <a:endParaRPr kumimoji="1" lang="en-US" altLang="zh-CN" sz="1000">
              <a:solidFill>
                <a:srgbClr val="7030A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COMMON_ANNOTATION_PROCESSOR_BEAN_NAME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CommonAnnotationBeanPostProcessor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C39AFE-CC41-984B-8698-417BAF505385}"/>
              </a:ext>
            </a:extLst>
          </p:cNvPr>
          <p:cNvSpPr txBox="1"/>
          <p:nvPr/>
        </p:nvSpPr>
        <p:spPr>
          <a:xfrm>
            <a:off x="3100994" y="4538246"/>
            <a:ext cx="7736335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1000">
                <a:solidFill>
                  <a:srgbClr val="7030A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// Check for JPA support, and if present add the PersistenceAnnotationBeanPostProcessor.</a:t>
            </a:r>
          </a:p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PERSISTENCE_ANNOTATION_PROCESSOR_BEAN_NAME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PersistenceAnnotationBeanPostProcessor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510DB1-FE14-3644-987B-22C901F70193}"/>
              </a:ext>
            </a:extLst>
          </p:cNvPr>
          <p:cNvSpPr txBox="1"/>
          <p:nvPr/>
        </p:nvSpPr>
        <p:spPr>
          <a:xfrm>
            <a:off x="3100994" y="5093682"/>
            <a:ext cx="7092870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EVENT_LISTENER_PROCESSOR_BEAN_NAME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 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EventListenerMethodProcessor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5ABF30-9855-A042-BA60-864D6841667E}"/>
              </a:ext>
            </a:extLst>
          </p:cNvPr>
          <p:cNvSpPr txBox="1"/>
          <p:nvPr/>
        </p:nvSpPr>
        <p:spPr>
          <a:xfrm>
            <a:off x="3100994" y="5456755"/>
            <a:ext cx="7092870" cy="27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注册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bean: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EVENT_LISTENER_FACTORY_BEAN_NAME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          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DefaultEventListenerFactory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307A57-ED3B-7940-870D-1919CB21A551}"/>
              </a:ext>
            </a:extLst>
          </p:cNvPr>
          <p:cNvSpPr txBox="1"/>
          <p:nvPr/>
        </p:nvSpPr>
        <p:spPr>
          <a:xfrm>
            <a:off x="3100993" y="6008467"/>
            <a:ext cx="7736335" cy="2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Wingdings" pitchFamily="2" charset="2"/>
              <a:buChar char="n"/>
            </a:pP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添加 </a:t>
            </a:r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AnnotationTypeFilter: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Component.class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、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javax.annotation.ManagedBean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、</a:t>
            </a:r>
            <a:r>
              <a:rPr kumimoji="1" lang="en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javax.inject.Named</a:t>
            </a:r>
            <a:r>
              <a:rPr kumimoji="1" lang="zh-CN" altLang="en-US" sz="1000">
                <a:latin typeface="Menlo" panose="020B0609030804020204" pitchFamily="49" charset="0"/>
                <a:ea typeface="微软雅黑" panose="020B0503020204020204" pitchFamily="34" charset="-122"/>
              </a:rPr>
              <a:t>  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73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A92C640E-C633-9144-8F24-53751D2A5D33}"/>
              </a:ext>
            </a:extLst>
          </p:cNvPr>
          <p:cNvSpPr txBox="1"/>
          <p:nvPr/>
        </p:nvSpPr>
        <p:spPr>
          <a:xfrm>
            <a:off x="341652" y="233527"/>
            <a:ext cx="4526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3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 SpringBoot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prepareContext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C9647F6-138B-5349-B595-136B012ECB10}"/>
              </a:ext>
            </a:extLst>
          </p:cNvPr>
          <p:cNvSpPr/>
          <p:nvPr/>
        </p:nvSpPr>
        <p:spPr>
          <a:xfrm>
            <a:off x="1608515" y="1788997"/>
            <a:ext cx="1791733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设置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ApplicationContext</a:t>
            </a:r>
            <a:r>
              <a:rPr lang="zh-CN" altLang="en-US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environment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7089B763-C5D7-CE4A-82C8-959E023AB6D6}"/>
              </a:ext>
            </a:extLst>
          </p:cNvPr>
          <p:cNvSpPr/>
          <p:nvPr/>
        </p:nvSpPr>
        <p:spPr>
          <a:xfrm>
            <a:off x="1814350" y="975544"/>
            <a:ext cx="1380064" cy="554399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开始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CD9C9AC-DCCF-C349-8959-ABE2E72B0607}"/>
              </a:ext>
            </a:extLst>
          </p:cNvPr>
          <p:cNvSpPr/>
          <p:nvPr/>
        </p:nvSpPr>
        <p:spPr>
          <a:xfrm>
            <a:off x="1396125" y="2633393"/>
            <a:ext cx="2216509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postProcessApplicationContext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7E5BFB-E4BB-3A42-BBA6-110F70F14CCF}"/>
              </a:ext>
            </a:extLst>
          </p:cNvPr>
          <p:cNvSpPr/>
          <p:nvPr/>
        </p:nvSpPr>
        <p:spPr>
          <a:xfrm>
            <a:off x="1608515" y="3491161"/>
            <a:ext cx="1791733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applyInitializers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521211C-DC9B-AA4F-A808-949CBC352509}"/>
              </a:ext>
            </a:extLst>
          </p:cNvPr>
          <p:cNvSpPr/>
          <p:nvPr/>
        </p:nvSpPr>
        <p:spPr>
          <a:xfrm>
            <a:off x="1502320" y="4312770"/>
            <a:ext cx="2004120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listeners.contextPrepared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B8F48F-B169-AF49-A366-8E60C3F69C82}"/>
              </a:ext>
            </a:extLst>
          </p:cNvPr>
          <p:cNvSpPr/>
          <p:nvPr/>
        </p:nvSpPr>
        <p:spPr>
          <a:xfrm>
            <a:off x="1502320" y="5121993"/>
            <a:ext cx="2004120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listeners.contextLoaded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EEEE99-2C98-B940-9385-B50C1F1F1460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2504382" y="1529943"/>
            <a:ext cx="0" cy="259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03246058-9A63-AD44-BF50-9FF279B9156C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2504380" y="2343396"/>
            <a:ext cx="2" cy="28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9C42210B-E960-A647-B034-7F125874A479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2504380" y="3187792"/>
            <a:ext cx="2" cy="303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3980197-0C91-3246-A769-53C8B290C36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2504380" y="4045560"/>
            <a:ext cx="2" cy="267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60DB70C-FA56-3142-AD86-3C78B84DD1B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2504380" y="4867169"/>
            <a:ext cx="0" cy="25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E2BE27F8-0A73-7241-8077-898B6ECE7532}"/>
              </a:ext>
            </a:extLst>
          </p:cNvPr>
          <p:cNvSpPr/>
          <p:nvPr/>
        </p:nvSpPr>
        <p:spPr>
          <a:xfrm>
            <a:off x="1814347" y="6054552"/>
            <a:ext cx="1380064" cy="554399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结束</a:t>
            </a: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FC74EC49-1E32-6D4B-A11A-19D1C6C6C603}"/>
              </a:ext>
            </a:extLst>
          </p:cNvPr>
          <p:cNvCxnSpPr>
            <a:cxnSpLocks/>
            <a:stCxn id="35" idx="2"/>
            <a:endCxn id="60" idx="0"/>
          </p:cNvCxnSpPr>
          <p:nvPr/>
        </p:nvCxnSpPr>
        <p:spPr>
          <a:xfrm flipH="1">
            <a:off x="2504379" y="5676392"/>
            <a:ext cx="1" cy="37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11A3D31-018E-FC4A-A797-F395D04ACA9D}"/>
              </a:ext>
            </a:extLst>
          </p:cNvPr>
          <p:cNvSpPr txBox="1"/>
          <p:nvPr/>
        </p:nvSpPr>
        <p:spPr>
          <a:xfrm>
            <a:off x="3926626" y="3560611"/>
            <a:ext cx="2995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执行所有的</a:t>
            </a:r>
            <a:r>
              <a:rPr kumimoji="1" lang="en-US" altLang="zh-CN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initializer</a:t>
            </a:r>
            <a:r>
              <a:rPr kumimoji="1" lang="zh-CN" altLang="en-US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的</a:t>
            </a:r>
            <a:r>
              <a:rPr kumimoji="1" lang="en-US" altLang="zh-CN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initialize</a:t>
            </a:r>
            <a:r>
              <a:rPr kumimoji="1" lang="zh-CN" altLang="en-US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方法，</a:t>
            </a:r>
            <a:endParaRPr kumimoji="1" lang="en-US" altLang="zh-CN" sz="1050">
              <a:solidFill>
                <a:schemeClr val="accent6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algn="just"/>
            <a:r>
              <a:rPr kumimoji="1" lang="zh-CN" altLang="en-US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对</a:t>
            </a:r>
            <a:r>
              <a:rPr kumimoji="1" lang="en-US" altLang="zh-CN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50">
                <a:solidFill>
                  <a:schemeClr val="accent6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进行初始化</a:t>
            </a:r>
            <a:endParaRPr kumimoji="1" lang="en-US" altLang="zh-CN" sz="1050">
              <a:solidFill>
                <a:schemeClr val="accent6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64766187-0991-D742-818A-1FFE069BA48D}"/>
              </a:ext>
            </a:extLst>
          </p:cNvPr>
          <p:cNvCxnSpPr>
            <a:cxnSpLocks/>
            <a:stCxn id="32" idx="3"/>
            <a:endCxn id="68" idx="1"/>
          </p:cNvCxnSpPr>
          <p:nvPr/>
        </p:nvCxnSpPr>
        <p:spPr>
          <a:xfrm flipV="1">
            <a:off x="3400248" y="3768360"/>
            <a:ext cx="526378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28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>
            <a:extLst>
              <a:ext uri="{FF2B5EF4-FFF2-40B4-BE49-F238E27FC236}">
                <a16:creationId xmlns:a16="http://schemas.microsoft.com/office/drawing/2014/main" id="{0AC3872B-F8E9-3545-964F-C90BDB0133EB}"/>
              </a:ext>
            </a:extLst>
          </p:cNvPr>
          <p:cNvSpPr/>
          <p:nvPr/>
        </p:nvSpPr>
        <p:spPr>
          <a:xfrm>
            <a:off x="4100063" y="2116669"/>
            <a:ext cx="3927253" cy="126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" altLang="zh-CN" sz="9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3C9195-173B-1B4A-8F2C-BCEA6284CFE9}"/>
              </a:ext>
            </a:extLst>
          </p:cNvPr>
          <p:cNvSpPr txBox="1"/>
          <p:nvPr/>
        </p:nvSpPr>
        <p:spPr>
          <a:xfrm>
            <a:off x="341652" y="233527"/>
            <a:ext cx="461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4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步：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 SpringBoot</a:t>
            </a:r>
            <a:r>
              <a:rPr kumimoji="1" lang="zh-CN" altLang="en-US" sz="1600" b="1"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1600" b="1">
                <a:latin typeface="Menlo" panose="020B0609030804020204" pitchFamily="49" charset="0"/>
                <a:ea typeface="微软雅黑" panose="020B0503020204020204" pitchFamily="34" charset="-122"/>
              </a:rPr>
              <a:t>refreshContext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5134A79-1D92-B643-AF05-4B23BB1394B9}"/>
              </a:ext>
            </a:extLst>
          </p:cNvPr>
          <p:cNvSpPr/>
          <p:nvPr/>
        </p:nvSpPr>
        <p:spPr>
          <a:xfrm>
            <a:off x="542328" y="1468293"/>
            <a:ext cx="3877884" cy="460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AnnotationConfigServletWebServerApplicationContext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25B0174-1C55-3B42-A078-FB5D0D266269}"/>
              </a:ext>
            </a:extLst>
          </p:cNvPr>
          <p:cNvSpPr/>
          <p:nvPr/>
        </p:nvSpPr>
        <p:spPr>
          <a:xfrm>
            <a:off x="9000524" y="709107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bf</a:t>
            </a:r>
            <a:r>
              <a:rPr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obtainFreshBeanFactory</a:t>
            </a:r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D1A27082-95BF-7548-943F-530189DACA3F}"/>
              </a:ext>
            </a:extLst>
          </p:cNvPr>
          <p:cNvSpPr/>
          <p:nvPr/>
        </p:nvSpPr>
        <p:spPr>
          <a:xfrm>
            <a:off x="9563405" y="109999"/>
            <a:ext cx="1380064" cy="448733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开始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6A9780-CD7F-864D-84A3-9F084AAEAC45}"/>
              </a:ext>
            </a:extLst>
          </p:cNvPr>
          <p:cNvSpPr/>
          <p:nvPr/>
        </p:nvSpPr>
        <p:spPr>
          <a:xfrm>
            <a:off x="9093656" y="1219482"/>
            <a:ext cx="2319562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prepareBeanFactory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(bf)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D4383DF-284C-6C48-90A5-988AA6D35420}"/>
              </a:ext>
            </a:extLst>
          </p:cNvPr>
          <p:cNvSpPr/>
          <p:nvPr/>
        </p:nvSpPr>
        <p:spPr>
          <a:xfrm>
            <a:off x="9000524" y="1729857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postProcessBeanFactory</a:t>
            </a:r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(bf)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B787E5-28F1-2C49-9DCA-1B4527B05E94}"/>
              </a:ext>
            </a:extLst>
          </p:cNvPr>
          <p:cNvSpPr/>
          <p:nvPr/>
        </p:nvSpPr>
        <p:spPr>
          <a:xfrm>
            <a:off x="8814257" y="2240232"/>
            <a:ext cx="2878360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invokeBeanFactoryPostProcessors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(bf)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209C8D0-A5F4-7C41-9A14-A095234A2C8C}"/>
              </a:ext>
            </a:extLst>
          </p:cNvPr>
          <p:cNvSpPr/>
          <p:nvPr/>
        </p:nvSpPr>
        <p:spPr>
          <a:xfrm>
            <a:off x="9093656" y="2750607"/>
            <a:ext cx="2319562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registerBeanPostProcessors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(bf)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B72DBED-FEB4-624F-A54A-2A5C3BA402E0}"/>
              </a:ext>
            </a:extLst>
          </p:cNvPr>
          <p:cNvCxnSpPr>
            <a:cxnSpLocks/>
          </p:cNvCxnSpPr>
          <p:nvPr/>
        </p:nvCxnSpPr>
        <p:spPr>
          <a:xfrm>
            <a:off x="10253437" y="558732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9CBC269-5878-E347-A5C7-42FA5872037F}"/>
              </a:ext>
            </a:extLst>
          </p:cNvPr>
          <p:cNvCxnSpPr>
            <a:cxnSpLocks/>
          </p:cNvCxnSpPr>
          <p:nvPr/>
        </p:nvCxnSpPr>
        <p:spPr>
          <a:xfrm>
            <a:off x="10253437" y="1069107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3BBDF36A-BEC8-1442-B145-962B14A956E7}"/>
              </a:ext>
            </a:extLst>
          </p:cNvPr>
          <p:cNvCxnSpPr>
            <a:cxnSpLocks/>
          </p:cNvCxnSpPr>
          <p:nvPr/>
        </p:nvCxnSpPr>
        <p:spPr>
          <a:xfrm>
            <a:off x="10253437" y="1579482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678DC35-D553-124A-85CC-DBDF02302A32}"/>
              </a:ext>
            </a:extLst>
          </p:cNvPr>
          <p:cNvCxnSpPr>
            <a:cxnSpLocks/>
          </p:cNvCxnSpPr>
          <p:nvPr/>
        </p:nvCxnSpPr>
        <p:spPr>
          <a:xfrm>
            <a:off x="10253437" y="2089857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6FB1DBD-6025-0041-8D14-9BBD064B8CF8}"/>
              </a:ext>
            </a:extLst>
          </p:cNvPr>
          <p:cNvCxnSpPr>
            <a:cxnSpLocks/>
          </p:cNvCxnSpPr>
          <p:nvPr/>
        </p:nvCxnSpPr>
        <p:spPr>
          <a:xfrm>
            <a:off x="10253437" y="2600232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C76B6AFF-623B-5244-AD47-6232B1D4995C}"/>
              </a:ext>
            </a:extLst>
          </p:cNvPr>
          <p:cNvSpPr/>
          <p:nvPr/>
        </p:nvSpPr>
        <p:spPr>
          <a:xfrm>
            <a:off x="9563405" y="6323228"/>
            <a:ext cx="1380064" cy="428392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结束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9CEB4CB9-6197-BC4A-A8DA-922EA1787EE2}"/>
              </a:ext>
            </a:extLst>
          </p:cNvPr>
          <p:cNvCxnSpPr>
            <a:cxnSpLocks/>
          </p:cNvCxnSpPr>
          <p:nvPr/>
        </p:nvCxnSpPr>
        <p:spPr>
          <a:xfrm>
            <a:off x="10253437" y="3110607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2B948D1-FEFE-554A-AB93-7890F1EF6E06}"/>
              </a:ext>
            </a:extLst>
          </p:cNvPr>
          <p:cNvSpPr txBox="1"/>
          <p:nvPr/>
        </p:nvSpPr>
        <p:spPr>
          <a:xfrm>
            <a:off x="6588374" y="233527"/>
            <a:ext cx="26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初始化一般流程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894CD34-3AA8-1F46-BCFA-CB44A23DA478}"/>
              </a:ext>
            </a:extLst>
          </p:cNvPr>
          <p:cNvSpPr/>
          <p:nvPr/>
        </p:nvSpPr>
        <p:spPr>
          <a:xfrm>
            <a:off x="9093656" y="3260982"/>
            <a:ext cx="2319562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initMessageSource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91DEB86-4917-E749-A54A-C366CB620191}"/>
              </a:ext>
            </a:extLst>
          </p:cNvPr>
          <p:cNvSpPr/>
          <p:nvPr/>
        </p:nvSpPr>
        <p:spPr>
          <a:xfrm>
            <a:off x="9000524" y="3771357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initApplicationEventMulticaster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D779FD9-2752-EA42-A0CB-0D72C945D2A5}"/>
              </a:ext>
            </a:extLst>
          </p:cNvPr>
          <p:cNvSpPr/>
          <p:nvPr/>
        </p:nvSpPr>
        <p:spPr>
          <a:xfrm>
            <a:off x="9457875" y="4281732"/>
            <a:ext cx="1591124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onRefresh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E1CDB65-FA19-AB46-B074-AEC450311010}"/>
              </a:ext>
            </a:extLst>
          </p:cNvPr>
          <p:cNvSpPr/>
          <p:nvPr/>
        </p:nvSpPr>
        <p:spPr>
          <a:xfrm>
            <a:off x="9000524" y="4792107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registerListeners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410BB90-9F99-1C4A-B519-20B839CF7C70}"/>
              </a:ext>
            </a:extLst>
          </p:cNvPr>
          <p:cNvSpPr/>
          <p:nvPr/>
        </p:nvSpPr>
        <p:spPr>
          <a:xfrm>
            <a:off x="8814257" y="5302482"/>
            <a:ext cx="2878360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finishBeanFactoryInitialization</a:t>
            </a:r>
            <a:r>
              <a:rPr lang="en-US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(bf)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7AC62AB-D5F9-884C-B068-88B6C1098579}"/>
              </a:ext>
            </a:extLst>
          </p:cNvPr>
          <p:cNvSpPr/>
          <p:nvPr/>
        </p:nvSpPr>
        <p:spPr>
          <a:xfrm>
            <a:off x="9000524" y="5812857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finishRefresh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0743A83-A031-ED4A-A14F-3831673256A7}"/>
              </a:ext>
            </a:extLst>
          </p:cNvPr>
          <p:cNvCxnSpPr>
            <a:cxnSpLocks/>
            <a:stCxn id="90" idx="2"/>
            <a:endCxn id="107" idx="0"/>
          </p:cNvCxnSpPr>
          <p:nvPr/>
        </p:nvCxnSpPr>
        <p:spPr>
          <a:xfrm>
            <a:off x="10253437" y="3620982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350B91F6-D180-0E41-97C0-5C258F8A63AD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10253437" y="4131357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10CF378A-219B-2C4E-906E-82130B8CF07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10253437" y="4641732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40268282-A21F-864A-988F-F63A62DFC2AB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10253437" y="5152107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83D9FA6E-09C1-484D-9EF3-C0C9FE2AB8DE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10253437" y="5662482"/>
            <a:ext cx="0" cy="15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29D5166E-3B06-EA4A-BD4E-893145E119A9}"/>
              </a:ext>
            </a:extLst>
          </p:cNvPr>
          <p:cNvCxnSpPr>
            <a:cxnSpLocks/>
            <a:stCxn id="111" idx="2"/>
            <a:endCxn id="35" idx="0"/>
          </p:cNvCxnSpPr>
          <p:nvPr/>
        </p:nvCxnSpPr>
        <p:spPr>
          <a:xfrm>
            <a:off x="10253437" y="6172857"/>
            <a:ext cx="0" cy="150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15178BBD-5EB6-2C49-8B41-1E5139203091}"/>
              </a:ext>
            </a:extLst>
          </p:cNvPr>
          <p:cNvSpPr/>
          <p:nvPr/>
        </p:nvSpPr>
        <p:spPr>
          <a:xfrm>
            <a:off x="1228357" y="2258982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bf</a:t>
            </a:r>
            <a:r>
              <a:rPr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obtainFreshBeanFactory</a:t>
            </a:r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16418D3-4B7B-9E4D-ACB6-EFD2432F96F5}"/>
              </a:ext>
            </a:extLst>
          </p:cNvPr>
          <p:cNvSpPr/>
          <p:nvPr/>
        </p:nvSpPr>
        <p:spPr>
          <a:xfrm>
            <a:off x="1228357" y="4049014"/>
            <a:ext cx="2505826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postProcessBeanFactory</a:t>
            </a:r>
            <a:r>
              <a:rPr lang="en-US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(bf)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1C7101F-12D9-534E-A732-4EDC25F1C30A}"/>
              </a:ext>
            </a:extLst>
          </p:cNvPr>
          <p:cNvSpPr/>
          <p:nvPr/>
        </p:nvSpPr>
        <p:spPr>
          <a:xfrm>
            <a:off x="1685708" y="5610443"/>
            <a:ext cx="1591124" cy="3600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onRefresh</a:t>
            </a:r>
            <a:endParaRPr kumimoji="1" lang="zh-CN" altLang="en-US" sz="1100">
              <a:solidFill>
                <a:schemeClr val="accent6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37EB0FB4-110E-1841-9DB2-A90D275D8C1B}"/>
              </a:ext>
            </a:extLst>
          </p:cNvPr>
          <p:cNvCxnSpPr>
            <a:stCxn id="20" idx="2"/>
            <a:endCxn id="134" idx="0"/>
          </p:cNvCxnSpPr>
          <p:nvPr/>
        </p:nvCxnSpPr>
        <p:spPr>
          <a:xfrm>
            <a:off x="2481270" y="1928607"/>
            <a:ext cx="0" cy="33037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3B96C2A-F017-6E49-9CFE-1A8BA2C453A1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>
            <a:off x="2481270" y="2618982"/>
            <a:ext cx="0" cy="143003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047FA73E-6BEA-A14C-889A-4540F2308185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2481270" y="4409014"/>
            <a:ext cx="0" cy="12014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60BDDA1-D7D6-0E4F-AFFE-0F5BFC6A40ED}"/>
              </a:ext>
            </a:extLst>
          </p:cNvPr>
          <p:cNvSpPr txBox="1"/>
          <p:nvPr/>
        </p:nvSpPr>
        <p:spPr>
          <a:xfrm>
            <a:off x="1177919" y="1037433"/>
            <a:ext cx="26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ApplicationContext</a:t>
            </a:r>
            <a:r>
              <a:rPr kumimoji="1" lang="zh-CN" altLang="en-US" sz="10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子类重写方法</a:t>
            </a:r>
            <a:endParaRPr kumimoji="1" lang="en-US" altLang="zh-CN" sz="1000">
              <a:solidFill>
                <a:srgbClr val="FF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ED9F74D4-D442-B64F-8FB5-FD92B042B47E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3734183" y="2438982"/>
            <a:ext cx="317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8CE2D6DF-7FBC-294E-92E1-36EC88703FF0}"/>
              </a:ext>
            </a:extLst>
          </p:cNvPr>
          <p:cNvSpPr txBox="1"/>
          <p:nvPr/>
        </p:nvSpPr>
        <p:spPr>
          <a:xfrm>
            <a:off x="4170107" y="2175847"/>
            <a:ext cx="267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>
                <a:latin typeface="Menlo" panose="020B0609030804020204" pitchFamily="49" charset="0"/>
                <a:ea typeface="微软雅黑" panose="020B0503020204020204" pitchFamily="34" charset="-122"/>
              </a:rPr>
              <a:t>AnnotationConfigServletWebServerApplicationContext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FCD3ED0-6E0C-AC40-A1A1-1FCB2C078ABF}"/>
              </a:ext>
            </a:extLst>
          </p:cNvPr>
          <p:cNvSpPr/>
          <p:nvPr/>
        </p:nvSpPr>
        <p:spPr>
          <a:xfrm>
            <a:off x="4606480" y="2727754"/>
            <a:ext cx="2108425" cy="359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DefaultListableBeanFactory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7DA9731-F946-274E-B5A2-CB370D4FCB49}"/>
              </a:ext>
            </a:extLst>
          </p:cNvPr>
          <p:cNvSpPr/>
          <p:nvPr/>
        </p:nvSpPr>
        <p:spPr>
          <a:xfrm>
            <a:off x="4100063" y="5610443"/>
            <a:ext cx="2108420" cy="359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90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createWebServer</a:t>
            </a:r>
          </a:p>
        </p:txBody>
      </p: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DCB258B4-D49A-454E-AAEC-74DC69B359B8}"/>
              </a:ext>
            </a:extLst>
          </p:cNvPr>
          <p:cNvCxnSpPr>
            <a:cxnSpLocks/>
            <a:stCxn id="136" idx="3"/>
            <a:endCxn id="155" idx="1"/>
          </p:cNvCxnSpPr>
          <p:nvPr/>
        </p:nvCxnSpPr>
        <p:spPr>
          <a:xfrm flipV="1">
            <a:off x="3276832" y="5790441"/>
            <a:ext cx="82323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0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17574</TotalTime>
  <Words>2405</Words>
  <Application>Microsoft Macintosh PowerPoint</Application>
  <PresentationFormat>宽屏</PresentationFormat>
  <Paragraphs>372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等线 Light</vt:lpstr>
      <vt:lpstr>Arial</vt:lpstr>
      <vt:lpstr>Menlo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zhongcheng li</dc:creator>
  <cp:lastModifiedBy>zhongcheng li</cp:lastModifiedBy>
  <cp:revision>529</cp:revision>
  <dcterms:created xsi:type="dcterms:W3CDTF">2020-01-04T14:52:01Z</dcterms:created>
  <dcterms:modified xsi:type="dcterms:W3CDTF">2020-03-12T15:17:05Z</dcterms:modified>
</cp:coreProperties>
</file>