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4" r:id="rId4"/>
    <p:sldId id="295" r:id="rId5"/>
    <p:sldId id="293" r:id="rId6"/>
    <p:sldId id="292" r:id="rId7"/>
    <p:sldId id="258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7" r:id="rId33"/>
    <p:sldId id="296" r:id="rId34"/>
    <p:sldId id="297" r:id="rId35"/>
    <p:sldId id="299" r:id="rId36"/>
    <p:sldId id="300" r:id="rId37"/>
    <p:sldId id="290" r:id="rId38"/>
    <p:sldId id="29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4"/>
    <p:restoredTop sz="94516"/>
  </p:normalViewPr>
  <p:slideViewPr>
    <p:cSldViewPr snapToGrid="0" snapToObjects="1">
      <p:cViewPr>
        <p:scale>
          <a:sx n="100" d="100"/>
          <a:sy n="100" d="100"/>
        </p:scale>
        <p:origin x="156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E96D-BFA3-824D-B43E-7BDC71572B9F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EECB-0A33-AC40-B659-9E7A2E6B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9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E96D-BFA3-824D-B43E-7BDC71572B9F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EECB-0A33-AC40-B659-9E7A2E6B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9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E96D-BFA3-824D-B43E-7BDC71572B9F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EECB-0A33-AC40-B659-9E7A2E6B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E96D-BFA3-824D-B43E-7BDC71572B9F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EECB-0A33-AC40-B659-9E7A2E6B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3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E96D-BFA3-824D-B43E-7BDC71572B9F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EECB-0A33-AC40-B659-9E7A2E6B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9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E96D-BFA3-824D-B43E-7BDC71572B9F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EECB-0A33-AC40-B659-9E7A2E6B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E96D-BFA3-824D-B43E-7BDC71572B9F}" type="datetimeFigureOut">
              <a:rPr lang="en-US" smtClean="0"/>
              <a:t>9/22/16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EECB-0A33-AC40-B659-9E7A2E6B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0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E96D-BFA3-824D-B43E-7BDC71572B9F}" type="datetimeFigureOut">
              <a:rPr lang="en-US" smtClean="0"/>
              <a:t>9/22/16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EECB-0A33-AC40-B659-9E7A2E6B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4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E96D-BFA3-824D-B43E-7BDC71572B9F}" type="datetimeFigureOut">
              <a:rPr lang="en-US" smtClean="0"/>
              <a:t>9/22/16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EECB-0A33-AC40-B659-9E7A2E6B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9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E96D-BFA3-824D-B43E-7BDC71572B9F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EECB-0A33-AC40-B659-9E7A2E6B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FE96D-BFA3-824D-B43E-7BDC71572B9F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EECB-0A33-AC40-B659-9E7A2E6B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8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FE96D-BFA3-824D-B43E-7BDC71572B9F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EECB-0A33-AC40-B659-9E7A2E6BF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6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iff"/><Relationship Id="rId3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Pattern-based Information Extraction at MAVERIC and UCLA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12975"/>
          </a:xfrm>
        </p:spPr>
        <p:txBody>
          <a:bodyPr>
            <a:normAutofit/>
          </a:bodyPr>
          <a:lstStyle/>
          <a:p>
            <a:r>
              <a:rPr lang="en-US" dirty="0" smtClean="0"/>
              <a:t>Frank </a:t>
            </a:r>
            <a:r>
              <a:rPr lang="en-US" dirty="0" err="1" smtClean="0"/>
              <a:t>Meng</a:t>
            </a:r>
            <a:endParaRPr lang="en-US" dirty="0" smtClean="0"/>
          </a:p>
          <a:p>
            <a:r>
              <a:rPr lang="en-US" dirty="0" smtClean="0"/>
              <a:t>Medical and Imaging Informatics Group,</a:t>
            </a:r>
          </a:p>
          <a:p>
            <a:r>
              <a:rPr lang="en-US" dirty="0" smtClean="0"/>
              <a:t>UCLA Dept. of Radiological Sciences</a:t>
            </a:r>
          </a:p>
          <a:p>
            <a:r>
              <a:rPr lang="en-US" dirty="0" smtClean="0"/>
              <a:t>MAVERIC, VA Boston Healthcare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31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Automatically generating extraction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2846"/>
            <a:ext cx="10515601" cy="33606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multiple sequence alignment (MSA) on phrases and sentences to automatically generate patterns from annotated text</a:t>
            </a:r>
          </a:p>
          <a:p>
            <a:pPr lvl="1"/>
            <a:r>
              <a:rPr lang="en-US" dirty="0" smtClean="0"/>
              <a:t>Find commonalities</a:t>
            </a:r>
          </a:p>
          <a:p>
            <a:pPr lvl="1"/>
            <a:r>
              <a:rPr lang="en-US" dirty="0" smtClean="0"/>
              <a:t>Generate patterns from these commonalities (represent contexts)</a:t>
            </a:r>
          </a:p>
          <a:p>
            <a:pPr lvl="1"/>
            <a:r>
              <a:rPr lang="en-US" dirty="0" smtClean="0"/>
              <a:t>More automated than manual crafting of patterns and but requires annotated data</a:t>
            </a:r>
          </a:p>
          <a:p>
            <a:r>
              <a:rPr lang="en-US" dirty="0" err="1" smtClean="0"/>
              <a:t>Meng</a:t>
            </a:r>
            <a:r>
              <a:rPr lang="en-US" dirty="0" smtClean="0"/>
              <a:t> </a:t>
            </a:r>
            <a:r>
              <a:rPr lang="en-US" dirty="0"/>
              <a:t>F, Morioka C. Automating the generation of lexical patterns </a:t>
            </a:r>
            <a:r>
              <a:rPr lang="en-US" dirty="0" smtClean="0"/>
              <a:t>for processing </a:t>
            </a:r>
            <a:r>
              <a:rPr lang="en-US" dirty="0"/>
              <a:t>free text in clinical documents. J Am Med Inform Assoc. 2015 May </a:t>
            </a:r>
            <a:r>
              <a:rPr lang="en-US" dirty="0" smtClean="0"/>
              <a:t>14.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7048" y="5222298"/>
            <a:ext cx="8010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70-year-old patient with a </a:t>
            </a:r>
            <a:r>
              <a:rPr lang="en-US" b="1" i="1" dirty="0">
                <a:solidFill>
                  <a:srgbClr val="FF0000"/>
                </a:solidFill>
              </a:rPr>
              <a:t>mass</a:t>
            </a:r>
            <a:r>
              <a:rPr lang="en-US" dirty="0"/>
              <a:t> in the left upper lobe.</a:t>
            </a:r>
          </a:p>
          <a:p>
            <a:r>
              <a:rPr lang="en-US" dirty="0"/>
              <a:t>          In terms of disease, there’s a </a:t>
            </a:r>
            <a:r>
              <a:rPr lang="en-US" b="1" i="1" dirty="0">
                <a:solidFill>
                  <a:srgbClr val="FF0000"/>
                </a:solidFill>
              </a:rPr>
              <a:t>mass</a:t>
            </a:r>
            <a:r>
              <a:rPr lang="en-US" dirty="0"/>
              <a:t> in the left upper lobe.</a:t>
            </a:r>
          </a:p>
          <a:p>
            <a:r>
              <a:rPr lang="en-US" dirty="0"/>
              <a:t>		                    The </a:t>
            </a:r>
            <a:r>
              <a:rPr lang="en-US" b="1" i="1" dirty="0">
                <a:solidFill>
                  <a:srgbClr val="FF0000"/>
                </a:solidFill>
              </a:rPr>
              <a:t>mass</a:t>
            </a:r>
            <a:r>
              <a:rPr lang="en-US" dirty="0"/>
              <a:t> in the left upper lobe has increased in size.</a:t>
            </a:r>
          </a:p>
          <a:p>
            <a:r>
              <a:rPr lang="en-US" dirty="0"/>
              <a:t>	In the current study, the </a:t>
            </a:r>
            <a:r>
              <a:rPr lang="en-US" b="1" i="1" dirty="0">
                <a:solidFill>
                  <a:srgbClr val="FF0000"/>
                </a:solidFill>
              </a:rPr>
              <a:t>mass</a:t>
            </a:r>
            <a:r>
              <a:rPr lang="en-US" dirty="0"/>
              <a:t> in the left upper lobe can be clearly seen.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9047" y="5323897"/>
            <a:ext cx="2560320" cy="1026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061" y="4547645"/>
            <a:ext cx="1534739" cy="200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9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0224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Layers of semantics (metadata) added on top of text</a:t>
            </a:r>
          </a:p>
          <a:p>
            <a:pPr lvl="1"/>
            <a:r>
              <a:rPr lang="en-US" dirty="0" smtClean="0"/>
              <a:t>Notes in margins</a:t>
            </a:r>
          </a:p>
          <a:p>
            <a:r>
              <a:rPr lang="en-US" dirty="0" smtClean="0"/>
              <a:t>For IE, this is the main product</a:t>
            </a:r>
          </a:p>
          <a:p>
            <a:r>
              <a:rPr lang="en-US" dirty="0" smtClean="0"/>
              <a:t>Annotations can be overlapping and potentially conflicting</a:t>
            </a:r>
          </a:p>
          <a:p>
            <a:r>
              <a:rPr lang="en-US" dirty="0" smtClean="0"/>
              <a:t>User determines priority of annotations to resolve overlaps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1574800" y="4141738"/>
          <a:ext cx="8128000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the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patient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has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lung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cancer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</a:t>
                      </a:r>
                      <a:r>
                        <a:rPr lang="en-US" dirty="0" err="1" smtClean="0"/>
                        <a:t>det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:noun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:verb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:noun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:noun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:mod(patient)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:clinical</a:t>
                      </a:r>
                      <a:r>
                        <a:rPr lang="en-US" baseline="0" dirty="0" smtClean="0"/>
                        <a:t> subj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have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:anatomy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:finding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:noun</a:t>
                      </a:r>
                      <a:r>
                        <a:rPr lang="en-US" baseline="0" dirty="0" smtClean="0"/>
                        <a:t> phrase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:finding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:object</a:t>
                      </a:r>
                      <a:r>
                        <a:rPr lang="en-US" baseline="0" dirty="0" smtClean="0"/>
                        <a:t>(has)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:verb</a:t>
                      </a:r>
                      <a:r>
                        <a:rPr lang="en-US" baseline="0" dirty="0" smtClean="0"/>
                        <a:t> phrase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66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contexts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33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Following usage-based theory, meaning of word or phrase depends on how it’s used</a:t>
            </a:r>
          </a:p>
          <a:p>
            <a:r>
              <a:rPr lang="en-US" dirty="0" smtClean="0"/>
              <a:t>Use multiple sequence alignments to determine the common words surrounding the word or phrase of interest</a:t>
            </a:r>
          </a:p>
          <a:p>
            <a:r>
              <a:rPr lang="en-US" dirty="0" smtClean="0"/>
              <a:t>Instead of only using actual words, allow for other higher level annotations</a:t>
            </a:r>
          </a:p>
          <a:p>
            <a:pPr lvl="1"/>
            <a:r>
              <a:rPr lang="en-US" dirty="0" smtClean="0"/>
              <a:t>May reduce variation by removing unnecessary detail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7471" y="4786455"/>
            <a:ext cx="48621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patient is a </a:t>
            </a:r>
            <a:r>
              <a:rPr lang="en-US" sz="2400" b="1" dirty="0" smtClean="0">
                <a:solidFill>
                  <a:srgbClr val="FF0000"/>
                </a:solidFill>
              </a:rPr>
              <a:t>70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year old male.</a:t>
            </a:r>
          </a:p>
          <a:p>
            <a:r>
              <a:rPr lang="en-US" sz="2400" dirty="0" smtClean="0"/>
              <a:t>The patient is a </a:t>
            </a:r>
            <a:r>
              <a:rPr lang="en-US" sz="2400" b="1" dirty="0" smtClean="0">
                <a:solidFill>
                  <a:srgbClr val="FF0000"/>
                </a:solidFill>
              </a:rPr>
              <a:t>65</a:t>
            </a:r>
            <a:r>
              <a:rPr lang="en-US" sz="2400" dirty="0" smtClean="0"/>
              <a:t> year old female.</a:t>
            </a:r>
          </a:p>
          <a:p>
            <a:r>
              <a:rPr lang="en-US" sz="2400" dirty="0" smtClean="0"/>
              <a:t>The patient is a </a:t>
            </a:r>
            <a:r>
              <a:rPr lang="en-US" sz="2400" b="1" dirty="0" smtClean="0">
                <a:solidFill>
                  <a:srgbClr val="FF0000"/>
                </a:solidFill>
              </a:rPr>
              <a:t>55</a:t>
            </a:r>
            <a:r>
              <a:rPr lang="en-US" sz="2400" dirty="0" smtClean="0"/>
              <a:t> year old male.</a:t>
            </a:r>
          </a:p>
          <a:p>
            <a:r>
              <a:rPr lang="en-US" sz="2400" dirty="0" smtClean="0"/>
              <a:t>The patient was a </a:t>
            </a:r>
            <a:r>
              <a:rPr lang="en-US" sz="2400" b="1" dirty="0" smtClean="0">
                <a:solidFill>
                  <a:srgbClr val="FF0000"/>
                </a:solidFill>
              </a:rPr>
              <a:t>85</a:t>
            </a:r>
            <a:r>
              <a:rPr lang="en-US" sz="2400" dirty="0" smtClean="0"/>
              <a:t> year-old female.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289963" y="5340453"/>
            <a:ext cx="5595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patient :be a :number year old :gender.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846618" y="5340453"/>
            <a:ext cx="24938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27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alignment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768437"/>
            <a:ext cx="10515600" cy="2770908"/>
          </a:xfrm>
        </p:spPr>
        <p:txBody>
          <a:bodyPr>
            <a:normAutofit/>
          </a:bodyPr>
          <a:lstStyle/>
          <a:p>
            <a:r>
              <a:rPr lang="en-US" dirty="0" smtClean="0"/>
              <a:t>M is alignment matrix (dynamic programming)</a:t>
            </a:r>
          </a:p>
          <a:p>
            <a:pPr lvl="1"/>
            <a:r>
              <a:rPr lang="en-US" dirty="0" smtClean="0"/>
              <a:t>Neighbors are used to calculate score</a:t>
            </a:r>
          </a:p>
          <a:p>
            <a:r>
              <a:rPr lang="en-US" dirty="0" smtClean="0"/>
              <a:t>S is scoring matrix</a:t>
            </a:r>
          </a:p>
          <a:p>
            <a:pPr lvl="1"/>
            <a:r>
              <a:rPr lang="en-US" dirty="0" smtClean="0"/>
              <a:t>Matches, mismatches</a:t>
            </a:r>
          </a:p>
          <a:p>
            <a:r>
              <a:rPr lang="en-US" dirty="0" smtClean="0"/>
              <a:t>d is gap penalty</a:t>
            </a:r>
          </a:p>
          <a:p>
            <a:pPr lvl="1"/>
            <a:r>
              <a:rPr lang="en-US" dirty="0" smtClean="0"/>
              <a:t>Setting this to 0 favors inserting gaps over mismatches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23" y="1690688"/>
            <a:ext cx="63119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67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Smith-Waterman back-tracking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 is being constructed, link each cell to the neighbor it used to calculate score (above, left, or upper left diagonal)</a:t>
            </a:r>
          </a:p>
          <a:p>
            <a:r>
              <a:rPr lang="en-US" dirty="0" smtClean="0"/>
              <a:t>Find highest score in matrix M</a:t>
            </a:r>
          </a:p>
          <a:p>
            <a:r>
              <a:rPr lang="en-US" dirty="0" smtClean="0"/>
              <a:t>Back track from highest score using the neighbor links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pper left link indicates match (token added to both alignments)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eft link indicates gap added to first alignment</a:t>
            </a:r>
          </a:p>
          <a:p>
            <a:pPr lvl="1"/>
            <a:r>
              <a:rPr lang="en-US" dirty="0" smtClean="0"/>
              <a:t>Above link indicates gap added to second alignment</a:t>
            </a:r>
          </a:p>
        </p:txBody>
      </p:sp>
    </p:spTree>
    <p:extLst>
      <p:ext uri="{BB962C8B-B14F-4D97-AF65-F5344CB8AC3E}">
        <p14:creationId xmlns:p14="http://schemas.microsoft.com/office/powerpoint/2010/main" val="378439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49398" y="291565"/>
          <a:ext cx="9148617" cy="571595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6513"/>
                <a:gridCol w="1016513"/>
                <a:gridCol w="1016513"/>
                <a:gridCol w="1016513"/>
                <a:gridCol w="1016513"/>
                <a:gridCol w="1016513"/>
                <a:gridCol w="1016513"/>
                <a:gridCol w="1016513"/>
                <a:gridCol w="1016513"/>
              </a:tblGrid>
              <a:tr h="4856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:gender</a:t>
                      </a:r>
                      <a:endParaRPr lang="en-US" dirty="0"/>
                    </a:p>
                  </a:txBody>
                  <a:tcPr/>
                </a:tc>
              </a:tr>
              <a:tr h="37359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359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patient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59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who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359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59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59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:number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59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year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59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old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59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:gender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359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59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359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very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359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nice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359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person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 flipV="1">
            <a:off x="4431147" y="1731716"/>
            <a:ext cx="360217" cy="354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403273" y="2065949"/>
            <a:ext cx="360217" cy="354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509328" y="2489783"/>
            <a:ext cx="360217" cy="354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481453" y="2794567"/>
            <a:ext cx="360217" cy="354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497449" y="3200025"/>
            <a:ext cx="360217" cy="354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9489786" y="3560700"/>
            <a:ext cx="360217" cy="354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403273" y="4310702"/>
            <a:ext cx="360217" cy="354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431148" y="3955728"/>
            <a:ext cx="360217" cy="354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322618" y="3628898"/>
            <a:ext cx="1" cy="286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22614" y="3254822"/>
            <a:ext cx="1" cy="286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22610" y="2880746"/>
            <a:ext cx="1" cy="286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322606" y="2506670"/>
            <a:ext cx="1" cy="286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322602" y="2132594"/>
            <a:ext cx="1" cy="286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322598" y="1758518"/>
            <a:ext cx="1" cy="286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322594" y="1384442"/>
            <a:ext cx="1" cy="286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322590" y="1010366"/>
            <a:ext cx="1" cy="286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9900232" y="3628898"/>
            <a:ext cx="581891" cy="5551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359402" y="1379263"/>
            <a:ext cx="1" cy="286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359402" y="1010366"/>
            <a:ext cx="1" cy="286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297867" y="6217492"/>
            <a:ext cx="389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</a:t>
            </a:r>
            <a:r>
              <a:rPr lang="en-US" dirty="0"/>
              <a:t> </a:t>
            </a:r>
            <a:r>
              <a:rPr lang="en-US" dirty="0" smtClean="0"/>
              <a:t>- is a :number year old : gender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683233" y="6217492"/>
            <a:ext cx="423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</a:t>
            </a:r>
            <a:r>
              <a:rPr lang="en-US" dirty="0"/>
              <a:t> </a:t>
            </a:r>
            <a:r>
              <a:rPr lang="en-US" dirty="0" smtClean="0"/>
              <a:t>who is a :number year old : gender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031644" y="1270959"/>
            <a:ext cx="581891" cy="5551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28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sequence alignment from local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285"/>
          </a:xfrm>
        </p:spPr>
        <p:txBody>
          <a:bodyPr>
            <a:normAutofit/>
          </a:bodyPr>
          <a:lstStyle/>
          <a:p>
            <a:r>
              <a:rPr lang="en-US" dirty="0" smtClean="0"/>
              <a:t>Pairwise local alignment of all text segments sharing the same type of target</a:t>
            </a:r>
          </a:p>
          <a:p>
            <a:pPr lvl="1"/>
            <a:r>
              <a:rPr lang="en-US" dirty="0" smtClean="0"/>
              <a:t>E.g., patient ages</a:t>
            </a:r>
          </a:p>
          <a:p>
            <a:r>
              <a:rPr lang="en-US" dirty="0" smtClean="0"/>
              <a:t>Target similarity score set to be very high score in the scoring matrix (always match targets)</a:t>
            </a:r>
          </a:p>
          <a:p>
            <a:r>
              <a:rPr lang="en-US" dirty="0" smtClean="0"/>
              <a:t>Set match score to 1 and mismatch score to -1 (avoid mismatches)</a:t>
            </a:r>
          </a:p>
          <a:p>
            <a:r>
              <a:rPr lang="en-US" dirty="0" smtClean="0"/>
              <a:t>Set gap penalty to 0 (favor gaps over mismatches)</a:t>
            </a:r>
          </a:p>
        </p:txBody>
      </p:sp>
    </p:spTree>
    <p:extLst>
      <p:ext uri="{BB962C8B-B14F-4D97-AF65-F5344CB8AC3E}">
        <p14:creationId xmlns:p14="http://schemas.microsoft.com/office/powerpoint/2010/main" val="1806387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sequence alignment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392871"/>
            <a:ext cx="52563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patient be a :target year old :gender.</a:t>
            </a:r>
          </a:p>
          <a:p>
            <a:r>
              <a:rPr lang="en-US" dirty="0" smtClean="0"/>
              <a:t>A :target year old patient be see who be :gender.</a:t>
            </a:r>
          </a:p>
          <a:p>
            <a:r>
              <a:rPr lang="en-US" dirty="0" smtClean="0"/>
              <a:t>This be a patient :target year of age.</a:t>
            </a:r>
          </a:p>
          <a:p>
            <a:r>
              <a:rPr lang="en-US" dirty="0" smtClean="0"/>
              <a:t>This patient of :target year came into the clinic today.</a:t>
            </a:r>
          </a:p>
          <a:p>
            <a:r>
              <a:rPr lang="en-US" dirty="0" smtClean="0"/>
              <a:t>A :target </a:t>
            </a:r>
            <a:r>
              <a:rPr lang="en-US" dirty="0" err="1" smtClean="0"/>
              <a:t>yo</a:t>
            </a:r>
            <a:r>
              <a:rPr lang="en-US" dirty="0" smtClean="0"/>
              <a:t> patient.</a:t>
            </a:r>
          </a:p>
          <a:p>
            <a:r>
              <a:rPr lang="en-US" dirty="0"/>
              <a:t>A :target year old patient </a:t>
            </a:r>
            <a:r>
              <a:rPr lang="en-US" dirty="0" smtClean="0"/>
              <a:t>be see.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56418" y="1563688"/>
            <a:ext cx="1833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:target year old</a:t>
            </a:r>
          </a:p>
          <a:p>
            <a:r>
              <a:rPr lang="en-US" dirty="0" smtClean="0"/>
              <a:t>a :target year old</a:t>
            </a:r>
          </a:p>
          <a:p>
            <a:r>
              <a:rPr lang="en-US" dirty="0"/>
              <a:t>a :target year old 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056418" y="2567524"/>
            <a:ext cx="227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 -  :target year </a:t>
            </a:r>
          </a:p>
          <a:p>
            <a:r>
              <a:rPr lang="en-US" dirty="0" smtClean="0"/>
              <a:t>patient of :target year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56418" y="3509590"/>
            <a:ext cx="10238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:target </a:t>
            </a:r>
          </a:p>
          <a:p>
            <a:r>
              <a:rPr lang="en-US" dirty="0" smtClean="0"/>
              <a:t>a :target</a:t>
            </a:r>
          </a:p>
          <a:p>
            <a:r>
              <a:rPr lang="en-US" dirty="0"/>
              <a:t>a :</a:t>
            </a:r>
            <a:r>
              <a:rPr lang="en-US" dirty="0" smtClean="0"/>
              <a:t>target</a:t>
            </a:r>
          </a:p>
          <a:p>
            <a:r>
              <a:rPr lang="en-US" dirty="0"/>
              <a:t>a :</a:t>
            </a:r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6794165" y="2651391"/>
            <a:ext cx="374073" cy="830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68238" y="5005655"/>
            <a:ext cx="4920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:target year old        -        -        -        -    -  :gender </a:t>
            </a:r>
          </a:p>
          <a:p>
            <a:r>
              <a:rPr lang="en-US" dirty="0" smtClean="0"/>
              <a:t>a :target year old patient be see who be :gender</a:t>
            </a:r>
          </a:p>
        </p:txBody>
      </p:sp>
    </p:spTree>
    <p:extLst>
      <p:ext uri="{BB962C8B-B14F-4D97-AF65-F5344CB8AC3E}">
        <p14:creationId xmlns:p14="http://schemas.microsoft.com/office/powerpoint/2010/main" val="980562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generation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80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Obtain gold standard (training) for information you want to extract (targets)</a:t>
            </a:r>
          </a:p>
          <a:p>
            <a:pPr lvl="1"/>
            <a:r>
              <a:rPr lang="en-US" dirty="0" smtClean="0"/>
              <a:t>E.g., manually annotate documents for patient age</a:t>
            </a:r>
          </a:p>
          <a:p>
            <a:r>
              <a:rPr lang="en-US" dirty="0" smtClean="0"/>
              <a:t>Generate MSAs for all sentences that contain annotated targets</a:t>
            </a:r>
          </a:p>
          <a:p>
            <a:r>
              <a:rPr lang="en-US" dirty="0" smtClean="0"/>
              <a:t>Derive extraction patterns from generated MSAs</a:t>
            </a:r>
          </a:p>
          <a:p>
            <a:r>
              <a:rPr lang="en-US" dirty="0" smtClean="0"/>
              <a:t>Filter patterns based on pattern structure-based criteria</a:t>
            </a:r>
          </a:p>
          <a:p>
            <a:pPr lvl="1"/>
            <a:r>
              <a:rPr lang="en-US" dirty="0" smtClean="0"/>
              <a:t>Number of gaps</a:t>
            </a:r>
          </a:p>
          <a:p>
            <a:r>
              <a:rPr lang="en-US" dirty="0" smtClean="0"/>
              <a:t>Filter for high precision patterns</a:t>
            </a:r>
          </a:p>
          <a:p>
            <a:pPr lvl="1"/>
            <a:r>
              <a:rPr lang="en-US" dirty="0" smtClean="0"/>
              <a:t>Not all patterns represent contexts that affect meaning</a:t>
            </a:r>
          </a:p>
          <a:p>
            <a:pPr lvl="1"/>
            <a:r>
              <a:rPr lang="en-US" dirty="0" smtClean="0"/>
              <a:t>Evaluate patterns on existing gold standard to determine performance</a:t>
            </a:r>
          </a:p>
        </p:txBody>
      </p:sp>
    </p:spTree>
    <p:extLst>
      <p:ext uri="{BB962C8B-B14F-4D97-AF65-F5344CB8AC3E}">
        <p14:creationId xmlns:p14="http://schemas.microsoft.com/office/powerpoint/2010/main" val="532228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patterns for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627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Within incoming text, replace all potential targets with “:target” symbol</a:t>
            </a:r>
          </a:p>
          <a:p>
            <a:pPr lvl="1"/>
            <a:r>
              <a:rPr lang="en-US" dirty="0" smtClean="0"/>
              <a:t>E.g., all numbers are potential targets for patient age</a:t>
            </a:r>
          </a:p>
          <a:p>
            <a:r>
              <a:rPr lang="en-US" dirty="0" smtClean="0"/>
              <a:t>Match patterns against text to extract information</a:t>
            </a:r>
          </a:p>
          <a:p>
            <a:r>
              <a:rPr lang="en-US" dirty="0" smtClean="0"/>
              <a:t>Use same local alignment algorithm to match pattern against incoming 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0034" y="4304207"/>
            <a:ext cx="110319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This be a :target year old patient who present with a fever and chronic cough and has been smoking for :target year.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40753" y="5671001"/>
            <a:ext cx="17809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:target year old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8685" y="39348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63197" y="393013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2661057" y="5028983"/>
            <a:ext cx="540327" cy="2865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2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MAVERIC – UCLA NLP tool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 task: Extracting specific data elements from free text clinical documents</a:t>
            </a:r>
          </a:p>
          <a:p>
            <a:r>
              <a:rPr lang="en-US" dirty="0" smtClean="0"/>
              <a:t>Requirements from both sides drove research / implementation direction</a:t>
            </a:r>
          </a:p>
          <a:p>
            <a:r>
              <a:rPr lang="en-US" dirty="0" smtClean="0"/>
              <a:t>MAVERIC – Precision Oncology Program</a:t>
            </a:r>
          </a:p>
          <a:p>
            <a:r>
              <a:rPr lang="en-US" dirty="0" smtClean="0"/>
              <a:t>UCLA – Lung cancer Screening</a:t>
            </a:r>
          </a:p>
          <a:p>
            <a:r>
              <a:rPr lang="en-US" dirty="0" smtClean="0"/>
              <a:t>Seamlessly integrate into existing workflows</a:t>
            </a:r>
          </a:p>
          <a:p>
            <a:r>
              <a:rPr lang="en-US" dirty="0" smtClean="0"/>
              <a:t>Develop tools that can be used by both institutions with minimal customization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4046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framework to continuously measure quality of data being extracted</a:t>
            </a:r>
          </a:p>
          <a:p>
            <a:pPr lvl="1"/>
            <a:r>
              <a:rPr lang="en-US" dirty="0" smtClean="0"/>
              <a:t>E.g., achieve specific confidence level and interval for precision and recall</a:t>
            </a:r>
          </a:p>
          <a:p>
            <a:r>
              <a:rPr lang="en-US" dirty="0"/>
              <a:t>M</a:t>
            </a:r>
            <a:r>
              <a:rPr lang="en-US" dirty="0" smtClean="0"/>
              <a:t>ay not be feasible to validate entire extracted data set for many real-world problems</a:t>
            </a:r>
          </a:p>
          <a:p>
            <a:r>
              <a:rPr lang="en-US" dirty="0" smtClean="0"/>
              <a:t>Treat NLP like any other quality control process</a:t>
            </a:r>
          </a:p>
          <a:p>
            <a:pPr lvl="1"/>
            <a:r>
              <a:rPr lang="en-US" dirty="0" smtClean="0"/>
              <a:t>Continuous validation on smaller random samples</a:t>
            </a:r>
          </a:p>
          <a:p>
            <a:pPr lvl="1"/>
            <a:r>
              <a:rPr lang="en-US" dirty="0" smtClean="0"/>
              <a:t>Built-in sentinels to generate automatic alarms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64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36" y="55668"/>
            <a:ext cx="10515600" cy="6205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Annotation and validation GUI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22" y="541695"/>
            <a:ext cx="9547761" cy="6513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4746" y="3102806"/>
            <a:ext cx="743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Form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24426" y="3798453"/>
            <a:ext cx="131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Document</a:t>
            </a:r>
          </a:p>
          <a:p>
            <a:pPr algn="ctr"/>
            <a:r>
              <a:rPr lang="en-US" b="1" dirty="0" smtClean="0"/>
              <a:t>List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452035" y="2795029"/>
            <a:ext cx="93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Report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31268" y="2068263"/>
            <a:ext cx="15836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Fill out form</a:t>
            </a:r>
          </a:p>
          <a:p>
            <a:r>
              <a:rPr lang="en-US" sz="1400" dirty="0" smtClean="0"/>
              <a:t>with information</a:t>
            </a:r>
          </a:p>
          <a:p>
            <a:r>
              <a:rPr lang="en-US" sz="1400" dirty="0" smtClean="0"/>
              <a:t>from report</a:t>
            </a:r>
            <a:endParaRPr lang="en-US" sz="1400" dirty="0"/>
          </a:p>
        </p:txBody>
      </p:sp>
      <p:sp>
        <p:nvSpPr>
          <p:cNvPr id="9" name="Left Arrow 8"/>
          <p:cNvSpPr/>
          <p:nvPr/>
        </p:nvSpPr>
        <p:spPr>
          <a:xfrm>
            <a:off x="5600700" y="2912306"/>
            <a:ext cx="622418" cy="3810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66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v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must establish priority ordering for overlapping annotations</a:t>
            </a:r>
          </a:p>
          <a:p>
            <a:pPr lvl="1"/>
            <a:r>
              <a:rPr lang="en-US" dirty="0" smtClean="0"/>
              <a:t>In many cases, cannot know the best choice of annotations beforehand</a:t>
            </a:r>
          </a:p>
          <a:p>
            <a:pPr lvl="1"/>
            <a:r>
              <a:rPr lang="en-US" dirty="0" smtClean="0"/>
              <a:t>There may be overlapped annotations that perform better</a:t>
            </a:r>
          </a:p>
          <a:p>
            <a:r>
              <a:rPr lang="en-US" dirty="0" smtClean="0"/>
              <a:t>Target must be clearly defined</a:t>
            </a:r>
          </a:p>
          <a:p>
            <a:pPr lvl="1"/>
            <a:r>
              <a:rPr lang="en-US" dirty="0" smtClean="0"/>
              <a:t>Numbers, dates, countries, certain semantic types from ontologies are relatively well-defined (may still get false negatives)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m</a:t>
            </a:r>
            <a:r>
              <a:rPr lang="en-US" dirty="0" smtClean="0"/>
              <a:t>any examples of targets that cannot be clearly defined or completely enumerated (e.g., proper names)</a:t>
            </a:r>
          </a:p>
          <a:p>
            <a:pPr lvl="1"/>
            <a:r>
              <a:rPr lang="en-US" dirty="0" smtClean="0"/>
              <a:t>Human annotators may introduce variations</a:t>
            </a:r>
          </a:p>
        </p:txBody>
      </p:sp>
    </p:spTree>
    <p:extLst>
      <p:ext uri="{BB962C8B-B14F-4D97-AF65-F5344CB8AC3E}">
        <p14:creationId xmlns:p14="http://schemas.microsoft.com/office/powerpoint/2010/main" val="1418060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patterns using multiple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30376"/>
          </a:xfrm>
        </p:spPr>
        <p:txBody>
          <a:bodyPr>
            <a:normAutofit/>
          </a:bodyPr>
          <a:lstStyle/>
          <a:p>
            <a:r>
              <a:rPr lang="en-US" dirty="0" smtClean="0"/>
              <a:t>Instead of aligning sequence to sequence, align grid to grid</a:t>
            </a:r>
          </a:p>
          <a:p>
            <a:pPr lvl="1"/>
            <a:r>
              <a:rPr lang="en-US" dirty="0" smtClean="0"/>
              <a:t>M matrix is now a “box” (technically</a:t>
            </a:r>
            <a:r>
              <a:rPr lang="en-US" smtClean="0"/>
              <a:t>, it’s a </a:t>
            </a:r>
            <a:r>
              <a:rPr lang="en-US" dirty="0" smtClean="0"/>
              <a:t>3-orthotope or 3 dimensional </a:t>
            </a:r>
            <a:r>
              <a:rPr lang="en-US" dirty="0" err="1" smtClean="0"/>
              <a:t>hyperrectangle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Resulting MSA is still a grid and patterns are still sequences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33965"/>
              </p:ext>
            </p:extLst>
          </p:nvPr>
        </p:nvGraphicFramePr>
        <p:xfrm>
          <a:off x="838200" y="3967402"/>
          <a:ext cx="4715165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33"/>
                <a:gridCol w="943033"/>
                <a:gridCol w="943033"/>
                <a:gridCol w="1057101"/>
                <a:gridCol w="828965"/>
              </a:tblGrid>
              <a:tr h="2818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patient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cancer</a:t>
                      </a:r>
                      <a:endParaRPr lang="en-US" sz="1600" dirty="0"/>
                    </a:p>
                  </a:txBody>
                  <a:tcPr/>
                </a:tc>
              </a:tr>
              <a:tr h="2818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:</a:t>
                      </a:r>
                      <a:r>
                        <a:rPr lang="en-US" sz="1600" dirty="0" err="1" smtClean="0"/>
                        <a:t>det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:noun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:verb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:noun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:noun</a:t>
                      </a:r>
                      <a:endParaRPr lang="en-US" sz="1600" dirty="0"/>
                    </a:p>
                  </a:txBody>
                  <a:tcPr/>
                </a:tc>
              </a:tr>
              <a:tr h="2818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:mod(patient)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clinical</a:t>
                      </a:r>
                      <a:r>
                        <a:rPr lang="en-US" sz="1600" baseline="0" dirty="0" smtClean="0"/>
                        <a:t> subj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:anatomy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:finding</a:t>
                      </a:r>
                      <a:endParaRPr lang="en-US" sz="1600" dirty="0"/>
                    </a:p>
                  </a:txBody>
                  <a:tcPr/>
                </a:tc>
              </a:tr>
              <a:tr h="28183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:noun</a:t>
                      </a:r>
                      <a:r>
                        <a:rPr lang="en-US" sz="1600" baseline="0" dirty="0" smtClean="0"/>
                        <a:t> phrase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:finding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183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:object</a:t>
                      </a:r>
                      <a:r>
                        <a:rPr lang="en-US" sz="1600" baseline="0" dirty="0" smtClean="0"/>
                        <a:t>(has)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8183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:verb</a:t>
                      </a:r>
                      <a:r>
                        <a:rPr lang="en-US" sz="1600" baseline="0" dirty="0" smtClean="0"/>
                        <a:t> phrase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28021"/>
              </p:ext>
            </p:extLst>
          </p:nvPr>
        </p:nvGraphicFramePr>
        <p:xfrm>
          <a:off x="6638635" y="3967402"/>
          <a:ext cx="4715165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33"/>
                <a:gridCol w="943033"/>
                <a:gridCol w="943033"/>
                <a:gridCol w="1020157"/>
                <a:gridCol w="865909"/>
              </a:tblGrid>
              <a:tr h="2818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patient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heart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disease</a:t>
                      </a:r>
                      <a:endParaRPr lang="en-US" sz="1600" dirty="0"/>
                    </a:p>
                  </a:txBody>
                  <a:tcPr/>
                </a:tc>
              </a:tr>
              <a:tr h="2818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:</a:t>
                      </a:r>
                      <a:r>
                        <a:rPr lang="en-US" sz="1600" dirty="0" err="1" smtClean="0"/>
                        <a:t>det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:noun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:verb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:noun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:noun</a:t>
                      </a:r>
                      <a:endParaRPr lang="en-US" sz="1600" dirty="0"/>
                    </a:p>
                  </a:txBody>
                  <a:tcPr/>
                </a:tc>
              </a:tr>
              <a:tr h="2818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:mod(patient)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:clinical</a:t>
                      </a:r>
                      <a:r>
                        <a:rPr lang="en-US" sz="1600" baseline="0" dirty="0" smtClean="0"/>
                        <a:t> subj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have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:anatomy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:finding</a:t>
                      </a:r>
                      <a:endParaRPr lang="en-US" sz="1600" dirty="0"/>
                    </a:p>
                  </a:txBody>
                  <a:tcPr/>
                </a:tc>
              </a:tr>
              <a:tr h="28183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:noun</a:t>
                      </a:r>
                      <a:r>
                        <a:rPr lang="en-US" sz="1600" baseline="0" dirty="0" smtClean="0"/>
                        <a:t> phrase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:finding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183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:object</a:t>
                      </a:r>
                      <a:r>
                        <a:rPr lang="en-US" sz="1600" baseline="0" dirty="0" smtClean="0"/>
                        <a:t>(has)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8183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:verb</a:t>
                      </a:r>
                      <a:r>
                        <a:rPr lang="en-US" sz="1600" baseline="0" dirty="0" smtClean="0"/>
                        <a:t> phrase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eft-Right Arrow 5"/>
          <p:cNvSpPr/>
          <p:nvPr/>
        </p:nvSpPr>
        <p:spPr>
          <a:xfrm>
            <a:off x="5839691" y="4919594"/>
            <a:ext cx="512618" cy="35113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53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third dimension to Smith-Waterman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529109"/>
              </p:ext>
            </p:extLst>
          </p:nvPr>
        </p:nvGraphicFramePr>
        <p:xfrm>
          <a:off x="3509818" y="4030904"/>
          <a:ext cx="5218546" cy="161288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09273"/>
                <a:gridCol w="2609273"/>
              </a:tblGrid>
              <a:tr h="78992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8992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:noun: 2</a:t>
                      </a:r>
                    </a:p>
                    <a:p>
                      <a:pPr algn="ctr"/>
                      <a:r>
                        <a:rPr lang="en-US" sz="2400" b="0" dirty="0" smtClean="0"/>
                        <a:t>:anatomy: 2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733309" y="2112926"/>
            <a:ext cx="1357746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lung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33309" y="2625208"/>
            <a:ext cx="1357746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:noun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33309" y="3096047"/>
            <a:ext cx="1357746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:anatomy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96290" y="4405745"/>
            <a:ext cx="1357746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heart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96290" y="4918027"/>
            <a:ext cx="1357746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:noun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96290" y="5388866"/>
            <a:ext cx="1357746" cy="498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:anatomy</a:t>
            </a:r>
            <a:endParaRPr lang="en-US" dirty="0"/>
          </a:p>
        </p:txBody>
      </p:sp>
      <p:cxnSp>
        <p:nvCxnSpPr>
          <p:cNvPr id="15" name="Curved Connector 14"/>
          <p:cNvCxnSpPr>
            <a:stCxn id="11" idx="0"/>
            <a:endCxn id="9" idx="1"/>
          </p:cNvCxnSpPr>
          <p:nvPr/>
        </p:nvCxnSpPr>
        <p:spPr>
          <a:xfrm rot="5400000" flipH="1" flipV="1">
            <a:off x="3688659" y="1361095"/>
            <a:ext cx="1531155" cy="455814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88778" y="2627110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=?</a:t>
            </a:r>
            <a:endParaRPr lang="en-US" sz="2800" b="1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5938982" y="4646071"/>
            <a:ext cx="360217" cy="354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27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 span multiple tokens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015212"/>
              </p:ext>
            </p:extLst>
          </p:nvPr>
        </p:nvGraphicFramePr>
        <p:xfrm>
          <a:off x="1450109" y="2299084"/>
          <a:ext cx="9273307" cy="315749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0296"/>
                <a:gridCol w="1139221"/>
                <a:gridCol w="1324758"/>
                <a:gridCol w="1324758"/>
                <a:gridCol w="1324758"/>
                <a:gridCol w="1324758"/>
                <a:gridCol w="1324758"/>
              </a:tblGrid>
              <a:tr h="441234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patient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has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lung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cancer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with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1234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:finding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:prep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12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4412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patient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4412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5100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emphysema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:finding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4412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:prep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 flipV="1">
            <a:off x="5237019" y="3877831"/>
            <a:ext cx="360217" cy="354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6553200" y="4280163"/>
            <a:ext cx="360217" cy="354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9157855" y="4778926"/>
            <a:ext cx="360217" cy="354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74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track of annotation spans and scores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324325"/>
              </p:ext>
            </p:extLst>
          </p:nvPr>
        </p:nvGraphicFramePr>
        <p:xfrm>
          <a:off x="1450109" y="2299084"/>
          <a:ext cx="9273307" cy="315749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0296"/>
                <a:gridCol w="1139221"/>
                <a:gridCol w="1324758"/>
                <a:gridCol w="1324758"/>
                <a:gridCol w="1324758"/>
                <a:gridCol w="1324758"/>
                <a:gridCol w="1324758"/>
              </a:tblGrid>
              <a:tr h="441234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patient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has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lung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cancer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with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1234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:finding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:prep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12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4412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patient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4412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5100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emphysema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:finding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4412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:prep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116291" y="4752109"/>
            <a:ext cx="277091" cy="2632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56219" y="4253345"/>
            <a:ext cx="277091" cy="2632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40037" y="3782290"/>
            <a:ext cx="277091" cy="2632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33310" y="4516581"/>
            <a:ext cx="249382" cy="235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17128" y="4073235"/>
            <a:ext cx="249382" cy="235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87092" y="3642302"/>
            <a:ext cx="249382" cy="235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>
            <a:stCxn id="8" idx="0"/>
            <a:endCxn id="11" idx="0"/>
          </p:cNvCxnSpPr>
          <p:nvPr/>
        </p:nvCxnSpPr>
        <p:spPr>
          <a:xfrm rot="16200000" flipV="1">
            <a:off x="7938655" y="3435927"/>
            <a:ext cx="235528" cy="2396836"/>
          </a:xfrm>
          <a:prstGeom prst="curvedConnector3">
            <a:avLst>
              <a:gd name="adj1" fmla="val 1970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0"/>
          </p:cNvCxnSpPr>
          <p:nvPr/>
        </p:nvCxnSpPr>
        <p:spPr>
          <a:xfrm rot="16200000" flipV="1">
            <a:off x="6099465" y="3758044"/>
            <a:ext cx="62346" cy="928255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0"/>
            <a:endCxn id="15" idx="3"/>
          </p:cNvCxnSpPr>
          <p:nvPr/>
        </p:nvCxnSpPr>
        <p:spPr>
          <a:xfrm rot="16200000" flipV="1">
            <a:off x="4796417" y="3300123"/>
            <a:ext cx="22224" cy="94210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786257" y="4752109"/>
            <a:ext cx="277091" cy="2632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077203" y="4502725"/>
            <a:ext cx="249382" cy="235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29007" y="5193343"/>
            <a:ext cx="277091" cy="2632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414165" y="5015345"/>
            <a:ext cx="249382" cy="235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0"/>
          <p:cNvCxnSpPr>
            <a:stCxn id="18" idx="0"/>
          </p:cNvCxnSpPr>
          <p:nvPr/>
        </p:nvCxnSpPr>
        <p:spPr>
          <a:xfrm rot="16200000" flipV="1">
            <a:off x="10089762" y="4715551"/>
            <a:ext cx="70626" cy="884957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571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can now have multiple scores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042494"/>
              </p:ext>
            </p:extLst>
          </p:nvPr>
        </p:nvGraphicFramePr>
        <p:xfrm>
          <a:off x="1450109" y="2299084"/>
          <a:ext cx="9273307" cy="35987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10296"/>
                <a:gridCol w="1139221"/>
                <a:gridCol w="1324758"/>
                <a:gridCol w="1324758"/>
                <a:gridCol w="1324758"/>
                <a:gridCol w="1324758"/>
                <a:gridCol w="1324758"/>
              </a:tblGrid>
              <a:tr h="441234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patient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has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lung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cancer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with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1234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:finding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:prep</a:t>
                      </a:r>
                      <a:endParaRPr lang="en-US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412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4412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patient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4412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5100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lung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:finding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4412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  <a:tr h="4412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:prep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56219" y="4253345"/>
            <a:ext cx="277091" cy="2632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40037" y="3782290"/>
            <a:ext cx="277091" cy="2632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33310" y="4516581"/>
            <a:ext cx="249382" cy="235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17128" y="4073235"/>
            <a:ext cx="249382" cy="235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87092" y="3642302"/>
            <a:ext cx="249382" cy="235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>
            <a:stCxn id="518" idx="0"/>
            <a:endCxn id="7" idx="0"/>
          </p:cNvCxnSpPr>
          <p:nvPr/>
        </p:nvCxnSpPr>
        <p:spPr>
          <a:xfrm rot="16200000" flipV="1">
            <a:off x="7846867" y="3527716"/>
            <a:ext cx="405253" cy="2382983"/>
          </a:xfrm>
          <a:prstGeom prst="curvedConnector3">
            <a:avLst>
              <a:gd name="adj1" fmla="val 15640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786257" y="4752109"/>
            <a:ext cx="277091" cy="2632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  <p:cxnSp>
        <p:nvCxnSpPr>
          <p:cNvPr id="14" name="Curved Connector 13"/>
          <p:cNvCxnSpPr>
            <a:stCxn id="13" idx="1"/>
          </p:cNvCxnSpPr>
          <p:nvPr/>
        </p:nvCxnSpPr>
        <p:spPr>
          <a:xfrm rot="10800000">
            <a:off x="6989619" y="4558143"/>
            <a:ext cx="796638" cy="32558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102437" y="5188530"/>
            <a:ext cx="277091" cy="2632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77" name="Curved Connector 376"/>
          <p:cNvCxnSpPr>
            <a:stCxn id="5" idx="1"/>
          </p:cNvCxnSpPr>
          <p:nvPr/>
        </p:nvCxnSpPr>
        <p:spPr>
          <a:xfrm rot="10800000">
            <a:off x="5666513" y="4185759"/>
            <a:ext cx="789707" cy="19920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tangle 383"/>
          <p:cNvSpPr/>
          <p:nvPr/>
        </p:nvSpPr>
        <p:spPr>
          <a:xfrm>
            <a:off x="8077203" y="5039593"/>
            <a:ext cx="249382" cy="235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5" name="Curved Connector 504"/>
          <p:cNvCxnSpPr>
            <a:stCxn id="6" idx="1"/>
            <a:endCxn id="9" idx="3"/>
          </p:cNvCxnSpPr>
          <p:nvPr/>
        </p:nvCxnSpPr>
        <p:spPr>
          <a:xfrm rot="10800000">
            <a:off x="4336475" y="3760066"/>
            <a:ext cx="803563" cy="15384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Curved Connector 508"/>
          <p:cNvCxnSpPr>
            <a:stCxn id="17" idx="1"/>
            <a:endCxn id="384" idx="3"/>
          </p:cNvCxnSpPr>
          <p:nvPr/>
        </p:nvCxnSpPr>
        <p:spPr>
          <a:xfrm rot="10800000">
            <a:off x="8326585" y="5157358"/>
            <a:ext cx="775852" cy="16279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Rectangle 517"/>
          <p:cNvSpPr/>
          <p:nvPr/>
        </p:nvSpPr>
        <p:spPr>
          <a:xfrm>
            <a:off x="9102438" y="4921834"/>
            <a:ext cx="277091" cy="2632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2" name="TextBox 521"/>
          <p:cNvSpPr txBox="1"/>
          <p:nvPr/>
        </p:nvSpPr>
        <p:spPr>
          <a:xfrm>
            <a:off x="9351819" y="5135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sp>
        <p:nvSpPr>
          <p:cNvPr id="523" name="TextBox 522"/>
          <p:cNvSpPr txBox="1"/>
          <p:nvPr/>
        </p:nvSpPr>
        <p:spPr>
          <a:xfrm>
            <a:off x="9351818" y="4860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24" name="TextBox 523"/>
          <p:cNvSpPr txBox="1"/>
          <p:nvPr/>
        </p:nvSpPr>
        <p:spPr>
          <a:xfrm>
            <a:off x="8049493" y="4708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25" name="TextBox 524"/>
          <p:cNvSpPr txBox="1"/>
          <p:nvPr/>
        </p:nvSpPr>
        <p:spPr>
          <a:xfrm>
            <a:off x="6705603" y="4140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6" name="TextBox 525"/>
          <p:cNvSpPr txBox="1"/>
          <p:nvPr/>
        </p:nvSpPr>
        <p:spPr>
          <a:xfrm>
            <a:off x="5417128" y="36968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7" name="Rectangle 526"/>
          <p:cNvSpPr/>
          <p:nvPr/>
        </p:nvSpPr>
        <p:spPr>
          <a:xfrm>
            <a:off x="10446325" y="5634577"/>
            <a:ext cx="277091" cy="2632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8" name="Rectangle 527"/>
          <p:cNvSpPr/>
          <p:nvPr/>
        </p:nvSpPr>
        <p:spPr>
          <a:xfrm>
            <a:off x="9404122" y="5443743"/>
            <a:ext cx="249382" cy="235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9" name="Curved Connector 528"/>
          <p:cNvCxnSpPr>
            <a:stCxn id="527" idx="1"/>
            <a:endCxn id="528" idx="3"/>
          </p:cNvCxnSpPr>
          <p:nvPr/>
        </p:nvCxnSpPr>
        <p:spPr>
          <a:xfrm rot="10800000">
            <a:off x="9653505" y="5561507"/>
            <a:ext cx="792821" cy="2046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TextBox 531"/>
          <p:cNvSpPr txBox="1"/>
          <p:nvPr/>
        </p:nvSpPr>
        <p:spPr>
          <a:xfrm>
            <a:off x="10748010" y="5581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11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alignment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Finds best subsequence of annotations even with overlaps</a:t>
            </a:r>
          </a:p>
          <a:p>
            <a:r>
              <a:rPr lang="en-US" dirty="0" smtClean="0"/>
              <a:t>Can handle variable numbers of annotations for each column</a:t>
            </a:r>
          </a:p>
          <a:p>
            <a:r>
              <a:rPr lang="en-US" dirty="0" smtClean="0"/>
              <a:t>More layers of annotations can be added without changing algorithm</a:t>
            </a:r>
          </a:p>
          <a:p>
            <a:r>
              <a:rPr lang="en-US" dirty="0" smtClean="0"/>
              <a:t>Efficiency decreases with number of annotation layers</a:t>
            </a:r>
          </a:p>
          <a:p>
            <a:r>
              <a:rPr lang="en-US" dirty="0" smtClean="0"/>
              <a:t>Greedy in the sense that it looks for the best score up to the point of the current cell</a:t>
            </a:r>
          </a:p>
          <a:p>
            <a:pPr lvl="1"/>
            <a:r>
              <a:rPr lang="en-US" dirty="0" smtClean="0"/>
              <a:t>No global optimization</a:t>
            </a:r>
          </a:p>
          <a:p>
            <a:pPr lvl="1"/>
            <a:r>
              <a:rPr lang="en-US" dirty="0" smtClean="0"/>
              <a:t>But this buys us the computational efficiency of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995376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Characterizing targets using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0361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Targets themselves can also be characterized using patterns</a:t>
            </a:r>
          </a:p>
          <a:p>
            <a:r>
              <a:rPr lang="en-US" dirty="0" smtClean="0"/>
              <a:t>Divide each pattern into left context and right context</a:t>
            </a:r>
          </a:p>
          <a:p>
            <a:r>
              <a:rPr lang="en-US" dirty="0" smtClean="0"/>
              <a:t>Some patterns may only have either left or right</a:t>
            </a:r>
          </a:p>
          <a:p>
            <a:r>
              <a:rPr lang="en-US" dirty="0" smtClean="0"/>
              <a:t>Perform MSA on text in between left and right contexts to generate target patterns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5509" y="3974138"/>
            <a:ext cx="1246173" cy="283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26640" y="3974138"/>
            <a:ext cx="1246173" cy="283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10296" y="3974138"/>
            <a:ext cx="327730" cy="2845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98137" y="4350418"/>
            <a:ext cx="568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/>
              <a:t>target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656707" y="4350419"/>
            <a:ext cx="8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/>
              <a:t>left context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5485" y="4350418"/>
            <a:ext cx="973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right context</a:t>
            </a:r>
            <a:endParaRPr lang="en-US" i="1" dirty="0"/>
          </a:p>
        </p:txBody>
      </p:sp>
      <p:sp>
        <p:nvSpPr>
          <p:cNvPr id="11" name="Rounded Rectangle 10"/>
          <p:cNvSpPr/>
          <p:nvPr/>
        </p:nvSpPr>
        <p:spPr>
          <a:xfrm>
            <a:off x="6345382" y="4257359"/>
            <a:ext cx="1427019" cy="900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MSA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98137" y="5129029"/>
            <a:ext cx="327730" cy="2845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50537" y="5281429"/>
            <a:ext cx="327730" cy="2845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02937" y="5433829"/>
            <a:ext cx="327730" cy="2845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20" idx="2"/>
            <a:endCxn id="11" idx="2"/>
          </p:cNvCxnSpPr>
          <p:nvPr/>
        </p:nvCxnSpPr>
        <p:spPr>
          <a:xfrm rot="5400000" flipH="1" flipV="1">
            <a:off x="4932599" y="3592107"/>
            <a:ext cx="560495" cy="3692090"/>
          </a:xfrm>
          <a:prstGeom prst="bentConnector3">
            <a:avLst>
              <a:gd name="adj1" fmla="val -40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676822" y="4192793"/>
            <a:ext cx="1813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:number year old</a:t>
            </a:r>
          </a:p>
          <a:p>
            <a:r>
              <a:rPr lang="en-US" dirty="0" smtClean="0"/>
              <a:t>:number year-old</a:t>
            </a:r>
          </a:p>
          <a:p>
            <a:r>
              <a:rPr lang="en-US" dirty="0" smtClean="0"/>
              <a:t>:number </a:t>
            </a:r>
            <a:r>
              <a:rPr lang="en-US" dirty="0" err="1" smtClean="0"/>
              <a:t>yo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8167913" y="4499858"/>
            <a:ext cx="290945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4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MAVERIC Precision Oncology Program (POP)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 is developing infrastructure to enable patient-specific treatment plans</a:t>
            </a:r>
          </a:p>
          <a:p>
            <a:pPr lvl="1"/>
            <a:r>
              <a:rPr lang="en-US" dirty="0" smtClean="0"/>
              <a:t>Currently being rolled out nationally within VA</a:t>
            </a:r>
          </a:p>
          <a:p>
            <a:r>
              <a:rPr lang="en-US" dirty="0" smtClean="0"/>
              <a:t>(Semi) automatically determine lung cancer patient status</a:t>
            </a:r>
          </a:p>
          <a:p>
            <a:pPr lvl="1"/>
            <a:r>
              <a:rPr lang="en-US" dirty="0" smtClean="0"/>
              <a:t>Agile treatment decisions</a:t>
            </a:r>
          </a:p>
          <a:p>
            <a:r>
              <a:rPr lang="en-US" dirty="0" smtClean="0"/>
              <a:t>Starting with cancer stage, pathology stage, changes in nodule size, etc.</a:t>
            </a:r>
          </a:p>
        </p:txBody>
      </p:sp>
    </p:spTree>
    <p:extLst>
      <p:ext uri="{BB962C8B-B14F-4D97-AF65-F5344CB8AC3E}">
        <p14:creationId xmlns:p14="http://schemas.microsoft.com/office/powerpoint/2010/main" val="543546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information with patterns (v 2.0)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448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Represent each incoming sentence as a grid (instead of sequence)</a:t>
            </a:r>
          </a:p>
          <a:p>
            <a:r>
              <a:rPr lang="en-US" dirty="0" smtClean="0"/>
              <a:t>Align left context</a:t>
            </a:r>
          </a:p>
          <a:p>
            <a:r>
              <a:rPr lang="en-US" dirty="0" smtClean="0"/>
              <a:t>Align right context</a:t>
            </a:r>
          </a:p>
          <a:p>
            <a:r>
              <a:rPr lang="en-US" dirty="0" smtClean="0"/>
              <a:t>Align text in between against target patterns</a:t>
            </a:r>
          </a:p>
          <a:p>
            <a:pPr lvl="1"/>
            <a:r>
              <a:rPr lang="en-US" dirty="0" smtClean="0"/>
              <a:t>Text must “look like” a target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8235" y="5193339"/>
            <a:ext cx="1246173" cy="2832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17250" y="5193339"/>
            <a:ext cx="845659" cy="2832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03022" y="5193339"/>
            <a:ext cx="327730" cy="2845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03022" y="5935109"/>
            <a:ext cx="70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target</a:t>
            </a:r>
          </a:p>
          <a:p>
            <a:r>
              <a:rPr lang="en-US" sz="1200" i="1" dirty="0" smtClean="0"/>
              <a:t>patterns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349433" y="5569620"/>
            <a:ext cx="8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/>
              <a:t>left context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766086" y="5569619"/>
            <a:ext cx="973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right context</a:t>
            </a:r>
            <a:endParaRPr lang="en-US" i="1" dirty="0"/>
          </a:p>
        </p:txBody>
      </p:sp>
      <p:sp>
        <p:nvSpPr>
          <p:cNvPr id="10" name="Rectangle 9"/>
          <p:cNvSpPr/>
          <p:nvPr/>
        </p:nvSpPr>
        <p:spPr>
          <a:xfrm>
            <a:off x="2168235" y="4291353"/>
            <a:ext cx="7488383" cy="2845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4" idx="0"/>
          </p:cNvCxnSpPr>
          <p:nvPr/>
        </p:nvCxnSpPr>
        <p:spPr>
          <a:xfrm rot="5400000" flipH="1" flipV="1">
            <a:off x="2750532" y="4709773"/>
            <a:ext cx="524356" cy="4427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0"/>
          </p:cNvCxnSpPr>
          <p:nvPr/>
        </p:nvCxnSpPr>
        <p:spPr>
          <a:xfrm rot="5400000" flipH="1" flipV="1">
            <a:off x="5116821" y="4820564"/>
            <a:ext cx="496034" cy="2495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0"/>
          </p:cNvCxnSpPr>
          <p:nvPr/>
        </p:nvCxnSpPr>
        <p:spPr>
          <a:xfrm rot="5400000" flipH="1" flipV="1">
            <a:off x="3853203" y="4710989"/>
            <a:ext cx="496034" cy="4686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55422" y="5345739"/>
            <a:ext cx="327730" cy="2845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07822" y="5498139"/>
            <a:ext cx="327730" cy="2845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04848" y="4303490"/>
            <a:ext cx="1246173" cy="2832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66767" y="4291352"/>
            <a:ext cx="845659" cy="2832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80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1139"/>
          </a:xfrm>
        </p:spPr>
        <p:txBody>
          <a:bodyPr>
            <a:normAutofit/>
          </a:bodyPr>
          <a:lstStyle/>
          <a:p>
            <a:r>
              <a:rPr lang="en-US" dirty="0" smtClean="0"/>
              <a:t>Alignment algorithm behavior affected by scoring matrix and gap penalty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07046" y="3777597"/>
            <a:ext cx="353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:noun :noun was seen.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733018" y="4839702"/>
            <a:ext cx="228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:noun was </a:t>
            </a:r>
            <a:r>
              <a:rPr lang="en-US" sz="2400" dirty="0" smtClean="0"/>
              <a:t>seen.</a:t>
            </a:r>
            <a:endParaRPr lang="en-US" sz="2400" dirty="0"/>
          </a:p>
        </p:txBody>
      </p:sp>
      <p:sp>
        <p:nvSpPr>
          <p:cNvPr id="7" name="Up-Down Arrow 6"/>
          <p:cNvSpPr/>
          <p:nvPr/>
        </p:nvSpPr>
        <p:spPr>
          <a:xfrm>
            <a:off x="3750531" y="4347751"/>
            <a:ext cx="249382" cy="38346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99913" y="430864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?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26146" y="4008429"/>
            <a:ext cx="2284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:noun was seen.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626146" y="4724170"/>
            <a:ext cx="243509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:noun - was seen.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5848220" y="4347751"/>
            <a:ext cx="318655" cy="484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5896" y="3546764"/>
            <a:ext cx="179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large gap penalty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15896" y="5347578"/>
            <a:ext cx="182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gap penalty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7868" y="3354021"/>
            <a:ext cx="103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sentence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57868" y="5409856"/>
            <a:ext cx="88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74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57398" y="3998046"/>
            <a:ext cx="7488383" cy="2845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context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72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Left and right contexts could match multiple segments in text</a:t>
            </a:r>
          </a:p>
          <a:p>
            <a:r>
              <a:rPr lang="en-US" dirty="0" smtClean="0"/>
              <a:t>Must determine best matches based on the characteristics of target</a:t>
            </a:r>
          </a:p>
          <a:p>
            <a:pPr lvl="1"/>
            <a:r>
              <a:rPr lang="en-US" dirty="0" smtClean="0"/>
              <a:t>Possibly more than one target within a sentence</a:t>
            </a:r>
          </a:p>
          <a:p>
            <a:pPr lvl="1"/>
            <a:r>
              <a:rPr lang="en-US" dirty="0" smtClean="0"/>
              <a:t>Parse 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55944" y="3995654"/>
            <a:ext cx="893799" cy="2857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15514" y="3991299"/>
            <a:ext cx="327730" cy="2845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95263" y="4403540"/>
            <a:ext cx="568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/>
              <a:t>target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579744" y="3717078"/>
            <a:ext cx="973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right context</a:t>
            </a:r>
            <a:endParaRPr lang="en-US" i="1" dirty="0"/>
          </a:p>
        </p:txBody>
      </p:sp>
      <p:sp>
        <p:nvSpPr>
          <p:cNvPr id="15" name="Rectangle 14"/>
          <p:cNvSpPr/>
          <p:nvPr/>
        </p:nvSpPr>
        <p:spPr>
          <a:xfrm>
            <a:off x="2057398" y="4002816"/>
            <a:ext cx="1246173" cy="2832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982544" y="3731356"/>
            <a:ext cx="884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left context</a:t>
            </a:r>
            <a:endParaRPr 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2057398" y="4950546"/>
            <a:ext cx="7488383" cy="2845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19418" y="4942866"/>
            <a:ext cx="906500" cy="2904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91687" y="4942451"/>
            <a:ext cx="327730" cy="2845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33571" y="4953968"/>
            <a:ext cx="1246173" cy="2832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51726" y="6017346"/>
            <a:ext cx="7488383" cy="2845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160346" y="6017346"/>
            <a:ext cx="906500" cy="2904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832615" y="6016931"/>
            <a:ext cx="327730" cy="2845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74499" y="6028448"/>
            <a:ext cx="1246173" cy="2832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68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evaluation against CoNLL2003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Named entity recognition (NER) task to identify people, organizations, and locations in Reuters news articles</a:t>
            </a:r>
          </a:p>
          <a:p>
            <a:r>
              <a:rPr lang="en-US" dirty="0" smtClean="0"/>
              <a:t>Annotated data</a:t>
            </a:r>
          </a:p>
          <a:p>
            <a:pPr lvl="1"/>
            <a:r>
              <a:rPr lang="en-US" dirty="0" smtClean="0"/>
              <a:t>POS and NER tag for every token</a:t>
            </a:r>
          </a:p>
          <a:p>
            <a:pPr lvl="1"/>
            <a:r>
              <a:rPr lang="en-US" dirty="0" smtClean="0"/>
              <a:t>Training set: 1300+ articles</a:t>
            </a:r>
          </a:p>
          <a:p>
            <a:pPr lvl="1"/>
            <a:r>
              <a:rPr lang="en-US" dirty="0" smtClean="0"/>
              <a:t>Test set (</a:t>
            </a:r>
            <a:r>
              <a:rPr lang="en-US" dirty="0" err="1" smtClean="0"/>
              <a:t>testb</a:t>
            </a:r>
            <a:r>
              <a:rPr lang="en-US" dirty="0" smtClean="0"/>
              <a:t>): 300+ articles</a:t>
            </a:r>
          </a:p>
          <a:p>
            <a:r>
              <a:rPr lang="en-US" dirty="0" smtClean="0"/>
              <a:t>Our system’s NLP pipeline provided tokens, sentences, POS, numbers, dates, gazetteer lookups, and syntactic phrases (GATE)</a:t>
            </a:r>
          </a:p>
          <a:p>
            <a:r>
              <a:rPr lang="en-US" dirty="0" smtClean="0"/>
              <a:t>Results for people</a:t>
            </a:r>
          </a:p>
          <a:p>
            <a:pPr lvl="1"/>
            <a:r>
              <a:rPr lang="en-US" dirty="0" smtClean="0"/>
              <a:t>Entity level: Precision</a:t>
            </a:r>
            <a:r>
              <a:rPr lang="en-US" dirty="0"/>
              <a:t> </a:t>
            </a:r>
            <a:r>
              <a:rPr lang="en-US" dirty="0" smtClean="0"/>
              <a:t>= 0.931, Recall = 0.905, F1 Score = 0.917</a:t>
            </a:r>
          </a:p>
          <a:p>
            <a:pPr lvl="1"/>
            <a:r>
              <a:rPr lang="en-US" dirty="0" smtClean="0"/>
              <a:t>Token level: Precision = 0.948, Recall = 0.925, F1 Score = 0.936</a:t>
            </a:r>
          </a:p>
          <a:p>
            <a:pPr lvl="1"/>
            <a:r>
              <a:rPr lang="en-US" dirty="0" smtClean="0"/>
              <a:t>Comparison Entity Level (Stanford NER CRF): F1 Score = 0.923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25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CoNLL</a:t>
            </a:r>
            <a:r>
              <a:rPr lang="en-US" dirty="0" smtClean="0"/>
              <a:t> 2003 using small training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on 50 articles (~5% of training set)</a:t>
            </a:r>
          </a:p>
          <a:p>
            <a:pPr lvl="1"/>
            <a:r>
              <a:rPr lang="en-US" dirty="0" smtClean="0"/>
              <a:t>11,508 tokens out of 229,934 overall</a:t>
            </a:r>
          </a:p>
          <a:p>
            <a:r>
              <a:rPr lang="en-US" dirty="0" smtClean="0"/>
              <a:t>Results for patterns</a:t>
            </a:r>
          </a:p>
          <a:p>
            <a:pPr lvl="1"/>
            <a:r>
              <a:rPr lang="en-US" dirty="0"/>
              <a:t>Precision = 0.95, Recall = </a:t>
            </a:r>
            <a:r>
              <a:rPr lang="en-US" dirty="0" smtClean="0"/>
              <a:t>0.34</a:t>
            </a:r>
          </a:p>
          <a:p>
            <a:r>
              <a:rPr lang="en-US" dirty="0" smtClean="0"/>
              <a:t>Results for Stanford NER</a:t>
            </a:r>
          </a:p>
          <a:p>
            <a:pPr lvl="1"/>
            <a:r>
              <a:rPr lang="en-US" dirty="0" smtClean="0"/>
              <a:t>50% training: Precision = 0.93, Recall = 0.91</a:t>
            </a:r>
          </a:p>
          <a:p>
            <a:pPr lvl="1"/>
            <a:r>
              <a:rPr lang="en-US" dirty="0" smtClean="0"/>
              <a:t>5% training: Precision </a:t>
            </a:r>
            <a:r>
              <a:rPr lang="en-US" smtClean="0"/>
              <a:t>= </a:t>
            </a:r>
            <a:r>
              <a:rPr lang="en-US" smtClean="0"/>
              <a:t>0.83, </a:t>
            </a:r>
            <a:r>
              <a:rPr lang="en-US" dirty="0" smtClean="0"/>
              <a:t>Recall </a:t>
            </a:r>
            <a:r>
              <a:rPr lang="en-US" smtClean="0"/>
              <a:t>= </a:t>
            </a:r>
            <a:r>
              <a:rPr lang="en-US" smtClean="0"/>
              <a:t>0.76</a:t>
            </a:r>
            <a:endParaRPr lang="en-US" dirty="0" smtClean="0"/>
          </a:p>
          <a:p>
            <a:r>
              <a:rPr lang="en-US" dirty="0" smtClean="0"/>
              <a:t>High precision patterns trained on small labeled sets may enable semi-supervised learning or better random sampling for validation</a:t>
            </a:r>
          </a:p>
        </p:txBody>
      </p:sp>
    </p:spTree>
    <p:extLst>
      <p:ext uri="{BB962C8B-B14F-4D97-AF65-F5344CB8AC3E}">
        <p14:creationId xmlns:p14="http://schemas.microsoft.com/office/powerpoint/2010/main" val="794944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status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2562"/>
          <a:stretch/>
        </p:blipFill>
        <p:spPr>
          <a:xfrm>
            <a:off x="175645" y="1690688"/>
            <a:ext cx="6351136" cy="4075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863" y="1690688"/>
            <a:ext cx="5313492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0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UCLA lung cancer screening status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Plans to deploy system for lung cancer screening clinic</a:t>
            </a:r>
          </a:p>
          <a:p>
            <a:r>
              <a:rPr lang="en-US" dirty="0" smtClean="0"/>
              <a:t>PCORI-funded project to determine efficacy of alternate screening frequencies for lung cancer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91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 Natural Language Understanding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537420"/>
            <a:ext cx="7353300" cy="4991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740" y="2295525"/>
            <a:ext cx="3857683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46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Craig Morioka, MII, VA Hines (Pharm)</a:t>
            </a:r>
          </a:p>
          <a:p>
            <a:r>
              <a:rPr lang="en-US" dirty="0" smtClean="0"/>
              <a:t>Funding from MAVERIC, NIH</a:t>
            </a:r>
          </a:p>
          <a:p>
            <a:r>
              <a:rPr lang="en-US" dirty="0" smtClean="0"/>
              <a:t>Alex Bui, Director, MII</a:t>
            </a:r>
          </a:p>
          <a:p>
            <a:r>
              <a:rPr lang="en-US" dirty="0" smtClean="0"/>
              <a:t>Lou Fiore, Executive Director, MAVERIC</a:t>
            </a:r>
          </a:p>
        </p:txBody>
      </p:sp>
    </p:spTree>
    <p:extLst>
      <p:ext uri="{BB962C8B-B14F-4D97-AF65-F5344CB8AC3E}">
        <p14:creationId xmlns:p14="http://schemas.microsoft.com/office/powerpoint/2010/main" val="61158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UCLA Lung Cancer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UCLA lung cancer screening clinic started in late 2014</a:t>
            </a:r>
          </a:p>
          <a:p>
            <a:pPr lvl="1"/>
            <a:r>
              <a:rPr lang="en-US" dirty="0"/>
              <a:t>Led by D. </a:t>
            </a:r>
            <a:r>
              <a:rPr lang="en-US" dirty="0" err="1"/>
              <a:t>Aberle</a:t>
            </a:r>
            <a:r>
              <a:rPr lang="en-US" dirty="0"/>
              <a:t>, Co-Leader on NLST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Goal is to screen all patients within the UCLA healthcare system who meet NLST criteria</a:t>
            </a:r>
          </a:p>
          <a:p>
            <a:r>
              <a:rPr lang="en-US" dirty="0" smtClean="0"/>
              <a:t>Structure data elements from screening reports to curate research database for secondary use</a:t>
            </a:r>
          </a:p>
          <a:p>
            <a:r>
              <a:rPr lang="en-US" dirty="0" smtClean="0"/>
              <a:t>Target representation established by radiologists</a:t>
            </a:r>
          </a:p>
          <a:p>
            <a:pPr lvl="1"/>
            <a:r>
              <a:rPr lang="en-US" dirty="0" err="1" smtClean="0"/>
              <a:t>LungRADS</a:t>
            </a:r>
            <a:r>
              <a:rPr lang="en-US" dirty="0" smtClean="0"/>
              <a:t> standard</a:t>
            </a:r>
          </a:p>
          <a:p>
            <a:pPr lvl="1"/>
            <a:r>
              <a:rPr lang="en-US" dirty="0" smtClean="0"/>
              <a:t>Reporting template being recommended</a:t>
            </a:r>
          </a:p>
        </p:txBody>
      </p:sp>
    </p:spTree>
    <p:extLst>
      <p:ext uri="{BB962C8B-B14F-4D97-AF65-F5344CB8AC3E}">
        <p14:creationId xmlns:p14="http://schemas.microsoft.com/office/powerpoint/2010/main" val="148261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</a:t>
            </a: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c</a:t>
            </a:r>
            <a:r>
              <a:rPr lang="en-US" dirty="0" smtClean="0"/>
              <a:t>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462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Documents filtered / </a:t>
            </a:r>
            <a:r>
              <a:rPr lang="en-US" dirty="0" err="1" smtClean="0"/>
              <a:t>ETL’d</a:t>
            </a:r>
            <a:r>
              <a:rPr lang="en-US" dirty="0" smtClean="0"/>
              <a:t> from EHR to gather relevant data sets</a:t>
            </a:r>
          </a:p>
          <a:p>
            <a:r>
              <a:rPr lang="en-US" dirty="0" smtClean="0"/>
              <a:t>Manually extract data elements of interest into Excel / DB</a:t>
            </a:r>
          </a:p>
          <a:p>
            <a:r>
              <a:rPr lang="en-US" dirty="0" smtClean="0"/>
              <a:t>Iterative and continuous process</a:t>
            </a:r>
          </a:p>
          <a:p>
            <a:r>
              <a:rPr lang="en-US" dirty="0" smtClean="0"/>
              <a:t>Relatively small annotated data sets</a:t>
            </a:r>
          </a:p>
        </p:txBody>
      </p:sp>
      <p:sp>
        <p:nvSpPr>
          <p:cNvPr id="4" name="Multidocument 3"/>
          <p:cNvSpPr/>
          <p:nvPr/>
        </p:nvSpPr>
        <p:spPr>
          <a:xfrm>
            <a:off x="4368301" y="4569950"/>
            <a:ext cx="663547" cy="736376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04912" y="4111815"/>
            <a:ext cx="659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Doc Set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632317" y="4539076"/>
            <a:ext cx="1319002" cy="720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Manual</a:t>
            </a:r>
          </a:p>
          <a:p>
            <a:pPr algn="ctr"/>
            <a:r>
              <a:rPr lang="en-US" sz="1400" dirty="0" smtClean="0"/>
              <a:t>Extraction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9615366" y="4579538"/>
            <a:ext cx="945558" cy="639271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Excel/DB</a:t>
            </a:r>
            <a:endParaRPr lang="en-US" dirty="0" smtClean="0"/>
          </a:p>
        </p:txBody>
      </p:sp>
      <p:sp>
        <p:nvSpPr>
          <p:cNvPr id="8" name="Can 7"/>
          <p:cNvSpPr/>
          <p:nvPr/>
        </p:nvSpPr>
        <p:spPr>
          <a:xfrm>
            <a:off x="1406389" y="4496791"/>
            <a:ext cx="945558" cy="639271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EHR</a:t>
            </a:r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2937312" y="4470348"/>
            <a:ext cx="845624" cy="720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Filter / ETL</a:t>
            </a:r>
            <a:endParaRPr lang="en-US" dirty="0" smtClean="0"/>
          </a:p>
        </p:txBody>
      </p:sp>
      <p:sp>
        <p:nvSpPr>
          <p:cNvPr id="10" name="Multidocument 9"/>
          <p:cNvSpPr/>
          <p:nvPr/>
        </p:nvSpPr>
        <p:spPr>
          <a:xfrm>
            <a:off x="5104200" y="4569950"/>
            <a:ext cx="663547" cy="736376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document 10"/>
          <p:cNvSpPr/>
          <p:nvPr/>
        </p:nvSpPr>
        <p:spPr>
          <a:xfrm>
            <a:off x="6307007" y="4569950"/>
            <a:ext cx="663547" cy="736376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17605" y="4539076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cxnSp>
        <p:nvCxnSpPr>
          <p:cNvPr id="13" name="Elbow Connector 12"/>
          <p:cNvCxnSpPr>
            <a:endCxn id="6" idx="2"/>
          </p:cNvCxnSpPr>
          <p:nvPr/>
        </p:nvCxnSpPr>
        <p:spPr>
          <a:xfrm rot="5400000">
            <a:off x="6463290" y="3449911"/>
            <a:ext cx="19172" cy="3637885"/>
          </a:xfrm>
          <a:prstGeom prst="bentConnector3">
            <a:avLst>
              <a:gd name="adj1" fmla="val 1437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2503250" y="4762553"/>
            <a:ext cx="228915" cy="21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927043" y="4814237"/>
            <a:ext cx="228915" cy="21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185836" y="4796815"/>
            <a:ext cx="228915" cy="21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6522" y="4813075"/>
            <a:ext cx="228915" cy="21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3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38200" y="3845115"/>
            <a:ext cx="1319002" cy="720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NLP</a:t>
            </a:r>
          </a:p>
          <a:p>
            <a:pPr algn="ctr"/>
            <a:r>
              <a:rPr lang="en-US" sz="1400" dirty="0" smtClean="0"/>
              <a:t>Pipeline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92268" y="3837620"/>
            <a:ext cx="1319002" cy="720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Pattern</a:t>
            </a:r>
          </a:p>
          <a:p>
            <a:pPr algn="ctr"/>
            <a:r>
              <a:rPr lang="en-US" sz="1400" dirty="0" smtClean="0"/>
              <a:t>Generator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6113713" y="3845114"/>
            <a:ext cx="1023347" cy="720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Filter</a:t>
            </a:r>
          </a:p>
          <a:p>
            <a:pPr algn="ctr"/>
            <a:r>
              <a:rPr lang="en-US" sz="1400" dirty="0" smtClean="0"/>
              <a:t>Patterns</a:t>
            </a:r>
            <a:endParaRPr lang="en-US" dirty="0" smtClean="0"/>
          </a:p>
        </p:txBody>
      </p:sp>
      <p:sp>
        <p:nvSpPr>
          <p:cNvPr id="8" name="Can 7"/>
          <p:cNvSpPr/>
          <p:nvPr/>
        </p:nvSpPr>
        <p:spPr>
          <a:xfrm>
            <a:off x="4493822" y="5013795"/>
            <a:ext cx="945558" cy="639271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Gold</a:t>
            </a:r>
          </a:p>
          <a:p>
            <a:pPr algn="ctr"/>
            <a:r>
              <a:rPr lang="en-US" sz="1200" dirty="0" smtClean="0"/>
              <a:t>Standard</a:t>
            </a:r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2774992" y="4980210"/>
            <a:ext cx="880216" cy="7201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UI</a:t>
            </a:r>
            <a:endParaRPr lang="en-US" dirty="0" smtClean="0"/>
          </a:p>
        </p:txBody>
      </p:sp>
      <p:sp>
        <p:nvSpPr>
          <p:cNvPr id="10" name="Can 9"/>
          <p:cNvSpPr/>
          <p:nvPr/>
        </p:nvSpPr>
        <p:spPr>
          <a:xfrm>
            <a:off x="7579502" y="3878080"/>
            <a:ext cx="945558" cy="639271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Patterns</a:t>
            </a:r>
            <a:endParaRPr lang="en-US" dirty="0" smtClean="0"/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5439380" y="4550316"/>
            <a:ext cx="1166143" cy="783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5611270" y="4190221"/>
            <a:ext cx="571441" cy="74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028335" y="4190221"/>
            <a:ext cx="551167" cy="74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n 14"/>
          <p:cNvSpPr/>
          <p:nvPr/>
        </p:nvSpPr>
        <p:spPr>
          <a:xfrm>
            <a:off x="2737090" y="3885575"/>
            <a:ext cx="945558" cy="639271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Annots</a:t>
            </a:r>
            <a:endParaRPr lang="en-US" dirty="0" smtClean="0"/>
          </a:p>
        </p:txBody>
      </p:sp>
      <p:cxnSp>
        <p:nvCxnSpPr>
          <p:cNvPr id="16" name="Elbow Connector 15"/>
          <p:cNvCxnSpPr/>
          <p:nvPr/>
        </p:nvCxnSpPr>
        <p:spPr>
          <a:xfrm>
            <a:off x="2157202" y="4205211"/>
            <a:ext cx="57988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682648" y="4197716"/>
            <a:ext cx="609620" cy="74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2984802" y="4749912"/>
            <a:ext cx="455364" cy="52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3655208" y="5333431"/>
            <a:ext cx="838614" cy="68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076227" y="3845115"/>
            <a:ext cx="1319002" cy="720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Extraction</a:t>
            </a:r>
            <a:endParaRPr lang="en-US" sz="1400" dirty="0"/>
          </a:p>
        </p:txBody>
      </p:sp>
      <p:cxnSp>
        <p:nvCxnSpPr>
          <p:cNvPr id="22" name="Elbow Connector 21"/>
          <p:cNvCxnSpPr/>
          <p:nvPr/>
        </p:nvCxnSpPr>
        <p:spPr>
          <a:xfrm>
            <a:off x="8525060" y="4197716"/>
            <a:ext cx="551167" cy="74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H="1">
            <a:off x="9509799" y="4791234"/>
            <a:ext cx="461189" cy="9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76633" y="6123060"/>
            <a:ext cx="2657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E</a:t>
            </a:r>
            <a:r>
              <a:rPr lang="en-US" sz="1600" b="1" i="1" dirty="0" smtClean="0"/>
              <a:t>valuation (Random Sample)</a:t>
            </a:r>
            <a:endParaRPr lang="en-US" sz="2400" b="1" i="1" dirty="0"/>
          </a:p>
        </p:txBody>
      </p:sp>
      <p:cxnSp>
        <p:nvCxnSpPr>
          <p:cNvPr id="26" name="Elbow Connector 25"/>
          <p:cNvCxnSpPr/>
          <p:nvPr/>
        </p:nvCxnSpPr>
        <p:spPr>
          <a:xfrm rot="16200000" flipV="1">
            <a:off x="4731193" y="4778387"/>
            <a:ext cx="455984" cy="148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n 26"/>
          <p:cNvSpPr/>
          <p:nvPr/>
        </p:nvSpPr>
        <p:spPr>
          <a:xfrm>
            <a:off x="9272280" y="5026495"/>
            <a:ext cx="945558" cy="639271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Generated</a:t>
            </a:r>
          </a:p>
          <a:p>
            <a:pPr algn="ctr"/>
            <a:r>
              <a:rPr lang="en-US" sz="1200" dirty="0" err="1" smtClean="0"/>
              <a:t>Annots</a:t>
            </a:r>
            <a:endParaRPr lang="en-US" dirty="0" smtClean="0"/>
          </a:p>
        </p:txBody>
      </p:sp>
      <p:cxnSp>
        <p:nvCxnSpPr>
          <p:cNvPr id="28" name="Elbow Connector 27"/>
          <p:cNvCxnSpPr/>
          <p:nvPr/>
        </p:nvCxnSpPr>
        <p:spPr>
          <a:xfrm rot="5400000">
            <a:off x="6462763" y="2418104"/>
            <a:ext cx="34635" cy="6529959"/>
          </a:xfrm>
          <a:prstGeom prst="bentConnector3">
            <a:avLst>
              <a:gd name="adj1" fmla="val 9386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ultidocument 44"/>
          <p:cNvSpPr/>
          <p:nvPr/>
        </p:nvSpPr>
        <p:spPr>
          <a:xfrm>
            <a:off x="5607773" y="2156839"/>
            <a:ext cx="663547" cy="736376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n 46"/>
          <p:cNvSpPr/>
          <p:nvPr/>
        </p:nvSpPr>
        <p:spPr>
          <a:xfrm>
            <a:off x="2645861" y="2083680"/>
            <a:ext cx="945558" cy="639271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EHR</a:t>
            </a:r>
            <a:endParaRPr lang="en-US" dirty="0" smtClean="0"/>
          </a:p>
        </p:txBody>
      </p:sp>
      <p:sp>
        <p:nvSpPr>
          <p:cNvPr id="48" name="Rounded Rectangle 47"/>
          <p:cNvSpPr/>
          <p:nvPr/>
        </p:nvSpPr>
        <p:spPr>
          <a:xfrm>
            <a:off x="4176784" y="2057237"/>
            <a:ext cx="845624" cy="720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Filter / ETL</a:t>
            </a:r>
            <a:endParaRPr lang="en-US" dirty="0" smtClean="0"/>
          </a:p>
        </p:txBody>
      </p:sp>
      <p:sp>
        <p:nvSpPr>
          <p:cNvPr id="49" name="Multidocument 48"/>
          <p:cNvSpPr/>
          <p:nvPr/>
        </p:nvSpPr>
        <p:spPr>
          <a:xfrm>
            <a:off x="6343672" y="2156839"/>
            <a:ext cx="663547" cy="736376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document 49"/>
          <p:cNvSpPr/>
          <p:nvPr/>
        </p:nvSpPr>
        <p:spPr>
          <a:xfrm>
            <a:off x="7546479" y="2156839"/>
            <a:ext cx="663547" cy="736376"/>
          </a:xfrm>
          <a:prstGeom prst="flowChartMulti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057077" y="2125965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52" name="Right Arrow 51"/>
          <p:cNvSpPr/>
          <p:nvPr/>
        </p:nvSpPr>
        <p:spPr>
          <a:xfrm>
            <a:off x="3742722" y="2349442"/>
            <a:ext cx="228915" cy="21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5166515" y="2401126"/>
            <a:ext cx="228915" cy="21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/>
          <p:cNvSpPr/>
          <p:nvPr/>
        </p:nvSpPr>
        <p:spPr>
          <a:xfrm rot="16200000">
            <a:off x="6653953" y="1792969"/>
            <a:ext cx="424614" cy="26420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Elbow Connector 58"/>
          <p:cNvCxnSpPr>
            <a:stCxn id="55" idx="1"/>
            <a:endCxn id="5" idx="0"/>
          </p:cNvCxnSpPr>
          <p:nvPr/>
        </p:nvCxnSpPr>
        <p:spPr>
          <a:xfrm rot="5400000">
            <a:off x="3922567" y="901421"/>
            <a:ext cx="518829" cy="5368559"/>
          </a:xfrm>
          <a:prstGeom prst="bentConnector5">
            <a:avLst>
              <a:gd name="adj1" fmla="val 44061"/>
              <a:gd name="adj2" fmla="val 45835"/>
              <a:gd name="adj3" fmla="val 55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information </a:t>
            </a:r>
            <a:r>
              <a:rPr lang="en-US" dirty="0"/>
              <a:t>e</a:t>
            </a:r>
            <a:r>
              <a:rPr lang="en-US" dirty="0" smtClean="0"/>
              <a:t>xtraction </a:t>
            </a:r>
            <a:r>
              <a:rPr lang="en-US" dirty="0"/>
              <a:t>f</a:t>
            </a:r>
            <a:r>
              <a:rPr lang="en-US" dirty="0" smtClean="0"/>
              <a:t>ramework</a:t>
            </a:r>
            <a:endParaRPr lang="en-US" dirty="0"/>
          </a:p>
        </p:txBody>
      </p:sp>
      <p:cxnSp>
        <p:nvCxnSpPr>
          <p:cNvPr id="74" name="Elbow Connector 73"/>
          <p:cNvCxnSpPr>
            <a:stCxn id="55" idx="1"/>
            <a:endCxn id="21" idx="0"/>
          </p:cNvCxnSpPr>
          <p:nvPr/>
        </p:nvCxnSpPr>
        <p:spPr>
          <a:xfrm rot="16200000" flipH="1">
            <a:off x="8041580" y="2150966"/>
            <a:ext cx="518829" cy="2869468"/>
          </a:xfrm>
          <a:prstGeom prst="bentConnector5">
            <a:avLst>
              <a:gd name="adj1" fmla="val 44061"/>
              <a:gd name="adj2" fmla="val 42208"/>
              <a:gd name="adj3" fmla="val 55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" idx="0"/>
            <a:endCxn id="9" idx="1"/>
          </p:cNvCxnSpPr>
          <p:nvPr/>
        </p:nvCxnSpPr>
        <p:spPr>
          <a:xfrm rot="16200000" flipH="1">
            <a:off x="1388750" y="3954065"/>
            <a:ext cx="1495191" cy="1277291"/>
          </a:xfrm>
          <a:prstGeom prst="bentConnector4">
            <a:avLst>
              <a:gd name="adj1" fmla="val -15289"/>
              <a:gd name="adj2" fmla="val -684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n 82"/>
          <p:cNvSpPr/>
          <p:nvPr/>
        </p:nvSpPr>
        <p:spPr>
          <a:xfrm>
            <a:off x="10700531" y="5013794"/>
            <a:ext cx="945558" cy="639271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Structured</a:t>
            </a:r>
          </a:p>
          <a:p>
            <a:pPr algn="ctr"/>
            <a:r>
              <a:rPr lang="en-US" sz="1200" dirty="0" smtClean="0"/>
              <a:t>Data</a:t>
            </a:r>
            <a:endParaRPr lang="en-US" dirty="0" smtClean="0"/>
          </a:p>
        </p:txBody>
      </p:sp>
      <p:sp>
        <p:nvSpPr>
          <p:cNvPr id="84" name="Right Arrow 83"/>
          <p:cNvSpPr/>
          <p:nvPr/>
        </p:nvSpPr>
        <p:spPr>
          <a:xfrm>
            <a:off x="10323965" y="5233148"/>
            <a:ext cx="228915" cy="21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9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p</a:t>
            </a:r>
            <a:r>
              <a:rPr lang="en-US" dirty="0" smtClean="0"/>
              <a:t>atterns for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825624"/>
            <a:ext cx="5588000" cy="48037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Patterns vs. Statistical Models</a:t>
            </a:r>
          </a:p>
          <a:p>
            <a:pPr lvl="1"/>
            <a:r>
              <a:rPr lang="en-US" dirty="0" smtClean="0"/>
              <a:t>Patterns easier to maintain, understand, can be trained with smaller amounts of labeled data</a:t>
            </a:r>
          </a:p>
          <a:p>
            <a:pPr lvl="1"/>
            <a:r>
              <a:rPr lang="en-US" dirty="0" smtClean="0"/>
              <a:t>Require extensive manual labor, heuristic in nature</a:t>
            </a:r>
          </a:p>
          <a:p>
            <a:pPr lvl="1"/>
            <a:r>
              <a:rPr lang="en-US" dirty="0" smtClean="0"/>
              <a:t>Statistical models are more trainable and adaptable, reduce manual effort</a:t>
            </a:r>
          </a:p>
          <a:p>
            <a:pPr lvl="1"/>
            <a:r>
              <a:rPr lang="en-US" dirty="0" smtClean="0"/>
              <a:t>Require more expertise and more difficult to understand</a:t>
            </a:r>
          </a:p>
          <a:p>
            <a:r>
              <a:rPr lang="en-US" dirty="0" smtClean="0"/>
              <a:t>Transparent system behavior can be a factor to increase user adoption</a:t>
            </a:r>
          </a:p>
          <a:p>
            <a:r>
              <a:rPr lang="en-US" dirty="0" smtClean="0"/>
              <a:t>Training on small data sets allows system to incrementally learn within clinical workflows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306" r="7818" b="15958"/>
          <a:stretch/>
        </p:blipFill>
        <p:spPr>
          <a:xfrm>
            <a:off x="6547277" y="1825625"/>
            <a:ext cx="5297061" cy="37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8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7268" y="1988787"/>
            <a:ext cx="91969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is a </a:t>
            </a:r>
            <a:r>
              <a:rPr lang="en-US" sz="2800" b="1" dirty="0" smtClean="0">
                <a:solidFill>
                  <a:srgbClr val="FF0000"/>
                </a:solidFill>
              </a:rPr>
              <a:t>76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year-old patient with </a:t>
            </a:r>
            <a:r>
              <a:rPr lang="en-US" sz="2800" dirty="0" smtClean="0">
                <a:solidFill>
                  <a:srgbClr val="2F2B20"/>
                </a:solidFill>
              </a:rPr>
              <a:t>metastatic </a:t>
            </a:r>
            <a:r>
              <a:rPr lang="en-US" sz="2800" dirty="0" smtClean="0"/>
              <a:t>lung carcinoma.</a:t>
            </a:r>
          </a:p>
          <a:p>
            <a:endParaRPr lang="en-US" sz="2800" dirty="0"/>
          </a:p>
          <a:p>
            <a:r>
              <a:rPr lang="en-US" sz="2800" dirty="0" smtClean="0"/>
              <a:t>There are multiple nodules: </a:t>
            </a:r>
            <a:r>
              <a:rPr lang="en-US" sz="2800" b="1" dirty="0" smtClean="0">
                <a:solidFill>
                  <a:srgbClr val="FF0000"/>
                </a:solidFill>
              </a:rPr>
              <a:t>left upper lobe</a:t>
            </a:r>
          </a:p>
          <a:p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currently </a:t>
            </a:r>
            <a:r>
              <a:rPr lang="en-US" sz="2800" b="1" dirty="0" smtClean="0">
                <a:solidFill>
                  <a:srgbClr val="FF0000"/>
                </a:solidFill>
              </a:rPr>
              <a:t>12 x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14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mm</a:t>
            </a:r>
            <a:r>
              <a:rPr lang="en-US" sz="2800" dirty="0" smtClean="0"/>
              <a:t> (</a:t>
            </a:r>
            <a:r>
              <a:rPr lang="en-US" sz="2800" b="1" dirty="0" smtClean="0">
                <a:solidFill>
                  <a:srgbClr val="FF0000"/>
                </a:solidFill>
              </a:rPr>
              <a:t>2, 95</a:t>
            </a:r>
            <a:r>
              <a:rPr lang="en-US" sz="2800" dirty="0" smtClean="0"/>
              <a:t>) previously </a:t>
            </a:r>
            <a:r>
              <a:rPr lang="en-US" sz="2800" b="1" dirty="0" smtClean="0">
                <a:solidFill>
                  <a:srgbClr val="FF0000"/>
                </a:solidFill>
              </a:rPr>
              <a:t>13 x 13 mm 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FF0000"/>
                </a:solidFill>
              </a:rPr>
              <a:t>3, 100</a:t>
            </a:r>
            <a:r>
              <a:rPr lang="en-US" sz="2800" dirty="0" smtClean="0"/>
              <a:t>)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Jan 10, 2012</a:t>
            </a:r>
            <a:r>
              <a:rPr lang="en-US" sz="2800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Automatically identify things from text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02469" y="3370644"/>
            <a:ext cx="5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/>
              <a:t>S</a:t>
            </a:r>
            <a:r>
              <a:rPr lang="en-US" sz="1400" b="1" i="1" dirty="0" smtClean="0"/>
              <a:t>ize</a:t>
            </a:r>
            <a:endParaRPr lang="en-US" b="1" i="1" dirty="0"/>
          </a:p>
        </p:txBody>
      </p:sp>
      <p:sp>
        <p:nvSpPr>
          <p:cNvPr id="7" name="Rectangle 6"/>
          <p:cNvSpPr/>
          <p:nvPr/>
        </p:nvSpPr>
        <p:spPr>
          <a:xfrm>
            <a:off x="5644451" y="2845808"/>
            <a:ext cx="2382980" cy="496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48201" y="3692709"/>
            <a:ext cx="457505" cy="50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37267" y="4535361"/>
            <a:ext cx="2050953" cy="553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18297" y="2545167"/>
            <a:ext cx="818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/>
              <a:t>Location</a:t>
            </a:r>
            <a:endParaRPr lang="en-US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22728" y="5087652"/>
            <a:ext cx="586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/>
              <a:t>Date</a:t>
            </a:r>
            <a:endParaRPr lang="en-US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977266" y="4154852"/>
            <a:ext cx="5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/>
              <a:t>S</a:t>
            </a:r>
            <a:r>
              <a:rPr lang="en-US" sz="1400" b="1" i="1" dirty="0" smtClean="0"/>
              <a:t>ize</a:t>
            </a:r>
            <a:endParaRPr lang="en-US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95261" y="4145538"/>
            <a:ext cx="1223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/>
              <a:t>Series, Image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9142574" y="4157020"/>
            <a:ext cx="1223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/>
              <a:t>Series, Image</a:t>
            </a:r>
            <a:endParaRPr lang="en-US" b="1" i="1" dirty="0"/>
          </a:p>
        </p:txBody>
      </p:sp>
      <p:sp>
        <p:nvSpPr>
          <p:cNvPr id="17" name="Rectangle 16"/>
          <p:cNvSpPr/>
          <p:nvPr/>
        </p:nvSpPr>
        <p:spPr>
          <a:xfrm>
            <a:off x="4803066" y="3692709"/>
            <a:ext cx="340434" cy="492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59971" y="2001502"/>
            <a:ext cx="523556" cy="482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83542" y="1592907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/>
              <a:t>Age</a:t>
            </a:r>
            <a:endParaRPr lang="en-US" b="1" i="1" dirty="0"/>
          </a:p>
        </p:txBody>
      </p:sp>
      <p:sp>
        <p:nvSpPr>
          <p:cNvPr id="23" name="Rectangle 22"/>
          <p:cNvSpPr/>
          <p:nvPr/>
        </p:nvSpPr>
        <p:spPr>
          <a:xfrm>
            <a:off x="3670375" y="3700871"/>
            <a:ext cx="457505" cy="50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230186" y="3673101"/>
            <a:ext cx="402548" cy="511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15657" y="3700871"/>
            <a:ext cx="457505" cy="50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009830" y="3678852"/>
            <a:ext cx="457505" cy="50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160010" y="3700871"/>
            <a:ext cx="338940" cy="50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608189" y="3678851"/>
            <a:ext cx="583436" cy="519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/>
          <p:cNvCxnSpPr>
            <a:stCxn id="10" idx="3"/>
            <a:endCxn id="25" idx="2"/>
          </p:cNvCxnSpPr>
          <p:nvPr/>
        </p:nvCxnSpPr>
        <p:spPr>
          <a:xfrm flipV="1">
            <a:off x="3588220" y="4206771"/>
            <a:ext cx="3956190" cy="605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7" idx="0"/>
            <a:endCxn id="23" idx="0"/>
          </p:cNvCxnSpPr>
          <p:nvPr/>
        </p:nvCxnSpPr>
        <p:spPr>
          <a:xfrm rot="16200000" flipH="1" flipV="1">
            <a:off x="4432125" y="3159712"/>
            <a:ext cx="8162" cy="1074155"/>
          </a:xfrm>
          <a:prstGeom prst="bentConnector3">
            <a:avLst>
              <a:gd name="adj1" fmla="val -28007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4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Usage-based theory of language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455" y="1825625"/>
            <a:ext cx="800792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Language is acquired by seeing (hearing) it in action</a:t>
            </a:r>
          </a:p>
          <a:p>
            <a:pPr lvl="1"/>
            <a:r>
              <a:rPr lang="en-US" dirty="0" smtClean="0"/>
              <a:t>No assumed innate language ability</a:t>
            </a:r>
          </a:p>
          <a:p>
            <a:r>
              <a:rPr lang="en-US" dirty="0" smtClean="0"/>
              <a:t>Contexts (patterns) are learned from seeing multiple examples and identifying areas of variation</a:t>
            </a:r>
          </a:p>
          <a:p>
            <a:r>
              <a:rPr lang="en-US" dirty="0" smtClean="0"/>
              <a:t>Humans are able to recall patterns quickly and apply to current situation</a:t>
            </a:r>
          </a:p>
          <a:p>
            <a:r>
              <a:rPr lang="en-US" dirty="0" smtClean="0"/>
              <a:t>Requires all of childhood (and more!) to master and accumulate linguistic knowledge</a:t>
            </a:r>
          </a:p>
          <a:p>
            <a:r>
              <a:rPr lang="en-US" dirty="0" smtClean="0"/>
              <a:t>Meaning depends on context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64" y="1690688"/>
            <a:ext cx="2860964" cy="468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3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2183</Words>
  <Application>Microsoft Macintosh PowerPoint</Application>
  <PresentationFormat>Widescreen</PresentationFormat>
  <Paragraphs>473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Pattern-based Information Extraction at MAVERIC and UCLA</vt:lpstr>
      <vt:lpstr>MAVERIC – UCLA NLP tool sharing</vt:lpstr>
      <vt:lpstr>MAVERIC Precision Oncology Program (POP)</vt:lpstr>
      <vt:lpstr>UCLA Lung Cancer Screening</vt:lpstr>
      <vt:lpstr>Clinical use case</vt:lpstr>
      <vt:lpstr>Proposed information extraction framework</vt:lpstr>
      <vt:lpstr>Using patterns for extraction</vt:lpstr>
      <vt:lpstr>Automatically identify things from text</vt:lpstr>
      <vt:lpstr>Usage-based theory of language acquisition</vt:lpstr>
      <vt:lpstr>Automatically generating extraction patterns</vt:lpstr>
      <vt:lpstr>Annotations</vt:lpstr>
      <vt:lpstr>Finding contexts</vt:lpstr>
      <vt:lpstr>Smith-Waterman alignment</vt:lpstr>
      <vt:lpstr>Smith-Waterman back-tracking</vt:lpstr>
      <vt:lpstr>PowerPoint Presentation</vt:lpstr>
      <vt:lpstr>Multiple sequence alignment from local alignments</vt:lpstr>
      <vt:lpstr>Multiple sequence alignment</vt:lpstr>
      <vt:lpstr>Pattern generation process</vt:lpstr>
      <vt:lpstr>Apply patterns for extraction</vt:lpstr>
      <vt:lpstr>Quality control</vt:lpstr>
      <vt:lpstr>Annotation and validation GUI</vt:lpstr>
      <vt:lpstr>Limitations of v 1.0</vt:lpstr>
      <vt:lpstr>Generating patterns using multiple annotations</vt:lpstr>
      <vt:lpstr>Add third dimension to Smith-Waterman</vt:lpstr>
      <vt:lpstr>Annotations span multiple tokens</vt:lpstr>
      <vt:lpstr>Keep track of annotation spans and scores </vt:lpstr>
      <vt:lpstr>Cell can now have multiple scores</vt:lpstr>
      <vt:lpstr>Grid alignment algorithm</vt:lpstr>
      <vt:lpstr>Characterizing targets using patterns</vt:lpstr>
      <vt:lpstr>Extracting information with patterns (v 2.0)</vt:lpstr>
      <vt:lpstr>Alignment bias</vt:lpstr>
      <vt:lpstr>Multiple context matches</vt:lpstr>
      <vt:lpstr>Preliminary evaluation against CoNLL2003 data set</vt:lpstr>
      <vt:lpstr>CoNLL 2003 using small training sets</vt:lpstr>
      <vt:lpstr>POP status</vt:lpstr>
      <vt:lpstr>UCLA lung cancer screening status</vt:lpstr>
      <vt:lpstr>Toward Natural Language Understanding</vt:lpstr>
      <vt:lpstr>Acknowledgements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Meng</dc:creator>
  <cp:lastModifiedBy>Frank Meng</cp:lastModifiedBy>
  <cp:revision>285</cp:revision>
  <dcterms:created xsi:type="dcterms:W3CDTF">2016-09-13T02:41:25Z</dcterms:created>
  <dcterms:modified xsi:type="dcterms:W3CDTF">2016-09-22T16:45:49Z</dcterms:modified>
</cp:coreProperties>
</file>