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61" r:id="rId2"/>
    <p:sldId id="362" r:id="rId3"/>
    <p:sldId id="383" r:id="rId4"/>
    <p:sldId id="380" r:id="rId5"/>
    <p:sldId id="381" r:id="rId6"/>
    <p:sldId id="385" r:id="rId7"/>
    <p:sldId id="366" r:id="rId8"/>
    <p:sldId id="369" r:id="rId9"/>
    <p:sldId id="370" r:id="rId10"/>
    <p:sldId id="371" r:id="rId11"/>
    <p:sldId id="373" r:id="rId12"/>
    <p:sldId id="375" r:id="rId13"/>
    <p:sldId id="376" r:id="rId14"/>
    <p:sldId id="377" r:id="rId15"/>
    <p:sldId id="386" r:id="rId16"/>
    <p:sldId id="378" r:id="rId17"/>
    <p:sldId id="3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485" autoAdjust="0"/>
    <p:restoredTop sz="99736" autoAdjust="0"/>
  </p:normalViewPr>
  <p:slideViewPr>
    <p:cSldViewPr>
      <p:cViewPr>
        <p:scale>
          <a:sx n="67" d="100"/>
          <a:sy n="67" d="100"/>
        </p:scale>
        <p:origin x="-96" y="-17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F6D5B8-F0D3-429F-B1DF-7190E1F92216}" type="datetimeFigureOut">
              <a:rPr lang="en-US" smtClean="0"/>
              <a:t>9/20/2016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F2FF3B-66BB-4B4C-8600-57311F237EAC}" type="slidenum">
              <a:rPr lang="en-US" smtClean="0"/>
              <a:t>‹#›</a:t>
            </a:fld>
            <a:endParaRPr lang="en-US" dirty="0"/>
          </a:p>
        </p:txBody>
      </p:sp>
    </p:spTree>
    <p:extLst>
      <p:ext uri="{BB962C8B-B14F-4D97-AF65-F5344CB8AC3E}">
        <p14:creationId xmlns:p14="http://schemas.microsoft.com/office/powerpoint/2010/main" val="20033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A9885-A9F5-4970-BA5F-1ADE42E107C1}" type="slidenum">
              <a:rPr lang="en-US" smtClean="0"/>
              <a:pPr>
                <a:defRPr/>
              </a:pPr>
              <a:t>1</a:t>
            </a:fld>
            <a:endParaRPr lang="en-US" dirty="0"/>
          </a:p>
        </p:txBody>
      </p:sp>
    </p:spTree>
    <p:extLst>
      <p:ext uri="{BB962C8B-B14F-4D97-AF65-F5344CB8AC3E}">
        <p14:creationId xmlns:p14="http://schemas.microsoft.com/office/powerpoint/2010/main" val="3948209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number of next steps (in no particular order)</a:t>
            </a:r>
          </a:p>
          <a:p>
            <a:r>
              <a:rPr lang="en-US" dirty="0" smtClean="0"/>
              <a:t>The control set needs some sort of validation and labeling as to why</a:t>
            </a:r>
            <a:r>
              <a:rPr lang="en-US" baseline="0" dirty="0" smtClean="0"/>
              <a:t> it was selected</a:t>
            </a:r>
          </a:p>
          <a:p>
            <a:r>
              <a:rPr lang="en-US" baseline="0" dirty="0" smtClean="0"/>
              <a:t>There needs to be a pilot phase which takes the sample to a more statistically relevant size. The analysis process with the harness must be improved to handle this increase. The manual analysis of differences is manually intensive.</a:t>
            </a:r>
          </a:p>
          <a:p>
            <a:r>
              <a:rPr lang="en-US" baseline="0" dirty="0" smtClean="0"/>
              <a:t>Other options for NLP can be evaluated including COTS  or solutions that VINCI might propose. The use of NLP at run time needs to be reevaluated as well as the code matching. Other alternatives for labeling the record such as crawling the correlated patient records could be considered.</a:t>
            </a:r>
          </a:p>
          <a:p>
            <a:r>
              <a:rPr lang="en-US" baseline="0" dirty="0" smtClean="0"/>
              <a:t>The design for integration with VHIE and Community Care needs to be worked out with the complexity of implementation in mind.</a:t>
            </a:r>
          </a:p>
          <a:p>
            <a:r>
              <a:rPr lang="en-US" baseline="0" dirty="0" smtClean="0"/>
              <a:t>The business process must be defined when a record is denied because it is restricted and there is no authorization. This may be similar to the ROI process. Maybe they can converge.</a:t>
            </a:r>
          </a:p>
          <a:p>
            <a:r>
              <a:rPr lang="en-US" baseline="0" dirty="0" smtClean="0"/>
              <a:t>The scope needs to be expanded to cover labeling (demonstrated in a previous POC). The sensitive code lists for 7332 and MU 2016 may be different and the processing has to be done once.</a:t>
            </a:r>
          </a:p>
          <a:p>
            <a:r>
              <a:rPr lang="en-US" baseline="0" dirty="0" smtClean="0"/>
              <a:t>The issue of Title 38 Section 7332 and potential solution needs to align with PTA/PIA mechanisms as defined in Handbook 6508 (and 6508.1). All projects which have unattended disclosure outside the VA ( even some just with DoD) need to be aware of privacy restriction policies and the need to enforce them.</a:t>
            </a:r>
            <a:endParaRPr lang="en-US" dirty="0"/>
          </a:p>
        </p:txBody>
      </p:sp>
      <p:sp>
        <p:nvSpPr>
          <p:cNvPr id="4" name="Slide Number Placeholder 3"/>
          <p:cNvSpPr>
            <a:spLocks noGrp="1"/>
          </p:cNvSpPr>
          <p:nvPr>
            <p:ph type="sldNum" sz="quarter" idx="10"/>
          </p:nvPr>
        </p:nvSpPr>
        <p:spPr/>
        <p:txBody>
          <a:bodyPr/>
          <a:lstStyle/>
          <a:p>
            <a:pPr>
              <a:defRPr/>
            </a:pPr>
            <a:fld id="{504A9885-A9F5-4970-BA5F-1ADE42E107C1}" type="slidenum">
              <a:rPr lang="en-US" smtClean="0"/>
              <a:pPr>
                <a:defRPr/>
              </a:pPr>
              <a:t>14</a:t>
            </a:fld>
            <a:endParaRPr lang="en-US" dirty="0"/>
          </a:p>
        </p:txBody>
      </p:sp>
    </p:spTree>
    <p:extLst>
      <p:ext uri="{BB962C8B-B14F-4D97-AF65-F5344CB8AC3E}">
        <p14:creationId xmlns:p14="http://schemas.microsoft.com/office/powerpoint/2010/main" val="288752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were many people who contributed to this Proof of Concept. Hopefully no-one has been </a:t>
            </a:r>
            <a:r>
              <a:rPr lang="en-US" smtClean="0"/>
              <a:t>left out.</a:t>
            </a:r>
            <a:endParaRPr lang="en-US"/>
          </a:p>
        </p:txBody>
      </p:sp>
      <p:sp>
        <p:nvSpPr>
          <p:cNvPr id="4" name="Slide Number Placeholder 3"/>
          <p:cNvSpPr>
            <a:spLocks noGrp="1"/>
          </p:cNvSpPr>
          <p:nvPr>
            <p:ph type="sldNum" sz="quarter" idx="10"/>
          </p:nvPr>
        </p:nvSpPr>
        <p:spPr/>
        <p:txBody>
          <a:bodyPr/>
          <a:lstStyle/>
          <a:p>
            <a:pPr>
              <a:defRPr/>
            </a:pPr>
            <a:fld id="{504A9885-A9F5-4970-BA5F-1ADE42E107C1}" type="slidenum">
              <a:rPr lang="en-US" smtClean="0"/>
              <a:pPr>
                <a:defRPr/>
              </a:pPr>
              <a:t>16</a:t>
            </a:fld>
            <a:endParaRPr lang="en-US" dirty="0"/>
          </a:p>
        </p:txBody>
      </p:sp>
    </p:spTree>
    <p:extLst>
      <p:ext uri="{BB962C8B-B14F-4D97-AF65-F5344CB8AC3E}">
        <p14:creationId xmlns:p14="http://schemas.microsoft.com/office/powerpoint/2010/main" val="105910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18">
              <a:defRPr/>
            </a:pPr>
            <a:r>
              <a:rPr lang="en-US" dirty="0"/>
              <a:t>The business goal for the Proof of Concept is to validate that a SLS can detect the presence or absence of Title 38 Section 7332 conditions.</a:t>
            </a:r>
          </a:p>
          <a:p>
            <a:r>
              <a:rPr lang="en-US" dirty="0"/>
              <a:t>If deployed into production in an unattended disclosure environment, an SLS, along with an Access Control Service (POC SR#332) would avoid requiring patients without protected conditions to provide authorizations. The authorization process is not considered scalable to the total population</a:t>
            </a:r>
          </a:p>
          <a:p>
            <a:pPr defTabSz="914318">
              <a:defRPr/>
            </a:pPr>
            <a:r>
              <a:rPr lang="en-US" dirty="0"/>
              <a:t>The technical goal for the POC was to develop the SLS and a Test Harness, to gather a set of test control records where the conditions or absence of protected conditions were known, and compare the results of the SLS with the control conditions. </a:t>
            </a:r>
          </a:p>
          <a:p>
            <a:pPr defTabSz="914318">
              <a:defRPr/>
            </a:pPr>
            <a:r>
              <a:rPr lang="en-US" dirty="0"/>
              <a:t>No false normal records were required to be labeled by the SLS.</a:t>
            </a:r>
          </a:p>
          <a:p>
            <a:r>
              <a:rPr lang="en-US" dirty="0"/>
              <a:t>A minimum of false restricted records were expected with a goal of having no false restricted.</a:t>
            </a:r>
          </a:p>
          <a:p>
            <a:r>
              <a:rPr lang="en-US" dirty="0"/>
              <a:t>If a priority was to be determined, the zero false normal records was more important than no false restricted.</a:t>
            </a:r>
          </a:p>
          <a:p>
            <a:r>
              <a:rPr lang="en-US" dirty="0"/>
              <a:t>A prototype SLS and Test Harness were developed. </a:t>
            </a:r>
          </a:p>
          <a:p>
            <a:r>
              <a:rPr lang="en-US" dirty="0"/>
              <a:t>The SLS involves parsing the C-CDA, matching codes against the sensitive list codes and if no codes match, parse and scan the notes with a Natural Language Processor to discover codes and match the discovered codes with the sensitive code list.</a:t>
            </a:r>
          </a:p>
          <a:p>
            <a:pPr defTabSz="914318">
              <a:defRPr/>
            </a:pPr>
            <a:r>
              <a:rPr lang="en-US" dirty="0"/>
              <a:t>120 test C-CDA records – 30 for each condition – HIV, Sickle Cell Anemia, Drug/Alcohol abuse and 30 unknown records were generated and anonymized. The unknown records were examined by ROI to determine presence of conditions.</a:t>
            </a:r>
          </a:p>
          <a:p>
            <a:pPr defTabSz="914318">
              <a:defRPr/>
            </a:pPr>
            <a:r>
              <a:rPr lang="en-US" dirty="0"/>
              <a:t>Between Dec 22</a:t>
            </a:r>
            <a:r>
              <a:rPr lang="en-US" baseline="30000" dirty="0"/>
              <a:t>nd</a:t>
            </a:r>
            <a:r>
              <a:rPr lang="en-US" dirty="0"/>
              <a:t> and Jan 8</a:t>
            </a:r>
            <a:r>
              <a:rPr lang="en-US" baseline="30000" dirty="0"/>
              <a:t>th</a:t>
            </a:r>
            <a:r>
              <a:rPr lang="en-US" dirty="0"/>
              <a:t> the Prototype SLS was run against the test records a number of times (5) and incremental improvements made. The results are from the 5</a:t>
            </a:r>
            <a:r>
              <a:rPr lang="en-US" baseline="30000" dirty="0"/>
              <a:t>th</a:t>
            </a:r>
            <a:r>
              <a:rPr lang="en-US" dirty="0"/>
              <a:t> run. The expected conditions were not shared with the developers.</a:t>
            </a:r>
          </a:p>
          <a:p>
            <a:pPr defTabSz="914318">
              <a:defRPr/>
            </a:pPr>
            <a:r>
              <a:rPr lang="en-US" dirty="0"/>
              <a:t>The Proof of Concept was successful</a:t>
            </a:r>
          </a:p>
          <a:p>
            <a:r>
              <a:rPr lang="en-US" b="1" dirty="0"/>
              <a:t>A few false restricted records</a:t>
            </a:r>
          </a:p>
          <a:p>
            <a:r>
              <a:rPr lang="en-US" dirty="0"/>
              <a:t>See later for the analysis</a:t>
            </a:r>
          </a:p>
          <a:p>
            <a:pPr defTabSz="914318">
              <a:defRPr/>
            </a:pPr>
            <a:r>
              <a:rPr lang="en-US" dirty="0"/>
              <a:t>The Test Harness worked well for detecting issues associated with differences between the control record condition and those detected by the SLS. The ability to refine and tune the SLS is key to its reliability.</a:t>
            </a:r>
          </a:p>
          <a:p>
            <a:endParaRPr lang="en-US" dirty="0"/>
          </a:p>
        </p:txBody>
      </p:sp>
      <p:sp>
        <p:nvSpPr>
          <p:cNvPr id="4" name="Slide Number Placeholder 3"/>
          <p:cNvSpPr>
            <a:spLocks noGrp="1"/>
          </p:cNvSpPr>
          <p:nvPr>
            <p:ph type="sldNum" sz="quarter" idx="10"/>
          </p:nvPr>
        </p:nvSpPr>
        <p:spPr/>
        <p:txBody>
          <a:bodyPr/>
          <a:lstStyle/>
          <a:p>
            <a:fld id="{271AB058-2FA5-4156-9C87-C2F4733DD3EE}" type="slidenum">
              <a:rPr lang="en-US" smtClean="0"/>
              <a:t>2</a:t>
            </a:fld>
            <a:endParaRPr lang="en-US"/>
          </a:p>
        </p:txBody>
      </p:sp>
    </p:spTree>
    <p:extLst>
      <p:ext uri="{BB962C8B-B14F-4D97-AF65-F5344CB8AC3E}">
        <p14:creationId xmlns:p14="http://schemas.microsoft.com/office/powerpoint/2010/main" val="68123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line referencing a control document can be clicked and a window shows why the record sensitivity was found.</a:t>
            </a:r>
          </a:p>
          <a:p>
            <a:r>
              <a:rPr lang="en-US" dirty="0" smtClean="0"/>
              <a:t>It lists each time a protected</a:t>
            </a:r>
            <a:r>
              <a:rPr lang="en-US" baseline="0" dirty="0" smtClean="0"/>
              <a:t> condition is found – the rule corresponding to the entry in the sensitive code list and the section where it is found. In many cases the code is included</a:t>
            </a:r>
            <a:endParaRPr lang="en-US" dirty="0"/>
          </a:p>
        </p:txBody>
      </p:sp>
      <p:sp>
        <p:nvSpPr>
          <p:cNvPr id="4" name="Slide Number Placeholder 3"/>
          <p:cNvSpPr>
            <a:spLocks noGrp="1"/>
          </p:cNvSpPr>
          <p:nvPr>
            <p:ph type="sldNum" sz="quarter" idx="10"/>
          </p:nvPr>
        </p:nvSpPr>
        <p:spPr/>
        <p:txBody>
          <a:bodyPr/>
          <a:lstStyle/>
          <a:p>
            <a:pPr>
              <a:defRPr/>
            </a:pPr>
            <a:fld id="{504A9885-A9F5-4970-BA5F-1ADE42E107C1}" type="slidenum">
              <a:rPr lang="en-US" smtClean="0"/>
              <a:pPr>
                <a:defRPr/>
              </a:pPr>
              <a:t>7</a:t>
            </a:fld>
            <a:endParaRPr lang="en-US" dirty="0"/>
          </a:p>
        </p:txBody>
      </p:sp>
    </p:spTree>
    <p:extLst>
      <p:ext uri="{BB962C8B-B14F-4D97-AF65-F5344CB8AC3E}">
        <p14:creationId xmlns:p14="http://schemas.microsoft.com/office/powerpoint/2010/main" val="274310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the known condition</a:t>
            </a:r>
            <a:r>
              <a:rPr lang="en-US" baseline="0" dirty="0" smtClean="0"/>
              <a:t> control records the detected conditions are shown</a:t>
            </a:r>
          </a:p>
          <a:p>
            <a:r>
              <a:rPr lang="en-US" baseline="0" dirty="0" smtClean="0"/>
              <a:t>The SLS found all these conditions and more</a:t>
            </a:r>
          </a:p>
          <a:p>
            <a:endParaRPr lang="en-US" baseline="0" dirty="0" smtClean="0"/>
          </a:p>
          <a:p>
            <a:r>
              <a:rPr lang="en-US" baseline="0" dirty="0" smtClean="0"/>
              <a:t>Of the unknown cases which were assessed by ROI there were 33 in which 8 sensitive conditions were discovered.</a:t>
            </a:r>
          </a:p>
          <a:p>
            <a:r>
              <a:rPr lang="en-US" baseline="0" dirty="0" smtClean="0"/>
              <a:t>The SLS found these and quite a few more. The following slides will show detail</a:t>
            </a:r>
          </a:p>
          <a:p>
            <a:endParaRPr lang="en-US" dirty="0"/>
          </a:p>
        </p:txBody>
      </p:sp>
      <p:sp>
        <p:nvSpPr>
          <p:cNvPr id="4" name="Slide Number Placeholder 3"/>
          <p:cNvSpPr>
            <a:spLocks noGrp="1"/>
          </p:cNvSpPr>
          <p:nvPr>
            <p:ph type="sldNum" sz="quarter" idx="10"/>
          </p:nvPr>
        </p:nvSpPr>
        <p:spPr/>
        <p:txBody>
          <a:bodyPr/>
          <a:lstStyle/>
          <a:p>
            <a:pPr>
              <a:defRPr/>
            </a:pPr>
            <a:fld id="{504A9885-A9F5-4970-BA5F-1ADE42E107C1}" type="slidenum">
              <a:rPr lang="en-US" smtClean="0"/>
              <a:pPr>
                <a:defRPr/>
              </a:pPr>
              <a:t>8</a:t>
            </a:fld>
            <a:endParaRPr lang="en-US" dirty="0"/>
          </a:p>
        </p:txBody>
      </p:sp>
    </p:spTree>
    <p:extLst>
      <p:ext uri="{BB962C8B-B14F-4D97-AF65-F5344CB8AC3E}">
        <p14:creationId xmlns:p14="http://schemas.microsoft.com/office/powerpoint/2010/main" val="6376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percentage these are the known results</a:t>
            </a:r>
            <a:endParaRPr lang="en-US" dirty="0"/>
          </a:p>
        </p:txBody>
      </p:sp>
      <p:sp>
        <p:nvSpPr>
          <p:cNvPr id="4" name="Slide Number Placeholder 3"/>
          <p:cNvSpPr>
            <a:spLocks noGrp="1"/>
          </p:cNvSpPr>
          <p:nvPr>
            <p:ph type="sldNum" sz="quarter" idx="10"/>
          </p:nvPr>
        </p:nvSpPr>
        <p:spPr/>
        <p:txBody>
          <a:bodyPr/>
          <a:lstStyle/>
          <a:p>
            <a:pPr>
              <a:defRPr/>
            </a:pPr>
            <a:fld id="{504A9885-A9F5-4970-BA5F-1ADE42E107C1}" type="slidenum">
              <a:rPr lang="en-US" smtClean="0"/>
              <a:pPr>
                <a:defRPr/>
              </a:pPr>
              <a:t>9</a:t>
            </a:fld>
            <a:endParaRPr lang="en-US" dirty="0"/>
          </a:p>
        </p:txBody>
      </p:sp>
    </p:spTree>
    <p:extLst>
      <p:ext uri="{BB962C8B-B14F-4D97-AF65-F5344CB8AC3E}">
        <p14:creationId xmlns:p14="http://schemas.microsoft.com/office/powerpoint/2010/main" val="373437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detail breakout of the Known cases shows that most of the conditions were detected by code matching while a few were detected by NLP. The over code counting by SLS can be attributed to the fact that there are often multiple conditions in a record but the record is only indicated with the</a:t>
            </a:r>
            <a:r>
              <a:rPr lang="en-US" baseline="0" dirty="0" smtClean="0"/>
              <a:t> condition under which it was pulled.</a:t>
            </a:r>
          </a:p>
          <a:p>
            <a:r>
              <a:rPr lang="en-US" baseline="0" dirty="0" smtClean="0"/>
              <a:t>The NLP detections are interesting in that it would be expected that codes would pick everything. This shows the value of NLP in quality control of the sensitive code list. There is no conclusion yet of any deficiencies in the code list.</a:t>
            </a:r>
            <a:endParaRPr lang="en-US" dirty="0"/>
          </a:p>
        </p:txBody>
      </p:sp>
      <p:sp>
        <p:nvSpPr>
          <p:cNvPr id="4" name="Slide Number Placeholder 3"/>
          <p:cNvSpPr>
            <a:spLocks noGrp="1"/>
          </p:cNvSpPr>
          <p:nvPr>
            <p:ph type="sldNum" sz="quarter" idx="10"/>
          </p:nvPr>
        </p:nvSpPr>
        <p:spPr/>
        <p:txBody>
          <a:bodyPr/>
          <a:lstStyle/>
          <a:p>
            <a:pPr>
              <a:defRPr/>
            </a:pPr>
            <a:fld id="{504A9885-A9F5-4970-BA5F-1ADE42E107C1}" type="slidenum">
              <a:rPr lang="en-US" smtClean="0"/>
              <a:pPr>
                <a:defRPr/>
              </a:pPr>
              <a:t>10</a:t>
            </a:fld>
            <a:endParaRPr lang="en-US" dirty="0"/>
          </a:p>
        </p:txBody>
      </p:sp>
    </p:spTree>
    <p:extLst>
      <p:ext uri="{BB962C8B-B14F-4D97-AF65-F5344CB8AC3E}">
        <p14:creationId xmlns:p14="http://schemas.microsoft.com/office/powerpoint/2010/main" val="2331750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 view of comparison with the ROI</a:t>
            </a:r>
            <a:r>
              <a:rPr lang="en-US" baseline="0" dirty="0" smtClean="0"/>
              <a:t> findings</a:t>
            </a:r>
            <a:endParaRPr lang="en-US" dirty="0"/>
          </a:p>
        </p:txBody>
      </p:sp>
      <p:sp>
        <p:nvSpPr>
          <p:cNvPr id="4" name="Slide Number Placeholder 3"/>
          <p:cNvSpPr>
            <a:spLocks noGrp="1"/>
          </p:cNvSpPr>
          <p:nvPr>
            <p:ph type="sldNum" sz="quarter" idx="10"/>
          </p:nvPr>
        </p:nvSpPr>
        <p:spPr/>
        <p:txBody>
          <a:bodyPr/>
          <a:lstStyle/>
          <a:p>
            <a:pPr>
              <a:defRPr/>
            </a:pPr>
            <a:fld id="{504A9885-A9F5-4970-BA5F-1ADE42E107C1}" type="slidenum">
              <a:rPr lang="en-US" smtClean="0"/>
              <a:pPr>
                <a:defRPr/>
              </a:pPr>
              <a:t>11</a:t>
            </a:fld>
            <a:endParaRPr lang="en-US" dirty="0"/>
          </a:p>
        </p:txBody>
      </p:sp>
    </p:spTree>
    <p:extLst>
      <p:ext uri="{BB962C8B-B14F-4D97-AF65-F5344CB8AC3E}">
        <p14:creationId xmlns:p14="http://schemas.microsoft.com/office/powerpoint/2010/main" val="127402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were a</a:t>
            </a:r>
            <a:r>
              <a:rPr lang="en-US" baseline="0" dirty="0" smtClean="0"/>
              <a:t> 5 runs conducted. </a:t>
            </a:r>
          </a:p>
          <a:p>
            <a:r>
              <a:rPr lang="en-US" baseline="0" dirty="0" smtClean="0"/>
              <a:t>The first was not of sufficient quality to compare with the records. Very few HIV were found. The first analysis was that the code in the sensitivity list was entered as 42 (not 042) because a spreadsheet removed the leading zero. </a:t>
            </a:r>
          </a:p>
          <a:p>
            <a:r>
              <a:rPr lang="en-US" baseline="0" dirty="0" smtClean="0"/>
              <a:t>Secondly when the a record containing HIV was examined it was found that the ICD 9 code emitted by VistA was 042. with a period at the end. This did not match the sensitive code list even when corrected it was also found that it was one of the causes of the failed translation in the record from ICD 9 to SNOMED. Incidentally the translation table in the adapter also had 42 as the expected code.</a:t>
            </a:r>
          </a:p>
          <a:p>
            <a:r>
              <a:rPr lang="en-US" baseline="0" dirty="0" smtClean="0"/>
              <a:t>In general the NLP had difficulty in notes – particularly questionnaires detecting true sensitivities and avoiding negation. The false restricted numbers are too high and would cause more authorizations than actually needed.</a:t>
            </a:r>
            <a:endParaRPr lang="en-US" dirty="0"/>
          </a:p>
        </p:txBody>
      </p:sp>
      <p:sp>
        <p:nvSpPr>
          <p:cNvPr id="4" name="Slide Number Placeholder 3"/>
          <p:cNvSpPr>
            <a:spLocks noGrp="1"/>
          </p:cNvSpPr>
          <p:nvPr>
            <p:ph type="sldNum" sz="quarter" idx="10"/>
          </p:nvPr>
        </p:nvSpPr>
        <p:spPr/>
        <p:txBody>
          <a:bodyPr/>
          <a:lstStyle/>
          <a:p>
            <a:pPr>
              <a:defRPr/>
            </a:pPr>
            <a:fld id="{504A9885-A9F5-4970-BA5F-1ADE42E107C1}" type="slidenum">
              <a:rPr lang="en-US" smtClean="0"/>
              <a:pPr>
                <a:defRPr/>
              </a:pPr>
              <a:t>12</a:t>
            </a:fld>
            <a:endParaRPr lang="en-US" dirty="0"/>
          </a:p>
        </p:txBody>
      </p:sp>
    </p:spTree>
    <p:extLst>
      <p:ext uri="{BB962C8B-B14F-4D97-AF65-F5344CB8AC3E}">
        <p14:creationId xmlns:p14="http://schemas.microsoft.com/office/powerpoint/2010/main" val="2211621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a:t>
            </a:r>
            <a:r>
              <a:rPr lang="en-US" baseline="0" dirty="0" smtClean="0"/>
              <a:t> the detection of 7332 protected conditions worked. The tuning of the sensitive code list is needed to improve the results – certainly for detecting treatment or diagnosed conditions which should be achieved by code analysis only.</a:t>
            </a:r>
          </a:p>
          <a:p>
            <a:r>
              <a:rPr lang="en-US" baseline="0" dirty="0" smtClean="0"/>
              <a:t>Detecting the treatment or diagnosis of conditions by NLP is difficult. It tends to detect any mention of protected conditions and cannot exclude screening and other discussions which might not be wanted. The rules for determining restricted must be accurate and feasible for computational enforcement.</a:t>
            </a:r>
          </a:p>
          <a:p>
            <a:r>
              <a:rPr lang="en-US" baseline="0" dirty="0" smtClean="0"/>
              <a:t>The arbitration process was limited by the lack of actual reason why the record was selected by CDW. If this is possible it accelerates the analysis of a mismatch.</a:t>
            </a:r>
            <a:endParaRPr lang="en-US" dirty="0"/>
          </a:p>
        </p:txBody>
      </p:sp>
      <p:sp>
        <p:nvSpPr>
          <p:cNvPr id="4" name="Slide Number Placeholder 3"/>
          <p:cNvSpPr>
            <a:spLocks noGrp="1"/>
          </p:cNvSpPr>
          <p:nvPr>
            <p:ph type="sldNum" sz="quarter" idx="10"/>
          </p:nvPr>
        </p:nvSpPr>
        <p:spPr/>
        <p:txBody>
          <a:bodyPr/>
          <a:lstStyle/>
          <a:p>
            <a:pPr>
              <a:defRPr/>
            </a:pPr>
            <a:fld id="{504A9885-A9F5-4970-BA5F-1ADE42E107C1}" type="slidenum">
              <a:rPr lang="en-US" smtClean="0"/>
              <a:pPr>
                <a:defRPr/>
              </a:pPr>
              <a:t>13</a:t>
            </a:fld>
            <a:endParaRPr lang="en-US" dirty="0"/>
          </a:p>
        </p:txBody>
      </p:sp>
    </p:spTree>
    <p:extLst>
      <p:ext uri="{BB962C8B-B14F-4D97-AF65-F5344CB8AC3E}">
        <p14:creationId xmlns:p14="http://schemas.microsoft.com/office/powerpoint/2010/main" val="2649833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background cover.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338880" y="3178162"/>
            <a:ext cx="7772400" cy="730127"/>
          </a:xfrm>
        </p:spPr>
        <p:txBody>
          <a:bodyPr>
            <a:normAutofit/>
          </a:bodyPr>
          <a:lstStyle>
            <a:lvl1pPr algn="l">
              <a:defRPr sz="2000" b="1">
                <a:latin typeface="Calibri"/>
                <a:cs typeface="Calibri"/>
              </a:defRPr>
            </a:lvl1pPr>
          </a:lstStyle>
          <a:p>
            <a:r>
              <a:rPr lang="en-US" smtClean="0"/>
              <a:t>Click to edit Master title style</a:t>
            </a:r>
            <a:endParaRPr lang="en-US" dirty="0"/>
          </a:p>
        </p:txBody>
      </p:sp>
      <p:sp>
        <p:nvSpPr>
          <p:cNvPr id="3" name="Subtitle 2"/>
          <p:cNvSpPr>
            <a:spLocks noGrp="1"/>
          </p:cNvSpPr>
          <p:nvPr>
            <p:ph type="subTitle" idx="1"/>
          </p:nvPr>
        </p:nvSpPr>
        <p:spPr>
          <a:xfrm>
            <a:off x="357696" y="4004454"/>
            <a:ext cx="7753584" cy="914813"/>
          </a:xfrm>
        </p:spPr>
        <p:txBody>
          <a:bodyPr>
            <a:noAutofit/>
          </a:bodyPr>
          <a:lstStyle>
            <a:lvl1pPr marL="0" indent="0" algn="l">
              <a:buNone/>
              <a:defRPr sz="1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2428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1E1760D5-4C07-408F-A1D5-FBE4E348B26D}" type="slidenum">
              <a:rPr lang="en-US"/>
              <a:pPr>
                <a:defRPr/>
              </a:pPr>
              <a:t>‹#›</a:t>
            </a:fld>
            <a:endParaRPr lang="en-US" dirty="0"/>
          </a:p>
        </p:txBody>
      </p:sp>
    </p:spTree>
    <p:extLst>
      <p:ext uri="{BB962C8B-B14F-4D97-AF65-F5344CB8AC3E}">
        <p14:creationId xmlns:p14="http://schemas.microsoft.com/office/powerpoint/2010/main" val="299723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2534" y="2760397"/>
            <a:ext cx="6798733" cy="1125803"/>
          </a:xfrm>
          <a:prstGeom prst="rect">
            <a:avLst/>
          </a:prstGeom>
        </p:spPr>
        <p:txBody>
          <a:bodyPr>
            <a:normAutofit/>
          </a:bodyPr>
          <a:lstStyle>
            <a:lvl1pPr algn="l">
              <a:defRPr sz="32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2533" y="3886200"/>
            <a:ext cx="6798733" cy="1422400"/>
          </a:xfrm>
          <a:prstGeom prst="rect">
            <a:avLst/>
          </a:prstGeo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p:nvPr>
        </p:nvSpPr>
        <p:spPr>
          <a:xfrm>
            <a:off x="1643063" y="5308600"/>
            <a:ext cx="6797675" cy="804863"/>
          </a:xfrm>
          <a:prstGeom prst="rect">
            <a:avLst/>
          </a:prstGeom>
        </p:spPr>
        <p:txBody>
          <a:bodyPr/>
          <a:lstStyle>
            <a:lvl1pPr>
              <a:buNone/>
              <a:defRPr sz="1400">
                <a:solidFill>
                  <a:schemeClr val="bg1"/>
                </a:solidFill>
              </a:defRPr>
            </a:lvl1pPr>
            <a:lvl2pPr>
              <a:buNone/>
              <a:defRPr sz="1400">
                <a:solidFill>
                  <a:schemeClr val="bg1"/>
                </a:solidFill>
              </a:defRPr>
            </a:lvl2pPr>
            <a:lvl3pPr>
              <a:buNone/>
              <a:defRPr sz="1400">
                <a:solidFill>
                  <a:schemeClr val="bg1"/>
                </a:solidFill>
              </a:defRPr>
            </a:lvl3pPr>
            <a:lvl4pPr>
              <a:buNone/>
              <a:defRPr sz="1400">
                <a:solidFill>
                  <a:schemeClr val="bg1"/>
                </a:solidFill>
              </a:defRPr>
            </a:lvl4pPr>
            <a:lvl5pPr>
              <a:buNone/>
              <a:defRPr sz="1400">
                <a:solidFill>
                  <a:schemeClr val="bg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36896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35650"/>
            <a:ext cx="8229600" cy="4190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C32E41BC-F3C7-4440-964A-79A2B9AB8CF4}" type="slidenum">
              <a:rPr lang="en-US"/>
              <a:pPr>
                <a:defRPr/>
              </a:pPr>
              <a:t>‹#›</a:t>
            </a:fld>
            <a:endParaRPr lang="en-US" dirty="0"/>
          </a:p>
        </p:txBody>
      </p:sp>
    </p:spTree>
    <p:extLst>
      <p:ext uri="{BB962C8B-B14F-4D97-AF65-F5344CB8AC3E}">
        <p14:creationId xmlns:p14="http://schemas.microsoft.com/office/powerpoint/2010/main" val="158153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4150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61ECAB98-9D83-492E-8368-C7175A3158D5}" type="slidenum">
              <a:rPr lang="en-US"/>
              <a:pPr>
                <a:defRPr/>
              </a:pPr>
              <a:t>‹#›</a:t>
            </a:fld>
            <a:endParaRPr lang="en-US" dirty="0"/>
          </a:p>
        </p:txBody>
      </p:sp>
    </p:spTree>
    <p:extLst>
      <p:ext uri="{BB962C8B-B14F-4D97-AF65-F5344CB8AC3E}">
        <p14:creationId xmlns:p14="http://schemas.microsoft.com/office/powerpoint/2010/main" val="101689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5"/>
          <p:cNvSpPr>
            <a:spLocks noGrp="1"/>
          </p:cNvSpPr>
          <p:nvPr>
            <p:ph type="sldNum" sz="quarter" idx="10"/>
          </p:nvPr>
        </p:nvSpPr>
        <p:spPr/>
        <p:txBody>
          <a:bodyPr/>
          <a:lstStyle>
            <a:lvl1pPr>
              <a:defRPr/>
            </a:lvl1pPr>
          </a:lstStyle>
          <a:p>
            <a:pPr>
              <a:defRPr/>
            </a:pPr>
            <a:fld id="{F89C8036-696E-4188-A6AA-7FE09813FD3C}" type="slidenum">
              <a:rPr lang="en-US"/>
              <a:pPr>
                <a:defRPr/>
              </a:pPr>
              <a:t>‹#›</a:t>
            </a:fld>
            <a:endParaRPr lang="en-US" dirty="0"/>
          </a:p>
        </p:txBody>
      </p:sp>
    </p:spTree>
    <p:extLst>
      <p:ext uri="{BB962C8B-B14F-4D97-AF65-F5344CB8AC3E}">
        <p14:creationId xmlns:p14="http://schemas.microsoft.com/office/powerpoint/2010/main" val="137361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5B1AF43B-DC5F-4813-A4DA-17F2F6C1393F}" type="slidenum">
              <a:rPr lang="en-US"/>
              <a:pPr>
                <a:defRPr/>
              </a:pPr>
              <a:t>‹#›</a:t>
            </a:fld>
            <a:endParaRPr lang="en-US" dirty="0"/>
          </a:p>
        </p:txBody>
      </p:sp>
    </p:spTree>
    <p:extLst>
      <p:ext uri="{BB962C8B-B14F-4D97-AF65-F5344CB8AC3E}">
        <p14:creationId xmlns:p14="http://schemas.microsoft.com/office/powerpoint/2010/main" val="323232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6370341D-E8BE-4F86-965D-1FB71959D2E4}" type="slidenum">
              <a:rPr lang="en-US"/>
              <a:pPr>
                <a:defRPr/>
              </a:pPr>
              <a:t>‹#›</a:t>
            </a:fld>
            <a:endParaRPr lang="en-US" dirty="0"/>
          </a:p>
        </p:txBody>
      </p:sp>
    </p:spTree>
    <p:extLst>
      <p:ext uri="{BB962C8B-B14F-4D97-AF65-F5344CB8AC3E}">
        <p14:creationId xmlns:p14="http://schemas.microsoft.com/office/powerpoint/2010/main" val="240806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0"/>
          </p:nvPr>
        </p:nvSpPr>
        <p:spPr/>
        <p:txBody>
          <a:bodyPr/>
          <a:lstStyle>
            <a:lvl1pPr>
              <a:defRPr/>
            </a:lvl1pPr>
          </a:lstStyle>
          <a:p>
            <a:pPr>
              <a:defRPr/>
            </a:pPr>
            <a:fld id="{66C7BBB8-63D5-4F68-8BFB-EAA674B48DC9}" type="slidenum">
              <a:rPr lang="en-US"/>
              <a:pPr>
                <a:defRPr/>
              </a:pPr>
              <a:t>‹#›</a:t>
            </a:fld>
            <a:endParaRPr lang="en-US" dirty="0"/>
          </a:p>
        </p:txBody>
      </p:sp>
    </p:spTree>
    <p:extLst>
      <p:ext uri="{BB962C8B-B14F-4D97-AF65-F5344CB8AC3E}">
        <p14:creationId xmlns:p14="http://schemas.microsoft.com/office/powerpoint/2010/main" val="1172622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0"/>
          </p:nvPr>
        </p:nvSpPr>
        <p:spPr/>
        <p:txBody>
          <a:bodyPr/>
          <a:lstStyle>
            <a:lvl1pPr>
              <a:defRPr/>
            </a:lvl1pPr>
          </a:lstStyle>
          <a:p>
            <a:pPr>
              <a:defRPr/>
            </a:pPr>
            <a:fld id="{A17788A4-D08F-4E06-9EB3-D565824E40CB}" type="slidenum">
              <a:rPr lang="en-US"/>
              <a:pPr>
                <a:defRPr/>
              </a:pPr>
              <a:t>‹#›</a:t>
            </a:fld>
            <a:endParaRPr lang="en-US" dirty="0"/>
          </a:p>
        </p:txBody>
      </p:sp>
    </p:spTree>
    <p:extLst>
      <p:ext uri="{BB962C8B-B14F-4D97-AF65-F5344CB8AC3E}">
        <p14:creationId xmlns:p14="http://schemas.microsoft.com/office/powerpoint/2010/main" val="53964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3" descr="background interior.pdf"/>
          <p:cNvPicPr>
            <a:picLocks noChangeAspect="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2906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849438"/>
            <a:ext cx="8229600" cy="427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4"/>
          </p:nvPr>
        </p:nvSpPr>
        <p:spPr>
          <a:xfrm>
            <a:off x="8583613" y="6249988"/>
            <a:ext cx="490537"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989"/>
                </a:solidFill>
                <a:latin typeface="Georgia" pitchFamily="18" charset="0"/>
              </a:defRPr>
            </a:lvl1pPr>
          </a:lstStyle>
          <a:p>
            <a:pPr defTabSz="457200" fontAlgn="base">
              <a:spcBef>
                <a:spcPct val="0"/>
              </a:spcBef>
              <a:spcAft>
                <a:spcPct val="0"/>
              </a:spcAft>
              <a:defRPr/>
            </a:pPr>
            <a:fld id="{4452FDFF-9483-4A82-A0D2-0EFD9C982FB8}" type="slidenum">
              <a:rPr lang="en-US">
                <a:ea typeface="ＭＳ Ｐゴシック" charset="-128"/>
              </a:rPr>
              <a:pPr defTabSz="457200" fontAlgn="base">
                <a:spcBef>
                  <a:spcPct val="0"/>
                </a:spcBef>
                <a:spcAft>
                  <a:spcPct val="0"/>
                </a:spcAft>
                <a:defRPr/>
              </a:pPr>
              <a:t>‹#›</a:t>
            </a:fld>
            <a:endParaRPr lang="en-US" dirty="0">
              <a:ea typeface="ＭＳ Ｐゴシック" charset="-128"/>
            </a:endParaRPr>
          </a:p>
        </p:txBody>
      </p:sp>
      <p:pic>
        <p:nvPicPr>
          <p:cNvPr id="1030" name="Picture 4" descr="Department of Veterans Affairs, Veterans Health Administration, Office of Health Information"/>
          <p:cNvPicPr>
            <a:picLocks noChangeAspect="1" noChangeArrowheads="1"/>
          </p:cNvPicPr>
          <p:nvPr userDrawn="1"/>
        </p:nvPicPr>
        <p:blipFill>
          <a:blip r:embed="rId14"/>
          <a:srcRect/>
          <a:stretch>
            <a:fillRect/>
          </a:stretch>
        </p:blipFill>
        <p:spPr bwMode="auto">
          <a:xfrm>
            <a:off x="911225" y="495300"/>
            <a:ext cx="165100" cy="165100"/>
          </a:xfrm>
          <a:prstGeom prst="rect">
            <a:avLst/>
          </a:prstGeom>
          <a:noFill/>
          <a:ln w="9525">
            <a:noFill/>
            <a:miter lim="800000"/>
            <a:headEnd/>
            <a:tailEnd/>
          </a:ln>
        </p:spPr>
      </p:pic>
      <p:sp>
        <p:nvSpPr>
          <p:cNvPr id="7" name="TextBox 6"/>
          <p:cNvSpPr txBox="1"/>
          <p:nvPr userDrawn="1"/>
        </p:nvSpPr>
        <p:spPr>
          <a:xfrm>
            <a:off x="457200" y="6284913"/>
            <a:ext cx="4311650" cy="276225"/>
          </a:xfrm>
          <a:prstGeom prst="rect">
            <a:avLst/>
          </a:prstGeom>
          <a:noFill/>
        </p:spPr>
        <p:txBody>
          <a:bodyPr>
            <a:spAutoFit/>
          </a:bodyPr>
          <a:lstStyle/>
          <a:p>
            <a:pPr defTabSz="457200" fontAlgn="base">
              <a:spcBef>
                <a:spcPct val="0"/>
              </a:spcBef>
              <a:spcAft>
                <a:spcPct val="0"/>
              </a:spcAft>
              <a:defRPr/>
            </a:pPr>
            <a:r>
              <a:rPr lang="en-US" sz="1200" spc="100" dirty="0">
                <a:solidFill>
                  <a:prstClr val="white">
                    <a:lumMod val="65000"/>
                  </a:prstClr>
                </a:solidFill>
                <a:latin typeface="Arial" charset="0"/>
                <a:ea typeface="ＭＳ Ｐゴシック" charset="0"/>
                <a:cs typeface="ＭＳ Ｐゴシック" charset="0"/>
              </a:rPr>
              <a:t>VETERANS HEALTH ADMINISTRATION</a:t>
            </a:r>
          </a:p>
        </p:txBody>
      </p:sp>
    </p:spTree>
    <p:extLst>
      <p:ext uri="{BB962C8B-B14F-4D97-AF65-F5344CB8AC3E}">
        <p14:creationId xmlns:p14="http://schemas.microsoft.com/office/powerpoint/2010/main" val="4286779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0" fontAlgn="base" hangingPunct="0">
        <a:spcBef>
          <a:spcPct val="0"/>
        </a:spcBef>
        <a:spcAft>
          <a:spcPct val="0"/>
        </a:spcAft>
        <a:defRPr sz="2400" kern="1200">
          <a:solidFill>
            <a:schemeClr val="bg1"/>
          </a:solidFill>
          <a:latin typeface="Georgia"/>
          <a:ea typeface="ＭＳ Ｐゴシック" charset="0"/>
          <a:cs typeface="Georgia"/>
        </a:defRPr>
      </a:lvl1pPr>
      <a:lvl2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2pPr>
      <a:lvl3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3pPr>
      <a:lvl4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4pPr>
      <a:lvl5pPr algn="l" defTabSz="457200" rtl="0" eaLnBrk="0" fontAlgn="base" hangingPunct="0">
        <a:spcBef>
          <a:spcPct val="0"/>
        </a:spcBef>
        <a:spcAft>
          <a:spcPct val="0"/>
        </a:spcAft>
        <a:defRPr sz="2400">
          <a:solidFill>
            <a:schemeClr val="bg1"/>
          </a:solidFill>
          <a:latin typeface="Georgia" charset="0"/>
          <a:ea typeface="ＭＳ Ｐゴシック" charset="0"/>
          <a:cs typeface="Georgia" charset="0"/>
        </a:defRPr>
      </a:lvl5pPr>
      <a:lvl6pPr marL="457200" algn="l" defTabSz="457200" rtl="0" fontAlgn="base">
        <a:spcBef>
          <a:spcPct val="0"/>
        </a:spcBef>
        <a:spcAft>
          <a:spcPct val="0"/>
        </a:spcAft>
        <a:defRPr sz="2400">
          <a:solidFill>
            <a:schemeClr val="bg1"/>
          </a:solidFill>
          <a:latin typeface="Georgia" charset="0"/>
          <a:ea typeface="ＭＳ Ｐゴシック" charset="0"/>
          <a:cs typeface="Georgia" charset="0"/>
        </a:defRPr>
      </a:lvl6pPr>
      <a:lvl7pPr marL="914400" algn="l" defTabSz="457200" rtl="0" fontAlgn="base">
        <a:spcBef>
          <a:spcPct val="0"/>
        </a:spcBef>
        <a:spcAft>
          <a:spcPct val="0"/>
        </a:spcAft>
        <a:defRPr sz="2400">
          <a:solidFill>
            <a:schemeClr val="bg1"/>
          </a:solidFill>
          <a:latin typeface="Georgia" charset="0"/>
          <a:ea typeface="ＭＳ Ｐゴシック" charset="0"/>
          <a:cs typeface="Georgia" charset="0"/>
        </a:defRPr>
      </a:lvl7pPr>
      <a:lvl8pPr marL="1371600" algn="l" defTabSz="457200" rtl="0" fontAlgn="base">
        <a:spcBef>
          <a:spcPct val="0"/>
        </a:spcBef>
        <a:spcAft>
          <a:spcPct val="0"/>
        </a:spcAft>
        <a:defRPr sz="2400">
          <a:solidFill>
            <a:schemeClr val="bg1"/>
          </a:solidFill>
          <a:latin typeface="Georgia" charset="0"/>
          <a:ea typeface="ＭＳ Ｐゴシック" charset="0"/>
          <a:cs typeface="Georgia" charset="0"/>
        </a:defRPr>
      </a:lvl8pPr>
      <a:lvl9pPr marL="1828800" algn="l" defTabSz="457200" rtl="0" fontAlgn="base">
        <a:spcBef>
          <a:spcPct val="0"/>
        </a:spcBef>
        <a:spcAft>
          <a:spcPct val="0"/>
        </a:spcAft>
        <a:defRPr sz="2400">
          <a:solidFill>
            <a:schemeClr val="bg1"/>
          </a:solidFill>
          <a:latin typeface="Georgia" charset="0"/>
          <a:ea typeface="ＭＳ Ｐゴシック" charset="0"/>
          <a:cs typeface="Georgia" charset="0"/>
        </a:defRPr>
      </a:lvl9pPr>
    </p:titleStyle>
    <p:bodyStyle>
      <a:lvl1pPr marL="342900" indent="-342900" algn="l" defTabSz="457200" rtl="0" eaLnBrk="0" fontAlgn="base" hangingPunct="0">
        <a:spcBef>
          <a:spcPct val="20000"/>
        </a:spcBef>
        <a:spcAft>
          <a:spcPct val="0"/>
        </a:spcAft>
        <a:buFont typeface="Arial" pitchFamily="34" charset="0"/>
        <a:buChar char="•"/>
        <a:defRPr kern="1200">
          <a:solidFill>
            <a:schemeClr val="tx1"/>
          </a:solidFill>
          <a:latin typeface="+mn-lt"/>
          <a:ea typeface="ＭＳ Ｐゴシック" charset="0"/>
          <a:cs typeface="Georgia"/>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mn-lt"/>
          <a:ea typeface="Georgia" charset="0"/>
          <a:cs typeface="Georgia"/>
        </a:defRPr>
      </a:lvl2pPr>
      <a:lvl3pPr marL="1143000" indent="-228600" algn="l" defTabSz="457200" rtl="0" eaLnBrk="0" fontAlgn="base" hangingPunct="0">
        <a:spcBef>
          <a:spcPct val="20000"/>
        </a:spcBef>
        <a:spcAft>
          <a:spcPct val="0"/>
        </a:spcAft>
        <a:buFont typeface="Arial" pitchFamily="34" charset="0"/>
        <a:buChar char="•"/>
        <a:defRPr sz="1400" kern="1200">
          <a:solidFill>
            <a:schemeClr val="tx1"/>
          </a:solidFill>
          <a:latin typeface="+mn-lt"/>
          <a:ea typeface="Georgia" charset="0"/>
          <a:cs typeface="Georgia"/>
        </a:defRPr>
      </a:lvl3pPr>
      <a:lvl4pPr marL="1600200" indent="-228600" algn="l" defTabSz="457200" rtl="0" eaLnBrk="0" fontAlgn="base" hangingPunct="0">
        <a:spcBef>
          <a:spcPct val="20000"/>
        </a:spcBef>
        <a:spcAft>
          <a:spcPct val="0"/>
        </a:spcAft>
        <a:buFont typeface="Arial" pitchFamily="34" charset="0"/>
        <a:buChar char="–"/>
        <a:defRPr sz="1200" kern="1200">
          <a:solidFill>
            <a:schemeClr val="tx1"/>
          </a:solidFill>
          <a:latin typeface="+mn-lt"/>
          <a:ea typeface="Georgia" charset="0"/>
          <a:cs typeface="Georgia"/>
        </a:defRPr>
      </a:lvl4pPr>
      <a:lvl5pPr marL="2057400" indent="-228600" algn="l" defTabSz="457200" rtl="0" eaLnBrk="0" fontAlgn="base" hangingPunct="0">
        <a:spcBef>
          <a:spcPct val="20000"/>
        </a:spcBef>
        <a:spcAft>
          <a:spcPct val="0"/>
        </a:spcAft>
        <a:buFont typeface="Arial" pitchFamily="34" charset="0"/>
        <a:buChar char="»"/>
        <a:defRPr sz="1200" kern="1200">
          <a:solidFill>
            <a:schemeClr val="tx1"/>
          </a:solidFill>
          <a:latin typeface="Georgia"/>
          <a:ea typeface="Georgia"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0"/>
            <a:ext cx="7772400" cy="1524000"/>
          </a:xfrm>
        </p:spPr>
        <p:txBody>
          <a:bodyPr>
            <a:normAutofit fontScale="90000"/>
          </a:bodyPr>
          <a:lstStyle/>
          <a:p>
            <a:pPr algn="ctr"/>
            <a:r>
              <a:rPr lang="en-US" sz="4000" b="0" dirty="0" smtClean="0">
                <a:solidFill>
                  <a:schemeClr val="bg1"/>
                </a:solidFill>
              </a:rPr>
              <a:t>Automated Detection of 7332 Protected Conditions in </a:t>
            </a:r>
            <a:r>
              <a:rPr lang="en-US" sz="4000" b="0" dirty="0">
                <a:solidFill>
                  <a:schemeClr val="bg1"/>
                </a:solidFill>
              </a:rPr>
              <a:t>VA </a:t>
            </a:r>
            <a:r>
              <a:rPr lang="en-US" sz="4000" b="0" dirty="0" smtClean="0">
                <a:solidFill>
                  <a:schemeClr val="bg1"/>
                </a:solidFill>
              </a:rPr>
              <a:t>C-CDAs: Security Labeling Service Proof Of Concept</a:t>
            </a:r>
            <a:endParaRPr lang="en-US" sz="4000" b="0" dirty="0">
              <a:solidFill>
                <a:schemeClr val="bg1"/>
              </a:solidFill>
            </a:endParaRPr>
          </a:p>
        </p:txBody>
      </p:sp>
      <p:sp>
        <p:nvSpPr>
          <p:cNvPr id="5" name="Subtitle 4"/>
          <p:cNvSpPr>
            <a:spLocks noGrp="1"/>
          </p:cNvSpPr>
          <p:nvPr>
            <p:ph type="subTitle" idx="1"/>
          </p:nvPr>
        </p:nvSpPr>
        <p:spPr>
          <a:xfrm>
            <a:off x="457200" y="4571587"/>
            <a:ext cx="7753584" cy="914813"/>
          </a:xfrm>
        </p:spPr>
        <p:txBody>
          <a:bodyPr/>
          <a:lstStyle/>
          <a:p>
            <a:pPr algn="ctr"/>
            <a:r>
              <a:rPr lang="en-US" dirty="0" smtClean="0">
                <a:solidFill>
                  <a:schemeClr val="tx1"/>
                </a:solidFill>
              </a:rPr>
              <a:t>Omar Bouhaddou, PhD</a:t>
            </a:r>
          </a:p>
          <a:p>
            <a:pPr algn="ctr"/>
            <a:r>
              <a:rPr lang="en-US" dirty="0" smtClean="0"/>
              <a:t>VLER/VHIE Interoperability Office</a:t>
            </a:r>
          </a:p>
          <a:p>
            <a:pPr algn="ctr"/>
            <a:r>
              <a:rPr lang="en-US" dirty="0" smtClean="0"/>
              <a:t>Nashville Meeting on NLP applications</a:t>
            </a:r>
          </a:p>
          <a:p>
            <a:pPr algn="ctr"/>
            <a:r>
              <a:rPr lang="en-US" dirty="0" smtClean="0"/>
              <a:t>September 15, 2016</a:t>
            </a:r>
            <a:endParaRPr lang="en-US" dirty="0"/>
          </a:p>
        </p:txBody>
      </p:sp>
    </p:spTree>
    <p:extLst>
      <p:ext uri="{BB962C8B-B14F-4D97-AF65-F5344CB8AC3E}">
        <p14:creationId xmlns:p14="http://schemas.microsoft.com/office/powerpoint/2010/main" val="4072260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Known</a:t>
            </a:r>
            <a:r>
              <a:rPr lang="en-US" dirty="0" smtClean="0"/>
              <a:t> Cases: Use of Codes vs. NLP</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38358163"/>
              </p:ext>
            </p:extLst>
          </p:nvPr>
        </p:nvGraphicFramePr>
        <p:xfrm>
          <a:off x="457200" y="1927961"/>
          <a:ext cx="8229027" cy="3177439"/>
        </p:xfrm>
        <a:graphic>
          <a:graphicData uri="http://schemas.openxmlformats.org/drawingml/2006/table">
            <a:tbl>
              <a:tblPr firstRow="1" firstCol="1" bandRow="1">
                <a:tableStyleId>{5C22544A-7EE6-4342-B048-85BDC9FD1C3A}</a:tableStyleId>
              </a:tblPr>
              <a:tblGrid>
                <a:gridCol w="2185488"/>
                <a:gridCol w="1525369"/>
                <a:gridCol w="1391572"/>
                <a:gridCol w="1484343"/>
                <a:gridCol w="1642255"/>
              </a:tblGrid>
              <a:tr h="570215">
                <a:tc>
                  <a:txBody>
                    <a:bodyPr/>
                    <a:lstStyle/>
                    <a:p>
                      <a:pPr marL="0" marR="0">
                        <a:lnSpc>
                          <a:spcPct val="115000"/>
                        </a:lnSpc>
                        <a:spcBef>
                          <a:spcPts val="0"/>
                        </a:spcBef>
                        <a:spcAft>
                          <a:spcPts val="0"/>
                        </a:spcAft>
                      </a:pPr>
                      <a:endParaRPr lang="en-US" sz="24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400" dirty="0">
                          <a:effectLst/>
                        </a:rPr>
                        <a:t>HIV</a:t>
                      </a:r>
                      <a:endParaRPr lang="en-US" sz="24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400" dirty="0" smtClean="0">
                          <a:effectLst/>
                        </a:rPr>
                        <a:t>SCA</a:t>
                      </a:r>
                      <a:endParaRPr lang="en-US" sz="24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400">
                          <a:effectLst/>
                        </a:rPr>
                        <a:t>Abuse</a:t>
                      </a:r>
                      <a:endParaRPr lang="en-US" sz="240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400" dirty="0">
                          <a:effectLst/>
                        </a:rPr>
                        <a:t>Normal</a:t>
                      </a:r>
                      <a:endParaRPr lang="en-US" sz="2400" dirty="0">
                        <a:effectLst/>
                        <a:latin typeface="Calibri"/>
                        <a:ea typeface="Calibri"/>
                        <a:cs typeface="Times New Roman"/>
                      </a:endParaRPr>
                    </a:p>
                  </a:txBody>
                  <a:tcPr marL="83494" marR="83494" marT="0" marB="0" anchor="b"/>
                </a:tc>
              </a:tr>
              <a:tr h="763412">
                <a:tc>
                  <a:txBody>
                    <a:bodyPr/>
                    <a:lstStyle/>
                    <a:p>
                      <a:pPr marL="0" marR="0">
                        <a:lnSpc>
                          <a:spcPct val="115000"/>
                        </a:lnSpc>
                        <a:spcBef>
                          <a:spcPts val="0"/>
                        </a:spcBef>
                        <a:spcAft>
                          <a:spcPts val="0"/>
                        </a:spcAft>
                      </a:pPr>
                      <a:r>
                        <a:rPr lang="en-US" sz="2400" dirty="0" smtClean="0">
                          <a:effectLst/>
                        </a:rPr>
                        <a:t>Known cases</a:t>
                      </a:r>
                      <a:endParaRPr lang="en-US" sz="24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400" dirty="0" smtClean="0">
                          <a:effectLst/>
                        </a:rPr>
                        <a:t>32</a:t>
                      </a:r>
                      <a:endParaRPr lang="en-US" sz="24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400" dirty="0" smtClean="0">
                          <a:effectLst/>
                        </a:rPr>
                        <a:t>29</a:t>
                      </a:r>
                      <a:endParaRPr lang="en-US" sz="24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400" dirty="0" smtClean="0">
                          <a:effectLst/>
                        </a:rPr>
                        <a:t>31</a:t>
                      </a:r>
                    </a:p>
                  </a:txBody>
                  <a:tcPr marL="83494" marR="83494" marT="0" marB="0" anchor="b"/>
                </a:tc>
                <a:tc>
                  <a:txBody>
                    <a:bodyPr/>
                    <a:lstStyle/>
                    <a:p>
                      <a:pPr marL="0" marR="0" algn="r">
                        <a:lnSpc>
                          <a:spcPct val="115000"/>
                        </a:lnSpc>
                        <a:spcBef>
                          <a:spcPts val="0"/>
                        </a:spcBef>
                        <a:spcAft>
                          <a:spcPts val="0"/>
                        </a:spcAft>
                      </a:pPr>
                      <a:r>
                        <a:rPr lang="en-US" sz="2400" dirty="0" smtClean="0">
                          <a:effectLst/>
                        </a:rPr>
                        <a:t>0</a:t>
                      </a:r>
                    </a:p>
                  </a:txBody>
                  <a:tcPr marL="83494" marR="83494" marT="0" marB="0" anchor="b"/>
                </a:tc>
              </a:tr>
              <a:tr h="614604">
                <a:tc>
                  <a:txBody>
                    <a:bodyPr/>
                    <a:lstStyle/>
                    <a:p>
                      <a:pPr marL="0" marR="0">
                        <a:lnSpc>
                          <a:spcPct val="115000"/>
                        </a:lnSpc>
                        <a:spcBef>
                          <a:spcPts val="0"/>
                        </a:spcBef>
                        <a:spcAft>
                          <a:spcPts val="0"/>
                        </a:spcAft>
                      </a:pPr>
                      <a:r>
                        <a:rPr lang="en-US" sz="2400" dirty="0" smtClean="0">
                          <a:effectLst/>
                        </a:rPr>
                        <a:t>SLS</a:t>
                      </a:r>
                      <a:endParaRPr lang="en-US" sz="24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400" dirty="0" smtClean="0">
                          <a:effectLst/>
                        </a:rPr>
                        <a:t>34</a:t>
                      </a:r>
                      <a:endParaRPr lang="en-US" sz="24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400" dirty="0" smtClean="0">
                          <a:effectLst/>
                        </a:rPr>
                        <a:t>29</a:t>
                      </a:r>
                      <a:endParaRPr lang="en-US" sz="24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400" dirty="0" smtClean="0">
                          <a:effectLst/>
                        </a:rPr>
                        <a:t>52</a:t>
                      </a:r>
                    </a:p>
                  </a:txBody>
                  <a:tcPr marL="83494" marR="83494" marT="0" marB="0" anchor="b"/>
                </a:tc>
                <a:tc>
                  <a:txBody>
                    <a:bodyPr/>
                    <a:lstStyle/>
                    <a:p>
                      <a:pPr marL="0" marR="0" algn="r">
                        <a:lnSpc>
                          <a:spcPct val="115000"/>
                        </a:lnSpc>
                        <a:spcBef>
                          <a:spcPts val="0"/>
                        </a:spcBef>
                        <a:spcAft>
                          <a:spcPts val="0"/>
                        </a:spcAft>
                      </a:pPr>
                      <a:r>
                        <a:rPr lang="en-US" sz="2400" dirty="0" smtClean="0">
                          <a:effectLst/>
                        </a:rPr>
                        <a:t>0</a:t>
                      </a:r>
                    </a:p>
                  </a:txBody>
                  <a:tcPr marL="83494" marR="83494" marT="0" marB="0" anchor="b"/>
                </a:tc>
              </a:tr>
              <a:tr h="614604">
                <a:tc>
                  <a:txBody>
                    <a:bodyPr/>
                    <a:lstStyle/>
                    <a:p>
                      <a:pPr marL="0" marR="0" algn="r">
                        <a:lnSpc>
                          <a:spcPct val="115000"/>
                        </a:lnSpc>
                        <a:spcBef>
                          <a:spcPts val="0"/>
                        </a:spcBef>
                        <a:spcAft>
                          <a:spcPts val="0"/>
                        </a:spcAft>
                      </a:pPr>
                      <a:r>
                        <a:rPr lang="en-US" sz="2000" dirty="0">
                          <a:effectLst/>
                        </a:rPr>
                        <a:t>by code</a:t>
                      </a:r>
                      <a:endParaRPr lang="en-US" sz="20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000" dirty="0" smtClean="0">
                          <a:effectLst/>
                        </a:rPr>
                        <a:t>31</a:t>
                      </a:r>
                      <a:endParaRPr lang="en-US" sz="20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000" dirty="0">
                          <a:effectLst/>
                        </a:rPr>
                        <a:t>27</a:t>
                      </a:r>
                      <a:endParaRPr lang="en-US" sz="20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000" dirty="0" smtClean="0">
                          <a:effectLst/>
                        </a:rPr>
                        <a:t>50</a:t>
                      </a:r>
                      <a:endParaRPr lang="en-US" sz="20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000" dirty="0">
                          <a:effectLst/>
                        </a:rPr>
                        <a:t>0</a:t>
                      </a:r>
                      <a:endParaRPr lang="en-US" sz="2000" dirty="0">
                        <a:effectLst/>
                        <a:latin typeface="Calibri"/>
                        <a:ea typeface="Calibri"/>
                        <a:cs typeface="Times New Roman"/>
                      </a:endParaRPr>
                    </a:p>
                  </a:txBody>
                  <a:tcPr marL="83494" marR="83494" marT="0" marB="0" anchor="b"/>
                </a:tc>
              </a:tr>
              <a:tr h="614604">
                <a:tc>
                  <a:txBody>
                    <a:bodyPr/>
                    <a:lstStyle/>
                    <a:p>
                      <a:pPr marL="0" marR="0" algn="r">
                        <a:lnSpc>
                          <a:spcPct val="115000"/>
                        </a:lnSpc>
                        <a:spcBef>
                          <a:spcPts val="0"/>
                        </a:spcBef>
                        <a:spcAft>
                          <a:spcPts val="0"/>
                        </a:spcAft>
                      </a:pPr>
                      <a:r>
                        <a:rPr lang="en-US" sz="2000" dirty="0">
                          <a:effectLst/>
                        </a:rPr>
                        <a:t>by NLP</a:t>
                      </a:r>
                      <a:endParaRPr lang="en-US" sz="20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000" dirty="0">
                          <a:effectLst/>
                        </a:rPr>
                        <a:t>3</a:t>
                      </a:r>
                      <a:endParaRPr lang="en-US" sz="20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000" dirty="0">
                          <a:effectLst/>
                        </a:rPr>
                        <a:t>2</a:t>
                      </a:r>
                      <a:endParaRPr lang="en-US" sz="20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000" dirty="0">
                          <a:effectLst/>
                        </a:rPr>
                        <a:t>2</a:t>
                      </a:r>
                      <a:endParaRPr lang="en-US" sz="2000" dirty="0">
                        <a:effectLst/>
                        <a:latin typeface="Calibri"/>
                        <a:ea typeface="Calibri"/>
                        <a:cs typeface="Times New Roman"/>
                      </a:endParaRPr>
                    </a:p>
                  </a:txBody>
                  <a:tcPr marL="83494" marR="83494" marT="0" marB="0" anchor="b"/>
                </a:tc>
                <a:tc>
                  <a:txBody>
                    <a:bodyPr/>
                    <a:lstStyle/>
                    <a:p>
                      <a:pPr marL="0" marR="0" algn="r">
                        <a:lnSpc>
                          <a:spcPct val="115000"/>
                        </a:lnSpc>
                        <a:spcBef>
                          <a:spcPts val="0"/>
                        </a:spcBef>
                        <a:spcAft>
                          <a:spcPts val="0"/>
                        </a:spcAft>
                      </a:pPr>
                      <a:r>
                        <a:rPr lang="en-US" sz="2000" dirty="0">
                          <a:effectLst/>
                        </a:rPr>
                        <a:t>0</a:t>
                      </a:r>
                      <a:endParaRPr lang="en-US" sz="2000" dirty="0">
                        <a:effectLst/>
                        <a:latin typeface="Calibri"/>
                        <a:ea typeface="Calibri"/>
                        <a:cs typeface="Times New Roman"/>
                      </a:endParaRPr>
                    </a:p>
                  </a:txBody>
                  <a:tcPr marL="83494" marR="83494" marT="0" marB="0" anchor="b"/>
                </a:tc>
              </a:tr>
            </a:tbl>
          </a:graphicData>
        </a:graphic>
      </p:graphicFrame>
      <p:sp>
        <p:nvSpPr>
          <p:cNvPr id="8" name="Rectangle 7"/>
          <p:cNvSpPr/>
          <p:nvPr/>
        </p:nvSpPr>
        <p:spPr>
          <a:xfrm>
            <a:off x="370115" y="5410200"/>
            <a:ext cx="8773885" cy="707886"/>
          </a:xfrm>
          <a:prstGeom prst="rect">
            <a:avLst/>
          </a:prstGeom>
        </p:spPr>
        <p:txBody>
          <a:bodyPr wrap="square">
            <a:spAutoFit/>
          </a:bodyPr>
          <a:lstStyle/>
          <a:p>
            <a:r>
              <a:rPr lang="en-US" sz="2000" dirty="0" smtClean="0"/>
              <a:t>SLS </a:t>
            </a:r>
            <a:r>
              <a:rPr lang="en-US" sz="2000" dirty="0"/>
              <a:t>found more than one condition per record particularly Drug/Alcohol </a:t>
            </a:r>
            <a:r>
              <a:rPr lang="en-US" sz="2000" dirty="0" smtClean="0"/>
              <a:t>abuse.</a:t>
            </a:r>
            <a:r>
              <a:rPr lang="en-US" sz="2000" dirty="0"/>
              <a:t> </a:t>
            </a:r>
            <a:r>
              <a:rPr lang="en-US" sz="2000" dirty="0" smtClean="0"/>
              <a:t>Control </a:t>
            </a:r>
            <a:r>
              <a:rPr lang="en-US" sz="2000" dirty="0"/>
              <a:t>records generally had one </a:t>
            </a:r>
            <a:r>
              <a:rPr lang="en-US" sz="2000" dirty="0" smtClean="0"/>
              <a:t>condition. Minimum use of NLP.</a:t>
            </a:r>
            <a:endParaRPr lang="en-US" sz="2000" dirty="0"/>
          </a:p>
        </p:txBody>
      </p:sp>
    </p:spTree>
    <p:extLst>
      <p:ext uri="{BB962C8B-B14F-4D97-AF65-F5344CB8AC3E}">
        <p14:creationId xmlns:p14="http://schemas.microsoft.com/office/powerpoint/2010/main" val="1472149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Documents Detected with </a:t>
            </a:r>
            <a:r>
              <a:rPr lang="en-US" u="sng" dirty="0" smtClean="0"/>
              <a:t>Unknown</a:t>
            </a:r>
            <a:r>
              <a:rPr lang="en-US" dirty="0" smtClean="0"/>
              <a:t> Cases, SLS Agreement </a:t>
            </a:r>
            <a:r>
              <a:rPr lang="en-US" dirty="0"/>
              <a:t>with ROI </a:t>
            </a:r>
            <a:r>
              <a:rPr lang="en-US" dirty="0" smtClean="0"/>
              <a:t>Staff</a:t>
            </a:r>
            <a:endParaRPr lang="en-US" dirty="0"/>
          </a:p>
        </p:txBody>
      </p:sp>
      <p:sp>
        <p:nvSpPr>
          <p:cNvPr id="5" name="Rectangle 4"/>
          <p:cNvSpPr/>
          <p:nvPr/>
        </p:nvSpPr>
        <p:spPr>
          <a:xfrm>
            <a:off x="990600" y="5553670"/>
            <a:ext cx="6781800" cy="400110"/>
          </a:xfrm>
          <a:prstGeom prst="rect">
            <a:avLst/>
          </a:prstGeom>
        </p:spPr>
        <p:txBody>
          <a:bodyPr wrap="square">
            <a:spAutoFit/>
          </a:bodyPr>
          <a:lstStyle/>
          <a:p>
            <a:r>
              <a:rPr lang="en-US" sz="2000" dirty="0" smtClean="0">
                <a:solidFill>
                  <a:srgbClr val="FF0000"/>
                </a:solidFill>
              </a:rPr>
              <a:t>100% agreement on Restricted cases!</a:t>
            </a:r>
            <a:endParaRPr lang="en-US" sz="2000" dirty="0">
              <a:solidFill>
                <a:srgbClr val="FF0000"/>
              </a:solidFill>
            </a:endParaRPr>
          </a:p>
        </p:txBody>
      </p:sp>
      <p:graphicFrame>
        <p:nvGraphicFramePr>
          <p:cNvPr id="6" name="Content Placeholder 5"/>
          <p:cNvGraphicFramePr>
            <a:graphicFrameLocks/>
          </p:cNvGraphicFramePr>
          <p:nvPr>
            <p:extLst>
              <p:ext uri="{D42A27DB-BD31-4B8C-83A1-F6EECF244321}">
                <p14:modId xmlns:p14="http://schemas.microsoft.com/office/powerpoint/2010/main" val="3066240822"/>
              </p:ext>
            </p:extLst>
          </p:nvPr>
        </p:nvGraphicFramePr>
        <p:xfrm>
          <a:off x="1066800" y="1905000"/>
          <a:ext cx="6705600" cy="3177439"/>
        </p:xfrm>
        <a:graphic>
          <a:graphicData uri="http://schemas.openxmlformats.org/drawingml/2006/table">
            <a:tbl>
              <a:tblPr firstRow="1" firstCol="1" bandRow="1">
                <a:tableStyleId>{5C22544A-7EE6-4342-B048-85BDC9FD1C3A}</a:tableStyleId>
              </a:tblPr>
              <a:tblGrid>
                <a:gridCol w="1981200"/>
                <a:gridCol w="1850572"/>
                <a:gridCol w="1436914"/>
                <a:gridCol w="1436914"/>
              </a:tblGrid>
              <a:tr h="570215">
                <a:tc>
                  <a:txBody>
                    <a:bodyPr/>
                    <a:lstStyle/>
                    <a:p>
                      <a:pPr marL="0" marR="0">
                        <a:lnSpc>
                          <a:spcPct val="115000"/>
                        </a:lnSpc>
                        <a:spcBef>
                          <a:spcPts val="0"/>
                        </a:spcBef>
                        <a:spcAft>
                          <a:spcPts val="0"/>
                        </a:spcAft>
                      </a:pP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rPr>
                        <a:t>Restricted</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rPr>
                        <a:t>Normal</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rPr>
                        <a:t>TOTAL</a:t>
                      </a:r>
                      <a:endParaRPr lang="en-US" sz="2400" dirty="0">
                        <a:effectLst/>
                        <a:latin typeface="Calibri"/>
                        <a:ea typeface="Calibri"/>
                        <a:cs typeface="Times New Roman"/>
                      </a:endParaRPr>
                    </a:p>
                  </a:txBody>
                  <a:tcPr marL="68580" marR="68580" marT="0" marB="0" anchor="b"/>
                </a:tc>
              </a:tr>
              <a:tr h="763412">
                <a:tc>
                  <a:txBody>
                    <a:bodyPr/>
                    <a:lstStyle/>
                    <a:p>
                      <a:pPr marL="0" marR="0">
                        <a:lnSpc>
                          <a:spcPct val="115000"/>
                        </a:lnSpc>
                        <a:spcBef>
                          <a:spcPts val="0"/>
                        </a:spcBef>
                        <a:spcAft>
                          <a:spcPts val="0"/>
                        </a:spcAft>
                      </a:pPr>
                      <a:r>
                        <a:rPr lang="en-US" sz="2400" dirty="0" smtClean="0">
                          <a:effectLst/>
                        </a:rPr>
                        <a:t>Agree</a:t>
                      </a:r>
                    </a:p>
                  </a:txBody>
                  <a:tcPr marL="68580" marR="68580" marT="0" marB="0" anchor="b"/>
                </a:tc>
                <a:tc>
                  <a:txBody>
                    <a:bodyPr/>
                    <a:lstStyle/>
                    <a:p>
                      <a:pPr marL="0" marR="0" algn="r">
                        <a:lnSpc>
                          <a:spcPct val="115000"/>
                        </a:lnSpc>
                        <a:spcBef>
                          <a:spcPts val="0"/>
                        </a:spcBef>
                        <a:spcAft>
                          <a:spcPts val="0"/>
                        </a:spcAft>
                      </a:pPr>
                      <a:r>
                        <a:rPr lang="en-US" sz="2400" dirty="0" smtClean="0">
                          <a:effectLst/>
                        </a:rPr>
                        <a:t>8</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rPr>
                        <a:t>9</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rPr>
                        <a:t>17</a:t>
                      </a:r>
                      <a:endParaRPr lang="en-US" sz="2400" dirty="0">
                        <a:effectLst/>
                        <a:latin typeface="Calibri"/>
                        <a:ea typeface="Calibri"/>
                        <a:cs typeface="Times New Roman"/>
                      </a:endParaRPr>
                    </a:p>
                  </a:txBody>
                  <a:tcPr marL="68580" marR="68580" marT="0" marB="0" anchor="b"/>
                </a:tc>
              </a:tr>
              <a:tr h="614604">
                <a:tc>
                  <a:txBody>
                    <a:bodyPr/>
                    <a:lstStyle/>
                    <a:p>
                      <a:pPr marL="0" marR="0">
                        <a:lnSpc>
                          <a:spcPct val="115000"/>
                        </a:lnSpc>
                        <a:spcBef>
                          <a:spcPts val="0"/>
                        </a:spcBef>
                        <a:spcAft>
                          <a:spcPts val="0"/>
                        </a:spcAft>
                      </a:pPr>
                      <a:r>
                        <a:rPr lang="en-US" sz="2400" dirty="0" smtClean="0">
                          <a:effectLst/>
                        </a:rPr>
                        <a:t>Disagree</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latin typeface="+mn-lt"/>
                          <a:ea typeface="+mn-ea"/>
                          <a:cs typeface="+mn-cs"/>
                        </a:rPr>
                        <a:t>0</a:t>
                      </a:r>
                    </a:p>
                  </a:txBody>
                  <a:tcPr marL="68580" marR="68580" marT="0" marB="0" anchor="b"/>
                </a:tc>
                <a:tc>
                  <a:txBody>
                    <a:bodyPr/>
                    <a:lstStyle/>
                    <a:p>
                      <a:pPr marL="0" marR="0" algn="r">
                        <a:lnSpc>
                          <a:spcPct val="115000"/>
                        </a:lnSpc>
                        <a:spcBef>
                          <a:spcPts val="0"/>
                        </a:spcBef>
                        <a:spcAft>
                          <a:spcPts val="0"/>
                        </a:spcAft>
                      </a:pPr>
                      <a:r>
                        <a:rPr lang="en-US" sz="2400" dirty="0" smtClean="0">
                          <a:effectLst/>
                          <a:latin typeface="+mn-lt"/>
                          <a:ea typeface="+mn-ea"/>
                          <a:cs typeface="+mn-cs"/>
                        </a:rPr>
                        <a:t>16</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latin typeface="+mn-lt"/>
                          <a:ea typeface="+mn-ea"/>
                          <a:cs typeface="+mn-cs"/>
                        </a:rPr>
                        <a:t>16</a:t>
                      </a:r>
                      <a:endParaRPr lang="en-US" sz="2400" dirty="0">
                        <a:effectLst/>
                        <a:latin typeface="Calibri"/>
                        <a:ea typeface="Calibri"/>
                        <a:cs typeface="Times New Roman"/>
                      </a:endParaRPr>
                    </a:p>
                  </a:txBody>
                  <a:tcPr marL="68580" marR="68580" marT="0" marB="0" anchor="b"/>
                </a:tc>
              </a:tr>
              <a:tr h="614604">
                <a:tc>
                  <a:txBody>
                    <a:bodyPr/>
                    <a:lstStyle/>
                    <a:p>
                      <a:pPr marL="0" marR="0">
                        <a:lnSpc>
                          <a:spcPct val="115000"/>
                        </a:lnSpc>
                        <a:spcBef>
                          <a:spcPts val="0"/>
                        </a:spcBef>
                        <a:spcAft>
                          <a:spcPts val="0"/>
                        </a:spcAft>
                      </a:pPr>
                      <a:r>
                        <a:rPr lang="en-US" sz="2400" dirty="0" smtClean="0">
                          <a:effectLst/>
                          <a:latin typeface="Calibri"/>
                          <a:ea typeface="Calibri"/>
                          <a:cs typeface="Times New Roman"/>
                        </a:rPr>
                        <a:t>Agree %</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latin typeface="Calibri"/>
                          <a:ea typeface="Calibri"/>
                          <a:cs typeface="Times New Roman"/>
                        </a:rPr>
                        <a:t>100%</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latin typeface="Calibri"/>
                          <a:ea typeface="Calibri"/>
                          <a:cs typeface="Times New Roman"/>
                        </a:rPr>
                        <a:t>36%</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latin typeface="Calibri"/>
                          <a:ea typeface="Calibri"/>
                          <a:cs typeface="Times New Roman"/>
                        </a:rPr>
                        <a:t>52%</a:t>
                      </a:r>
                      <a:endParaRPr lang="en-US" sz="2400" dirty="0">
                        <a:effectLst/>
                        <a:latin typeface="Calibri"/>
                        <a:ea typeface="Calibri"/>
                        <a:cs typeface="Times New Roman"/>
                      </a:endParaRPr>
                    </a:p>
                  </a:txBody>
                  <a:tcPr marL="68580" marR="68580" marT="0" marB="0" anchor="b"/>
                </a:tc>
              </a:tr>
              <a:tr h="614604">
                <a:tc>
                  <a:txBody>
                    <a:bodyPr/>
                    <a:lstStyle/>
                    <a:p>
                      <a:pPr marL="0" marR="0">
                        <a:lnSpc>
                          <a:spcPct val="115000"/>
                        </a:lnSpc>
                        <a:spcBef>
                          <a:spcPts val="0"/>
                        </a:spcBef>
                        <a:spcAft>
                          <a:spcPts val="0"/>
                        </a:spcAft>
                      </a:pPr>
                      <a:r>
                        <a:rPr lang="en-US" sz="2400" dirty="0" smtClean="0">
                          <a:effectLst/>
                          <a:latin typeface="Calibri"/>
                          <a:ea typeface="Calibri"/>
                          <a:cs typeface="Times New Roman"/>
                        </a:rPr>
                        <a:t>Disagree %</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latin typeface="Calibri"/>
                          <a:ea typeface="Calibri"/>
                          <a:cs typeface="Times New Roman"/>
                        </a:rPr>
                        <a:t>0%</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latin typeface="Calibri"/>
                          <a:ea typeface="Calibri"/>
                          <a:cs typeface="Times New Roman"/>
                        </a:rPr>
                        <a:t>64%</a:t>
                      </a:r>
                      <a:endParaRPr lang="en-US" sz="2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400" dirty="0" smtClean="0">
                          <a:effectLst/>
                          <a:latin typeface="Calibri"/>
                          <a:ea typeface="Calibri"/>
                          <a:cs typeface="Times New Roman"/>
                        </a:rPr>
                        <a:t>48%</a:t>
                      </a:r>
                      <a:endParaRPr lang="en-US" sz="2400" dirty="0">
                        <a:effectLst/>
                        <a:latin typeface="Calibri"/>
                        <a:ea typeface="Calibri"/>
                        <a:cs typeface="Times New Roman"/>
                      </a:endParaRPr>
                    </a:p>
                  </a:txBody>
                  <a:tcPr marL="68580" marR="68580" marT="0" marB="0" anchor="b"/>
                </a:tc>
              </a:tr>
            </a:tbl>
          </a:graphicData>
        </a:graphic>
      </p:graphicFrame>
      <p:sp>
        <p:nvSpPr>
          <p:cNvPr id="7" name="Rectangle 6"/>
          <p:cNvSpPr/>
          <p:nvPr/>
        </p:nvSpPr>
        <p:spPr>
          <a:xfrm>
            <a:off x="3733800" y="3951514"/>
            <a:ext cx="1219200" cy="1130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281296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a:t>
            </a:r>
            <a:endParaRPr lang="en-US" dirty="0"/>
          </a:p>
        </p:txBody>
      </p:sp>
      <p:sp>
        <p:nvSpPr>
          <p:cNvPr id="3" name="Content Placeholder 2"/>
          <p:cNvSpPr>
            <a:spLocks noGrp="1"/>
          </p:cNvSpPr>
          <p:nvPr>
            <p:ph idx="1"/>
          </p:nvPr>
        </p:nvSpPr>
        <p:spPr/>
        <p:txBody>
          <a:bodyPr>
            <a:normAutofit lnSpcReduction="10000"/>
          </a:bodyPr>
          <a:lstStyle/>
          <a:p>
            <a:r>
              <a:rPr lang="en-US" sz="2400" b="1" dirty="0" smtClean="0"/>
              <a:t>Over detection</a:t>
            </a:r>
            <a:endParaRPr lang="en-US" sz="2400" b="1" dirty="0"/>
          </a:p>
          <a:p>
            <a:pPr lvl="1"/>
            <a:r>
              <a:rPr lang="en-US" dirty="0" smtClean="0"/>
              <a:t>Questionnaires and negations - answers </a:t>
            </a:r>
            <a:r>
              <a:rPr lang="en-US" dirty="0"/>
              <a:t>of ‘no’, ‘never’, ‘occasionally’, etc. counted as positive</a:t>
            </a:r>
          </a:p>
          <a:p>
            <a:pPr lvl="1"/>
            <a:r>
              <a:rPr lang="en-US" dirty="0"/>
              <a:t>Nicotine/tobacco code added by mistake to sensitive codes list</a:t>
            </a:r>
          </a:p>
          <a:p>
            <a:r>
              <a:rPr lang="en-US" sz="2400" b="1" dirty="0" smtClean="0"/>
              <a:t>Sensitive codes list</a:t>
            </a:r>
          </a:p>
          <a:p>
            <a:pPr lvl="1"/>
            <a:r>
              <a:rPr lang="en-US" dirty="0" smtClean="0"/>
              <a:t>With ‘cleaning’ of the list and new </a:t>
            </a:r>
            <a:r>
              <a:rPr lang="en-US" dirty="0"/>
              <a:t>runs </a:t>
            </a:r>
            <a:r>
              <a:rPr lang="en-US" dirty="0" smtClean="0"/>
              <a:t>there </a:t>
            </a:r>
            <a:r>
              <a:rPr lang="en-US" dirty="0"/>
              <a:t>was considerable improvement in the </a:t>
            </a:r>
            <a:r>
              <a:rPr lang="en-US" dirty="0" smtClean="0"/>
              <a:t>results</a:t>
            </a:r>
            <a:endParaRPr lang="en-US" dirty="0"/>
          </a:p>
          <a:p>
            <a:r>
              <a:rPr lang="en-US" sz="2400" b="1" dirty="0" smtClean="0"/>
              <a:t>Record </a:t>
            </a:r>
            <a:r>
              <a:rPr lang="en-US" sz="2400" b="1" dirty="0"/>
              <a:t>coding </a:t>
            </a:r>
            <a:r>
              <a:rPr lang="en-US" sz="2400" b="1" dirty="0" smtClean="0"/>
              <a:t>quality</a:t>
            </a:r>
          </a:p>
          <a:p>
            <a:pPr lvl="1"/>
            <a:r>
              <a:rPr lang="en-US" dirty="0"/>
              <a:t>Found issue with code ‘042.’ and use of spreadsheets to manage codes that have leading or trailing zeros.</a:t>
            </a:r>
          </a:p>
          <a:p>
            <a:r>
              <a:rPr lang="en-US" sz="2400" b="1" dirty="0"/>
              <a:t>Role of NLP</a:t>
            </a:r>
          </a:p>
          <a:p>
            <a:pPr lvl="1"/>
            <a:r>
              <a:rPr lang="en-US" dirty="0" smtClean="0"/>
              <a:t>Over </a:t>
            </a:r>
            <a:r>
              <a:rPr lang="en-US" dirty="0"/>
              <a:t>detected </a:t>
            </a:r>
            <a:r>
              <a:rPr lang="en-US" dirty="0" smtClean="0"/>
              <a:t>HIV and Drug/Alcohol conditions </a:t>
            </a:r>
            <a:r>
              <a:rPr lang="en-US" dirty="0"/>
              <a:t>due to NLP limited interpretation of questionnaires and </a:t>
            </a:r>
            <a:r>
              <a:rPr lang="en-US" dirty="0" smtClean="0"/>
              <a:t>negations. HIV </a:t>
            </a:r>
            <a:r>
              <a:rPr lang="en-US" dirty="0"/>
              <a:t>negative test was interpreted correctly and not labeled as </a:t>
            </a:r>
            <a:r>
              <a:rPr lang="en-US" dirty="0" smtClean="0"/>
              <a:t>restricted.</a:t>
            </a:r>
            <a:endParaRPr lang="en-US" dirty="0"/>
          </a:p>
          <a:p>
            <a:pPr lvl="1"/>
            <a:endParaRPr lang="en-US" dirty="0"/>
          </a:p>
          <a:p>
            <a:endParaRPr lang="en-US" sz="3600" dirty="0"/>
          </a:p>
        </p:txBody>
      </p:sp>
    </p:spTree>
    <p:extLst>
      <p:ext uri="{BB962C8B-B14F-4D97-AF65-F5344CB8AC3E}">
        <p14:creationId xmlns:p14="http://schemas.microsoft.com/office/powerpoint/2010/main" val="491337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Autofit/>
          </a:bodyPr>
          <a:lstStyle/>
          <a:p>
            <a:r>
              <a:rPr lang="en-US" sz="2400" dirty="0" smtClean="0"/>
              <a:t>Automated </a:t>
            </a:r>
            <a:r>
              <a:rPr lang="en-US" sz="2400" dirty="0"/>
              <a:t>detection of 7332 protected conditions works! Proof of concept </a:t>
            </a:r>
            <a:r>
              <a:rPr lang="en-US" sz="2400" dirty="0" smtClean="0"/>
              <a:t>successful.</a:t>
            </a:r>
          </a:p>
          <a:p>
            <a:r>
              <a:rPr lang="en-US" sz="2400" dirty="0" smtClean="0"/>
              <a:t>Tuning </a:t>
            </a:r>
            <a:r>
              <a:rPr lang="en-US" sz="2400" dirty="0"/>
              <a:t>of the sensitive </a:t>
            </a:r>
            <a:r>
              <a:rPr lang="en-US" sz="2400" dirty="0" smtClean="0"/>
              <a:t>codes </a:t>
            </a:r>
            <a:r>
              <a:rPr lang="en-US" sz="2400" dirty="0"/>
              <a:t>list is critical and improved the </a:t>
            </a:r>
            <a:r>
              <a:rPr lang="en-US" sz="2400" dirty="0" smtClean="0"/>
              <a:t>results: g</a:t>
            </a:r>
            <a:r>
              <a:rPr lang="en-US" sz="2200" dirty="0" smtClean="0"/>
              <a:t>overnance </a:t>
            </a:r>
            <a:r>
              <a:rPr lang="en-US" sz="2200" dirty="0"/>
              <a:t>of the code </a:t>
            </a:r>
            <a:r>
              <a:rPr lang="en-US" sz="2200" dirty="0" smtClean="0"/>
              <a:t>list is </a:t>
            </a:r>
            <a:r>
              <a:rPr lang="en-US" sz="2200" dirty="0"/>
              <a:t>needed</a:t>
            </a:r>
          </a:p>
          <a:p>
            <a:r>
              <a:rPr lang="en-US" sz="2400" dirty="0"/>
              <a:t>NLP needs to be tuned to differentiate negation and specific </a:t>
            </a:r>
            <a:r>
              <a:rPr lang="en-US" sz="2400" dirty="0" smtClean="0"/>
              <a:t>exclusions</a:t>
            </a:r>
          </a:p>
        </p:txBody>
      </p:sp>
    </p:spTree>
    <p:extLst>
      <p:ext uri="{BB962C8B-B14F-4D97-AF65-F5344CB8AC3E}">
        <p14:creationId xmlns:p14="http://schemas.microsoft.com/office/powerpoint/2010/main" val="4170670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Steps </a:t>
            </a:r>
            <a:endParaRPr lang="en-US" dirty="0"/>
          </a:p>
        </p:txBody>
      </p:sp>
      <p:sp>
        <p:nvSpPr>
          <p:cNvPr id="3" name="Content Placeholder 2"/>
          <p:cNvSpPr>
            <a:spLocks noGrp="1"/>
          </p:cNvSpPr>
          <p:nvPr>
            <p:ph idx="1"/>
          </p:nvPr>
        </p:nvSpPr>
        <p:spPr>
          <a:xfrm>
            <a:off x="457200" y="1828800"/>
            <a:ext cx="8229600" cy="4713513"/>
          </a:xfrm>
        </p:spPr>
        <p:txBody>
          <a:bodyPr>
            <a:normAutofit/>
          </a:bodyPr>
          <a:lstStyle/>
          <a:p>
            <a:r>
              <a:rPr lang="en-US" sz="2400" dirty="0" smtClean="0"/>
              <a:t>Acquire a commercial SLS (hosted in the cloud)</a:t>
            </a:r>
            <a:endParaRPr lang="en-US" sz="2400" dirty="0"/>
          </a:p>
          <a:p>
            <a:r>
              <a:rPr lang="en-US" sz="2400" dirty="0" smtClean="0"/>
              <a:t>Develop integration </a:t>
            </a:r>
            <a:r>
              <a:rPr lang="en-US" sz="2400" dirty="0"/>
              <a:t>with </a:t>
            </a:r>
            <a:r>
              <a:rPr lang="en-US" sz="2400" dirty="0" smtClean="0"/>
              <a:t>VHIE components</a:t>
            </a:r>
          </a:p>
          <a:p>
            <a:pPr lvl="1"/>
            <a:r>
              <a:rPr lang="en-US" sz="2200" dirty="0" smtClean="0"/>
              <a:t>including business process when 7332 conditions are detected</a:t>
            </a:r>
          </a:p>
          <a:p>
            <a:r>
              <a:rPr lang="en-US" sz="2400" dirty="0" smtClean="0"/>
              <a:t>Evaluate accuracy of SLS vendor and require vendor to meet VA defined thresholds for ‘false normal’ and ‘false restricted’</a:t>
            </a:r>
          </a:p>
          <a:p>
            <a:pPr lvl="1"/>
            <a:r>
              <a:rPr lang="en-US" sz="2200" dirty="0" smtClean="0"/>
              <a:t>Collaborate with VINCI (Olga Patterson) to select vendor and critique performance evaluation plan</a:t>
            </a:r>
            <a:endParaRPr lang="en-US" sz="2200" dirty="0"/>
          </a:p>
          <a:p>
            <a:r>
              <a:rPr lang="en-US" sz="2400" dirty="0" smtClean="0"/>
              <a:t>Turn on policy and open exchange for 70% of Veterans!</a:t>
            </a:r>
          </a:p>
          <a:p>
            <a:r>
              <a:rPr lang="en-US" sz="2400" dirty="0" smtClean="0"/>
              <a:t>Expand </a:t>
            </a:r>
            <a:r>
              <a:rPr lang="en-US" sz="2400" dirty="0"/>
              <a:t>the scope to </a:t>
            </a:r>
            <a:r>
              <a:rPr lang="en-US" sz="2400" dirty="0" smtClean="0"/>
              <a:t>include</a:t>
            </a:r>
            <a:r>
              <a:rPr lang="en-US" sz="2400" dirty="0"/>
              <a:t> </a:t>
            </a:r>
            <a:r>
              <a:rPr lang="en-US" sz="2200" dirty="0" smtClean="0"/>
              <a:t>other </a:t>
            </a:r>
            <a:r>
              <a:rPr lang="en-US" sz="2200" dirty="0"/>
              <a:t>policies outside 38 </a:t>
            </a:r>
            <a:r>
              <a:rPr lang="en-US" sz="2200" dirty="0" smtClean="0"/>
              <a:t>USC 7332</a:t>
            </a:r>
          </a:p>
          <a:p>
            <a:pPr lvl="1"/>
            <a:r>
              <a:rPr lang="en-US" sz="2000" dirty="0"/>
              <a:t>Employees, VIP</a:t>
            </a:r>
            <a:r>
              <a:rPr lang="en-US" sz="2000" dirty="0" smtClean="0"/>
              <a:t>, MU 2016 Security Labeling, etc.</a:t>
            </a:r>
            <a:endParaRPr lang="en-US" sz="2000" dirty="0"/>
          </a:p>
        </p:txBody>
      </p:sp>
    </p:spTree>
    <p:extLst>
      <p:ext uri="{BB962C8B-B14F-4D97-AF65-F5344CB8AC3E}">
        <p14:creationId xmlns:p14="http://schemas.microsoft.com/office/powerpoint/2010/main" val="1202803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latin typeface="Georgia" pitchFamily="18" charset="0"/>
                <a:ea typeface="ＭＳ Ｐゴシック"/>
                <a:cs typeface="Georgia" pitchFamily="18" charset="0"/>
              </a:rPr>
              <a:t>Thank You  and Questions?</a:t>
            </a:r>
          </a:p>
        </p:txBody>
      </p:sp>
      <p:sp>
        <p:nvSpPr>
          <p:cNvPr id="17412" name="Slide Number Placeholder 3"/>
          <p:cNvSpPr>
            <a:spLocks noGrp="1"/>
          </p:cNvSpPr>
          <p:nvPr>
            <p:ph type="sldNum" sz="quarter" idx="10"/>
          </p:nvPr>
        </p:nvSpPr>
        <p:spPr bwMode="auto">
          <a:noFill/>
          <a:ln>
            <a:miter lim="800000"/>
            <a:headEnd/>
            <a:tailEnd/>
          </a:ln>
        </p:spPr>
        <p:txBody>
          <a:bodyPr/>
          <a:lstStyle/>
          <a:p>
            <a:fld id="{0C1DF83F-D55C-4104-9754-7F3BFEA99109}" type="slidenum">
              <a:rPr lang="en-US" smtClean="0">
                <a:ea typeface="ＭＳ Ｐゴシック"/>
                <a:cs typeface="ＭＳ Ｐゴシック"/>
              </a:rPr>
              <a:pPr/>
              <a:t>15</a:t>
            </a:fld>
            <a:endParaRPr lang="en-US" dirty="0" smtClean="0">
              <a:ea typeface="ＭＳ Ｐゴシック"/>
              <a:cs typeface="ＭＳ Ｐゴシック"/>
            </a:endParaRPr>
          </a:p>
        </p:txBody>
      </p:sp>
      <p:pic>
        <p:nvPicPr>
          <p:cNvPr id="2054" name="Picture 6" descr="C:\Users\vhaisaswallm\AppData\Local\Microsoft\Windows\Temporary Internet Files\Content.IE5\GH252WE9\feedback1-1024x78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1836" y="2724150"/>
            <a:ext cx="2107876"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441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4434314"/>
              </p:ext>
            </p:extLst>
          </p:nvPr>
        </p:nvGraphicFramePr>
        <p:xfrm>
          <a:off x="533400" y="1676401"/>
          <a:ext cx="8229600" cy="4467403"/>
        </p:xfrm>
        <a:graphic>
          <a:graphicData uri="http://schemas.openxmlformats.org/drawingml/2006/table">
            <a:tbl>
              <a:tblPr firstRow="1" firstCol="1" bandRow="1">
                <a:tableStyleId>{5C22544A-7EE6-4342-B048-85BDC9FD1C3A}</a:tableStyleId>
              </a:tblPr>
              <a:tblGrid>
                <a:gridCol w="3760076"/>
                <a:gridCol w="4469524"/>
              </a:tblGrid>
              <a:tr h="498061">
                <a:tc>
                  <a:txBody>
                    <a:bodyPr/>
                    <a:lstStyle/>
                    <a:p>
                      <a:pPr marL="0" marR="0" algn="r">
                        <a:lnSpc>
                          <a:spcPct val="115000"/>
                        </a:lnSpc>
                        <a:spcBef>
                          <a:spcPts val="0"/>
                        </a:spcBef>
                        <a:spcAft>
                          <a:spcPts val="0"/>
                        </a:spcAft>
                      </a:pPr>
                      <a:r>
                        <a:rPr lang="en-US" sz="1600" b="1" dirty="0">
                          <a:solidFill>
                            <a:schemeClr val="tx1"/>
                          </a:solidFill>
                          <a:effectLst/>
                        </a:rPr>
                        <a:t>Direction</a:t>
                      </a:r>
                      <a:endParaRPr lang="en-US" sz="2400" b="1" dirty="0">
                        <a:solidFill>
                          <a:schemeClr val="tx1"/>
                        </a:solidFill>
                        <a:effectLst/>
                        <a:latin typeface="Calibri"/>
                        <a:ea typeface="Calibri"/>
                        <a:cs typeface="Times New Roman"/>
                      </a:endParaRPr>
                    </a:p>
                  </a:txBody>
                  <a:tcPr marL="61722" marR="61722" marT="0" marB="0">
                    <a:noFill/>
                  </a:tcPr>
                </a:tc>
                <a:tc>
                  <a:txBody>
                    <a:bodyPr/>
                    <a:lstStyle/>
                    <a:p>
                      <a:pPr marL="0" marR="0">
                        <a:lnSpc>
                          <a:spcPct val="115000"/>
                        </a:lnSpc>
                        <a:spcBef>
                          <a:spcPts val="0"/>
                        </a:spcBef>
                        <a:spcAft>
                          <a:spcPts val="0"/>
                        </a:spcAft>
                      </a:pPr>
                      <a:r>
                        <a:rPr lang="en-US" sz="1600" b="0" i="1" dirty="0" smtClean="0">
                          <a:solidFill>
                            <a:schemeClr val="tx1"/>
                          </a:solidFill>
                          <a:effectLst/>
                        </a:rPr>
                        <a:t>Margaret Donahue VLER/VHIE Director; Mike Davis VHA Security Architect</a:t>
                      </a:r>
                      <a:endParaRPr lang="en-US" sz="2400" b="0" i="1" dirty="0">
                        <a:solidFill>
                          <a:schemeClr val="tx1"/>
                        </a:solidFill>
                        <a:effectLst/>
                        <a:latin typeface="Calibri"/>
                        <a:ea typeface="Calibri"/>
                        <a:cs typeface="Times New Roman"/>
                      </a:endParaRPr>
                    </a:p>
                  </a:txBody>
                  <a:tcPr marL="61722" marR="61722" marT="0" marB="0">
                    <a:noFill/>
                  </a:tcPr>
                </a:tc>
              </a:tr>
              <a:tr h="498061">
                <a:tc>
                  <a:txBody>
                    <a:bodyPr/>
                    <a:lstStyle/>
                    <a:p>
                      <a:pPr marL="0" marR="0" algn="r">
                        <a:lnSpc>
                          <a:spcPct val="115000"/>
                        </a:lnSpc>
                        <a:spcBef>
                          <a:spcPts val="0"/>
                        </a:spcBef>
                        <a:spcAft>
                          <a:spcPts val="0"/>
                        </a:spcAft>
                      </a:pPr>
                      <a:r>
                        <a:rPr lang="en-US" sz="1600" b="1" dirty="0" smtClean="0">
                          <a:solidFill>
                            <a:schemeClr val="tx1"/>
                          </a:solidFill>
                          <a:effectLst/>
                        </a:rPr>
                        <a:t>Patients Query</a:t>
                      </a:r>
                      <a:r>
                        <a:rPr lang="en-US" sz="1600" b="1" baseline="0" dirty="0" smtClean="0">
                          <a:solidFill>
                            <a:schemeClr val="tx1"/>
                          </a:solidFill>
                          <a:effectLst/>
                        </a:rPr>
                        <a:t> </a:t>
                      </a:r>
                      <a:r>
                        <a:rPr lang="en-US" sz="1600" b="1" dirty="0" smtClean="0">
                          <a:solidFill>
                            <a:schemeClr val="tx1"/>
                          </a:solidFill>
                          <a:effectLst/>
                        </a:rPr>
                        <a:t>in CDW</a:t>
                      </a:r>
                      <a:endParaRPr lang="en-US" sz="2400" b="1" dirty="0">
                        <a:solidFill>
                          <a:schemeClr val="tx1"/>
                        </a:solidFill>
                        <a:effectLst/>
                        <a:latin typeface="Calibri"/>
                        <a:ea typeface="Calibri"/>
                        <a:cs typeface="Times New Roman"/>
                      </a:endParaRPr>
                    </a:p>
                  </a:txBody>
                  <a:tcPr marL="61722" marR="61722" marT="0" marB="0">
                    <a:noFill/>
                  </a:tcPr>
                </a:tc>
                <a:tc>
                  <a:txBody>
                    <a:bodyPr/>
                    <a:lstStyle/>
                    <a:p>
                      <a:pPr marL="0" marR="0">
                        <a:lnSpc>
                          <a:spcPct val="115000"/>
                        </a:lnSpc>
                        <a:spcBef>
                          <a:spcPts val="0"/>
                        </a:spcBef>
                        <a:spcAft>
                          <a:spcPts val="0"/>
                        </a:spcAft>
                      </a:pPr>
                      <a:r>
                        <a:rPr lang="en-US" sz="1600" i="1" dirty="0">
                          <a:solidFill>
                            <a:schemeClr val="tx1"/>
                          </a:solidFill>
                          <a:effectLst/>
                        </a:rPr>
                        <a:t>Augie </a:t>
                      </a:r>
                      <a:r>
                        <a:rPr lang="en-US" sz="1600" i="1" dirty="0" smtClean="0">
                          <a:solidFill>
                            <a:schemeClr val="tx1"/>
                          </a:solidFill>
                          <a:effectLst/>
                        </a:rPr>
                        <a:t>Turano, Charles</a:t>
                      </a:r>
                      <a:r>
                        <a:rPr lang="en-US" sz="1600" i="1" baseline="0" dirty="0" smtClean="0">
                          <a:solidFill>
                            <a:schemeClr val="tx1"/>
                          </a:solidFill>
                          <a:effectLst/>
                        </a:rPr>
                        <a:t> Demosthenes </a:t>
                      </a:r>
                      <a:r>
                        <a:rPr lang="en-US" sz="1600" i="1" dirty="0" smtClean="0">
                          <a:solidFill>
                            <a:schemeClr val="tx1"/>
                          </a:solidFill>
                          <a:effectLst/>
                        </a:rPr>
                        <a:t> -</a:t>
                      </a:r>
                      <a:r>
                        <a:rPr lang="en-US" sz="1600" i="1" baseline="0" dirty="0" smtClean="0">
                          <a:solidFill>
                            <a:schemeClr val="tx1"/>
                          </a:solidFill>
                          <a:effectLst/>
                        </a:rPr>
                        <a:t> </a:t>
                      </a:r>
                      <a:r>
                        <a:rPr lang="en-US" sz="1600" i="1" dirty="0" smtClean="0">
                          <a:solidFill>
                            <a:schemeClr val="tx1"/>
                          </a:solidFill>
                          <a:effectLst/>
                        </a:rPr>
                        <a:t>VHA VINCI and Atlanta</a:t>
                      </a:r>
                      <a:r>
                        <a:rPr lang="en-US" sz="1600" i="1" baseline="0" dirty="0" smtClean="0">
                          <a:solidFill>
                            <a:schemeClr val="tx1"/>
                          </a:solidFill>
                          <a:effectLst/>
                        </a:rPr>
                        <a:t> CHIO</a:t>
                      </a:r>
                      <a:endParaRPr lang="en-US" sz="2400" i="1" dirty="0">
                        <a:solidFill>
                          <a:schemeClr val="tx1"/>
                        </a:solidFill>
                        <a:effectLst/>
                        <a:latin typeface="Calibri"/>
                        <a:ea typeface="Calibri"/>
                        <a:cs typeface="Times New Roman"/>
                      </a:endParaRPr>
                    </a:p>
                  </a:txBody>
                  <a:tcPr marL="61722" marR="61722" marT="0" marB="0">
                    <a:noFill/>
                  </a:tcPr>
                </a:tc>
              </a:tr>
              <a:tr h="874576">
                <a:tc>
                  <a:txBody>
                    <a:bodyPr/>
                    <a:lstStyle/>
                    <a:p>
                      <a:pPr marL="0" marR="0" algn="r">
                        <a:lnSpc>
                          <a:spcPct val="115000"/>
                        </a:lnSpc>
                        <a:spcBef>
                          <a:spcPts val="0"/>
                        </a:spcBef>
                        <a:spcAft>
                          <a:spcPts val="0"/>
                        </a:spcAft>
                      </a:pPr>
                      <a:r>
                        <a:rPr lang="en-US" sz="1600" b="1" dirty="0" smtClean="0">
                          <a:solidFill>
                            <a:schemeClr val="tx1"/>
                          </a:solidFill>
                          <a:effectLst/>
                        </a:rPr>
                        <a:t>C-CDAs Creation </a:t>
                      </a:r>
                      <a:r>
                        <a:rPr lang="en-US" sz="1600" b="1" dirty="0">
                          <a:solidFill>
                            <a:schemeClr val="tx1"/>
                          </a:solidFill>
                          <a:effectLst/>
                        </a:rPr>
                        <a:t>and </a:t>
                      </a:r>
                      <a:r>
                        <a:rPr lang="en-US" sz="1600" b="1" dirty="0" smtClean="0">
                          <a:solidFill>
                            <a:schemeClr val="tx1"/>
                          </a:solidFill>
                          <a:effectLst/>
                        </a:rPr>
                        <a:t>Anonymization</a:t>
                      </a:r>
                      <a:endParaRPr lang="en-US" sz="2400" b="1" dirty="0">
                        <a:solidFill>
                          <a:schemeClr val="tx1"/>
                        </a:solidFill>
                        <a:effectLst/>
                        <a:latin typeface="Calibri"/>
                        <a:ea typeface="Calibri"/>
                        <a:cs typeface="Times New Roman"/>
                      </a:endParaRPr>
                    </a:p>
                  </a:txBody>
                  <a:tcPr marL="61722" marR="61722" marT="0" marB="0">
                    <a:noFill/>
                  </a:tcPr>
                </a:tc>
                <a:tc>
                  <a:txBody>
                    <a:bodyPr/>
                    <a:lstStyle/>
                    <a:p>
                      <a:pPr marL="0" marR="0">
                        <a:lnSpc>
                          <a:spcPct val="115000"/>
                        </a:lnSpc>
                        <a:spcBef>
                          <a:spcPts val="0"/>
                        </a:spcBef>
                        <a:spcAft>
                          <a:spcPts val="0"/>
                        </a:spcAft>
                      </a:pPr>
                      <a:r>
                        <a:rPr lang="en-US" sz="1600" i="1" dirty="0" smtClean="0">
                          <a:solidFill>
                            <a:schemeClr val="tx1"/>
                          </a:solidFill>
                          <a:effectLst/>
                        </a:rPr>
                        <a:t>Jamie Bennett, LeAnn Roling, Jen Cockle, Monique</a:t>
                      </a:r>
                      <a:r>
                        <a:rPr lang="en-US" sz="1600" i="1" baseline="0" dirty="0" smtClean="0">
                          <a:solidFill>
                            <a:schemeClr val="tx1"/>
                          </a:solidFill>
                          <a:effectLst/>
                        </a:rPr>
                        <a:t> Allen, Phyllis Denson, Melissa Sands, Marie Swall, and Omar Bouhaddou – VLER/</a:t>
                      </a:r>
                      <a:r>
                        <a:rPr lang="en-US" sz="1600" i="1" dirty="0" smtClean="0">
                          <a:solidFill>
                            <a:schemeClr val="tx1"/>
                          </a:solidFill>
                          <a:effectLst/>
                        </a:rPr>
                        <a:t>VHIE </a:t>
                      </a:r>
                      <a:r>
                        <a:rPr lang="en-US" sz="1600" i="1" dirty="0">
                          <a:solidFill>
                            <a:schemeClr val="tx1"/>
                          </a:solidFill>
                          <a:effectLst/>
                        </a:rPr>
                        <a:t>team</a:t>
                      </a:r>
                      <a:endParaRPr lang="en-US" sz="2400" i="1" dirty="0">
                        <a:solidFill>
                          <a:schemeClr val="tx1"/>
                        </a:solidFill>
                        <a:effectLst/>
                        <a:latin typeface="Calibri"/>
                        <a:ea typeface="Calibri"/>
                        <a:cs typeface="Times New Roman"/>
                      </a:endParaRPr>
                    </a:p>
                  </a:txBody>
                  <a:tcPr marL="61722" marR="61722" marT="0" marB="0">
                    <a:noFill/>
                  </a:tcPr>
                </a:tc>
              </a:tr>
              <a:tr h="754645">
                <a:tc>
                  <a:txBody>
                    <a:bodyPr/>
                    <a:lstStyle/>
                    <a:p>
                      <a:pPr marL="0" marR="0" algn="r">
                        <a:lnSpc>
                          <a:spcPct val="115000"/>
                        </a:lnSpc>
                        <a:spcBef>
                          <a:spcPts val="0"/>
                        </a:spcBef>
                        <a:spcAft>
                          <a:spcPts val="0"/>
                        </a:spcAft>
                      </a:pPr>
                      <a:r>
                        <a:rPr lang="en-US" sz="1600" b="1" dirty="0" smtClean="0">
                          <a:solidFill>
                            <a:schemeClr val="tx1"/>
                          </a:solidFill>
                          <a:effectLst/>
                        </a:rPr>
                        <a:t>Sensitive Codes </a:t>
                      </a:r>
                      <a:r>
                        <a:rPr lang="en-US" sz="1600" b="1" dirty="0">
                          <a:solidFill>
                            <a:schemeClr val="tx1"/>
                          </a:solidFill>
                          <a:effectLst/>
                        </a:rPr>
                        <a:t>List </a:t>
                      </a:r>
                      <a:endParaRPr lang="en-US" sz="2400" b="1" dirty="0">
                        <a:solidFill>
                          <a:schemeClr val="tx1"/>
                        </a:solidFill>
                        <a:effectLst/>
                        <a:latin typeface="Calibri"/>
                        <a:ea typeface="Calibri"/>
                        <a:cs typeface="Times New Roman"/>
                      </a:endParaRPr>
                    </a:p>
                  </a:txBody>
                  <a:tcPr marL="61722" marR="61722" marT="0" marB="0">
                    <a:noFill/>
                  </a:tcPr>
                </a:tc>
                <a:tc>
                  <a:txBody>
                    <a:bodyPr/>
                    <a:lstStyle/>
                    <a:p>
                      <a:pPr marL="0" marR="0">
                        <a:lnSpc>
                          <a:spcPct val="115000"/>
                        </a:lnSpc>
                        <a:spcBef>
                          <a:spcPts val="0"/>
                        </a:spcBef>
                        <a:spcAft>
                          <a:spcPts val="0"/>
                        </a:spcAft>
                      </a:pPr>
                      <a:r>
                        <a:rPr lang="en-US" sz="1600" i="1" dirty="0">
                          <a:solidFill>
                            <a:schemeClr val="tx1"/>
                          </a:solidFill>
                          <a:effectLst/>
                        </a:rPr>
                        <a:t>Kathleen </a:t>
                      </a:r>
                      <a:r>
                        <a:rPr lang="en-US" sz="1600" i="1" dirty="0" smtClean="0">
                          <a:solidFill>
                            <a:schemeClr val="tx1"/>
                          </a:solidFill>
                          <a:effectLst/>
                        </a:rPr>
                        <a:t>Connor (Security), </a:t>
                      </a:r>
                      <a:r>
                        <a:rPr lang="en-US" sz="1600" i="1" baseline="0" dirty="0" smtClean="0">
                          <a:solidFill>
                            <a:schemeClr val="tx1"/>
                          </a:solidFill>
                          <a:effectLst/>
                        </a:rPr>
                        <a:t>Peggy Pugh (Privacy), </a:t>
                      </a:r>
                      <a:r>
                        <a:rPr lang="en-US" sz="1600" i="1" dirty="0" smtClean="0">
                          <a:solidFill>
                            <a:schemeClr val="tx1"/>
                          </a:solidFill>
                          <a:effectLst/>
                        </a:rPr>
                        <a:t>Jennifer Teal (HIM),</a:t>
                      </a:r>
                      <a:r>
                        <a:rPr lang="en-US" sz="1600" i="1" baseline="0" dirty="0" smtClean="0">
                          <a:solidFill>
                            <a:schemeClr val="tx1"/>
                          </a:solidFill>
                          <a:effectLst/>
                        </a:rPr>
                        <a:t> </a:t>
                      </a:r>
                      <a:r>
                        <a:rPr lang="en-US" sz="1600" i="1" dirty="0" smtClean="0">
                          <a:solidFill>
                            <a:schemeClr val="tx1"/>
                          </a:solidFill>
                          <a:effectLst/>
                        </a:rPr>
                        <a:t>Omar Bouhaddou, Melanie</a:t>
                      </a:r>
                      <a:r>
                        <a:rPr lang="en-US" sz="1600" i="1" baseline="0" dirty="0" smtClean="0">
                          <a:solidFill>
                            <a:schemeClr val="tx1"/>
                          </a:solidFill>
                          <a:effectLst/>
                        </a:rPr>
                        <a:t> Loucks (KBS)</a:t>
                      </a:r>
                      <a:r>
                        <a:rPr lang="en-US" sz="1600" i="1" dirty="0" smtClean="0">
                          <a:solidFill>
                            <a:schemeClr val="tx1"/>
                          </a:solidFill>
                          <a:effectLst/>
                        </a:rPr>
                        <a:t>, </a:t>
                      </a:r>
                      <a:r>
                        <a:rPr lang="en-US" sz="1600" i="1" baseline="0" dirty="0" smtClean="0">
                          <a:solidFill>
                            <a:schemeClr val="tx1"/>
                          </a:solidFill>
                          <a:effectLst/>
                        </a:rPr>
                        <a:t>as well as input from external lists</a:t>
                      </a:r>
                      <a:endParaRPr lang="en-US" sz="2400" i="1" dirty="0">
                        <a:solidFill>
                          <a:schemeClr val="tx1"/>
                        </a:solidFill>
                        <a:effectLst/>
                        <a:latin typeface="Calibri"/>
                        <a:ea typeface="Calibri"/>
                        <a:cs typeface="Times New Roman"/>
                      </a:endParaRPr>
                    </a:p>
                  </a:txBody>
                  <a:tcPr marL="61722" marR="61722" marT="0" marB="0">
                    <a:noFill/>
                  </a:tcPr>
                </a:tc>
              </a:tr>
              <a:tr h="498061">
                <a:tc>
                  <a:txBody>
                    <a:bodyPr/>
                    <a:lstStyle/>
                    <a:p>
                      <a:pPr marL="0" marR="0" algn="r">
                        <a:lnSpc>
                          <a:spcPct val="115000"/>
                        </a:lnSpc>
                        <a:spcBef>
                          <a:spcPts val="0"/>
                        </a:spcBef>
                        <a:spcAft>
                          <a:spcPts val="0"/>
                        </a:spcAft>
                      </a:pPr>
                      <a:r>
                        <a:rPr lang="en-US" sz="1600" b="1" smtClean="0">
                          <a:solidFill>
                            <a:schemeClr val="tx1"/>
                          </a:solidFill>
                          <a:effectLst/>
                        </a:rPr>
                        <a:t>Prototype </a:t>
                      </a:r>
                      <a:r>
                        <a:rPr lang="en-US" sz="1600" b="1" dirty="0">
                          <a:solidFill>
                            <a:schemeClr val="tx1"/>
                          </a:solidFill>
                          <a:effectLst/>
                        </a:rPr>
                        <a:t>SLS and Test Harness</a:t>
                      </a:r>
                      <a:endParaRPr lang="en-US" sz="2400" b="1" dirty="0">
                        <a:solidFill>
                          <a:schemeClr val="tx1"/>
                        </a:solidFill>
                        <a:effectLst/>
                        <a:latin typeface="Calibri"/>
                        <a:ea typeface="Calibri"/>
                        <a:cs typeface="Times New Roman"/>
                      </a:endParaRPr>
                    </a:p>
                  </a:txBody>
                  <a:tcPr marL="61722" marR="61722" marT="0" marB="0">
                    <a:noFill/>
                  </a:tcPr>
                </a:tc>
                <a:tc>
                  <a:txBody>
                    <a:bodyPr/>
                    <a:lstStyle/>
                    <a:p>
                      <a:pPr marL="0" marR="0">
                        <a:lnSpc>
                          <a:spcPct val="115000"/>
                        </a:lnSpc>
                        <a:spcBef>
                          <a:spcPts val="0"/>
                        </a:spcBef>
                        <a:spcAft>
                          <a:spcPts val="0"/>
                        </a:spcAft>
                      </a:pPr>
                      <a:r>
                        <a:rPr lang="en-US" sz="1600" i="1" dirty="0" smtClean="0">
                          <a:solidFill>
                            <a:schemeClr val="tx1"/>
                          </a:solidFill>
                          <a:effectLst/>
                        </a:rPr>
                        <a:t>Tony Mallia,</a:t>
                      </a:r>
                      <a:r>
                        <a:rPr lang="en-US" sz="1600" i="1" baseline="0" dirty="0" smtClean="0">
                          <a:solidFill>
                            <a:schemeClr val="tx1"/>
                          </a:solidFill>
                          <a:effectLst/>
                        </a:rPr>
                        <a:t> </a:t>
                      </a:r>
                      <a:r>
                        <a:rPr lang="en-US" sz="1600" i="1" dirty="0" smtClean="0">
                          <a:solidFill>
                            <a:schemeClr val="tx1"/>
                          </a:solidFill>
                          <a:effectLst/>
                        </a:rPr>
                        <a:t>Duane Decouteau, </a:t>
                      </a:r>
                      <a:r>
                        <a:rPr lang="en-US" sz="1600" i="1" dirty="0">
                          <a:solidFill>
                            <a:schemeClr val="tx1"/>
                          </a:solidFill>
                          <a:effectLst/>
                        </a:rPr>
                        <a:t>Mohammad </a:t>
                      </a:r>
                      <a:r>
                        <a:rPr lang="en-US" sz="1600" i="1" dirty="0" smtClean="0">
                          <a:solidFill>
                            <a:schemeClr val="tx1"/>
                          </a:solidFill>
                          <a:effectLst/>
                        </a:rPr>
                        <a:t>Jafari – VHA Security Architecture</a:t>
                      </a:r>
                      <a:r>
                        <a:rPr lang="en-US" sz="1600" i="1" baseline="0" dirty="0" smtClean="0">
                          <a:solidFill>
                            <a:schemeClr val="tx1"/>
                          </a:solidFill>
                          <a:effectLst/>
                        </a:rPr>
                        <a:t> team</a:t>
                      </a:r>
                      <a:endParaRPr lang="en-US" sz="2400" i="1" dirty="0">
                        <a:solidFill>
                          <a:schemeClr val="tx1"/>
                        </a:solidFill>
                        <a:effectLst/>
                        <a:latin typeface="Calibri"/>
                        <a:ea typeface="Calibri"/>
                        <a:cs typeface="Times New Roman"/>
                      </a:endParaRPr>
                    </a:p>
                  </a:txBody>
                  <a:tcPr marL="61722" marR="61722" marT="0" marB="0">
                    <a:noFill/>
                  </a:tcPr>
                </a:tc>
              </a:tr>
              <a:tr h="679410">
                <a:tc>
                  <a:txBody>
                    <a:bodyPr/>
                    <a:lstStyle/>
                    <a:p>
                      <a:pPr marL="0" marR="0" algn="r">
                        <a:lnSpc>
                          <a:spcPct val="115000"/>
                        </a:lnSpc>
                        <a:spcBef>
                          <a:spcPts val="0"/>
                        </a:spcBef>
                        <a:spcAft>
                          <a:spcPts val="0"/>
                        </a:spcAft>
                      </a:pPr>
                      <a:r>
                        <a:rPr lang="en-US" sz="1600" b="1" dirty="0" smtClean="0">
                          <a:solidFill>
                            <a:schemeClr val="tx1"/>
                          </a:solidFill>
                          <a:effectLst/>
                        </a:rPr>
                        <a:t>C-CDAs ROI Review</a:t>
                      </a:r>
                      <a:endParaRPr lang="en-US" sz="2400" b="1" dirty="0">
                        <a:solidFill>
                          <a:schemeClr val="tx1"/>
                        </a:solidFill>
                        <a:effectLst/>
                        <a:latin typeface="Calibri"/>
                        <a:ea typeface="Calibri"/>
                        <a:cs typeface="Times New Roman"/>
                      </a:endParaRPr>
                    </a:p>
                  </a:txBody>
                  <a:tcPr marL="61722" marR="61722" marT="0" marB="0">
                    <a:noFill/>
                  </a:tcPr>
                </a:tc>
                <a:tc>
                  <a:txBody>
                    <a:bodyPr/>
                    <a:lstStyle/>
                    <a:p>
                      <a:pPr marL="0" marR="0">
                        <a:lnSpc>
                          <a:spcPct val="115000"/>
                        </a:lnSpc>
                        <a:spcBef>
                          <a:spcPts val="0"/>
                        </a:spcBef>
                        <a:spcAft>
                          <a:spcPts val="0"/>
                        </a:spcAft>
                      </a:pPr>
                      <a:r>
                        <a:rPr lang="en-US" sz="1600" i="1" dirty="0">
                          <a:solidFill>
                            <a:schemeClr val="tx1"/>
                          </a:solidFill>
                          <a:effectLst/>
                        </a:rPr>
                        <a:t>Barbara </a:t>
                      </a:r>
                      <a:r>
                        <a:rPr lang="en-US" sz="1600" i="1" dirty="0" smtClean="0">
                          <a:solidFill>
                            <a:schemeClr val="tx1"/>
                          </a:solidFill>
                          <a:effectLst/>
                        </a:rPr>
                        <a:t>Mulvaney</a:t>
                      </a:r>
                      <a:r>
                        <a:rPr lang="en-US" sz="1600" i="1" baseline="0" dirty="0" smtClean="0">
                          <a:solidFill>
                            <a:schemeClr val="tx1"/>
                          </a:solidFill>
                          <a:effectLst/>
                        </a:rPr>
                        <a:t> </a:t>
                      </a:r>
                      <a:r>
                        <a:rPr lang="en-US" sz="1600" i="1" dirty="0" smtClean="0">
                          <a:solidFill>
                            <a:schemeClr val="tx1"/>
                          </a:solidFill>
                          <a:effectLst/>
                        </a:rPr>
                        <a:t>and Barbara</a:t>
                      </a:r>
                      <a:r>
                        <a:rPr lang="en-US" sz="1600" i="1" baseline="0" dirty="0" smtClean="0">
                          <a:solidFill>
                            <a:schemeClr val="tx1"/>
                          </a:solidFill>
                          <a:effectLst/>
                        </a:rPr>
                        <a:t> Freeby - </a:t>
                      </a:r>
                      <a:r>
                        <a:rPr lang="en-US" sz="1600" i="1" dirty="0" smtClean="0">
                          <a:solidFill>
                            <a:schemeClr val="tx1"/>
                          </a:solidFill>
                          <a:effectLst/>
                        </a:rPr>
                        <a:t>Richmond VA </a:t>
                      </a:r>
                      <a:r>
                        <a:rPr lang="en-US" sz="1600" i="1" dirty="0">
                          <a:solidFill>
                            <a:schemeClr val="tx1"/>
                          </a:solidFill>
                          <a:effectLst/>
                        </a:rPr>
                        <a:t>ROI team</a:t>
                      </a:r>
                      <a:endParaRPr lang="en-US" sz="2400" i="1" dirty="0">
                        <a:solidFill>
                          <a:schemeClr val="tx1"/>
                        </a:solidFill>
                        <a:effectLst/>
                        <a:latin typeface="Calibri"/>
                        <a:ea typeface="Calibri"/>
                        <a:cs typeface="Times New Roman"/>
                      </a:endParaRPr>
                    </a:p>
                  </a:txBody>
                  <a:tcPr marL="61722" marR="61722" marT="0" marB="0">
                    <a:noFill/>
                  </a:tcPr>
                </a:tc>
              </a:tr>
              <a:tr h="422693">
                <a:tc>
                  <a:txBody>
                    <a:bodyPr/>
                    <a:lstStyle/>
                    <a:p>
                      <a:pPr marL="0" marR="0" algn="r">
                        <a:lnSpc>
                          <a:spcPct val="115000"/>
                        </a:lnSpc>
                        <a:spcBef>
                          <a:spcPts val="0"/>
                        </a:spcBef>
                        <a:spcAft>
                          <a:spcPts val="0"/>
                        </a:spcAft>
                      </a:pPr>
                      <a:r>
                        <a:rPr lang="en-US" sz="1600" b="1" dirty="0" smtClean="0">
                          <a:solidFill>
                            <a:schemeClr val="tx1"/>
                          </a:solidFill>
                          <a:effectLst/>
                        </a:rPr>
                        <a:t>Results Analysis</a:t>
                      </a:r>
                      <a:endParaRPr lang="en-US" sz="2400" b="1" dirty="0">
                        <a:solidFill>
                          <a:schemeClr val="tx1"/>
                        </a:solidFill>
                        <a:effectLst/>
                        <a:latin typeface="Calibri"/>
                        <a:ea typeface="Calibri"/>
                        <a:cs typeface="Times New Roman"/>
                      </a:endParaRPr>
                    </a:p>
                  </a:txBody>
                  <a:tcPr marL="61722" marR="61722" marT="0" marB="0">
                    <a:noFill/>
                  </a:tcPr>
                </a:tc>
                <a:tc>
                  <a:txBody>
                    <a:bodyPr/>
                    <a:lstStyle/>
                    <a:p>
                      <a:pPr marL="0" marR="0">
                        <a:lnSpc>
                          <a:spcPct val="115000"/>
                        </a:lnSpc>
                        <a:spcBef>
                          <a:spcPts val="0"/>
                        </a:spcBef>
                        <a:spcAft>
                          <a:spcPts val="0"/>
                        </a:spcAft>
                      </a:pPr>
                      <a:r>
                        <a:rPr lang="en-US" sz="1600" i="1" dirty="0">
                          <a:solidFill>
                            <a:schemeClr val="tx1"/>
                          </a:solidFill>
                          <a:effectLst/>
                        </a:rPr>
                        <a:t>Omar </a:t>
                      </a:r>
                      <a:r>
                        <a:rPr lang="en-US" sz="1600" i="1" dirty="0" smtClean="0">
                          <a:solidFill>
                            <a:schemeClr val="tx1"/>
                          </a:solidFill>
                          <a:effectLst/>
                        </a:rPr>
                        <a:t>Bouhaddou and </a:t>
                      </a:r>
                      <a:r>
                        <a:rPr lang="en-US" sz="1600" i="1" dirty="0">
                          <a:solidFill>
                            <a:schemeClr val="tx1"/>
                          </a:solidFill>
                          <a:effectLst/>
                        </a:rPr>
                        <a:t>Tony Mallia</a:t>
                      </a:r>
                      <a:endParaRPr lang="en-US" sz="2400" i="1" dirty="0">
                        <a:solidFill>
                          <a:schemeClr val="tx1"/>
                        </a:solidFill>
                        <a:effectLst/>
                        <a:latin typeface="Calibri"/>
                        <a:ea typeface="Calibri"/>
                        <a:cs typeface="Times New Roman"/>
                      </a:endParaRPr>
                    </a:p>
                  </a:txBody>
                  <a:tcPr marL="61722" marR="61722" marT="0" marB="0">
                    <a:noFill/>
                  </a:tcPr>
                </a:tc>
              </a:tr>
            </a:tbl>
          </a:graphicData>
        </a:graphic>
      </p:graphicFrame>
    </p:spTree>
    <p:extLst>
      <p:ext uri="{BB962C8B-B14F-4D97-AF65-F5344CB8AC3E}">
        <p14:creationId xmlns:p14="http://schemas.microsoft.com/office/powerpoint/2010/main" val="326972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 Statistics</a:t>
            </a:r>
            <a:endParaRPr lang="en-US" dirty="0"/>
          </a:p>
        </p:txBody>
      </p:sp>
      <p:sp>
        <p:nvSpPr>
          <p:cNvPr id="3" name="Content Placeholder 2"/>
          <p:cNvSpPr>
            <a:spLocks noGrp="1"/>
          </p:cNvSpPr>
          <p:nvPr>
            <p:ph idx="1"/>
          </p:nvPr>
        </p:nvSpPr>
        <p:spPr>
          <a:xfrm>
            <a:off x="457199" y="1981199"/>
            <a:ext cx="8677276" cy="3505201"/>
          </a:xfrm>
        </p:spPr>
        <p:txBody>
          <a:bodyPr/>
          <a:lstStyle/>
          <a:p>
            <a:r>
              <a:rPr lang="en-US" sz="2400" dirty="0" smtClean="0"/>
              <a:t>Manual generated/anonymized 125 C-CDAs</a:t>
            </a:r>
          </a:p>
          <a:p>
            <a:pPr lvl="1"/>
            <a:r>
              <a:rPr lang="en-US" sz="2000" dirty="0" smtClean="0"/>
              <a:t>Average generation time = 2 min 27 sec (range=17secs-10min) </a:t>
            </a:r>
          </a:p>
          <a:p>
            <a:pPr lvl="1"/>
            <a:r>
              <a:rPr lang="en-US" sz="2000" dirty="0" smtClean="0"/>
              <a:t>Average size = 1.6MB (81 pages; range=6-406)</a:t>
            </a:r>
          </a:p>
          <a:p>
            <a:r>
              <a:rPr lang="en-US" sz="2400" dirty="0" smtClean="0"/>
              <a:t>ROI staff reviewed 35 documents</a:t>
            </a:r>
          </a:p>
          <a:p>
            <a:pPr lvl="1"/>
            <a:r>
              <a:rPr lang="en-US" sz="2000" dirty="0" smtClean="0"/>
              <a:t>Average review time = 5 min 43 secs</a:t>
            </a:r>
          </a:p>
          <a:p>
            <a:r>
              <a:rPr lang="en-US" sz="2400" dirty="0" smtClean="0"/>
              <a:t>SLS processed 119 documents</a:t>
            </a:r>
          </a:p>
          <a:p>
            <a:pPr lvl="1"/>
            <a:r>
              <a:rPr lang="en-US" sz="2000" dirty="0" smtClean="0"/>
              <a:t>Average time (codes only-97 docs) = 0.08 sec</a:t>
            </a:r>
          </a:p>
          <a:p>
            <a:pPr lvl="1"/>
            <a:r>
              <a:rPr lang="en-US" sz="2000" dirty="0" smtClean="0"/>
              <a:t>Average time (NLP only-22 docs) = 32 min</a:t>
            </a:r>
          </a:p>
          <a:p>
            <a:pPr lvl="1"/>
            <a:endParaRPr lang="en-US" sz="2000" dirty="0"/>
          </a:p>
        </p:txBody>
      </p:sp>
      <p:sp>
        <p:nvSpPr>
          <p:cNvPr id="4" name="Slide Number Placeholder 3"/>
          <p:cNvSpPr>
            <a:spLocks noGrp="1"/>
          </p:cNvSpPr>
          <p:nvPr>
            <p:ph type="sldNum" sz="quarter" idx="4294967295"/>
          </p:nvPr>
        </p:nvSpPr>
        <p:spPr>
          <a:xfrm>
            <a:off x="7000875" y="6243638"/>
            <a:ext cx="2133600" cy="250825"/>
          </a:xfrm>
          <a:prstGeom prst="rect">
            <a:avLst/>
          </a:prstGeom>
        </p:spPr>
        <p:txBody>
          <a:bodyPr/>
          <a:lstStyle/>
          <a:p>
            <a:pPr>
              <a:defRPr/>
            </a:pPr>
            <a:fld id="{87DEA95E-EFBA-46AC-ACCA-4FC12F8AAE18}" type="slidenum">
              <a:rPr lang="en-US" smtClean="0"/>
              <a:pPr>
                <a:defRPr/>
              </a:pPr>
              <a:t>17</a:t>
            </a:fld>
            <a:endParaRPr lang="en-US" dirty="0"/>
          </a:p>
        </p:txBody>
      </p:sp>
    </p:spTree>
    <p:extLst>
      <p:ext uri="{BB962C8B-B14F-4D97-AF65-F5344CB8AC3E}">
        <p14:creationId xmlns:p14="http://schemas.microsoft.com/office/powerpoint/2010/main" val="142382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228600" y="1828800"/>
            <a:ext cx="8479971" cy="4340899"/>
          </a:xfrm>
        </p:spPr>
        <p:txBody>
          <a:bodyPr>
            <a:noAutofit/>
          </a:bodyPr>
          <a:lstStyle/>
          <a:p>
            <a:r>
              <a:rPr lang="en-US" sz="2000" dirty="0" smtClean="0"/>
              <a:t>3 our 4 Veterans </a:t>
            </a:r>
            <a:r>
              <a:rPr lang="en-US" sz="2000" dirty="0"/>
              <a:t>receive part of their healthcare in the private sector </a:t>
            </a:r>
            <a:endParaRPr lang="en-US" sz="2000" dirty="0" smtClean="0"/>
          </a:p>
          <a:p>
            <a:r>
              <a:rPr lang="en-US" sz="2000" dirty="0" smtClean="0"/>
              <a:t>Title </a:t>
            </a:r>
            <a:r>
              <a:rPr lang="en-US" sz="2000" dirty="0"/>
              <a:t>38 USC 7332 requires </a:t>
            </a:r>
            <a:r>
              <a:rPr lang="en-US" sz="2000" dirty="0" smtClean="0"/>
              <a:t>authorization </a:t>
            </a:r>
            <a:r>
              <a:rPr lang="en-US" sz="2000" b="1" u="sng" dirty="0" smtClean="0"/>
              <a:t>IF</a:t>
            </a:r>
            <a:r>
              <a:rPr lang="en-US" sz="2000" dirty="0" smtClean="0"/>
              <a:t> record </a:t>
            </a:r>
            <a:r>
              <a:rPr lang="en-US" sz="2000" dirty="0"/>
              <a:t>contains one of 4 protected conditions: HIV, sickle cell anemia, drug, and alcohol </a:t>
            </a:r>
            <a:r>
              <a:rPr lang="en-US" sz="2000" dirty="0" smtClean="0"/>
              <a:t>abuse.</a:t>
            </a:r>
          </a:p>
          <a:p>
            <a:r>
              <a:rPr lang="en-US" sz="2000" dirty="0" smtClean="0"/>
              <a:t>VA’s complies </a:t>
            </a:r>
            <a:r>
              <a:rPr lang="en-US" sz="2000" dirty="0"/>
              <a:t>with </a:t>
            </a:r>
            <a:r>
              <a:rPr lang="en-US" sz="2000" dirty="0" smtClean="0"/>
              <a:t>requirement by always obtaining </a:t>
            </a:r>
            <a:r>
              <a:rPr lang="en-US" sz="2000" dirty="0"/>
              <a:t>a signed </a:t>
            </a:r>
            <a:r>
              <a:rPr lang="en-US" sz="2000" dirty="0" smtClean="0"/>
              <a:t>authorization</a:t>
            </a:r>
            <a:endParaRPr lang="en-US" sz="2000" dirty="0"/>
          </a:p>
          <a:p>
            <a:r>
              <a:rPr lang="en-US" sz="2000" dirty="0"/>
              <a:t>T</a:t>
            </a:r>
            <a:r>
              <a:rPr lang="en-US" sz="2000" dirty="0" smtClean="0"/>
              <a:t>his </a:t>
            </a:r>
            <a:r>
              <a:rPr lang="en-US" sz="2000" dirty="0"/>
              <a:t>universal opt-out has placed an unnecessary burden on the majority of Veterans whose </a:t>
            </a:r>
            <a:r>
              <a:rPr lang="en-US" sz="2000" dirty="0" smtClean="0"/>
              <a:t>records do </a:t>
            </a:r>
            <a:r>
              <a:rPr lang="en-US" sz="2000" dirty="0"/>
              <a:t>not contain these conditions and could be exchanged without </a:t>
            </a:r>
            <a:r>
              <a:rPr lang="en-US" sz="2000" dirty="0" smtClean="0"/>
              <a:t>authorization </a:t>
            </a:r>
          </a:p>
          <a:p>
            <a:r>
              <a:rPr lang="en-US" sz="2000" dirty="0" smtClean="0"/>
              <a:t>So far, VA HIE collected 270K </a:t>
            </a:r>
            <a:r>
              <a:rPr lang="en-US" sz="2000" dirty="0"/>
              <a:t>authorizations, </a:t>
            </a:r>
            <a:r>
              <a:rPr lang="en-US" sz="2000" dirty="0" smtClean="0"/>
              <a:t>valid </a:t>
            </a:r>
            <a:r>
              <a:rPr lang="en-US" sz="2000" dirty="0"/>
              <a:t>for 5 years (3% of the </a:t>
            </a:r>
            <a:r>
              <a:rPr lang="en-US" sz="2000" dirty="0" smtClean="0"/>
              <a:t>8.9M </a:t>
            </a:r>
            <a:r>
              <a:rPr lang="en-US" sz="2000" dirty="0"/>
              <a:t>of enrolled </a:t>
            </a:r>
            <a:r>
              <a:rPr lang="en-US" sz="2000" dirty="0" smtClean="0"/>
              <a:t>Veterans)</a:t>
            </a:r>
          </a:p>
          <a:p>
            <a:r>
              <a:rPr lang="en-US" sz="2000" dirty="0"/>
              <a:t>L</a:t>
            </a:r>
            <a:r>
              <a:rPr lang="en-US" sz="2000" dirty="0" smtClean="0"/>
              <a:t>ow </a:t>
            </a:r>
            <a:r>
              <a:rPr lang="en-US" sz="2000" dirty="0"/>
              <a:t>rate of Veterans participation has resulted in a low rate of </a:t>
            </a:r>
            <a:r>
              <a:rPr lang="en-US" sz="2000" dirty="0" smtClean="0"/>
              <a:t>health information exchange </a:t>
            </a:r>
            <a:r>
              <a:rPr lang="en-US" sz="2000" dirty="0"/>
              <a:t>transactions, and missed opportunity for care </a:t>
            </a:r>
            <a:r>
              <a:rPr lang="en-US" sz="2000" dirty="0" smtClean="0"/>
              <a:t>coordination</a:t>
            </a:r>
            <a:endParaRPr lang="en-US" sz="2000" dirty="0"/>
          </a:p>
        </p:txBody>
      </p:sp>
    </p:spTree>
    <p:extLst>
      <p:ext uri="{BB962C8B-B14F-4D97-AF65-F5344CB8AC3E}">
        <p14:creationId xmlns:p14="http://schemas.microsoft.com/office/powerpoint/2010/main" val="1747631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Security Labeling Service</a:t>
            </a:r>
            <a:endParaRPr lang="en-US" dirty="0"/>
          </a:p>
        </p:txBody>
      </p:sp>
      <p:sp>
        <p:nvSpPr>
          <p:cNvPr id="3" name="Content Placeholder 2"/>
          <p:cNvSpPr>
            <a:spLocks noGrp="1"/>
          </p:cNvSpPr>
          <p:nvPr>
            <p:ph idx="1"/>
          </p:nvPr>
        </p:nvSpPr>
        <p:spPr/>
        <p:txBody>
          <a:bodyPr/>
          <a:lstStyle/>
          <a:p>
            <a:r>
              <a:rPr lang="en-US" sz="2400" b="1" dirty="0"/>
              <a:t>Reduce the authorizations needed when no 7332 protected </a:t>
            </a:r>
            <a:r>
              <a:rPr lang="en-US" sz="2400" b="1" dirty="0" smtClean="0"/>
              <a:t>conditions are present</a:t>
            </a:r>
            <a:endParaRPr lang="en-US" sz="2400" b="1" dirty="0"/>
          </a:p>
          <a:p>
            <a:r>
              <a:rPr lang="en-US" sz="2400" b="1" dirty="0" smtClean="0"/>
              <a:t>Apply Security Labeling Services (SLS)</a:t>
            </a:r>
            <a:r>
              <a:rPr lang="en-US" sz="2400" dirty="0" smtClean="0"/>
              <a:t> could scan outgoing medical documentation (e.g., C-CDAs) and automatically detect whether or not 7332 protected conditions are present</a:t>
            </a:r>
          </a:p>
          <a:p>
            <a:r>
              <a:rPr lang="en-US" sz="2400" dirty="0" smtClean="0"/>
              <a:t>If one or more 7332 conditions are present, then don’t disclose unless there is a signed authorization on file (restricted). If not (normal), then disclose without authorization</a:t>
            </a:r>
          </a:p>
          <a:p>
            <a:r>
              <a:rPr lang="en-US" sz="2400" b="1" dirty="0"/>
              <a:t>No </a:t>
            </a:r>
            <a:r>
              <a:rPr lang="en-US" sz="2400" b="1" dirty="0" smtClean="0"/>
              <a:t>False ‘Normal’. Minimize False ‘Restricted’</a:t>
            </a:r>
            <a:endParaRPr lang="en-US" sz="2400" b="1" dirty="0"/>
          </a:p>
        </p:txBody>
      </p:sp>
      <p:sp>
        <p:nvSpPr>
          <p:cNvPr id="4" name="Slide Number Placeholder 3"/>
          <p:cNvSpPr>
            <a:spLocks noGrp="1"/>
          </p:cNvSpPr>
          <p:nvPr>
            <p:ph type="sldNum" sz="quarter" idx="10"/>
          </p:nvPr>
        </p:nvSpPr>
        <p:spPr/>
        <p:txBody>
          <a:bodyPr/>
          <a:lstStyle/>
          <a:p>
            <a:pPr>
              <a:defRPr/>
            </a:pPr>
            <a:fld id="{C32E41BC-F3C7-4440-964A-79A2B9AB8CF4}" type="slidenum">
              <a:rPr lang="en-US" smtClean="0"/>
              <a:pPr>
                <a:defRPr/>
              </a:pPr>
              <a:t>3</a:t>
            </a:fld>
            <a:endParaRPr lang="en-US" dirty="0"/>
          </a:p>
        </p:txBody>
      </p:sp>
    </p:spTree>
    <p:extLst>
      <p:ext uri="{BB962C8B-B14F-4D97-AF65-F5344CB8AC3E}">
        <p14:creationId xmlns:p14="http://schemas.microsoft.com/office/powerpoint/2010/main" val="52566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9776" y="2169196"/>
            <a:ext cx="6320448" cy="64633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smtClean="0"/>
              <a:t>Query CDW for study population = 120 unique patients:</a:t>
            </a:r>
            <a:endParaRPr lang="en-US" dirty="0"/>
          </a:p>
          <a:p>
            <a:pPr fontAlgn="auto">
              <a:spcBef>
                <a:spcPts val="0"/>
              </a:spcBef>
              <a:spcAft>
                <a:spcPts val="0"/>
              </a:spcAft>
              <a:defRPr/>
            </a:pPr>
            <a:r>
              <a:rPr lang="en-US" dirty="0" smtClean="0"/>
              <a:t>30 HIV, 30 Sickle Cell Anemia, 30 Drug/Alcohol, and 30 ‘unknown’</a:t>
            </a:r>
          </a:p>
        </p:txBody>
      </p:sp>
      <p:sp>
        <p:nvSpPr>
          <p:cNvPr id="6" name="TextBox 5"/>
          <p:cNvSpPr txBox="1"/>
          <p:nvPr/>
        </p:nvSpPr>
        <p:spPr>
          <a:xfrm>
            <a:off x="2133600" y="3061776"/>
            <a:ext cx="335144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defRPr/>
            </a:pPr>
            <a:r>
              <a:rPr lang="en-US" dirty="0" smtClean="0"/>
              <a:t>Create and Anonymize VA C-CDAs</a:t>
            </a:r>
            <a:endParaRPr lang="en-US" dirty="0"/>
          </a:p>
        </p:txBody>
      </p:sp>
      <p:sp>
        <p:nvSpPr>
          <p:cNvPr id="8" name="TextBox 7"/>
          <p:cNvSpPr txBox="1"/>
          <p:nvPr/>
        </p:nvSpPr>
        <p:spPr>
          <a:xfrm>
            <a:off x="3810000" y="3928143"/>
            <a:ext cx="3179075" cy="64633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smtClean="0"/>
              <a:t>SLS scan of 120 XML, </a:t>
            </a:r>
          </a:p>
          <a:p>
            <a:pPr fontAlgn="auto">
              <a:spcBef>
                <a:spcPts val="0"/>
              </a:spcBef>
              <a:spcAft>
                <a:spcPts val="0"/>
              </a:spcAft>
              <a:defRPr/>
            </a:pPr>
            <a:r>
              <a:rPr lang="en-US" dirty="0" smtClean="0"/>
              <a:t>using vocabulary codes and NLP</a:t>
            </a:r>
            <a:endParaRPr lang="en-US" dirty="0"/>
          </a:p>
        </p:txBody>
      </p:sp>
      <p:sp>
        <p:nvSpPr>
          <p:cNvPr id="9" name="TextBox 8"/>
          <p:cNvSpPr txBox="1"/>
          <p:nvPr/>
        </p:nvSpPr>
        <p:spPr>
          <a:xfrm>
            <a:off x="556564" y="3928142"/>
            <a:ext cx="259375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defRPr/>
            </a:pPr>
            <a:r>
              <a:rPr lang="en-US" dirty="0" smtClean="0"/>
              <a:t>ROI staff manual review of 30 ‘unknown’ (PDF)</a:t>
            </a:r>
          </a:p>
        </p:txBody>
      </p:sp>
      <p:sp>
        <p:nvSpPr>
          <p:cNvPr id="11" name="TextBox 10"/>
          <p:cNvSpPr txBox="1"/>
          <p:nvPr/>
        </p:nvSpPr>
        <p:spPr>
          <a:xfrm>
            <a:off x="1058046" y="5052536"/>
            <a:ext cx="4635836" cy="923330"/>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fontAlgn="auto">
              <a:spcBef>
                <a:spcPts val="0"/>
              </a:spcBef>
              <a:spcAft>
                <a:spcPts val="0"/>
              </a:spcAft>
              <a:buFont typeface="Arial" panose="020B0604020202020204" pitchFamily="34" charset="0"/>
              <a:buChar char="•"/>
              <a:defRPr/>
            </a:pPr>
            <a:r>
              <a:rPr lang="en-US" dirty="0" smtClean="0"/>
              <a:t>Compare SLS to 90 known cases</a:t>
            </a:r>
          </a:p>
          <a:p>
            <a:pPr marL="342900" indent="-342900" fontAlgn="auto">
              <a:spcBef>
                <a:spcPts val="0"/>
              </a:spcBef>
              <a:spcAft>
                <a:spcPts val="0"/>
              </a:spcAft>
              <a:buFont typeface="Arial" panose="020B0604020202020204" pitchFamily="34" charset="0"/>
              <a:buChar char="•"/>
              <a:defRPr/>
            </a:pPr>
            <a:r>
              <a:rPr lang="en-US" dirty="0" smtClean="0"/>
              <a:t>Compare SLS to ROI for 30 unknown cases</a:t>
            </a:r>
          </a:p>
          <a:p>
            <a:pPr marL="342900" indent="-342900" fontAlgn="auto">
              <a:spcBef>
                <a:spcPts val="0"/>
              </a:spcBef>
              <a:spcAft>
                <a:spcPts val="0"/>
              </a:spcAft>
              <a:buFont typeface="Arial" panose="020B0604020202020204" pitchFamily="34" charset="0"/>
              <a:buChar char="•"/>
              <a:defRPr/>
            </a:pPr>
            <a:r>
              <a:rPr lang="en-US" dirty="0" smtClean="0"/>
              <a:t>Results analysis</a:t>
            </a:r>
            <a:endParaRPr lang="en-US" dirty="0"/>
          </a:p>
        </p:txBody>
      </p:sp>
      <p:cxnSp>
        <p:nvCxnSpPr>
          <p:cNvPr id="14" name="Elbow Connector 13"/>
          <p:cNvCxnSpPr>
            <a:stCxn id="6" idx="2"/>
            <a:endCxn id="9" idx="0"/>
          </p:cNvCxnSpPr>
          <p:nvPr/>
        </p:nvCxnSpPr>
        <p:spPr>
          <a:xfrm rot="5400000">
            <a:off x="2582865" y="2701683"/>
            <a:ext cx="497034" cy="195588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8" idx="0"/>
          </p:cNvCxnSpPr>
          <p:nvPr/>
        </p:nvCxnSpPr>
        <p:spPr>
          <a:xfrm>
            <a:off x="3810000" y="3679625"/>
            <a:ext cx="1589538" cy="248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2375670" y="4052241"/>
            <a:ext cx="478063" cy="15225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37" name="Elbow Connector 26636"/>
          <p:cNvCxnSpPr>
            <a:stCxn id="8" idx="2"/>
            <a:endCxn id="11" idx="0"/>
          </p:cNvCxnSpPr>
          <p:nvPr/>
        </p:nvCxnSpPr>
        <p:spPr>
          <a:xfrm rot="5400000">
            <a:off x="4148720" y="3801718"/>
            <a:ext cx="478062" cy="20235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39" name="Straight Arrow Connector 26638"/>
          <p:cNvCxnSpPr>
            <a:stCxn id="5" idx="2"/>
            <a:endCxn id="6" idx="0"/>
          </p:cNvCxnSpPr>
          <p:nvPr/>
        </p:nvCxnSpPr>
        <p:spPr>
          <a:xfrm flipH="1">
            <a:off x="3809324" y="2815527"/>
            <a:ext cx="676" cy="246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p:nvPr>
        </p:nvSpPr>
        <p:spPr>
          <a:xfrm>
            <a:off x="457200" y="274638"/>
            <a:ext cx="8229600" cy="1290637"/>
          </a:xfrm>
        </p:spPr>
        <p:txBody>
          <a:bodyPr/>
          <a:lstStyle/>
          <a:p>
            <a:r>
              <a:rPr lang="en-US" dirty="0" smtClean="0"/>
              <a:t>Proof of Concept of SLS</a:t>
            </a:r>
            <a:endParaRPr lang="en-US" dirty="0"/>
          </a:p>
        </p:txBody>
      </p:sp>
    </p:spTree>
    <p:extLst>
      <p:ext uri="{BB962C8B-B14F-4D97-AF65-F5344CB8AC3E}">
        <p14:creationId xmlns:p14="http://schemas.microsoft.com/office/powerpoint/2010/main" val="119666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2261" y="1926208"/>
            <a:ext cx="725070" cy="33855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sz="1600" dirty="0" smtClean="0"/>
              <a:t>CCDAs</a:t>
            </a:r>
          </a:p>
        </p:txBody>
      </p:sp>
      <p:sp>
        <p:nvSpPr>
          <p:cNvPr id="6" name="TextBox 5"/>
          <p:cNvSpPr txBox="1"/>
          <p:nvPr/>
        </p:nvSpPr>
        <p:spPr>
          <a:xfrm>
            <a:off x="2729282" y="4164514"/>
            <a:ext cx="2262614"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defRPr/>
            </a:pPr>
            <a:r>
              <a:rPr lang="en-US" sz="1400" dirty="0" smtClean="0"/>
              <a:t>SLS parsing of text with NLP</a:t>
            </a:r>
            <a:endParaRPr lang="en-US" sz="1400" dirty="0"/>
          </a:p>
        </p:txBody>
      </p:sp>
      <p:cxnSp>
        <p:nvCxnSpPr>
          <p:cNvPr id="26639" name="Straight Arrow Connector 26638"/>
          <p:cNvCxnSpPr>
            <a:stCxn id="52" idx="2"/>
            <a:endCxn id="25" idx="0"/>
          </p:cNvCxnSpPr>
          <p:nvPr/>
        </p:nvCxnSpPr>
        <p:spPr>
          <a:xfrm>
            <a:off x="3834796" y="2996611"/>
            <a:ext cx="0" cy="2807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Diamond 24"/>
          <p:cNvSpPr/>
          <p:nvPr/>
        </p:nvSpPr>
        <p:spPr>
          <a:xfrm>
            <a:off x="3034696" y="3277329"/>
            <a:ext cx="16002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p:cNvCxnSpPr>
            <a:stCxn id="25" idx="2"/>
          </p:cNvCxnSpPr>
          <p:nvPr/>
        </p:nvCxnSpPr>
        <p:spPr>
          <a:xfrm>
            <a:off x="3834796" y="3963129"/>
            <a:ext cx="0" cy="200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5" idx="3"/>
            <a:endCxn id="39" idx="1"/>
          </p:cNvCxnSpPr>
          <p:nvPr/>
        </p:nvCxnSpPr>
        <p:spPr>
          <a:xfrm flipV="1">
            <a:off x="4634896" y="3610011"/>
            <a:ext cx="394304" cy="10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5029200" y="3343311"/>
            <a:ext cx="1295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Mark as ‘Restricted’</a:t>
            </a:r>
            <a:endParaRPr lang="en-US" sz="1400" dirty="0"/>
          </a:p>
        </p:txBody>
      </p:sp>
      <p:sp>
        <p:nvSpPr>
          <p:cNvPr id="41" name="TextBox 40"/>
          <p:cNvSpPr txBox="1"/>
          <p:nvPr/>
        </p:nvSpPr>
        <p:spPr>
          <a:xfrm>
            <a:off x="6730602" y="3379178"/>
            <a:ext cx="1240528" cy="461665"/>
          </a:xfrm>
          <a:prstGeom prst="rect">
            <a:avLst/>
          </a:prstGeom>
          <a:noFill/>
        </p:spPr>
        <p:txBody>
          <a:bodyPr wrap="square" rtlCol="0">
            <a:spAutoFit/>
          </a:bodyPr>
          <a:lstStyle/>
          <a:p>
            <a:r>
              <a:rPr lang="en-US" sz="1200" dirty="0" smtClean="0"/>
              <a:t>List of protected conditions found</a:t>
            </a:r>
            <a:endParaRPr lang="en-US" sz="1200" dirty="0"/>
          </a:p>
        </p:txBody>
      </p:sp>
      <p:cxnSp>
        <p:nvCxnSpPr>
          <p:cNvPr id="43" name="Straight Arrow Connector 42"/>
          <p:cNvCxnSpPr>
            <a:stCxn id="39" idx="3"/>
            <a:endCxn id="41" idx="1"/>
          </p:cNvCxnSpPr>
          <p:nvPr/>
        </p:nvCxnSpPr>
        <p:spPr>
          <a:xfrm>
            <a:off x="6324600" y="3610011"/>
            <a:ext cx="4060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873057" y="2473391"/>
            <a:ext cx="1923478"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defRPr/>
            </a:pPr>
            <a:r>
              <a:rPr lang="en-US" sz="1400" dirty="0" smtClean="0"/>
              <a:t>SLS parsing of codes in structured entries</a:t>
            </a:r>
            <a:endParaRPr lang="en-US" sz="1400" dirty="0"/>
          </a:p>
        </p:txBody>
      </p:sp>
      <p:sp>
        <p:nvSpPr>
          <p:cNvPr id="51" name="TextBox 50"/>
          <p:cNvSpPr txBox="1"/>
          <p:nvPr/>
        </p:nvSpPr>
        <p:spPr>
          <a:xfrm>
            <a:off x="3400154" y="3425344"/>
            <a:ext cx="918713" cy="307777"/>
          </a:xfrm>
          <a:prstGeom prst="rect">
            <a:avLst/>
          </a:prstGeom>
          <a:noFill/>
        </p:spPr>
        <p:txBody>
          <a:bodyPr wrap="none" rtlCol="0">
            <a:spAutoFit/>
          </a:bodyPr>
          <a:lstStyle/>
          <a:p>
            <a:r>
              <a:rPr lang="en-US" sz="1400" dirty="0" smtClean="0"/>
              <a:t>Sensitive?</a:t>
            </a:r>
            <a:endParaRPr lang="en-US" sz="1400" dirty="0"/>
          </a:p>
        </p:txBody>
      </p:sp>
      <p:sp>
        <p:nvSpPr>
          <p:cNvPr id="58" name="Diamond 57"/>
          <p:cNvSpPr/>
          <p:nvPr/>
        </p:nvSpPr>
        <p:spPr>
          <a:xfrm>
            <a:off x="3060489" y="4652914"/>
            <a:ext cx="16002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400154" y="4806460"/>
            <a:ext cx="918713" cy="307777"/>
          </a:xfrm>
          <a:prstGeom prst="rect">
            <a:avLst/>
          </a:prstGeom>
          <a:noFill/>
        </p:spPr>
        <p:txBody>
          <a:bodyPr wrap="none" rtlCol="0">
            <a:spAutoFit/>
          </a:bodyPr>
          <a:lstStyle/>
          <a:p>
            <a:r>
              <a:rPr lang="en-US" sz="1400" dirty="0" smtClean="0"/>
              <a:t>Sensitive?</a:t>
            </a:r>
            <a:endParaRPr lang="en-US" sz="1400" dirty="0"/>
          </a:p>
        </p:txBody>
      </p:sp>
      <p:cxnSp>
        <p:nvCxnSpPr>
          <p:cNvPr id="57" name="Straight Arrow Connector 56"/>
          <p:cNvCxnSpPr>
            <a:stCxn id="5" idx="2"/>
            <a:endCxn id="52" idx="0"/>
          </p:cNvCxnSpPr>
          <p:nvPr/>
        </p:nvCxnSpPr>
        <p:spPr>
          <a:xfrm>
            <a:off x="3834796" y="2264762"/>
            <a:ext cx="0" cy="208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 idx="2"/>
            <a:endCxn id="58" idx="0"/>
          </p:cNvCxnSpPr>
          <p:nvPr/>
        </p:nvCxnSpPr>
        <p:spPr>
          <a:xfrm>
            <a:off x="3860589" y="4472291"/>
            <a:ext cx="0" cy="180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8" idx="3"/>
            <a:endCxn id="66" idx="1"/>
          </p:cNvCxnSpPr>
          <p:nvPr/>
        </p:nvCxnSpPr>
        <p:spPr>
          <a:xfrm flipV="1">
            <a:off x="4660689" y="4976080"/>
            <a:ext cx="368511" cy="1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029200" y="4709380"/>
            <a:ext cx="1295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Mark as ‘Restricted’</a:t>
            </a:r>
            <a:endParaRPr lang="en-US" sz="1400" dirty="0"/>
          </a:p>
        </p:txBody>
      </p:sp>
      <p:sp>
        <p:nvSpPr>
          <p:cNvPr id="67" name="TextBox 66"/>
          <p:cNvSpPr txBox="1"/>
          <p:nvPr/>
        </p:nvSpPr>
        <p:spPr>
          <a:xfrm>
            <a:off x="6729992" y="4755114"/>
            <a:ext cx="1240528" cy="461665"/>
          </a:xfrm>
          <a:prstGeom prst="rect">
            <a:avLst/>
          </a:prstGeom>
          <a:noFill/>
        </p:spPr>
        <p:txBody>
          <a:bodyPr wrap="square" rtlCol="0">
            <a:spAutoFit/>
          </a:bodyPr>
          <a:lstStyle/>
          <a:p>
            <a:r>
              <a:rPr lang="en-US" sz="1200" dirty="0" smtClean="0"/>
              <a:t>List of protected conditions found</a:t>
            </a:r>
            <a:endParaRPr lang="en-US" sz="1200" dirty="0"/>
          </a:p>
        </p:txBody>
      </p:sp>
      <p:cxnSp>
        <p:nvCxnSpPr>
          <p:cNvPr id="68" name="Straight Arrow Connector 67"/>
          <p:cNvCxnSpPr>
            <a:stCxn id="66" idx="3"/>
            <a:endCxn id="67" idx="1"/>
          </p:cNvCxnSpPr>
          <p:nvPr/>
        </p:nvCxnSpPr>
        <p:spPr>
          <a:xfrm>
            <a:off x="6324600" y="4976080"/>
            <a:ext cx="405392" cy="9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8" idx="2"/>
            <a:endCxn id="73" idx="0"/>
          </p:cNvCxnSpPr>
          <p:nvPr/>
        </p:nvCxnSpPr>
        <p:spPr>
          <a:xfrm>
            <a:off x="3860589" y="5338714"/>
            <a:ext cx="44089" cy="223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3200399" y="5562600"/>
            <a:ext cx="1408557"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Mark as ‘Normal’</a:t>
            </a:r>
            <a:endParaRPr lang="en-US" sz="1400" dirty="0"/>
          </a:p>
        </p:txBody>
      </p:sp>
      <p:sp>
        <p:nvSpPr>
          <p:cNvPr id="80" name="TextBox 79"/>
          <p:cNvSpPr txBox="1"/>
          <p:nvPr/>
        </p:nvSpPr>
        <p:spPr>
          <a:xfrm>
            <a:off x="4608957" y="3360068"/>
            <a:ext cx="420243" cy="307777"/>
          </a:xfrm>
          <a:prstGeom prst="rect">
            <a:avLst/>
          </a:prstGeom>
          <a:noFill/>
        </p:spPr>
        <p:txBody>
          <a:bodyPr wrap="none" rtlCol="0">
            <a:spAutoFit/>
          </a:bodyPr>
          <a:lstStyle/>
          <a:p>
            <a:r>
              <a:rPr lang="en-US" sz="1400" dirty="0" smtClean="0"/>
              <a:t>Yes</a:t>
            </a:r>
            <a:endParaRPr lang="en-US" sz="1400" dirty="0"/>
          </a:p>
        </p:txBody>
      </p:sp>
      <p:sp>
        <p:nvSpPr>
          <p:cNvPr id="84" name="TextBox 83"/>
          <p:cNvSpPr txBox="1"/>
          <p:nvPr/>
        </p:nvSpPr>
        <p:spPr>
          <a:xfrm>
            <a:off x="3810000" y="3893468"/>
            <a:ext cx="394660" cy="307777"/>
          </a:xfrm>
          <a:prstGeom prst="rect">
            <a:avLst/>
          </a:prstGeom>
          <a:noFill/>
        </p:spPr>
        <p:txBody>
          <a:bodyPr wrap="none" rtlCol="0">
            <a:spAutoFit/>
          </a:bodyPr>
          <a:lstStyle/>
          <a:p>
            <a:r>
              <a:rPr lang="en-US" sz="1400" dirty="0" smtClean="0"/>
              <a:t>No</a:t>
            </a:r>
            <a:endParaRPr lang="en-US" sz="1400" dirty="0"/>
          </a:p>
        </p:txBody>
      </p:sp>
      <p:sp>
        <p:nvSpPr>
          <p:cNvPr id="85" name="TextBox 84"/>
          <p:cNvSpPr txBox="1"/>
          <p:nvPr/>
        </p:nvSpPr>
        <p:spPr>
          <a:xfrm>
            <a:off x="4648200" y="4731668"/>
            <a:ext cx="420243" cy="307777"/>
          </a:xfrm>
          <a:prstGeom prst="rect">
            <a:avLst/>
          </a:prstGeom>
          <a:noFill/>
        </p:spPr>
        <p:txBody>
          <a:bodyPr wrap="none" rtlCol="0">
            <a:spAutoFit/>
          </a:bodyPr>
          <a:lstStyle/>
          <a:p>
            <a:r>
              <a:rPr lang="en-US" sz="1400" dirty="0" smtClean="0"/>
              <a:t>Yes</a:t>
            </a:r>
            <a:endParaRPr lang="en-US" sz="1400" dirty="0"/>
          </a:p>
        </p:txBody>
      </p:sp>
      <p:sp>
        <p:nvSpPr>
          <p:cNvPr id="86" name="TextBox 85"/>
          <p:cNvSpPr txBox="1"/>
          <p:nvPr/>
        </p:nvSpPr>
        <p:spPr>
          <a:xfrm>
            <a:off x="3810000" y="5242780"/>
            <a:ext cx="394660" cy="307777"/>
          </a:xfrm>
          <a:prstGeom prst="rect">
            <a:avLst/>
          </a:prstGeom>
          <a:noFill/>
        </p:spPr>
        <p:txBody>
          <a:bodyPr wrap="none" rtlCol="0">
            <a:spAutoFit/>
          </a:bodyPr>
          <a:lstStyle/>
          <a:p>
            <a:r>
              <a:rPr lang="en-US" sz="1400" dirty="0" smtClean="0"/>
              <a:t>No</a:t>
            </a:r>
            <a:endParaRPr lang="en-US" sz="1400" dirty="0"/>
          </a:p>
        </p:txBody>
      </p:sp>
      <p:sp>
        <p:nvSpPr>
          <p:cNvPr id="26638" name="Title 26637"/>
          <p:cNvSpPr>
            <a:spLocks noGrp="1"/>
          </p:cNvSpPr>
          <p:nvPr>
            <p:ph type="title"/>
          </p:nvPr>
        </p:nvSpPr>
        <p:spPr/>
        <p:txBody>
          <a:bodyPr/>
          <a:lstStyle/>
          <a:p>
            <a:r>
              <a:rPr lang="en-US" dirty="0" smtClean="0"/>
              <a:t>SLS Process</a:t>
            </a:r>
            <a:endParaRPr lang="en-US" dirty="0"/>
          </a:p>
        </p:txBody>
      </p:sp>
    </p:spTree>
    <p:extLst>
      <p:ext uri="{BB962C8B-B14F-4D97-AF65-F5344CB8AC3E}">
        <p14:creationId xmlns:p14="http://schemas.microsoft.com/office/powerpoint/2010/main" val="298299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 (NLP)</a:t>
            </a:r>
            <a:endParaRPr lang="en-US" dirty="0"/>
          </a:p>
        </p:txBody>
      </p:sp>
      <p:sp>
        <p:nvSpPr>
          <p:cNvPr id="3" name="Content Placeholder 2"/>
          <p:cNvSpPr>
            <a:spLocks noGrp="1"/>
          </p:cNvSpPr>
          <p:nvPr>
            <p:ph idx="1"/>
          </p:nvPr>
        </p:nvSpPr>
        <p:spPr/>
        <p:txBody>
          <a:bodyPr/>
          <a:lstStyle/>
          <a:p>
            <a:r>
              <a:rPr lang="en-US" dirty="0"/>
              <a:t>Apache </a:t>
            </a:r>
            <a:r>
              <a:rPr lang="en-US" b="1" dirty="0" err="1" smtClean="0"/>
              <a:t>cTAKES</a:t>
            </a:r>
            <a:r>
              <a:rPr lang="en-US" dirty="0" smtClean="0"/>
              <a:t> was used</a:t>
            </a:r>
          </a:p>
          <a:p>
            <a:pPr lvl="1"/>
            <a:r>
              <a:rPr lang="en-US" dirty="0" smtClean="0"/>
              <a:t>clinical </a:t>
            </a:r>
            <a:r>
              <a:rPr lang="en-US" dirty="0"/>
              <a:t>Text Analysis and Knowledge Extraction System is an open-source natural language processing system for information extraction from electronic medical record clinical </a:t>
            </a:r>
            <a:r>
              <a:rPr lang="en-US" dirty="0" smtClean="0"/>
              <a:t>free-text (Boston Children Hospital &amp; Mayo)</a:t>
            </a:r>
          </a:p>
          <a:p>
            <a:r>
              <a:rPr lang="en-US" dirty="0" smtClean="0"/>
              <a:t>Concept </a:t>
            </a:r>
            <a:r>
              <a:rPr lang="en-US" dirty="0"/>
              <a:t>/ named entity recognition </a:t>
            </a:r>
            <a:r>
              <a:rPr lang="en-US" dirty="0" smtClean="0"/>
              <a:t>(</a:t>
            </a:r>
            <a:r>
              <a:rPr lang="en-US" b="1" dirty="0" smtClean="0"/>
              <a:t>UMLS</a:t>
            </a:r>
            <a:r>
              <a:rPr lang="en-US" dirty="0" smtClean="0"/>
              <a:t>, SNOMED CT, etc.) in VA C-CDAs, based on in-house XML parser of both narrative blocks and structured entries</a:t>
            </a:r>
          </a:p>
          <a:p>
            <a:r>
              <a:rPr lang="en-US" dirty="0" smtClean="0"/>
              <a:t>The </a:t>
            </a:r>
            <a:r>
              <a:rPr lang="en-US" dirty="0"/>
              <a:t>UMLS codes found </a:t>
            </a:r>
            <a:r>
              <a:rPr lang="en-US" dirty="0" smtClean="0"/>
              <a:t>were expanded to </a:t>
            </a:r>
            <a:r>
              <a:rPr lang="en-US" dirty="0"/>
              <a:t>their semantic </a:t>
            </a:r>
            <a:r>
              <a:rPr lang="en-US" dirty="0" smtClean="0"/>
              <a:t>map sets</a:t>
            </a:r>
          </a:p>
          <a:p>
            <a:r>
              <a:rPr lang="en-US" dirty="0" smtClean="0"/>
              <a:t>These codes were compared </a:t>
            </a:r>
            <a:r>
              <a:rPr lang="en-US" dirty="0"/>
              <a:t>to the codes in the sensitivity </a:t>
            </a:r>
            <a:r>
              <a:rPr lang="en-US" dirty="0" smtClean="0"/>
              <a:t>list for the 7332 protected conditions </a:t>
            </a:r>
          </a:p>
          <a:p>
            <a:r>
              <a:rPr lang="en-US" dirty="0" smtClean="0"/>
              <a:t>Similarly </a:t>
            </a:r>
            <a:r>
              <a:rPr lang="en-US" dirty="0"/>
              <a:t>to the code scan, the NLP scan does not stop at the first sensitive code found but parses all textual information in </a:t>
            </a:r>
            <a:r>
              <a:rPr lang="en-US" dirty="0" smtClean="0"/>
              <a:t>the </a:t>
            </a:r>
            <a:r>
              <a:rPr lang="en-US" dirty="0"/>
              <a:t>C-CDA and </a:t>
            </a:r>
            <a:r>
              <a:rPr lang="en-US" dirty="0" smtClean="0"/>
              <a:t>lists all </a:t>
            </a:r>
            <a:r>
              <a:rPr lang="en-US" dirty="0"/>
              <a:t>privacy sensitive codes </a:t>
            </a:r>
            <a:r>
              <a:rPr lang="en-US" dirty="0" smtClean="0"/>
              <a:t>found</a:t>
            </a:r>
          </a:p>
        </p:txBody>
      </p:sp>
      <p:sp>
        <p:nvSpPr>
          <p:cNvPr id="4" name="Slide Number Placeholder 3"/>
          <p:cNvSpPr>
            <a:spLocks noGrp="1"/>
          </p:cNvSpPr>
          <p:nvPr>
            <p:ph type="sldNum" sz="quarter" idx="10"/>
          </p:nvPr>
        </p:nvSpPr>
        <p:spPr/>
        <p:txBody>
          <a:bodyPr/>
          <a:lstStyle/>
          <a:p>
            <a:pPr>
              <a:defRPr/>
            </a:pPr>
            <a:fld id="{C32E41BC-F3C7-4440-964A-79A2B9AB8CF4}" type="slidenum">
              <a:rPr lang="en-US" smtClean="0"/>
              <a:pPr>
                <a:defRPr/>
              </a:pPr>
              <a:t>6</a:t>
            </a:fld>
            <a:endParaRPr lang="en-US" dirty="0"/>
          </a:p>
        </p:txBody>
      </p:sp>
    </p:spTree>
    <p:extLst>
      <p:ext uri="{BB962C8B-B14F-4D97-AF65-F5344CB8AC3E}">
        <p14:creationId xmlns:p14="http://schemas.microsoft.com/office/powerpoint/2010/main" val="10986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290637"/>
          </a:xfrm>
        </p:spPr>
        <p:txBody>
          <a:bodyPr>
            <a:normAutofit/>
          </a:bodyPr>
          <a:lstStyle/>
          <a:p>
            <a:r>
              <a:rPr lang="en-US" dirty="0" smtClean="0"/>
              <a:t>SLS Results Showing Why a Record is Restricted</a:t>
            </a:r>
            <a:endParaRPr lang="en-US" dirty="0"/>
          </a:p>
        </p:txBody>
      </p:sp>
      <p:pic>
        <p:nvPicPr>
          <p:cNvPr id="4" name="Picture 3"/>
          <p:cNvPicPr/>
          <p:nvPr/>
        </p:nvPicPr>
        <p:blipFill rotWithShape="1">
          <a:blip r:embed="rId3"/>
          <a:srcRect t="6244" b="28472"/>
          <a:stretch/>
        </p:blipFill>
        <p:spPr bwMode="auto">
          <a:xfrm>
            <a:off x="228600" y="1959428"/>
            <a:ext cx="8763000" cy="37555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1513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31838"/>
            <a:ext cx="8229600" cy="792162"/>
          </a:xfrm>
        </p:spPr>
        <p:txBody>
          <a:bodyPr>
            <a:normAutofit/>
          </a:bodyPr>
          <a:lstStyle/>
          <a:p>
            <a:r>
              <a:rPr lang="en-US" dirty="0" smtClean="0"/>
              <a:t>Conditions Detected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11571611"/>
              </p:ext>
            </p:extLst>
          </p:nvPr>
        </p:nvGraphicFramePr>
        <p:xfrm>
          <a:off x="1192447" y="2261722"/>
          <a:ext cx="6759105" cy="1319678"/>
        </p:xfrm>
        <a:graphic>
          <a:graphicData uri="http://schemas.openxmlformats.org/drawingml/2006/table">
            <a:tbl>
              <a:tblPr firstRow="1" firstCol="1" bandRow="1">
                <a:tableStyleId>{5C22544A-7EE6-4342-B048-85BDC9FD1C3A}</a:tableStyleId>
              </a:tblPr>
              <a:tblGrid>
                <a:gridCol w="1795102"/>
                <a:gridCol w="1252898"/>
                <a:gridCol w="1143000"/>
                <a:gridCol w="1219200"/>
                <a:gridCol w="1348905"/>
              </a:tblGrid>
              <a:tr h="381000">
                <a:tc>
                  <a:txBody>
                    <a:bodyPr/>
                    <a:lstStyle/>
                    <a:p>
                      <a:pPr marL="0" marR="0">
                        <a:lnSpc>
                          <a:spcPct val="115000"/>
                        </a:lnSpc>
                        <a:spcBef>
                          <a:spcPts val="0"/>
                        </a:spcBef>
                        <a:spcAft>
                          <a:spcPts val="0"/>
                        </a:spcAft>
                      </a:pP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HIV</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SCA</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a:effectLst/>
                        </a:rPr>
                        <a:t>Abuse</a:t>
                      </a:r>
                      <a:endParaRPr lang="en-US" sz="20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a:effectLst/>
                        </a:rPr>
                        <a:t>Normal</a:t>
                      </a:r>
                      <a:endParaRPr lang="en-US" sz="2000" dirty="0">
                        <a:effectLst/>
                        <a:latin typeface="Calibri"/>
                        <a:ea typeface="Calibri"/>
                        <a:cs typeface="Times New Roman"/>
                      </a:endParaRPr>
                    </a:p>
                  </a:txBody>
                  <a:tcPr marL="68580" marR="68580" marT="0" marB="0" anchor="b"/>
                </a:tc>
              </a:tr>
              <a:tr h="457200">
                <a:tc>
                  <a:txBody>
                    <a:bodyPr/>
                    <a:lstStyle/>
                    <a:p>
                      <a:pPr marL="0" marR="0">
                        <a:lnSpc>
                          <a:spcPct val="115000"/>
                        </a:lnSpc>
                        <a:spcBef>
                          <a:spcPts val="0"/>
                        </a:spcBef>
                        <a:spcAft>
                          <a:spcPts val="0"/>
                        </a:spcAft>
                      </a:pPr>
                      <a:r>
                        <a:rPr lang="en-US" sz="2000" dirty="0" smtClean="0">
                          <a:effectLst/>
                          <a:latin typeface="Calibri"/>
                          <a:ea typeface="Calibri"/>
                          <a:cs typeface="Times New Roman"/>
                        </a:rPr>
                        <a:t>CONTROL</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32</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29</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31</a:t>
                      </a:r>
                    </a:p>
                  </a:txBody>
                  <a:tcPr marL="68580" marR="68580" marT="0" marB="0" anchor="b"/>
                </a:tc>
                <a:tc>
                  <a:txBody>
                    <a:bodyPr/>
                    <a:lstStyle/>
                    <a:p>
                      <a:pPr marL="0" marR="0" algn="r">
                        <a:lnSpc>
                          <a:spcPct val="115000"/>
                        </a:lnSpc>
                        <a:spcBef>
                          <a:spcPts val="0"/>
                        </a:spcBef>
                        <a:spcAft>
                          <a:spcPts val="0"/>
                        </a:spcAft>
                      </a:pPr>
                      <a:r>
                        <a:rPr lang="en-US" sz="2000" dirty="0" smtClean="0">
                          <a:effectLst/>
                        </a:rPr>
                        <a:t>0</a:t>
                      </a:r>
                    </a:p>
                  </a:txBody>
                  <a:tcPr marL="68580" marR="68580" marT="0" marB="0" anchor="b"/>
                </a:tc>
              </a:tr>
              <a:tr h="481478">
                <a:tc>
                  <a:txBody>
                    <a:bodyPr/>
                    <a:lstStyle/>
                    <a:p>
                      <a:pPr marL="0" marR="0">
                        <a:lnSpc>
                          <a:spcPct val="115000"/>
                        </a:lnSpc>
                        <a:spcBef>
                          <a:spcPts val="0"/>
                        </a:spcBef>
                        <a:spcAft>
                          <a:spcPts val="0"/>
                        </a:spcAft>
                      </a:pPr>
                      <a:r>
                        <a:rPr lang="en-US" sz="2000" dirty="0" smtClean="0">
                          <a:effectLst/>
                        </a:rPr>
                        <a:t>SLS</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34</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29</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52</a:t>
                      </a:r>
                    </a:p>
                  </a:txBody>
                  <a:tcPr marL="68580" marR="68580" marT="0" marB="0" anchor="b"/>
                </a:tc>
                <a:tc>
                  <a:txBody>
                    <a:bodyPr/>
                    <a:lstStyle/>
                    <a:p>
                      <a:pPr marL="0" marR="0" algn="r">
                        <a:lnSpc>
                          <a:spcPct val="115000"/>
                        </a:lnSpc>
                        <a:spcBef>
                          <a:spcPts val="0"/>
                        </a:spcBef>
                        <a:spcAft>
                          <a:spcPts val="0"/>
                        </a:spcAft>
                      </a:pPr>
                      <a:r>
                        <a:rPr lang="en-US" sz="2000" dirty="0" smtClean="0">
                          <a:effectLst/>
                        </a:rPr>
                        <a:t>0</a:t>
                      </a:r>
                    </a:p>
                  </a:txBody>
                  <a:tcPr marL="68580" marR="68580" marT="0" marB="0" anchor="b"/>
                </a:tc>
              </a:tr>
            </a:tbl>
          </a:graphicData>
        </a:graphic>
      </p:graphicFrame>
      <p:sp>
        <p:nvSpPr>
          <p:cNvPr id="4" name="Title 1"/>
          <p:cNvSpPr txBox="1">
            <a:spLocks/>
          </p:cNvSpPr>
          <p:nvPr/>
        </p:nvSpPr>
        <p:spPr>
          <a:xfrm>
            <a:off x="457200" y="3714528"/>
            <a:ext cx="8229600" cy="7921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u="sng" dirty="0" smtClean="0"/>
              <a:t>Unknown</a:t>
            </a:r>
            <a:r>
              <a:rPr lang="en-US" sz="2400" b="1" dirty="0" smtClean="0"/>
              <a:t> Cases (33)</a:t>
            </a:r>
            <a:endParaRPr lang="en-US" sz="2400" dirty="0"/>
          </a:p>
        </p:txBody>
      </p:sp>
      <p:graphicFrame>
        <p:nvGraphicFramePr>
          <p:cNvPr id="5" name="Content Placeholder 5"/>
          <p:cNvGraphicFramePr>
            <a:graphicFrameLocks/>
          </p:cNvGraphicFramePr>
          <p:nvPr>
            <p:extLst>
              <p:ext uri="{D42A27DB-BD31-4B8C-83A1-F6EECF244321}">
                <p14:modId xmlns:p14="http://schemas.microsoft.com/office/powerpoint/2010/main" val="80511378"/>
              </p:ext>
            </p:extLst>
          </p:nvPr>
        </p:nvGraphicFramePr>
        <p:xfrm>
          <a:off x="1295400" y="4419600"/>
          <a:ext cx="6781800" cy="1219200"/>
        </p:xfrm>
        <a:graphic>
          <a:graphicData uri="http://schemas.openxmlformats.org/drawingml/2006/table">
            <a:tbl>
              <a:tblPr firstRow="1" firstCol="1" bandRow="1">
                <a:tableStyleId>{5C22544A-7EE6-4342-B048-85BDC9FD1C3A}</a:tableStyleId>
              </a:tblPr>
              <a:tblGrid>
                <a:gridCol w="1905000"/>
                <a:gridCol w="1143000"/>
                <a:gridCol w="1143000"/>
                <a:gridCol w="1219200"/>
                <a:gridCol w="1371600"/>
              </a:tblGrid>
              <a:tr h="381000">
                <a:tc>
                  <a:txBody>
                    <a:bodyPr/>
                    <a:lstStyle/>
                    <a:p>
                      <a:pPr marL="0" marR="0">
                        <a:lnSpc>
                          <a:spcPct val="115000"/>
                        </a:lnSpc>
                        <a:spcBef>
                          <a:spcPts val="0"/>
                        </a:spcBef>
                        <a:spcAft>
                          <a:spcPts val="0"/>
                        </a:spcAft>
                      </a:pP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latin typeface="Calibri"/>
                          <a:ea typeface="Calibri"/>
                          <a:cs typeface="Times New Roman"/>
                        </a:rPr>
                        <a:t>HIV</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latin typeface="Calibri"/>
                          <a:ea typeface="Calibri"/>
                          <a:cs typeface="Times New Roman"/>
                        </a:rPr>
                        <a:t>SCA</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Abuse</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Normal</a:t>
                      </a:r>
                      <a:endParaRPr lang="en-US" sz="2000" dirty="0">
                        <a:effectLst/>
                        <a:latin typeface="Calibri"/>
                        <a:ea typeface="Calibri"/>
                        <a:cs typeface="Times New Roman"/>
                      </a:endParaRPr>
                    </a:p>
                  </a:txBody>
                  <a:tcPr marL="68580" marR="68580" marT="0" marB="0" anchor="b"/>
                </a:tc>
              </a:tr>
              <a:tr h="457200">
                <a:tc>
                  <a:txBody>
                    <a:bodyPr/>
                    <a:lstStyle/>
                    <a:p>
                      <a:pPr marL="0" marR="0">
                        <a:lnSpc>
                          <a:spcPct val="115000"/>
                        </a:lnSpc>
                        <a:spcBef>
                          <a:spcPts val="0"/>
                        </a:spcBef>
                        <a:spcAft>
                          <a:spcPts val="0"/>
                        </a:spcAft>
                      </a:pPr>
                      <a:r>
                        <a:rPr lang="en-US" sz="2000" dirty="0" smtClean="0">
                          <a:effectLst/>
                        </a:rPr>
                        <a:t>ROI</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latin typeface="Calibri"/>
                          <a:ea typeface="Calibri"/>
                          <a:cs typeface="Times New Roman"/>
                        </a:rPr>
                        <a:t>1</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latin typeface="Calibri"/>
                          <a:ea typeface="Calibri"/>
                          <a:cs typeface="Times New Roman"/>
                        </a:rPr>
                        <a:t>0</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7</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25</a:t>
                      </a:r>
                      <a:endParaRPr lang="en-US" sz="2000" dirty="0">
                        <a:effectLst/>
                        <a:latin typeface="Calibri"/>
                        <a:ea typeface="Calibri"/>
                        <a:cs typeface="Times New Roman"/>
                      </a:endParaRPr>
                    </a:p>
                  </a:txBody>
                  <a:tcPr marL="68580" marR="68580" marT="0" marB="0" anchor="b"/>
                </a:tc>
              </a:tr>
              <a:tr h="381000">
                <a:tc>
                  <a:txBody>
                    <a:bodyPr/>
                    <a:lstStyle/>
                    <a:p>
                      <a:pPr marL="0" marR="0">
                        <a:lnSpc>
                          <a:spcPct val="115000"/>
                        </a:lnSpc>
                        <a:spcBef>
                          <a:spcPts val="0"/>
                        </a:spcBef>
                        <a:spcAft>
                          <a:spcPts val="0"/>
                        </a:spcAft>
                      </a:pPr>
                      <a:r>
                        <a:rPr lang="en-US" sz="2000" dirty="0" smtClean="0">
                          <a:effectLst/>
                        </a:rPr>
                        <a:t>SLS</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latin typeface="Calibri"/>
                          <a:ea typeface="Calibri"/>
                          <a:cs typeface="Times New Roman"/>
                        </a:rPr>
                        <a:t>9</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latin typeface="Calibri"/>
                          <a:ea typeface="Calibri"/>
                          <a:cs typeface="Times New Roman"/>
                        </a:rPr>
                        <a:t>0</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23</a:t>
                      </a:r>
                      <a:endParaRPr lang="en-US" sz="20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2000" dirty="0" smtClean="0">
                          <a:effectLst/>
                        </a:rPr>
                        <a:t>9</a:t>
                      </a:r>
                      <a:endParaRPr lang="en-US" sz="2000" dirty="0">
                        <a:effectLst/>
                        <a:latin typeface="Calibri"/>
                        <a:ea typeface="Calibri"/>
                        <a:cs typeface="Times New Roman"/>
                      </a:endParaRPr>
                    </a:p>
                  </a:txBody>
                  <a:tcPr marL="68580" marR="68580" marT="0" marB="0" anchor="b"/>
                </a:tc>
              </a:tr>
            </a:tbl>
          </a:graphicData>
        </a:graphic>
      </p:graphicFrame>
      <p:sp>
        <p:nvSpPr>
          <p:cNvPr id="7" name="Title 1"/>
          <p:cNvSpPr txBox="1">
            <a:spLocks/>
          </p:cNvSpPr>
          <p:nvPr/>
        </p:nvSpPr>
        <p:spPr>
          <a:xfrm>
            <a:off x="457200" y="1570038"/>
            <a:ext cx="8229600" cy="7921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u="sng" dirty="0"/>
              <a:t>K</a:t>
            </a:r>
            <a:r>
              <a:rPr lang="en-US" sz="2400" b="1" u="sng" dirty="0" smtClean="0"/>
              <a:t>nown</a:t>
            </a:r>
            <a:r>
              <a:rPr lang="en-US" sz="2400" b="1" dirty="0" smtClean="0"/>
              <a:t> Cases (92)</a:t>
            </a:r>
            <a:endParaRPr lang="en-US" sz="2400" dirty="0"/>
          </a:p>
        </p:txBody>
      </p:sp>
    </p:spTree>
    <p:extLst>
      <p:ext uri="{BB962C8B-B14F-4D97-AF65-F5344CB8AC3E}">
        <p14:creationId xmlns:p14="http://schemas.microsoft.com/office/powerpoint/2010/main" val="976815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Conditions Detected with </a:t>
            </a:r>
            <a:r>
              <a:rPr lang="en-US" u="sng" dirty="0" smtClean="0"/>
              <a:t>Known</a:t>
            </a:r>
            <a:r>
              <a:rPr lang="en-US" dirty="0" smtClean="0"/>
              <a:t> Cases, Sensitivity and Specificity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489369"/>
              </p:ext>
            </p:extLst>
          </p:nvPr>
        </p:nvGraphicFramePr>
        <p:xfrm>
          <a:off x="457200" y="3390337"/>
          <a:ext cx="8229601" cy="2013132"/>
        </p:xfrm>
        <a:graphic>
          <a:graphicData uri="http://schemas.openxmlformats.org/drawingml/2006/table">
            <a:tbl>
              <a:tblPr firstRow="1" firstCol="1" bandRow="1">
                <a:tableStyleId>{5C22544A-7EE6-4342-B048-85BDC9FD1C3A}</a:tableStyleId>
              </a:tblPr>
              <a:tblGrid>
                <a:gridCol w="2611315"/>
                <a:gridCol w="1221957"/>
                <a:gridCol w="1465443"/>
                <a:gridCol w="1465443"/>
                <a:gridCol w="1465443"/>
              </a:tblGrid>
              <a:tr h="503283">
                <a:tc>
                  <a:txBody>
                    <a:bodyPr/>
                    <a:lstStyle/>
                    <a:p>
                      <a:pPr marL="0" marR="0">
                        <a:lnSpc>
                          <a:spcPct val="115000"/>
                        </a:lnSpc>
                        <a:spcBef>
                          <a:spcPts val="0"/>
                        </a:spcBef>
                        <a:spcAft>
                          <a:spcPts val="0"/>
                        </a:spcAft>
                      </a:pPr>
                      <a:endParaRPr lang="en-US" sz="2000" dirty="0">
                        <a:effectLst/>
                        <a:latin typeface="Calibri"/>
                        <a:ea typeface="Calibri"/>
                        <a:cs typeface="Times New Roman"/>
                      </a:endParaRPr>
                    </a:p>
                  </a:txBody>
                  <a:tcPr marL="71218" marR="71218" marT="0" marB="0" anchor="b"/>
                </a:tc>
                <a:tc>
                  <a:txBody>
                    <a:bodyPr/>
                    <a:lstStyle/>
                    <a:p>
                      <a:pPr marL="0" marR="0" algn="r">
                        <a:lnSpc>
                          <a:spcPct val="115000"/>
                        </a:lnSpc>
                        <a:spcBef>
                          <a:spcPts val="0"/>
                        </a:spcBef>
                        <a:spcAft>
                          <a:spcPts val="0"/>
                        </a:spcAft>
                      </a:pPr>
                      <a:r>
                        <a:rPr lang="en-US" sz="2000">
                          <a:effectLst/>
                        </a:rPr>
                        <a:t>HIV</a:t>
                      </a:r>
                      <a:endParaRPr lang="en-US" sz="2000">
                        <a:effectLst/>
                        <a:latin typeface="Calibri"/>
                        <a:ea typeface="Calibri"/>
                        <a:cs typeface="Times New Roman"/>
                      </a:endParaRPr>
                    </a:p>
                  </a:txBody>
                  <a:tcPr marL="71218" marR="71218" marT="0" marB="0" anchor="b"/>
                </a:tc>
                <a:tc>
                  <a:txBody>
                    <a:bodyPr/>
                    <a:lstStyle/>
                    <a:p>
                      <a:pPr marL="0" marR="0" algn="r">
                        <a:lnSpc>
                          <a:spcPct val="115000"/>
                        </a:lnSpc>
                        <a:spcBef>
                          <a:spcPts val="0"/>
                        </a:spcBef>
                        <a:spcAft>
                          <a:spcPts val="0"/>
                        </a:spcAft>
                      </a:pPr>
                      <a:r>
                        <a:rPr lang="en-US" sz="2000">
                          <a:effectLst/>
                        </a:rPr>
                        <a:t>SCA</a:t>
                      </a:r>
                      <a:endParaRPr lang="en-US" sz="2000">
                        <a:effectLst/>
                        <a:latin typeface="Calibri"/>
                        <a:ea typeface="Calibri"/>
                        <a:cs typeface="Times New Roman"/>
                      </a:endParaRPr>
                    </a:p>
                  </a:txBody>
                  <a:tcPr marL="71218" marR="71218" marT="0" marB="0" anchor="b"/>
                </a:tc>
                <a:tc>
                  <a:txBody>
                    <a:bodyPr/>
                    <a:lstStyle/>
                    <a:p>
                      <a:pPr marL="0" marR="0" algn="r">
                        <a:lnSpc>
                          <a:spcPct val="115000"/>
                        </a:lnSpc>
                        <a:spcBef>
                          <a:spcPts val="0"/>
                        </a:spcBef>
                        <a:spcAft>
                          <a:spcPts val="0"/>
                        </a:spcAft>
                      </a:pPr>
                      <a:r>
                        <a:rPr lang="en-US" sz="2000" dirty="0">
                          <a:effectLst/>
                        </a:rPr>
                        <a:t>Abuse</a:t>
                      </a:r>
                      <a:endParaRPr lang="en-US" sz="2000" dirty="0">
                        <a:effectLst/>
                        <a:latin typeface="Calibri"/>
                        <a:ea typeface="Calibri"/>
                        <a:cs typeface="Times New Roman"/>
                      </a:endParaRPr>
                    </a:p>
                  </a:txBody>
                  <a:tcPr marL="71218" marR="71218" marT="0" marB="0" anchor="b"/>
                </a:tc>
                <a:tc>
                  <a:txBody>
                    <a:bodyPr/>
                    <a:lstStyle/>
                    <a:p>
                      <a:pPr marL="0" marR="0" algn="r">
                        <a:lnSpc>
                          <a:spcPct val="115000"/>
                        </a:lnSpc>
                        <a:spcBef>
                          <a:spcPts val="0"/>
                        </a:spcBef>
                        <a:spcAft>
                          <a:spcPts val="0"/>
                        </a:spcAft>
                      </a:pPr>
                      <a:r>
                        <a:rPr lang="en-US" sz="2000">
                          <a:effectLst/>
                        </a:rPr>
                        <a:t>Normal</a:t>
                      </a:r>
                      <a:endParaRPr lang="en-US" sz="2000">
                        <a:effectLst/>
                        <a:latin typeface="Calibri"/>
                        <a:ea typeface="Calibri"/>
                        <a:cs typeface="Times New Roman"/>
                      </a:endParaRPr>
                    </a:p>
                  </a:txBody>
                  <a:tcPr marL="71218" marR="71218" marT="0" marB="0" anchor="b"/>
                </a:tc>
              </a:tr>
              <a:tr h="503283">
                <a:tc>
                  <a:txBody>
                    <a:bodyPr/>
                    <a:lstStyle/>
                    <a:p>
                      <a:pPr marL="0" marR="0">
                        <a:lnSpc>
                          <a:spcPct val="115000"/>
                        </a:lnSpc>
                        <a:spcBef>
                          <a:spcPts val="0"/>
                        </a:spcBef>
                        <a:spcAft>
                          <a:spcPts val="0"/>
                        </a:spcAft>
                      </a:pPr>
                      <a:r>
                        <a:rPr lang="en-US" sz="2000" dirty="0" smtClean="0">
                          <a:effectLst/>
                        </a:rPr>
                        <a:t>Sensitivity</a:t>
                      </a:r>
                      <a:r>
                        <a:rPr lang="en-US" sz="2000" baseline="0" dirty="0" smtClean="0">
                          <a:effectLst/>
                        </a:rPr>
                        <a:t> (TP rate)</a:t>
                      </a:r>
                      <a:endParaRPr lang="en-US" sz="2000" dirty="0">
                        <a:effectLst/>
                        <a:latin typeface="Calibri"/>
                        <a:ea typeface="Calibri"/>
                        <a:cs typeface="Times New Roman"/>
                      </a:endParaRPr>
                    </a:p>
                  </a:txBody>
                  <a:tcPr marL="71218" marR="71218" marT="0" marB="0" anchor="b"/>
                </a:tc>
                <a:tc>
                  <a:txBody>
                    <a:bodyPr/>
                    <a:lstStyle/>
                    <a:p>
                      <a:pPr algn="r" fontAlgn="b"/>
                      <a:r>
                        <a:rPr lang="en-US" sz="2000" b="0" i="0" u="none" strike="noStrike" dirty="0" smtClean="0">
                          <a:solidFill>
                            <a:srgbClr val="9C0006"/>
                          </a:solidFill>
                          <a:effectLst/>
                          <a:latin typeface="Calibri"/>
                        </a:rPr>
                        <a:t>100%</a:t>
                      </a:r>
                      <a:endParaRPr lang="en-US" sz="2000" b="0" i="0" u="none" strike="noStrike" dirty="0">
                        <a:solidFill>
                          <a:srgbClr val="9C0006"/>
                        </a:solidFill>
                        <a:effectLst/>
                        <a:latin typeface="Calibri"/>
                      </a:endParaRPr>
                    </a:p>
                  </a:txBody>
                  <a:tcPr marL="9891" marR="9891" marT="9525" marB="0" anchor="b"/>
                </a:tc>
                <a:tc>
                  <a:txBody>
                    <a:bodyPr/>
                    <a:lstStyle/>
                    <a:p>
                      <a:pPr algn="r" fontAlgn="b"/>
                      <a:r>
                        <a:rPr lang="en-US" sz="2000" b="0" i="0" u="none" strike="noStrike">
                          <a:solidFill>
                            <a:srgbClr val="9C0006"/>
                          </a:solidFill>
                          <a:effectLst/>
                          <a:latin typeface="Calibri"/>
                        </a:rPr>
                        <a:t>100%</a:t>
                      </a:r>
                    </a:p>
                  </a:txBody>
                  <a:tcPr marL="9891" marR="9891" marT="9525" marB="0" anchor="b"/>
                </a:tc>
                <a:tc>
                  <a:txBody>
                    <a:bodyPr/>
                    <a:lstStyle/>
                    <a:p>
                      <a:pPr algn="r" fontAlgn="b"/>
                      <a:r>
                        <a:rPr lang="en-US" sz="2000" b="0" i="0" u="none" strike="noStrike" dirty="0" smtClean="0">
                          <a:solidFill>
                            <a:srgbClr val="9C0006"/>
                          </a:solidFill>
                          <a:effectLst/>
                          <a:latin typeface="Calibri"/>
                        </a:rPr>
                        <a:t>100%</a:t>
                      </a:r>
                      <a:endParaRPr lang="en-US" sz="2000" b="0" i="0" u="none" strike="noStrike" dirty="0">
                        <a:solidFill>
                          <a:srgbClr val="9C0006"/>
                        </a:solidFill>
                        <a:effectLst/>
                        <a:latin typeface="Calibri"/>
                      </a:endParaRPr>
                    </a:p>
                  </a:txBody>
                  <a:tcPr marL="9891" marR="9891" marT="9525" marB="0" anchor="b"/>
                </a:tc>
                <a:tc>
                  <a:txBody>
                    <a:bodyPr/>
                    <a:lstStyle/>
                    <a:p>
                      <a:pPr algn="l" fontAlgn="b"/>
                      <a:r>
                        <a:rPr lang="en-US" sz="2000" b="0" i="0" u="none" strike="noStrike" dirty="0">
                          <a:solidFill>
                            <a:srgbClr val="9C0006"/>
                          </a:solidFill>
                          <a:effectLst/>
                          <a:latin typeface="Calibri"/>
                        </a:rPr>
                        <a:t> </a:t>
                      </a:r>
                    </a:p>
                  </a:txBody>
                  <a:tcPr marL="9891" marR="9891" marT="9525" marB="0" anchor="b"/>
                </a:tc>
              </a:tr>
              <a:tr h="503283">
                <a:tc>
                  <a:txBody>
                    <a:bodyPr/>
                    <a:lstStyle/>
                    <a:p>
                      <a:pPr marL="0" marR="0">
                        <a:lnSpc>
                          <a:spcPct val="115000"/>
                        </a:lnSpc>
                        <a:spcBef>
                          <a:spcPts val="0"/>
                        </a:spcBef>
                        <a:spcAft>
                          <a:spcPts val="0"/>
                        </a:spcAft>
                      </a:pPr>
                      <a:r>
                        <a:rPr lang="en-US" sz="2000" dirty="0" smtClean="0">
                          <a:effectLst/>
                          <a:latin typeface="Calibri"/>
                          <a:ea typeface="Calibri"/>
                          <a:cs typeface="Times New Roman"/>
                        </a:rPr>
                        <a:t>Excess</a:t>
                      </a:r>
                      <a:r>
                        <a:rPr lang="en-US" sz="2000" baseline="0" dirty="0" smtClean="0">
                          <a:effectLst/>
                          <a:latin typeface="Calibri"/>
                          <a:ea typeface="Calibri"/>
                          <a:cs typeface="Times New Roman"/>
                        </a:rPr>
                        <a:t> Positive</a:t>
                      </a:r>
                      <a:r>
                        <a:rPr lang="en-US" sz="2000" dirty="0" smtClean="0">
                          <a:effectLst/>
                          <a:latin typeface="Calibri"/>
                          <a:ea typeface="Calibri"/>
                          <a:cs typeface="Times New Roman"/>
                        </a:rPr>
                        <a:t> rate</a:t>
                      </a:r>
                      <a:endParaRPr lang="en-US" sz="2000" dirty="0">
                        <a:effectLst/>
                        <a:latin typeface="Calibri"/>
                        <a:ea typeface="Calibri"/>
                        <a:cs typeface="Times New Roman"/>
                      </a:endParaRPr>
                    </a:p>
                  </a:txBody>
                  <a:tcPr marL="71218" marR="71218" marT="0" marB="0" anchor="b"/>
                </a:tc>
                <a:tc>
                  <a:txBody>
                    <a:bodyPr/>
                    <a:lstStyle/>
                    <a:p>
                      <a:pPr algn="r" fontAlgn="b"/>
                      <a:r>
                        <a:rPr lang="en-US" sz="2000" b="0" i="0" u="none" strike="noStrike" dirty="0" smtClean="0">
                          <a:solidFill>
                            <a:srgbClr val="000000"/>
                          </a:solidFill>
                          <a:effectLst/>
                          <a:latin typeface="Calibri"/>
                        </a:rPr>
                        <a:t>6%</a:t>
                      </a:r>
                      <a:endParaRPr lang="en-US" sz="2000" b="0" i="0" u="none" strike="noStrike" dirty="0">
                        <a:solidFill>
                          <a:srgbClr val="000000"/>
                        </a:solidFill>
                        <a:effectLst/>
                        <a:latin typeface="Calibri"/>
                      </a:endParaRPr>
                    </a:p>
                  </a:txBody>
                  <a:tcPr marL="9891" marR="9891" marT="9525" marB="0" anchor="b"/>
                </a:tc>
                <a:tc>
                  <a:txBody>
                    <a:bodyPr/>
                    <a:lstStyle/>
                    <a:p>
                      <a:pPr algn="r" fontAlgn="b"/>
                      <a:r>
                        <a:rPr lang="en-US" sz="2000" b="0" i="0" u="none" strike="noStrike" dirty="0">
                          <a:solidFill>
                            <a:srgbClr val="000000"/>
                          </a:solidFill>
                          <a:effectLst/>
                          <a:latin typeface="Calibri"/>
                        </a:rPr>
                        <a:t>0%</a:t>
                      </a:r>
                    </a:p>
                  </a:txBody>
                  <a:tcPr marL="9891" marR="9891" marT="9525" marB="0" anchor="b"/>
                </a:tc>
                <a:tc>
                  <a:txBody>
                    <a:bodyPr/>
                    <a:lstStyle/>
                    <a:p>
                      <a:pPr algn="r" fontAlgn="b"/>
                      <a:r>
                        <a:rPr lang="en-US" sz="2000" b="0" i="0" u="none" strike="noStrike" dirty="0" smtClean="0">
                          <a:solidFill>
                            <a:srgbClr val="000000"/>
                          </a:solidFill>
                          <a:effectLst/>
                          <a:latin typeface="Calibri"/>
                        </a:rPr>
                        <a:t>68%</a:t>
                      </a:r>
                      <a:endParaRPr lang="en-US" sz="2000" b="0" i="0" u="none" strike="noStrike" dirty="0">
                        <a:solidFill>
                          <a:srgbClr val="000000"/>
                        </a:solidFill>
                        <a:effectLst/>
                        <a:latin typeface="Calibri"/>
                      </a:endParaRPr>
                    </a:p>
                  </a:txBody>
                  <a:tcPr marL="9891" marR="9891" marT="9525" marB="0" anchor="b"/>
                </a:tc>
                <a:tc>
                  <a:txBody>
                    <a:bodyPr/>
                    <a:lstStyle/>
                    <a:p>
                      <a:pPr algn="l" fontAlgn="b"/>
                      <a:r>
                        <a:rPr lang="en-US" sz="2000" b="0" i="0" u="none" strike="noStrike">
                          <a:solidFill>
                            <a:srgbClr val="000000"/>
                          </a:solidFill>
                          <a:effectLst/>
                          <a:latin typeface="Calibri"/>
                        </a:rPr>
                        <a:t> </a:t>
                      </a:r>
                    </a:p>
                  </a:txBody>
                  <a:tcPr marL="9891" marR="9891" marT="9525" marB="0" anchor="b"/>
                </a:tc>
              </a:tr>
              <a:tr h="503283">
                <a:tc>
                  <a:txBody>
                    <a:bodyPr/>
                    <a:lstStyle/>
                    <a:p>
                      <a:pPr marL="0" marR="0">
                        <a:lnSpc>
                          <a:spcPct val="115000"/>
                        </a:lnSpc>
                        <a:spcBef>
                          <a:spcPts val="0"/>
                        </a:spcBef>
                        <a:spcAft>
                          <a:spcPts val="0"/>
                        </a:spcAft>
                      </a:pPr>
                      <a:r>
                        <a:rPr lang="en-US" sz="2000" dirty="0" smtClean="0">
                          <a:effectLst/>
                          <a:latin typeface="Calibri"/>
                          <a:ea typeface="Calibri"/>
                          <a:cs typeface="Times New Roman"/>
                        </a:rPr>
                        <a:t>FN rate</a:t>
                      </a:r>
                      <a:endParaRPr lang="en-US" sz="2000" dirty="0">
                        <a:effectLst/>
                        <a:latin typeface="Calibri"/>
                        <a:ea typeface="Calibri"/>
                        <a:cs typeface="Times New Roman"/>
                      </a:endParaRPr>
                    </a:p>
                  </a:txBody>
                  <a:tcPr marL="71218" marR="71218" marT="0" marB="0" anchor="b"/>
                </a:tc>
                <a:tc>
                  <a:txBody>
                    <a:bodyPr/>
                    <a:lstStyle/>
                    <a:p>
                      <a:pPr algn="r" fontAlgn="b"/>
                      <a:r>
                        <a:rPr lang="en-US" sz="2000" b="0" i="0" u="none" strike="noStrike" dirty="0" smtClean="0">
                          <a:solidFill>
                            <a:srgbClr val="000000"/>
                          </a:solidFill>
                          <a:effectLst/>
                          <a:latin typeface="Calibri"/>
                        </a:rPr>
                        <a:t>0%</a:t>
                      </a:r>
                      <a:endParaRPr lang="en-US" sz="2000" b="0" i="0" u="none" strike="noStrike" dirty="0">
                        <a:solidFill>
                          <a:srgbClr val="000000"/>
                        </a:solidFill>
                        <a:effectLst/>
                        <a:latin typeface="Calibri"/>
                      </a:endParaRPr>
                    </a:p>
                  </a:txBody>
                  <a:tcPr marL="9891" marR="9891" marT="9525" marB="0" anchor="b"/>
                </a:tc>
                <a:tc>
                  <a:txBody>
                    <a:bodyPr/>
                    <a:lstStyle/>
                    <a:p>
                      <a:pPr algn="r" fontAlgn="b"/>
                      <a:r>
                        <a:rPr lang="en-US" sz="2000" b="0" i="0" u="none" strike="noStrike">
                          <a:solidFill>
                            <a:srgbClr val="000000"/>
                          </a:solidFill>
                          <a:effectLst/>
                          <a:latin typeface="Calibri"/>
                        </a:rPr>
                        <a:t>0%</a:t>
                      </a:r>
                    </a:p>
                  </a:txBody>
                  <a:tcPr marL="9891" marR="9891" marT="9525" marB="0" anchor="b"/>
                </a:tc>
                <a:tc>
                  <a:txBody>
                    <a:bodyPr/>
                    <a:lstStyle/>
                    <a:p>
                      <a:pPr algn="r" fontAlgn="b"/>
                      <a:r>
                        <a:rPr lang="en-US" sz="2000" b="0" i="0" u="none" strike="noStrike" dirty="0">
                          <a:solidFill>
                            <a:srgbClr val="000000"/>
                          </a:solidFill>
                          <a:effectLst/>
                          <a:latin typeface="Calibri"/>
                        </a:rPr>
                        <a:t>0%</a:t>
                      </a:r>
                    </a:p>
                  </a:txBody>
                  <a:tcPr marL="9891" marR="9891" marT="9525" marB="0" anchor="b"/>
                </a:tc>
                <a:tc>
                  <a:txBody>
                    <a:bodyPr/>
                    <a:lstStyle/>
                    <a:p>
                      <a:pPr algn="r" fontAlgn="b"/>
                      <a:r>
                        <a:rPr lang="en-US" sz="2000" b="0" i="0" u="none" strike="noStrike" dirty="0">
                          <a:solidFill>
                            <a:srgbClr val="000000"/>
                          </a:solidFill>
                          <a:effectLst/>
                          <a:latin typeface="Calibri"/>
                        </a:rPr>
                        <a:t>0%</a:t>
                      </a:r>
                    </a:p>
                  </a:txBody>
                  <a:tcPr marL="9891" marR="9891" marT="9525" marB="0" anchor="b"/>
                </a:tc>
              </a:tr>
            </a:tbl>
          </a:graphicData>
        </a:graphic>
      </p:graphicFrame>
      <p:sp>
        <p:nvSpPr>
          <p:cNvPr id="3" name="Rectangle 2"/>
          <p:cNvSpPr/>
          <p:nvPr/>
        </p:nvSpPr>
        <p:spPr>
          <a:xfrm>
            <a:off x="7504549" y="4908169"/>
            <a:ext cx="1219200" cy="495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6640274" y="5955268"/>
            <a:ext cx="1728550" cy="369332"/>
          </a:xfrm>
          <a:prstGeom prst="rect">
            <a:avLst/>
          </a:prstGeom>
          <a:noFill/>
        </p:spPr>
        <p:txBody>
          <a:bodyPr wrap="none" rtlCol="0">
            <a:spAutoFit/>
          </a:bodyPr>
          <a:lstStyle/>
          <a:p>
            <a:r>
              <a:rPr lang="en-US" dirty="0" smtClean="0">
                <a:solidFill>
                  <a:srgbClr val="FF0000"/>
                </a:solidFill>
              </a:rPr>
              <a:t>No False Normal</a:t>
            </a:r>
            <a:endParaRPr lang="en-US" dirty="0">
              <a:solidFill>
                <a:srgbClr val="FF0000"/>
              </a:solidFill>
            </a:endParaRPr>
          </a:p>
        </p:txBody>
      </p:sp>
      <p:cxnSp>
        <p:nvCxnSpPr>
          <p:cNvPr id="8" name="Straight Arrow Connector 7"/>
          <p:cNvCxnSpPr>
            <a:stCxn id="6" idx="0"/>
          </p:cNvCxnSpPr>
          <p:nvPr/>
        </p:nvCxnSpPr>
        <p:spPr>
          <a:xfrm flipV="1">
            <a:off x="7504549" y="5403469"/>
            <a:ext cx="609600" cy="551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087911581"/>
              </p:ext>
            </p:extLst>
          </p:nvPr>
        </p:nvGraphicFramePr>
        <p:xfrm>
          <a:off x="494148" y="1905000"/>
          <a:ext cx="8116451" cy="1219200"/>
        </p:xfrm>
        <a:graphic>
          <a:graphicData uri="http://schemas.openxmlformats.org/drawingml/2006/table">
            <a:tbl>
              <a:tblPr firstRow="1" firstCol="1" bandRow="1">
                <a:tableStyleId>{5C22544A-7EE6-4342-B048-85BDC9FD1C3A}</a:tableStyleId>
              </a:tblPr>
              <a:tblGrid>
                <a:gridCol w="881924"/>
                <a:gridCol w="610916"/>
                <a:gridCol w="661442"/>
                <a:gridCol w="918670"/>
                <a:gridCol w="1157524"/>
                <a:gridCol w="426264"/>
                <a:gridCol w="813942"/>
                <a:gridCol w="744122"/>
                <a:gridCol w="909483"/>
                <a:gridCol w="992164"/>
              </a:tblGrid>
              <a:tr h="304800">
                <a:tc>
                  <a:txBody>
                    <a:bodyPr/>
                    <a:lstStyle/>
                    <a:p>
                      <a:pPr>
                        <a:lnSpc>
                          <a:spcPct val="115000"/>
                        </a:lnSpc>
                      </a:pPr>
                      <a:endParaRPr lang="en-US" sz="1400" dirty="0">
                        <a:effectLst/>
                        <a:latin typeface="Cambria"/>
                      </a:endParaRPr>
                    </a:p>
                  </a:txBody>
                  <a:tcPr marL="68580" marR="68580" marT="0" marB="0" anchor="b"/>
                </a:tc>
                <a:tc gridSpan="4">
                  <a:txBody>
                    <a:bodyPr/>
                    <a:lstStyle/>
                    <a:p>
                      <a:pPr marL="0" marR="0">
                        <a:lnSpc>
                          <a:spcPct val="115000"/>
                        </a:lnSpc>
                        <a:spcBef>
                          <a:spcPts val="0"/>
                        </a:spcBef>
                        <a:spcAft>
                          <a:spcPts val="0"/>
                        </a:spcAft>
                      </a:pPr>
                      <a:r>
                        <a:rPr lang="en-US" sz="1600" dirty="0">
                          <a:effectLst/>
                        </a:rPr>
                        <a:t>CONTROL</a:t>
                      </a:r>
                      <a:endParaRPr lang="en-US" sz="1400" dirty="0">
                        <a:effectLst/>
                        <a:latin typeface="Cambria"/>
                        <a:ea typeface="Times New Roman"/>
                        <a:cs typeface="Times New Roman"/>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15000"/>
                        </a:lnSpc>
                      </a:pPr>
                      <a:endParaRPr lang="en-US" sz="1400">
                        <a:effectLst/>
                        <a:latin typeface="Cambria"/>
                      </a:endParaRPr>
                    </a:p>
                  </a:txBody>
                  <a:tcPr marL="68580" marR="68580" marT="0" marB="0" anchor="b"/>
                </a:tc>
                <a:tc gridSpan="4">
                  <a:txBody>
                    <a:bodyPr/>
                    <a:lstStyle/>
                    <a:p>
                      <a:pPr marL="0" marR="0">
                        <a:lnSpc>
                          <a:spcPct val="115000"/>
                        </a:lnSpc>
                        <a:spcBef>
                          <a:spcPts val="0"/>
                        </a:spcBef>
                        <a:spcAft>
                          <a:spcPts val="0"/>
                        </a:spcAft>
                      </a:pPr>
                      <a:r>
                        <a:rPr lang="en-US" sz="1600" dirty="0">
                          <a:effectLst/>
                        </a:rPr>
                        <a:t>SLS</a:t>
                      </a:r>
                      <a:endParaRPr lang="en-US" sz="1400" dirty="0">
                        <a:effectLst/>
                        <a:latin typeface="Cambria"/>
                        <a:ea typeface="Times New Roman"/>
                        <a:cs typeface="Times New Roman"/>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gn="ctr">
                        <a:lnSpc>
                          <a:spcPct val="115000"/>
                        </a:lnSpc>
                        <a:spcBef>
                          <a:spcPts val="0"/>
                        </a:spcBef>
                        <a:spcAft>
                          <a:spcPts val="0"/>
                        </a:spcAft>
                      </a:pPr>
                      <a:r>
                        <a:rPr lang="en-US" sz="1600">
                          <a:effectLst/>
                        </a:rPr>
                        <a:t>CASE</a:t>
                      </a:r>
                      <a:endParaRPr lang="en-US" sz="1400">
                        <a:effectLst/>
                        <a:latin typeface="Cambria"/>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HIV</a:t>
                      </a:r>
                      <a:endParaRPr lang="en-US" sz="1400">
                        <a:effectLst/>
                        <a:latin typeface="Cambria"/>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SCA</a:t>
                      </a:r>
                      <a:endParaRPr lang="en-US" sz="1400">
                        <a:effectLst/>
                        <a:latin typeface="Cambria"/>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Abuse</a:t>
                      </a:r>
                      <a:endParaRPr lang="en-US" sz="1400">
                        <a:effectLst/>
                        <a:latin typeface="Cambria"/>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Normal</a:t>
                      </a:r>
                      <a:endParaRPr lang="en-US" sz="1400">
                        <a:effectLst/>
                        <a:latin typeface="Cambria"/>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600">
                          <a:effectLst/>
                        </a:rPr>
                        <a:t> </a:t>
                      </a:r>
                      <a:endParaRPr lang="en-US" sz="1400">
                        <a:effectLst/>
                        <a:latin typeface="Cambria"/>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600">
                          <a:effectLst/>
                        </a:rPr>
                        <a:t>HIV</a:t>
                      </a:r>
                      <a:endParaRPr lang="en-US" sz="1400">
                        <a:effectLst/>
                        <a:latin typeface="Cambria"/>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SCA</a:t>
                      </a:r>
                      <a:endParaRPr lang="en-US" sz="1400">
                        <a:effectLst/>
                        <a:latin typeface="Cambria"/>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Abuse</a:t>
                      </a:r>
                      <a:endParaRPr lang="en-US" sz="1400">
                        <a:effectLst/>
                        <a:latin typeface="Cambria"/>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Normal</a:t>
                      </a:r>
                      <a:endParaRPr lang="en-US" sz="1400">
                        <a:effectLst/>
                        <a:latin typeface="Cambria"/>
                        <a:ea typeface="Times New Roman"/>
                        <a:cs typeface="Times New Roman"/>
                      </a:endParaRPr>
                    </a:p>
                  </a:txBody>
                  <a:tcPr marL="68580" marR="68580" marT="0" marB="0"/>
                </a:tc>
              </a:tr>
              <a:tr h="304800">
                <a:tc>
                  <a:txBody>
                    <a:bodyPr/>
                    <a:lstStyle/>
                    <a:p>
                      <a:pPr marL="0" marR="0" algn="r">
                        <a:lnSpc>
                          <a:spcPct val="115000"/>
                        </a:lnSpc>
                        <a:spcBef>
                          <a:spcPts val="0"/>
                        </a:spcBef>
                        <a:spcAft>
                          <a:spcPts val="0"/>
                        </a:spcAft>
                      </a:pPr>
                      <a:r>
                        <a:rPr lang="en-US" sz="1600" dirty="0" smtClean="0">
                          <a:effectLst/>
                        </a:rPr>
                        <a:t>12</a:t>
                      </a:r>
                      <a:endParaRPr lang="en-US" sz="1400" dirty="0">
                        <a:effectLst/>
                        <a:latin typeface="Cambria"/>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1</a:t>
                      </a:r>
                      <a:endParaRPr lang="en-US" sz="1400">
                        <a:effectLst/>
                        <a:latin typeface="Cambria"/>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 </a:t>
                      </a:r>
                      <a:endParaRPr lang="en-US" sz="1400">
                        <a:effectLst/>
                        <a:latin typeface="Cambria"/>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 </a:t>
                      </a:r>
                      <a:endParaRPr lang="en-US" sz="1400">
                        <a:effectLst/>
                        <a:latin typeface="Cambria"/>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a:t>
                      </a:r>
                      <a:endParaRPr lang="en-US" sz="1400">
                        <a:effectLst/>
                        <a:latin typeface="Cambria"/>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 </a:t>
                      </a:r>
                      <a:endParaRPr lang="en-US" sz="1400">
                        <a:effectLst/>
                        <a:latin typeface="Cambria"/>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1</a:t>
                      </a:r>
                      <a:endParaRPr lang="en-US" sz="1400">
                        <a:effectLst/>
                        <a:latin typeface="Cambria"/>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 </a:t>
                      </a:r>
                      <a:endParaRPr lang="en-US" sz="1400">
                        <a:effectLst/>
                        <a:latin typeface="Cambria"/>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1</a:t>
                      </a:r>
                      <a:endParaRPr lang="en-US" sz="1400">
                        <a:effectLst/>
                        <a:latin typeface="Cambria"/>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a:t>
                      </a:r>
                      <a:endParaRPr lang="en-US" sz="1400" dirty="0">
                        <a:effectLst/>
                        <a:latin typeface="Cambria"/>
                        <a:ea typeface="Times New Roman"/>
                        <a:cs typeface="Times New Roman"/>
                      </a:endParaRPr>
                    </a:p>
                  </a:txBody>
                  <a:tcPr marL="68580" marR="68580" marT="0" marB="0" anchor="b"/>
                </a:tc>
              </a:tr>
              <a:tr h="304800">
                <a:tc>
                  <a:txBody>
                    <a:bodyPr/>
                    <a:lstStyle/>
                    <a:p>
                      <a:pPr marL="0" marR="0" algn="r">
                        <a:lnSpc>
                          <a:spcPct val="115000"/>
                        </a:lnSpc>
                        <a:spcBef>
                          <a:spcPts val="0"/>
                        </a:spcBef>
                        <a:spcAft>
                          <a:spcPts val="0"/>
                        </a:spcAft>
                      </a:pPr>
                      <a:r>
                        <a:rPr lang="en-US" sz="1400" dirty="0" smtClean="0">
                          <a:effectLst/>
                          <a:latin typeface="Cambria"/>
                          <a:ea typeface="Times New Roman"/>
                          <a:cs typeface="Times New Roman"/>
                        </a:rPr>
                        <a:t>…</a:t>
                      </a:r>
                      <a:endParaRPr lang="en-US" sz="1400" dirty="0">
                        <a:effectLst/>
                        <a:latin typeface="Cambria"/>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endParaRPr lang="en-US" sz="1400">
                        <a:effectLst/>
                        <a:latin typeface="Cambria"/>
                        <a:ea typeface="Times New Roman"/>
                        <a:cs typeface="Times New Roman"/>
                      </a:endParaRPr>
                    </a:p>
                  </a:txBody>
                  <a:tcPr marL="68580" marR="68580" marT="0" marB="0" anchor="b"/>
                </a:tc>
                <a:tc>
                  <a:txBody>
                    <a:bodyPr/>
                    <a:lstStyle/>
                    <a:p>
                      <a:pPr marL="0" marR="0">
                        <a:lnSpc>
                          <a:spcPct val="115000"/>
                        </a:lnSpc>
                        <a:spcBef>
                          <a:spcPts val="0"/>
                        </a:spcBef>
                        <a:spcAft>
                          <a:spcPts val="0"/>
                        </a:spcAft>
                      </a:pPr>
                      <a:endParaRPr lang="en-US" sz="1400">
                        <a:effectLst/>
                        <a:latin typeface="Cambria"/>
                        <a:ea typeface="Times New Roman"/>
                        <a:cs typeface="Times New Roman"/>
                      </a:endParaRPr>
                    </a:p>
                  </a:txBody>
                  <a:tcPr marL="68580" marR="68580" marT="0" marB="0" anchor="b"/>
                </a:tc>
                <a:tc>
                  <a:txBody>
                    <a:bodyPr/>
                    <a:lstStyle/>
                    <a:p>
                      <a:pPr marL="0" marR="0">
                        <a:lnSpc>
                          <a:spcPct val="115000"/>
                        </a:lnSpc>
                        <a:spcBef>
                          <a:spcPts val="0"/>
                        </a:spcBef>
                        <a:spcAft>
                          <a:spcPts val="0"/>
                        </a:spcAft>
                      </a:pPr>
                      <a:endParaRPr lang="en-US" sz="1400">
                        <a:effectLst/>
                        <a:latin typeface="Cambria"/>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endParaRPr lang="en-US" sz="1400">
                        <a:effectLst/>
                        <a:latin typeface="Cambria"/>
                        <a:ea typeface="Times New Roman"/>
                        <a:cs typeface="Times New Roman"/>
                      </a:endParaRPr>
                    </a:p>
                  </a:txBody>
                  <a:tcPr marL="68580" marR="68580" marT="0" marB="0" anchor="b"/>
                </a:tc>
                <a:tc>
                  <a:txBody>
                    <a:bodyPr/>
                    <a:lstStyle/>
                    <a:p>
                      <a:pPr marL="0" marR="0">
                        <a:lnSpc>
                          <a:spcPct val="115000"/>
                        </a:lnSpc>
                        <a:spcBef>
                          <a:spcPts val="0"/>
                        </a:spcBef>
                        <a:spcAft>
                          <a:spcPts val="0"/>
                        </a:spcAft>
                      </a:pPr>
                      <a:endParaRPr lang="en-US" sz="1400">
                        <a:effectLst/>
                        <a:latin typeface="Cambria"/>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endParaRPr lang="en-US" sz="1400">
                        <a:effectLst/>
                        <a:latin typeface="Cambria"/>
                        <a:ea typeface="Times New Roman"/>
                        <a:cs typeface="Times New Roman"/>
                      </a:endParaRPr>
                    </a:p>
                  </a:txBody>
                  <a:tcPr marL="68580" marR="68580" marT="0" marB="0" anchor="b"/>
                </a:tc>
                <a:tc>
                  <a:txBody>
                    <a:bodyPr/>
                    <a:lstStyle/>
                    <a:p>
                      <a:pPr marL="0" marR="0">
                        <a:lnSpc>
                          <a:spcPct val="115000"/>
                        </a:lnSpc>
                        <a:spcBef>
                          <a:spcPts val="0"/>
                        </a:spcBef>
                        <a:spcAft>
                          <a:spcPts val="0"/>
                        </a:spcAft>
                      </a:pPr>
                      <a:endParaRPr lang="en-US" sz="1400">
                        <a:effectLst/>
                        <a:latin typeface="Cambria"/>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endParaRPr lang="en-US" sz="1400">
                        <a:effectLst/>
                        <a:latin typeface="Cambria"/>
                        <a:ea typeface="Times New Roman"/>
                        <a:cs typeface="Times New Roman"/>
                      </a:endParaRPr>
                    </a:p>
                  </a:txBody>
                  <a:tcPr marL="68580" marR="68580" marT="0" marB="0" anchor="b"/>
                </a:tc>
                <a:tc>
                  <a:txBody>
                    <a:bodyPr/>
                    <a:lstStyle/>
                    <a:p>
                      <a:pPr marL="0" marR="0" algn="r">
                        <a:lnSpc>
                          <a:spcPct val="115000"/>
                        </a:lnSpc>
                        <a:spcBef>
                          <a:spcPts val="0"/>
                        </a:spcBef>
                        <a:spcAft>
                          <a:spcPts val="0"/>
                        </a:spcAft>
                      </a:pPr>
                      <a:endParaRPr lang="en-US" sz="1400" dirty="0">
                        <a:effectLst/>
                        <a:latin typeface="Cambria"/>
                        <a:ea typeface="Times New Roman"/>
                        <a:cs typeface="Times New Roman"/>
                      </a:endParaRPr>
                    </a:p>
                  </a:txBody>
                  <a:tcPr marL="68580" marR="68580" marT="0" marB="0" anchor="b"/>
                </a:tc>
              </a:tr>
            </a:tbl>
          </a:graphicData>
        </a:graphic>
      </p:graphicFrame>
    </p:spTree>
    <p:extLst>
      <p:ext uri="{BB962C8B-B14F-4D97-AF65-F5344CB8AC3E}">
        <p14:creationId xmlns:p14="http://schemas.microsoft.com/office/powerpoint/2010/main" val="323328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VHA_Template">
  <a:themeElements>
    <a:clrScheme name="Custom 5">
      <a:dk1>
        <a:sysClr val="windowText" lastClr="000000"/>
      </a:dk1>
      <a:lt1>
        <a:sysClr val="window" lastClr="FFFFFF"/>
      </a:lt1>
      <a:dk2>
        <a:srgbClr val="FFFFFE"/>
      </a:dk2>
      <a:lt2>
        <a:srgbClr val="FFFFFE"/>
      </a:lt2>
      <a:accent1>
        <a:srgbClr val="0083BE"/>
      </a:accent1>
      <a:accent2>
        <a:srgbClr val="78BE20"/>
      </a:accent2>
      <a:accent3>
        <a:srgbClr val="C4262E"/>
      </a:accent3>
      <a:accent4>
        <a:srgbClr val="FF7F32"/>
      </a:accent4>
      <a:accent5>
        <a:srgbClr val="F3CF45"/>
      </a:accent5>
      <a:accent6>
        <a:srgbClr val="FFFFF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11262</TotalTime>
  <Words>2348</Words>
  <Application>Microsoft Office PowerPoint</Application>
  <PresentationFormat>On-screen Show (4:3)</PresentationFormat>
  <Paragraphs>276</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PPT_VHA_Template</vt:lpstr>
      <vt:lpstr>Automated Detection of 7332 Protected Conditions in VA C-CDAs: Security Labeling Service Proof Of Concept</vt:lpstr>
      <vt:lpstr>Background</vt:lpstr>
      <vt:lpstr>Objective of Security Labeling Service</vt:lpstr>
      <vt:lpstr>Proof of Concept of SLS</vt:lpstr>
      <vt:lpstr>SLS Process</vt:lpstr>
      <vt:lpstr>Natural Language Process (NLP)</vt:lpstr>
      <vt:lpstr>SLS Results Showing Why a Record is Restricted</vt:lpstr>
      <vt:lpstr>Conditions Detected</vt:lpstr>
      <vt:lpstr>Conditions Detected with Known Cases, Sensitivity and Specificity</vt:lpstr>
      <vt:lpstr>Known Cases: Use of Codes vs. NLP</vt:lpstr>
      <vt:lpstr>Documents Detected with Unknown Cases, SLS Agreement with ROI Staff</vt:lpstr>
      <vt:lpstr>Discussion</vt:lpstr>
      <vt:lpstr>Conclusion</vt:lpstr>
      <vt:lpstr>Next Steps </vt:lpstr>
      <vt:lpstr>Thank You  and Questions?</vt:lpstr>
      <vt:lpstr>Cast</vt:lpstr>
      <vt:lpstr>Misc. Statistics</vt:lpstr>
    </vt:vector>
  </TitlesOfParts>
  <Company>Veteran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Cromwell, Timothy J. (HP)</dc:creator>
  <cp:lastModifiedBy>Ruth M Reeves</cp:lastModifiedBy>
  <cp:revision>142</cp:revision>
  <dcterms:created xsi:type="dcterms:W3CDTF">2015-12-08T17:47:17Z</dcterms:created>
  <dcterms:modified xsi:type="dcterms:W3CDTF">2016-09-20T20:47:15Z</dcterms:modified>
</cp:coreProperties>
</file>