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fld id="{5619C797-3AE4-1149-B3F2-38AC621A453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41A09A34-534C-7A47-8287-7EADB0109A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694356"/>
          </a:xfrm>
        </p:spPr>
        <p:txBody>
          <a:bodyPr/>
          <a:lstStyle/>
          <a:p>
            <a:r>
              <a:rPr lang="en-US" dirty="0" smtClean="0"/>
              <a:t>Information Literacy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1814945"/>
            <a:ext cx="7799387" cy="86101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Academic Integrity</a:t>
            </a:r>
            <a:endParaRPr lang="en-US" sz="2400" b="1" dirty="0"/>
          </a:p>
          <a:p>
            <a:r>
              <a:rPr lang="en-US" sz="1300" i="1" dirty="0" smtClean="0"/>
              <a:t>University of South Dakota Library</a:t>
            </a:r>
            <a:r>
              <a:rPr lang="en-US" sz="1300" dirty="0" smtClean="0"/>
              <a:t>. University of South Dakota, 2013. Web. 01 Oct. 2013.</a:t>
            </a:r>
            <a:endParaRPr lang="en-US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Academic Integrity?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Academic Integrity is the moral/ethical code that all students and faculty adhere to when they take on the responsibilities of students and teachers.</a:t>
            </a:r>
          </a:p>
          <a:p>
            <a:r>
              <a:rPr lang="en-US" dirty="0" smtClean="0"/>
              <a:t>Essentially, it is the promise to be honest and professional in the presentation and research of work.</a:t>
            </a:r>
          </a:p>
          <a:p>
            <a:r>
              <a:rPr lang="en-US" dirty="0" smtClean="0"/>
              <a:t>Think of Academic Integrity as the rules to live by as a student. We have rules in our society to help protect citizens and we have rules in academics to protect the integrity of students and teachers.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plagiarism?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 smtClean="0"/>
              <a:t>Plagiarism occurs when a student submits another person’s writing as his/her own, has another person dictate what should be written, or has another person write an assignment and submits that work as his/her own.</a:t>
            </a:r>
          </a:p>
          <a:p>
            <a:r>
              <a:rPr lang="en-US" sz="2000" dirty="0" smtClean="0"/>
              <a:t>Plagiarism also occurs when one takes outside sources, includes them in their work, and does not make reference/cite the proper owner or creator of the source.</a:t>
            </a:r>
          </a:p>
          <a:p>
            <a:pPr lvl="1"/>
            <a:r>
              <a:rPr lang="en-US" sz="2000" u="sng" dirty="0" smtClean="0"/>
              <a:t>Patchwork writing</a:t>
            </a:r>
            <a:r>
              <a:rPr lang="en-US" sz="2000" dirty="0" smtClean="0"/>
              <a:t>: Taking words and phrases from various sources and creating sentences out of them without citing them.</a:t>
            </a:r>
          </a:p>
          <a:p>
            <a:r>
              <a:rPr lang="en-US" sz="2000" dirty="0" smtClean="0"/>
              <a:t>When you are using the exact words of someone else, you must give credit where credit is due. This is done through citation.</a:t>
            </a:r>
            <a:endParaRPr lang="en-US" sz="2000" dirty="0"/>
          </a:p>
        </p:txBody>
      </p:sp>
      <p:pic>
        <p:nvPicPr>
          <p:cNvPr id="7" name="Content Placeholder 6" descr="98edd9dd90aa44fea82a4bf17b32f6a8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3742" b="-43742"/>
          <a:stretch>
            <a:fillRect/>
          </a:stretch>
        </p:blipFill>
        <p:spPr>
          <a:xfrm>
            <a:off x="4340239" y="1862661"/>
            <a:ext cx="4555848" cy="478324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knowledge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writing papers and considering your audience, you will need to think about what the common knowledge is.</a:t>
            </a:r>
          </a:p>
          <a:p>
            <a:pPr lvl="1"/>
            <a:r>
              <a:rPr lang="en-US" dirty="0" smtClean="0"/>
              <a:t>Previous example used in class: The difference between writing an article about nursing for the Argus Leader and an article for Medical Magazine.</a:t>
            </a:r>
          </a:p>
          <a:p>
            <a:pPr lvl="1"/>
            <a:r>
              <a:rPr lang="en-US" dirty="0" smtClean="0"/>
              <a:t>What can you assume about your audience for each medium?</a:t>
            </a:r>
          </a:p>
          <a:p>
            <a:r>
              <a:rPr lang="en-US" dirty="0" smtClean="0"/>
              <a:t>Common Knowledge is a shared knowledge among a group of individuals. Did the class have a common knowledge of the book and film for the comparative analysis unit? Will the reader of your research paper have a common knowledge of your paper topic?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proper attribution important?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distinguishes your ideas from borrowed ideas.</a:t>
            </a:r>
          </a:p>
          <a:p>
            <a:r>
              <a:rPr lang="en-US" dirty="0" smtClean="0"/>
              <a:t>It helps the reader locate information for further research.</a:t>
            </a:r>
          </a:p>
          <a:p>
            <a:r>
              <a:rPr lang="en-US" dirty="0" smtClean="0"/>
              <a:t>It adds authority and context to your writing.</a:t>
            </a:r>
          </a:p>
          <a:p>
            <a:r>
              <a:rPr lang="en-US" dirty="0" smtClean="0"/>
              <a:t>It acknowledges the work of others.</a:t>
            </a:r>
            <a:endParaRPr lang="en-US" dirty="0"/>
          </a:p>
        </p:txBody>
      </p:sp>
      <p:pic>
        <p:nvPicPr>
          <p:cNvPr id="7" name="Content Placeholder 6" descr="cgan1559l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627" b="-2627"/>
          <a:stretch>
            <a:fillRect/>
          </a:stretch>
        </p:blipFill>
        <p:spPr>
          <a:xfrm>
            <a:off x="4584076" y="2032000"/>
            <a:ext cx="3899525" cy="40941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you cite resources?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are using a direct quote or words from someone else.</a:t>
            </a:r>
          </a:p>
          <a:p>
            <a:pPr lvl="1"/>
            <a:r>
              <a:rPr lang="en-US" dirty="0" smtClean="0"/>
              <a:t>A direct quotation is set off with quotation marks and are called in-text citations when they are used in your paper.</a:t>
            </a:r>
          </a:p>
          <a:p>
            <a:r>
              <a:rPr lang="en-US" dirty="0" smtClean="0"/>
              <a:t>When you are summarizing  a work that is not your own.</a:t>
            </a:r>
          </a:p>
          <a:p>
            <a:pPr lvl="1"/>
            <a:r>
              <a:rPr lang="en-US" u="sng" dirty="0" smtClean="0"/>
              <a:t>Summaries</a:t>
            </a:r>
            <a:r>
              <a:rPr lang="en-US" dirty="0" smtClean="0"/>
              <a:t> cover the main points in a work but skip the specific details.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are paraphrasing content from a work that is not your own.</a:t>
            </a:r>
          </a:p>
          <a:p>
            <a:pPr lvl="1"/>
            <a:r>
              <a:rPr lang="en-US" u="sng" dirty="0" smtClean="0"/>
              <a:t>Paraphrasing</a:t>
            </a:r>
            <a:r>
              <a:rPr lang="en-US" dirty="0" smtClean="0"/>
              <a:t> is restating information you have read in your own words – a new form.</a:t>
            </a:r>
          </a:p>
          <a:p>
            <a:r>
              <a:rPr lang="en-US" dirty="0" smtClean="0"/>
              <a:t>As a general rule, cite all information that you use that is not your own.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114</TotalTime>
  <Words>485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Wingdings</vt:lpstr>
      <vt:lpstr>Codex</vt:lpstr>
      <vt:lpstr>Information Literacy</vt:lpstr>
      <vt:lpstr>What is Academic Integrity?</vt:lpstr>
      <vt:lpstr>What is plagiarism?</vt:lpstr>
      <vt:lpstr>Common knowledge</vt:lpstr>
      <vt:lpstr>Why is proper attribution important?</vt:lpstr>
      <vt:lpstr>When should you cite resources?</vt:lpstr>
    </vt:vector>
  </TitlesOfParts>
  <Company>University of North Dakota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Literacy</dc:title>
  <dc:creator>Xavier Pastrano</dc:creator>
  <cp:lastModifiedBy>Hunking, Debra</cp:lastModifiedBy>
  <cp:revision>4</cp:revision>
  <dcterms:created xsi:type="dcterms:W3CDTF">2013-10-13T16:05:54Z</dcterms:created>
  <dcterms:modified xsi:type="dcterms:W3CDTF">2018-01-16T15:45:48Z</dcterms:modified>
</cp:coreProperties>
</file>