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94CEBD9-4557-47A2-9C41-AEE195276216}" type="datetimeFigureOut">
              <a:rPr lang="en-US" smtClean="0"/>
              <a:t>1/16/2018</a:t>
            </a:fld>
            <a:endParaRPr lang="en-US"/>
          </a:p>
        </p:txBody>
      </p:sp>
      <p:sp>
        <p:nvSpPr>
          <p:cNvPr id="16" name="Slide Number Placeholder 15"/>
          <p:cNvSpPr>
            <a:spLocks noGrp="1"/>
          </p:cNvSpPr>
          <p:nvPr>
            <p:ph type="sldNum" sz="quarter" idx="11"/>
          </p:nvPr>
        </p:nvSpPr>
        <p:spPr/>
        <p:txBody>
          <a:bodyPr/>
          <a:lstStyle/>
          <a:p>
            <a:fld id="{B855367E-21CA-4892-8BDC-A914469DDF6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4CEBD9-4557-47A2-9C41-AEE19527621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5367E-21CA-4892-8BDC-A914469DDF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4CEBD9-4557-47A2-9C41-AEE19527621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5367E-21CA-4892-8BDC-A914469DDF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94CEBD9-4557-47A2-9C41-AEE195276216}" type="datetimeFigureOut">
              <a:rPr lang="en-US" smtClean="0"/>
              <a:t>1/16/2018</a:t>
            </a:fld>
            <a:endParaRPr lang="en-US"/>
          </a:p>
        </p:txBody>
      </p:sp>
      <p:sp>
        <p:nvSpPr>
          <p:cNvPr id="15" name="Slide Number Placeholder 14"/>
          <p:cNvSpPr>
            <a:spLocks noGrp="1"/>
          </p:cNvSpPr>
          <p:nvPr>
            <p:ph type="sldNum" sz="quarter" idx="15"/>
          </p:nvPr>
        </p:nvSpPr>
        <p:spPr/>
        <p:txBody>
          <a:bodyPr/>
          <a:lstStyle>
            <a:lvl1pPr algn="ctr">
              <a:defRPr/>
            </a:lvl1pPr>
          </a:lstStyle>
          <a:p>
            <a:fld id="{B855367E-21CA-4892-8BDC-A914469DDF6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4CEBD9-4557-47A2-9C41-AEE19527621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5367E-21CA-4892-8BDC-A914469DDF6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4CEBD9-4557-47A2-9C41-AEE195276216}"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367E-21CA-4892-8BDC-A914469DDF6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55367E-21CA-4892-8BDC-A914469DDF6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94CEBD9-4557-47A2-9C41-AEE195276216}" type="datetimeFigureOut">
              <a:rPr lang="en-US" smtClean="0"/>
              <a:t>1/16/2018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4CEBD9-4557-47A2-9C41-AEE195276216}"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5367E-21CA-4892-8BDC-A914469DDF6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CEBD9-4557-47A2-9C41-AEE195276216}"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5367E-21CA-4892-8BDC-A914469DDF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94CEBD9-4557-47A2-9C41-AEE195276216}" type="datetimeFigureOut">
              <a:rPr lang="en-US" smtClean="0"/>
              <a:t>1/16/2018</a:t>
            </a:fld>
            <a:endParaRPr lang="en-US"/>
          </a:p>
        </p:txBody>
      </p:sp>
      <p:sp>
        <p:nvSpPr>
          <p:cNvPr id="9" name="Slide Number Placeholder 8"/>
          <p:cNvSpPr>
            <a:spLocks noGrp="1"/>
          </p:cNvSpPr>
          <p:nvPr>
            <p:ph type="sldNum" sz="quarter" idx="15"/>
          </p:nvPr>
        </p:nvSpPr>
        <p:spPr/>
        <p:txBody>
          <a:bodyPr/>
          <a:lstStyle/>
          <a:p>
            <a:fld id="{B855367E-21CA-4892-8BDC-A914469DDF6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94CEBD9-4557-47A2-9C41-AEE195276216}" type="datetimeFigureOut">
              <a:rPr lang="en-US" smtClean="0"/>
              <a:t>1/16/2018</a:t>
            </a:fld>
            <a:endParaRPr lang="en-US"/>
          </a:p>
        </p:txBody>
      </p:sp>
      <p:sp>
        <p:nvSpPr>
          <p:cNvPr id="9" name="Slide Number Placeholder 8"/>
          <p:cNvSpPr>
            <a:spLocks noGrp="1"/>
          </p:cNvSpPr>
          <p:nvPr>
            <p:ph type="sldNum" sz="quarter" idx="11"/>
          </p:nvPr>
        </p:nvSpPr>
        <p:spPr/>
        <p:txBody>
          <a:bodyPr/>
          <a:lstStyle/>
          <a:p>
            <a:fld id="{B855367E-21CA-4892-8BDC-A914469DDF6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94CEBD9-4557-47A2-9C41-AEE195276216}" type="datetimeFigureOut">
              <a:rPr lang="en-US" smtClean="0"/>
              <a:t>1/16/2018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855367E-21CA-4892-8BDC-A914469DDF6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How to successfully conduct research.</a:t>
            </a:r>
          </a:p>
          <a:p>
            <a:r>
              <a:rPr lang="en-US" sz="1100" i="1" dirty="0"/>
              <a:t>University of South Dakota Library</a:t>
            </a:r>
            <a:r>
              <a:rPr lang="en-US" sz="1100" dirty="0"/>
              <a:t>. University of South Dakota, 2013. Web. 01 Oct. 2013.</a:t>
            </a:r>
          </a:p>
          <a:p>
            <a:endParaRPr lang="en-US" dirty="0"/>
          </a:p>
        </p:txBody>
      </p:sp>
      <p:sp>
        <p:nvSpPr>
          <p:cNvPr id="2" name="Title 1"/>
          <p:cNvSpPr>
            <a:spLocks noGrp="1"/>
          </p:cNvSpPr>
          <p:nvPr>
            <p:ph type="ctrTitle"/>
          </p:nvPr>
        </p:nvSpPr>
        <p:spPr/>
        <p:txBody>
          <a:bodyPr/>
          <a:lstStyle/>
          <a:p>
            <a:r>
              <a:rPr lang="en-US" dirty="0" smtClean="0"/>
              <a:t>Introduction to</a:t>
            </a:r>
            <a:br>
              <a:rPr lang="en-US" dirty="0" smtClean="0"/>
            </a:br>
            <a:r>
              <a:rPr lang="en-US" dirty="0" smtClean="0"/>
              <a:t>Information Literacy</a:t>
            </a:r>
            <a:endParaRPr lang="en-US" dirty="0"/>
          </a:p>
        </p:txBody>
      </p:sp>
    </p:spTree>
    <p:extLst>
      <p:ext uri="{BB962C8B-B14F-4D97-AF65-F5344CB8AC3E}">
        <p14:creationId xmlns:p14="http://schemas.microsoft.com/office/powerpoint/2010/main" val="867002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searching in a research database, the use of Boolean operators "And", "Or" and "Not" can be useful in narrowing or widening your search results. Which word would you use to increase the number of the items you will retrieve</a:t>
            </a:r>
            <a:r>
              <a:rPr lang="en-US" dirty="0" smtClean="0"/>
              <a:t>?</a:t>
            </a:r>
          </a:p>
          <a:p>
            <a:pPr lvl="1"/>
            <a:r>
              <a:rPr lang="en-US" dirty="0" smtClean="0"/>
              <a:t>A. And</a:t>
            </a:r>
          </a:p>
          <a:p>
            <a:pPr lvl="1"/>
            <a:r>
              <a:rPr lang="en-US" dirty="0" smtClean="0"/>
              <a:t>B. Or</a:t>
            </a:r>
          </a:p>
          <a:p>
            <a:pPr lvl="1"/>
            <a:r>
              <a:rPr lang="en-US" dirty="0" smtClean="0"/>
              <a:t>C. Not</a:t>
            </a:r>
          </a:p>
          <a:p>
            <a:pPr lvl="1"/>
            <a:r>
              <a:rPr lang="en-US" dirty="0" smtClean="0"/>
              <a:t>D. All of them</a:t>
            </a:r>
            <a:endParaRPr lang="en-US" dirty="0"/>
          </a:p>
        </p:txBody>
      </p:sp>
      <p:sp>
        <p:nvSpPr>
          <p:cNvPr id="3" name="Title 2"/>
          <p:cNvSpPr>
            <a:spLocks noGrp="1"/>
          </p:cNvSpPr>
          <p:nvPr>
            <p:ph type="title"/>
          </p:nvPr>
        </p:nvSpPr>
        <p:spPr/>
        <p:txBody>
          <a:bodyPr/>
          <a:lstStyle/>
          <a:p>
            <a:r>
              <a:rPr lang="en-US" dirty="0" smtClean="0"/>
              <a:t>Question 2</a:t>
            </a:r>
            <a:endParaRPr lang="en-US" dirty="0"/>
          </a:p>
        </p:txBody>
      </p:sp>
    </p:spTree>
    <p:extLst>
      <p:ext uri="{BB962C8B-B14F-4D97-AF65-F5344CB8AC3E}">
        <p14:creationId xmlns:p14="http://schemas.microsoft.com/office/powerpoint/2010/main" val="1153358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 3</a:t>
            </a:r>
            <a:endParaRPr lang="en-US" dirty="0"/>
          </a:p>
        </p:txBody>
      </p:sp>
      <p:sp>
        <p:nvSpPr>
          <p:cNvPr id="5" name="Content Placeholder 4"/>
          <p:cNvSpPr>
            <a:spLocks noGrp="1"/>
          </p:cNvSpPr>
          <p:nvPr>
            <p:ph idx="1"/>
          </p:nvPr>
        </p:nvSpPr>
        <p:spPr/>
        <p:txBody>
          <a:bodyPr/>
          <a:lstStyle/>
          <a:p>
            <a:r>
              <a:rPr lang="en-US" dirty="0" smtClean="0"/>
              <a:t>A Primary Source is…</a:t>
            </a:r>
          </a:p>
          <a:p>
            <a:pPr lvl="1"/>
            <a:r>
              <a:rPr lang="en-US" dirty="0" smtClean="0"/>
              <a:t>A. A document like a diary, letter, etc…</a:t>
            </a:r>
          </a:p>
          <a:p>
            <a:pPr lvl="1"/>
            <a:r>
              <a:rPr lang="en-US" dirty="0" smtClean="0"/>
              <a:t>B. The first book or journal article written about a topic.</a:t>
            </a:r>
          </a:p>
          <a:p>
            <a:pPr lvl="1"/>
            <a:r>
              <a:rPr lang="en-US" dirty="0" smtClean="0"/>
              <a:t>C. An article or book that extensively analyzes a topic.</a:t>
            </a:r>
          </a:p>
          <a:p>
            <a:pPr lvl="1"/>
            <a:r>
              <a:rPr lang="en-US" dirty="0" smtClean="0"/>
              <a:t>D. A collection of critical essays.</a:t>
            </a:r>
            <a:endParaRPr lang="en-US" dirty="0"/>
          </a:p>
        </p:txBody>
      </p:sp>
    </p:spTree>
    <p:extLst>
      <p:ext uri="{BB962C8B-B14F-4D97-AF65-F5344CB8AC3E}">
        <p14:creationId xmlns:p14="http://schemas.microsoft.com/office/powerpoint/2010/main" val="4049830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Failure to give credit to your sources of information is called…</a:t>
            </a:r>
          </a:p>
          <a:p>
            <a:pPr lvl="1"/>
            <a:r>
              <a:rPr lang="en-US" dirty="0" smtClean="0"/>
              <a:t>A. Copyright</a:t>
            </a:r>
          </a:p>
          <a:p>
            <a:pPr lvl="1"/>
            <a:r>
              <a:rPr lang="en-US" dirty="0" smtClean="0"/>
              <a:t>B. Plagiarism</a:t>
            </a:r>
          </a:p>
          <a:p>
            <a:pPr lvl="1"/>
            <a:r>
              <a:rPr lang="en-US" dirty="0" smtClean="0"/>
              <a:t>C. Partial citation</a:t>
            </a:r>
          </a:p>
          <a:p>
            <a:pPr lvl="1"/>
            <a:r>
              <a:rPr lang="en-US" dirty="0" smtClean="0"/>
              <a:t>D. Abstracting</a:t>
            </a:r>
            <a:endParaRPr lang="en-US" dirty="0"/>
          </a:p>
        </p:txBody>
      </p:sp>
      <p:sp>
        <p:nvSpPr>
          <p:cNvPr id="3" name="Title 2"/>
          <p:cNvSpPr>
            <a:spLocks noGrp="1"/>
          </p:cNvSpPr>
          <p:nvPr>
            <p:ph type="title"/>
          </p:nvPr>
        </p:nvSpPr>
        <p:spPr/>
        <p:txBody>
          <a:bodyPr/>
          <a:lstStyle/>
          <a:p>
            <a:r>
              <a:rPr lang="en-US" dirty="0" smtClean="0"/>
              <a:t>Question 4</a:t>
            </a:r>
            <a:endParaRPr lang="en-US" dirty="0"/>
          </a:p>
        </p:txBody>
      </p:sp>
    </p:spTree>
    <p:extLst>
      <p:ext uri="{BB962C8B-B14F-4D97-AF65-F5344CB8AC3E}">
        <p14:creationId xmlns:p14="http://schemas.microsoft.com/office/powerpoint/2010/main" val="428644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Google is…</a:t>
            </a:r>
          </a:p>
          <a:p>
            <a:pPr lvl="1"/>
            <a:r>
              <a:rPr lang="en-US" dirty="0" smtClean="0"/>
              <a:t>A. a book</a:t>
            </a:r>
          </a:p>
          <a:p>
            <a:pPr lvl="1"/>
            <a:r>
              <a:rPr lang="en-US" dirty="0" smtClean="0"/>
              <a:t>B. an Internet search engine</a:t>
            </a:r>
          </a:p>
          <a:p>
            <a:pPr lvl="1"/>
            <a:r>
              <a:rPr lang="en-US" dirty="0" smtClean="0"/>
              <a:t>C. an online catalogue</a:t>
            </a:r>
          </a:p>
          <a:p>
            <a:pPr lvl="1"/>
            <a:r>
              <a:rPr lang="en-US" dirty="0" smtClean="0"/>
              <a:t>D. a research database</a:t>
            </a:r>
            <a:endParaRPr lang="en-US" dirty="0"/>
          </a:p>
        </p:txBody>
      </p:sp>
      <p:sp>
        <p:nvSpPr>
          <p:cNvPr id="3" name="Title 2"/>
          <p:cNvSpPr>
            <a:spLocks noGrp="1"/>
          </p:cNvSpPr>
          <p:nvPr>
            <p:ph type="title"/>
          </p:nvPr>
        </p:nvSpPr>
        <p:spPr/>
        <p:txBody>
          <a:bodyPr/>
          <a:lstStyle/>
          <a:p>
            <a:r>
              <a:rPr lang="en-US" dirty="0" smtClean="0"/>
              <a:t>Question 5</a:t>
            </a:r>
            <a:endParaRPr lang="en-US" dirty="0"/>
          </a:p>
        </p:txBody>
      </p:sp>
    </p:spTree>
    <p:extLst>
      <p:ext uri="{BB962C8B-B14F-4D97-AF65-F5344CB8AC3E}">
        <p14:creationId xmlns:p14="http://schemas.microsoft.com/office/powerpoint/2010/main" val="415296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abstract is…</a:t>
            </a:r>
          </a:p>
          <a:p>
            <a:pPr lvl="1"/>
            <a:r>
              <a:rPr lang="en-US" dirty="0" smtClean="0"/>
              <a:t>A. a quote from a book.</a:t>
            </a:r>
          </a:p>
          <a:p>
            <a:pPr lvl="1"/>
            <a:r>
              <a:rPr lang="en-US" dirty="0" smtClean="0"/>
              <a:t>B. a full text article.</a:t>
            </a:r>
          </a:p>
          <a:p>
            <a:pPr lvl="1"/>
            <a:r>
              <a:rPr lang="en-US" dirty="0" smtClean="0"/>
              <a:t>C. a type of government document.</a:t>
            </a:r>
          </a:p>
          <a:p>
            <a:pPr lvl="1"/>
            <a:r>
              <a:rPr lang="en-US" dirty="0" smtClean="0"/>
              <a:t>D. a summary of a resource.</a:t>
            </a:r>
          </a:p>
          <a:p>
            <a:pPr lvl="1"/>
            <a:endParaRPr lang="en-US" dirty="0"/>
          </a:p>
        </p:txBody>
      </p:sp>
      <p:sp>
        <p:nvSpPr>
          <p:cNvPr id="3" name="Title 2"/>
          <p:cNvSpPr>
            <a:spLocks noGrp="1"/>
          </p:cNvSpPr>
          <p:nvPr>
            <p:ph type="title"/>
          </p:nvPr>
        </p:nvSpPr>
        <p:spPr/>
        <p:txBody>
          <a:bodyPr/>
          <a:lstStyle/>
          <a:p>
            <a:r>
              <a:rPr lang="en-US" dirty="0" smtClean="0"/>
              <a:t>Question 6</a:t>
            </a:r>
            <a:endParaRPr lang="en-US" dirty="0"/>
          </a:p>
        </p:txBody>
      </p:sp>
    </p:spTree>
    <p:extLst>
      <p:ext uri="{BB962C8B-B14F-4D97-AF65-F5344CB8AC3E}">
        <p14:creationId xmlns:p14="http://schemas.microsoft.com/office/powerpoint/2010/main" val="2463822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the BEST way to search for books on a given topic?</a:t>
            </a:r>
          </a:p>
          <a:p>
            <a:pPr lvl="1"/>
            <a:r>
              <a:rPr lang="en-US" dirty="0" smtClean="0"/>
              <a:t>A. Author or title</a:t>
            </a:r>
          </a:p>
          <a:p>
            <a:pPr lvl="1"/>
            <a:r>
              <a:rPr lang="en-US" dirty="0" smtClean="0"/>
              <a:t>B. Publisher or call number</a:t>
            </a:r>
          </a:p>
          <a:p>
            <a:pPr lvl="1"/>
            <a:r>
              <a:rPr lang="en-US" dirty="0" smtClean="0"/>
              <a:t>C. ISSN or ISBN</a:t>
            </a:r>
          </a:p>
          <a:p>
            <a:pPr lvl="1"/>
            <a:r>
              <a:rPr lang="en-US" dirty="0" smtClean="0"/>
              <a:t>D. Keyword or subject</a:t>
            </a:r>
            <a:endParaRPr lang="en-US" dirty="0"/>
          </a:p>
        </p:txBody>
      </p:sp>
      <p:sp>
        <p:nvSpPr>
          <p:cNvPr id="3" name="Title 2"/>
          <p:cNvSpPr>
            <a:spLocks noGrp="1"/>
          </p:cNvSpPr>
          <p:nvPr>
            <p:ph type="title"/>
          </p:nvPr>
        </p:nvSpPr>
        <p:spPr/>
        <p:txBody>
          <a:bodyPr/>
          <a:lstStyle/>
          <a:p>
            <a:r>
              <a:rPr lang="en-US" dirty="0" smtClean="0"/>
              <a:t>Question 7</a:t>
            </a:r>
            <a:endParaRPr lang="en-US" dirty="0"/>
          </a:p>
        </p:txBody>
      </p:sp>
    </p:spTree>
    <p:extLst>
      <p:ext uri="{BB962C8B-B14F-4D97-AF65-F5344CB8AC3E}">
        <p14:creationId xmlns:p14="http://schemas.microsoft.com/office/powerpoint/2010/main" val="389873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is the best place to find research published by scholars, experts or professionals</a:t>
            </a:r>
            <a:r>
              <a:rPr lang="en-US" dirty="0" smtClean="0"/>
              <a:t>?</a:t>
            </a:r>
          </a:p>
          <a:p>
            <a:pPr lvl="1"/>
            <a:r>
              <a:rPr lang="en-US" dirty="0" smtClean="0"/>
              <a:t>A. Amazon.com</a:t>
            </a:r>
          </a:p>
          <a:p>
            <a:pPr lvl="1"/>
            <a:r>
              <a:rPr lang="en-US" dirty="0" smtClean="0"/>
              <a:t>B. In the newspapers</a:t>
            </a:r>
          </a:p>
          <a:p>
            <a:pPr lvl="1"/>
            <a:r>
              <a:rPr lang="en-US" dirty="0" smtClean="0"/>
              <a:t>C. In general interest magazines</a:t>
            </a:r>
          </a:p>
          <a:p>
            <a:pPr lvl="1"/>
            <a:r>
              <a:rPr lang="en-US" dirty="0" smtClean="0"/>
              <a:t>D. In books and scholarly journals</a:t>
            </a:r>
          </a:p>
        </p:txBody>
      </p:sp>
      <p:sp>
        <p:nvSpPr>
          <p:cNvPr id="3" name="Title 2"/>
          <p:cNvSpPr>
            <a:spLocks noGrp="1"/>
          </p:cNvSpPr>
          <p:nvPr>
            <p:ph type="title"/>
          </p:nvPr>
        </p:nvSpPr>
        <p:spPr/>
        <p:txBody>
          <a:bodyPr/>
          <a:lstStyle/>
          <a:p>
            <a:r>
              <a:rPr lang="en-US" dirty="0" smtClean="0"/>
              <a:t>Question 8</a:t>
            </a:r>
            <a:endParaRPr lang="en-US" dirty="0"/>
          </a:p>
        </p:txBody>
      </p:sp>
    </p:spTree>
    <p:extLst>
      <p:ext uri="{BB962C8B-B14F-4D97-AF65-F5344CB8AC3E}">
        <p14:creationId xmlns:p14="http://schemas.microsoft.com/office/powerpoint/2010/main" val="160901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APA and MLA both refer to…</a:t>
            </a:r>
          </a:p>
          <a:p>
            <a:pPr lvl="1"/>
            <a:r>
              <a:rPr lang="en-US" dirty="0" smtClean="0"/>
              <a:t>A. Library classification systems</a:t>
            </a:r>
          </a:p>
          <a:p>
            <a:pPr lvl="1"/>
            <a:r>
              <a:rPr lang="en-US" dirty="0" smtClean="0"/>
              <a:t>B. Formats for documenting the sources used for a paper</a:t>
            </a:r>
          </a:p>
          <a:p>
            <a:pPr lvl="1"/>
            <a:r>
              <a:rPr lang="en-US" dirty="0" smtClean="0"/>
              <a:t>C. Call numbers</a:t>
            </a:r>
          </a:p>
          <a:p>
            <a:pPr lvl="1"/>
            <a:r>
              <a:rPr lang="en-US" dirty="0" smtClean="0"/>
              <a:t>D. Article indexes</a:t>
            </a:r>
            <a:endParaRPr lang="en-US" dirty="0"/>
          </a:p>
        </p:txBody>
      </p:sp>
      <p:sp>
        <p:nvSpPr>
          <p:cNvPr id="3" name="Title 2"/>
          <p:cNvSpPr>
            <a:spLocks noGrp="1"/>
          </p:cNvSpPr>
          <p:nvPr>
            <p:ph type="title"/>
          </p:nvPr>
        </p:nvSpPr>
        <p:spPr/>
        <p:txBody>
          <a:bodyPr/>
          <a:lstStyle/>
          <a:p>
            <a:r>
              <a:rPr lang="en-US" dirty="0" smtClean="0"/>
              <a:t>Question 9</a:t>
            </a:r>
            <a:endParaRPr lang="en-US" dirty="0"/>
          </a:p>
        </p:txBody>
      </p:sp>
    </p:spTree>
    <p:extLst>
      <p:ext uri="{BB962C8B-B14F-4D97-AF65-F5344CB8AC3E}">
        <p14:creationId xmlns:p14="http://schemas.microsoft.com/office/powerpoint/2010/main" val="3377941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critically evaluating information sources you should consider all </a:t>
            </a:r>
            <a:r>
              <a:rPr lang="en-US" dirty="0" smtClean="0"/>
              <a:t>but…</a:t>
            </a:r>
          </a:p>
          <a:p>
            <a:pPr lvl="1"/>
            <a:r>
              <a:rPr lang="en-US" dirty="0" smtClean="0"/>
              <a:t>A. The timeliness of the information.</a:t>
            </a:r>
          </a:p>
          <a:p>
            <a:pPr lvl="1"/>
            <a:r>
              <a:rPr lang="en-US" dirty="0" smtClean="0"/>
              <a:t>B. The credentials of the author.</a:t>
            </a:r>
          </a:p>
          <a:p>
            <a:pPr lvl="1"/>
            <a:r>
              <a:rPr lang="en-US" dirty="0" smtClean="0"/>
              <a:t>C. The length of the information source.</a:t>
            </a:r>
          </a:p>
          <a:p>
            <a:pPr lvl="1"/>
            <a:r>
              <a:rPr lang="en-US" dirty="0" smtClean="0"/>
              <a:t>D. The accuracy of the information.</a:t>
            </a:r>
          </a:p>
        </p:txBody>
      </p:sp>
      <p:sp>
        <p:nvSpPr>
          <p:cNvPr id="3" name="Title 2"/>
          <p:cNvSpPr>
            <a:spLocks noGrp="1"/>
          </p:cNvSpPr>
          <p:nvPr>
            <p:ph type="title"/>
          </p:nvPr>
        </p:nvSpPr>
        <p:spPr/>
        <p:txBody>
          <a:bodyPr/>
          <a:lstStyle/>
          <a:p>
            <a:r>
              <a:rPr lang="en-US" dirty="0" smtClean="0"/>
              <a:t>Question 10</a:t>
            </a:r>
            <a:endParaRPr lang="en-US" dirty="0"/>
          </a:p>
        </p:txBody>
      </p:sp>
    </p:spTree>
    <p:extLst>
      <p:ext uri="{BB962C8B-B14F-4D97-AF65-F5344CB8AC3E}">
        <p14:creationId xmlns:p14="http://schemas.microsoft.com/office/powerpoint/2010/main" val="1134581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 read a book for a course I was taking at Southeast Technical Institute. It contained the footnote:</a:t>
            </a:r>
          </a:p>
          <a:p>
            <a:pPr lvl="1"/>
            <a:r>
              <a:rPr lang="en-US" dirty="0"/>
              <a:t>Bonilla-Silva, E. (1997). Rethinking racism: Toward a structural interpretation. </a:t>
            </a:r>
            <a:r>
              <a:rPr lang="en-US" i="1" dirty="0"/>
              <a:t>American Sociological Review, 62</a:t>
            </a:r>
            <a:r>
              <a:rPr lang="en-US" dirty="0"/>
              <a:t>, 465-480.  </a:t>
            </a:r>
          </a:p>
          <a:p>
            <a:r>
              <a:rPr lang="en-US" dirty="0"/>
              <a:t>This citation is for…</a:t>
            </a:r>
          </a:p>
          <a:p>
            <a:pPr lvl="1"/>
            <a:r>
              <a:rPr lang="en-US" dirty="0"/>
              <a:t>A. a book</a:t>
            </a:r>
          </a:p>
          <a:p>
            <a:pPr lvl="1"/>
            <a:r>
              <a:rPr lang="en-US" dirty="0"/>
              <a:t>B. a journal</a:t>
            </a:r>
          </a:p>
          <a:p>
            <a:pPr lvl="1"/>
            <a:r>
              <a:rPr lang="en-US" dirty="0">
                <a:solidFill>
                  <a:schemeClr val="tx2">
                    <a:lumMod val="75000"/>
                  </a:schemeClr>
                </a:solidFill>
              </a:rPr>
              <a:t>C. a journal Article</a:t>
            </a:r>
          </a:p>
          <a:p>
            <a:pPr lvl="1"/>
            <a:r>
              <a:rPr lang="en-US" dirty="0"/>
              <a:t>D. a website</a:t>
            </a:r>
          </a:p>
        </p:txBody>
      </p:sp>
      <p:sp>
        <p:nvSpPr>
          <p:cNvPr id="3" name="Title 2"/>
          <p:cNvSpPr>
            <a:spLocks noGrp="1"/>
          </p:cNvSpPr>
          <p:nvPr>
            <p:ph type="title"/>
          </p:nvPr>
        </p:nvSpPr>
        <p:spPr/>
        <p:txBody>
          <a:bodyPr/>
          <a:lstStyle/>
          <a:p>
            <a:r>
              <a:rPr lang="en-US" dirty="0" smtClean="0"/>
              <a:t>Question 1</a:t>
            </a:r>
            <a:endParaRPr lang="en-US" dirty="0"/>
          </a:p>
        </p:txBody>
      </p:sp>
    </p:spTree>
    <p:extLst>
      <p:ext uri="{BB962C8B-B14F-4D97-AF65-F5344CB8AC3E}">
        <p14:creationId xmlns:p14="http://schemas.microsoft.com/office/powerpoint/2010/main" val="25624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Information Literacy?</a:t>
            </a:r>
            <a:endParaRPr lang="en-US" dirty="0"/>
          </a:p>
        </p:txBody>
      </p:sp>
      <p:sp>
        <p:nvSpPr>
          <p:cNvPr id="3" name="Content Placeholder 2"/>
          <p:cNvSpPr>
            <a:spLocks noGrp="1"/>
          </p:cNvSpPr>
          <p:nvPr>
            <p:ph sz="half" idx="1"/>
          </p:nvPr>
        </p:nvSpPr>
        <p:spPr/>
        <p:txBody>
          <a:bodyPr>
            <a:normAutofit/>
          </a:bodyPr>
          <a:lstStyle/>
          <a:p>
            <a:pPr>
              <a:buFont typeface="Arial" charset="0"/>
              <a:buChar char="•"/>
            </a:pPr>
            <a:r>
              <a:rPr lang="en-US" sz="1900" dirty="0"/>
              <a:t>Information literacy is the ability to successfully find, retrieve, analyze, and use research or information for an academic purpose. </a:t>
            </a:r>
            <a:endParaRPr lang="en-US" sz="1900" dirty="0" smtClean="0"/>
          </a:p>
          <a:p>
            <a:pPr lvl="1">
              <a:buFont typeface="Arial" charset="0"/>
              <a:buChar char="•"/>
            </a:pPr>
            <a:r>
              <a:rPr lang="en-US" sz="1700" dirty="0" smtClean="0"/>
              <a:t>It is a </a:t>
            </a:r>
            <a:r>
              <a:rPr lang="en-US" sz="1700" dirty="0"/>
              <a:t>refined set of research skills that help you find credible and helpful resources.</a:t>
            </a:r>
          </a:p>
          <a:p>
            <a:pPr>
              <a:buFont typeface="Arial" charset="0"/>
              <a:buChar char="•"/>
            </a:pPr>
            <a:r>
              <a:rPr lang="en-US" sz="1900" dirty="0"/>
              <a:t>It can be broken up into 4 categories</a:t>
            </a:r>
          </a:p>
          <a:p>
            <a:pPr lvl="2">
              <a:buFont typeface="Arial" charset="0"/>
              <a:buChar char="•"/>
            </a:pPr>
            <a:r>
              <a:rPr lang="en-US" sz="1900" dirty="0"/>
              <a:t>Research Skills</a:t>
            </a:r>
          </a:p>
          <a:p>
            <a:pPr lvl="2">
              <a:buFont typeface="Arial" charset="0"/>
              <a:buChar char="•"/>
            </a:pPr>
            <a:r>
              <a:rPr lang="en-US" sz="1900" dirty="0"/>
              <a:t>Database Skills</a:t>
            </a:r>
          </a:p>
          <a:p>
            <a:pPr lvl="2">
              <a:buFont typeface="Arial" charset="0"/>
              <a:buChar char="•"/>
            </a:pPr>
            <a:r>
              <a:rPr lang="en-US" sz="1900" dirty="0"/>
              <a:t>Web Evaluation Skills</a:t>
            </a:r>
          </a:p>
          <a:p>
            <a:pPr lvl="2">
              <a:buFont typeface="Arial" charset="0"/>
              <a:buChar char="•"/>
            </a:pPr>
            <a:r>
              <a:rPr lang="en-US" sz="1900" dirty="0"/>
              <a:t>Academic Integrity Skills</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3000" y="1752600"/>
            <a:ext cx="3305766" cy="384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62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searching in a research database, the use of Boolean operators "And", "Or" and "Not" can be useful in narrowing or widening your search results. Which word would you use to increase the number of the items you will retrieve?</a:t>
            </a:r>
          </a:p>
          <a:p>
            <a:pPr lvl="1"/>
            <a:r>
              <a:rPr lang="en-US" dirty="0"/>
              <a:t>A. And</a:t>
            </a:r>
          </a:p>
          <a:p>
            <a:pPr lvl="1"/>
            <a:r>
              <a:rPr lang="en-US" dirty="0">
                <a:solidFill>
                  <a:schemeClr val="tx2">
                    <a:lumMod val="75000"/>
                  </a:schemeClr>
                </a:solidFill>
              </a:rPr>
              <a:t>B. Or</a:t>
            </a:r>
          </a:p>
          <a:p>
            <a:pPr lvl="1"/>
            <a:r>
              <a:rPr lang="en-US" dirty="0"/>
              <a:t>C. Not</a:t>
            </a:r>
          </a:p>
          <a:p>
            <a:pPr lvl="1"/>
            <a:r>
              <a:rPr lang="en-US" dirty="0"/>
              <a:t>D. All of them</a:t>
            </a:r>
          </a:p>
          <a:p>
            <a:endParaRPr lang="en-US" dirty="0"/>
          </a:p>
        </p:txBody>
      </p:sp>
      <p:sp>
        <p:nvSpPr>
          <p:cNvPr id="3" name="Title 2"/>
          <p:cNvSpPr>
            <a:spLocks noGrp="1"/>
          </p:cNvSpPr>
          <p:nvPr>
            <p:ph type="title"/>
          </p:nvPr>
        </p:nvSpPr>
        <p:spPr/>
        <p:txBody>
          <a:bodyPr/>
          <a:lstStyle/>
          <a:p>
            <a:r>
              <a:rPr lang="en-US" dirty="0" smtClean="0"/>
              <a:t>Question 2</a:t>
            </a:r>
            <a:endParaRPr lang="en-US" dirty="0"/>
          </a:p>
        </p:txBody>
      </p:sp>
    </p:spTree>
    <p:extLst>
      <p:ext uri="{BB962C8B-B14F-4D97-AF65-F5344CB8AC3E}">
        <p14:creationId xmlns:p14="http://schemas.microsoft.com/office/powerpoint/2010/main" val="194943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Primary Source is…</a:t>
            </a:r>
          </a:p>
          <a:p>
            <a:pPr lvl="1"/>
            <a:r>
              <a:rPr lang="en-US" dirty="0">
                <a:solidFill>
                  <a:schemeClr val="tx2">
                    <a:lumMod val="75000"/>
                  </a:schemeClr>
                </a:solidFill>
              </a:rPr>
              <a:t>A. A document like a diary, letter, etc…</a:t>
            </a:r>
          </a:p>
          <a:p>
            <a:pPr lvl="1"/>
            <a:r>
              <a:rPr lang="en-US" dirty="0"/>
              <a:t>B. The first book or journal article written about a topic.</a:t>
            </a:r>
          </a:p>
          <a:p>
            <a:pPr lvl="1"/>
            <a:r>
              <a:rPr lang="en-US" dirty="0"/>
              <a:t>C. An article or book that extensively analyzes a topic.</a:t>
            </a:r>
          </a:p>
          <a:p>
            <a:pPr lvl="1"/>
            <a:r>
              <a:rPr lang="en-US" dirty="0"/>
              <a:t>D. A collection of critical essays</a:t>
            </a:r>
            <a:r>
              <a:rPr lang="en-US" dirty="0" smtClean="0"/>
              <a:t>.</a:t>
            </a:r>
            <a:endParaRPr lang="en-US" dirty="0"/>
          </a:p>
        </p:txBody>
      </p:sp>
      <p:sp>
        <p:nvSpPr>
          <p:cNvPr id="3" name="Title 2"/>
          <p:cNvSpPr>
            <a:spLocks noGrp="1"/>
          </p:cNvSpPr>
          <p:nvPr>
            <p:ph type="title"/>
          </p:nvPr>
        </p:nvSpPr>
        <p:spPr/>
        <p:txBody>
          <a:bodyPr/>
          <a:lstStyle/>
          <a:p>
            <a:r>
              <a:rPr lang="en-US" dirty="0" smtClean="0"/>
              <a:t>Question 3</a:t>
            </a:r>
            <a:endParaRPr lang="en-US" dirty="0"/>
          </a:p>
        </p:txBody>
      </p:sp>
    </p:spTree>
    <p:extLst>
      <p:ext uri="{BB962C8B-B14F-4D97-AF65-F5344CB8AC3E}">
        <p14:creationId xmlns:p14="http://schemas.microsoft.com/office/powerpoint/2010/main" val="26084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Failure to give credit to your sources of information is called…</a:t>
            </a:r>
          </a:p>
          <a:p>
            <a:pPr lvl="1"/>
            <a:r>
              <a:rPr lang="en-US" dirty="0"/>
              <a:t>A. Copyright</a:t>
            </a:r>
          </a:p>
          <a:p>
            <a:pPr lvl="1"/>
            <a:r>
              <a:rPr lang="en-US" dirty="0">
                <a:solidFill>
                  <a:schemeClr val="tx2">
                    <a:lumMod val="75000"/>
                  </a:schemeClr>
                </a:solidFill>
              </a:rPr>
              <a:t>B. Plagiarism</a:t>
            </a:r>
          </a:p>
          <a:p>
            <a:pPr lvl="1"/>
            <a:r>
              <a:rPr lang="en-US" dirty="0"/>
              <a:t>C. Partial citation</a:t>
            </a:r>
          </a:p>
          <a:p>
            <a:pPr lvl="1"/>
            <a:r>
              <a:rPr lang="en-US" dirty="0"/>
              <a:t>D. Abstracting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98063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Google is…</a:t>
            </a:r>
          </a:p>
          <a:p>
            <a:pPr lvl="1"/>
            <a:r>
              <a:rPr lang="en-US" dirty="0"/>
              <a:t>A. a book</a:t>
            </a:r>
          </a:p>
          <a:p>
            <a:pPr lvl="1"/>
            <a:r>
              <a:rPr lang="en-US" dirty="0">
                <a:solidFill>
                  <a:schemeClr val="tx2">
                    <a:lumMod val="75000"/>
                  </a:schemeClr>
                </a:solidFill>
              </a:rPr>
              <a:t>B. an Internet search engine</a:t>
            </a:r>
          </a:p>
          <a:p>
            <a:pPr lvl="1"/>
            <a:r>
              <a:rPr lang="en-US" dirty="0"/>
              <a:t>C. an online catalogue</a:t>
            </a:r>
          </a:p>
          <a:p>
            <a:pPr lvl="1"/>
            <a:r>
              <a:rPr lang="en-US" dirty="0"/>
              <a:t>D. a research database</a:t>
            </a:r>
          </a:p>
          <a:p>
            <a:endParaRPr lang="en-US" dirty="0"/>
          </a:p>
        </p:txBody>
      </p:sp>
      <p:sp>
        <p:nvSpPr>
          <p:cNvPr id="3" name="Title 2"/>
          <p:cNvSpPr>
            <a:spLocks noGrp="1"/>
          </p:cNvSpPr>
          <p:nvPr>
            <p:ph type="title"/>
          </p:nvPr>
        </p:nvSpPr>
        <p:spPr/>
        <p:txBody>
          <a:bodyPr/>
          <a:lstStyle/>
          <a:p>
            <a:r>
              <a:rPr lang="en-US" dirty="0" smtClean="0"/>
              <a:t>Question 5</a:t>
            </a:r>
            <a:endParaRPr lang="en-US" dirty="0"/>
          </a:p>
        </p:txBody>
      </p:sp>
    </p:spTree>
    <p:extLst>
      <p:ext uri="{BB962C8B-B14F-4D97-AF65-F5344CB8AC3E}">
        <p14:creationId xmlns:p14="http://schemas.microsoft.com/office/powerpoint/2010/main" val="143689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abstract is…</a:t>
            </a:r>
          </a:p>
          <a:p>
            <a:pPr lvl="1"/>
            <a:r>
              <a:rPr lang="en-US" dirty="0"/>
              <a:t>A. a quote from a book.</a:t>
            </a:r>
          </a:p>
          <a:p>
            <a:pPr lvl="1"/>
            <a:r>
              <a:rPr lang="en-US" dirty="0"/>
              <a:t>B. a full text article.</a:t>
            </a:r>
          </a:p>
          <a:p>
            <a:pPr lvl="1"/>
            <a:r>
              <a:rPr lang="en-US" dirty="0"/>
              <a:t>C. a type of government document.</a:t>
            </a:r>
          </a:p>
          <a:p>
            <a:pPr lvl="1"/>
            <a:r>
              <a:rPr lang="en-US" dirty="0">
                <a:solidFill>
                  <a:schemeClr val="tx2">
                    <a:lumMod val="75000"/>
                  </a:schemeClr>
                </a:solidFill>
              </a:rPr>
              <a:t>D. a summary of a resource</a:t>
            </a:r>
            <a:r>
              <a:rPr lang="en-US" dirty="0" smtClean="0">
                <a:solidFill>
                  <a:schemeClr val="tx2">
                    <a:lumMod val="75000"/>
                  </a:schemeClr>
                </a:solidFill>
              </a:rPr>
              <a:t>.</a:t>
            </a:r>
            <a:endParaRPr lang="en-US" dirty="0">
              <a:solidFill>
                <a:schemeClr val="tx2">
                  <a:lumMod val="75000"/>
                </a:schemeClr>
              </a:solidFill>
            </a:endParaRPr>
          </a:p>
        </p:txBody>
      </p:sp>
      <p:sp>
        <p:nvSpPr>
          <p:cNvPr id="3" name="Title 2"/>
          <p:cNvSpPr>
            <a:spLocks noGrp="1"/>
          </p:cNvSpPr>
          <p:nvPr>
            <p:ph type="title"/>
          </p:nvPr>
        </p:nvSpPr>
        <p:spPr/>
        <p:txBody>
          <a:bodyPr/>
          <a:lstStyle/>
          <a:p>
            <a:r>
              <a:rPr lang="en-US" dirty="0" smtClean="0"/>
              <a:t>Question 6</a:t>
            </a:r>
            <a:endParaRPr lang="en-US" dirty="0"/>
          </a:p>
        </p:txBody>
      </p:sp>
    </p:spTree>
    <p:extLst>
      <p:ext uri="{BB962C8B-B14F-4D97-AF65-F5344CB8AC3E}">
        <p14:creationId xmlns:p14="http://schemas.microsoft.com/office/powerpoint/2010/main" val="310224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BEST way to search for books on a given topic?</a:t>
            </a:r>
          </a:p>
          <a:p>
            <a:pPr lvl="1"/>
            <a:r>
              <a:rPr lang="en-US" dirty="0"/>
              <a:t>A. Author or title</a:t>
            </a:r>
          </a:p>
          <a:p>
            <a:pPr lvl="1"/>
            <a:r>
              <a:rPr lang="en-US" dirty="0"/>
              <a:t>B. Publisher or call number</a:t>
            </a:r>
          </a:p>
          <a:p>
            <a:pPr lvl="1"/>
            <a:r>
              <a:rPr lang="en-US" dirty="0"/>
              <a:t>C. ISSN or ISBN</a:t>
            </a:r>
          </a:p>
          <a:p>
            <a:pPr lvl="1"/>
            <a:r>
              <a:rPr lang="en-US" dirty="0">
                <a:solidFill>
                  <a:schemeClr val="tx2">
                    <a:lumMod val="75000"/>
                  </a:schemeClr>
                </a:solidFill>
              </a:rPr>
              <a:t>D. Keyword or subject</a:t>
            </a:r>
          </a:p>
          <a:p>
            <a:endParaRPr lang="en-US" dirty="0"/>
          </a:p>
        </p:txBody>
      </p:sp>
      <p:sp>
        <p:nvSpPr>
          <p:cNvPr id="3" name="Title 2"/>
          <p:cNvSpPr>
            <a:spLocks noGrp="1"/>
          </p:cNvSpPr>
          <p:nvPr>
            <p:ph type="title"/>
          </p:nvPr>
        </p:nvSpPr>
        <p:spPr/>
        <p:txBody>
          <a:bodyPr/>
          <a:lstStyle/>
          <a:p>
            <a:r>
              <a:rPr lang="en-US" dirty="0" smtClean="0"/>
              <a:t>Question 7</a:t>
            </a:r>
            <a:endParaRPr lang="en-US" dirty="0"/>
          </a:p>
        </p:txBody>
      </p:sp>
    </p:spTree>
    <p:extLst>
      <p:ext uri="{BB962C8B-B14F-4D97-AF65-F5344CB8AC3E}">
        <p14:creationId xmlns:p14="http://schemas.microsoft.com/office/powerpoint/2010/main" val="1142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is the best place to find research published by scholars, experts or professionals?</a:t>
            </a:r>
          </a:p>
          <a:p>
            <a:pPr lvl="1"/>
            <a:r>
              <a:rPr lang="en-US" dirty="0"/>
              <a:t>A. Amazon.com</a:t>
            </a:r>
          </a:p>
          <a:p>
            <a:pPr lvl="1"/>
            <a:r>
              <a:rPr lang="en-US" dirty="0"/>
              <a:t>B. In the newspapers</a:t>
            </a:r>
          </a:p>
          <a:p>
            <a:pPr lvl="1"/>
            <a:r>
              <a:rPr lang="en-US" dirty="0"/>
              <a:t>C. In general interest magazines</a:t>
            </a:r>
          </a:p>
          <a:p>
            <a:pPr lvl="1"/>
            <a:r>
              <a:rPr lang="en-US" dirty="0">
                <a:solidFill>
                  <a:schemeClr val="tx2">
                    <a:lumMod val="75000"/>
                  </a:schemeClr>
                </a:solidFill>
              </a:rPr>
              <a:t>D. In books and scholarly journals</a:t>
            </a:r>
          </a:p>
          <a:p>
            <a:endParaRPr lang="en-US" dirty="0"/>
          </a:p>
        </p:txBody>
      </p:sp>
      <p:sp>
        <p:nvSpPr>
          <p:cNvPr id="3" name="Title 2"/>
          <p:cNvSpPr>
            <a:spLocks noGrp="1"/>
          </p:cNvSpPr>
          <p:nvPr>
            <p:ph type="title"/>
          </p:nvPr>
        </p:nvSpPr>
        <p:spPr/>
        <p:txBody>
          <a:bodyPr/>
          <a:lstStyle/>
          <a:p>
            <a:r>
              <a:rPr lang="en-US" dirty="0" smtClean="0"/>
              <a:t>Question 8</a:t>
            </a:r>
            <a:endParaRPr lang="en-US" dirty="0"/>
          </a:p>
        </p:txBody>
      </p:sp>
    </p:spTree>
    <p:extLst>
      <p:ext uri="{BB962C8B-B14F-4D97-AF65-F5344CB8AC3E}">
        <p14:creationId xmlns:p14="http://schemas.microsoft.com/office/powerpoint/2010/main" val="117451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APA and MLA both refer to…</a:t>
            </a:r>
          </a:p>
          <a:p>
            <a:pPr lvl="1"/>
            <a:r>
              <a:rPr lang="en-US" dirty="0"/>
              <a:t>A. Library classification systems</a:t>
            </a:r>
          </a:p>
          <a:p>
            <a:pPr lvl="1"/>
            <a:r>
              <a:rPr lang="en-US" dirty="0">
                <a:solidFill>
                  <a:schemeClr val="tx2">
                    <a:lumMod val="75000"/>
                  </a:schemeClr>
                </a:solidFill>
              </a:rPr>
              <a:t>B. Formats for documenting the sources used for a paper</a:t>
            </a:r>
          </a:p>
          <a:p>
            <a:pPr lvl="1"/>
            <a:r>
              <a:rPr lang="en-US" dirty="0"/>
              <a:t>C. Call numbers</a:t>
            </a:r>
          </a:p>
          <a:p>
            <a:pPr lvl="1"/>
            <a:r>
              <a:rPr lang="en-US" dirty="0"/>
              <a:t>D. Article </a:t>
            </a:r>
            <a:r>
              <a:rPr lang="en-US" dirty="0" smtClean="0"/>
              <a:t>indexes</a:t>
            </a:r>
            <a:endParaRPr lang="en-US" dirty="0"/>
          </a:p>
        </p:txBody>
      </p:sp>
      <p:sp>
        <p:nvSpPr>
          <p:cNvPr id="3" name="Title 2"/>
          <p:cNvSpPr>
            <a:spLocks noGrp="1"/>
          </p:cNvSpPr>
          <p:nvPr>
            <p:ph type="title"/>
          </p:nvPr>
        </p:nvSpPr>
        <p:spPr/>
        <p:txBody>
          <a:bodyPr/>
          <a:lstStyle/>
          <a:p>
            <a:r>
              <a:rPr lang="en-US" dirty="0" smtClean="0"/>
              <a:t>Question 9</a:t>
            </a:r>
            <a:endParaRPr lang="en-US" dirty="0"/>
          </a:p>
        </p:txBody>
      </p:sp>
    </p:spTree>
    <p:extLst>
      <p:ext uri="{BB962C8B-B14F-4D97-AF65-F5344CB8AC3E}">
        <p14:creationId xmlns:p14="http://schemas.microsoft.com/office/powerpoint/2010/main" val="126197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critically evaluating information sources you should consider all </a:t>
            </a:r>
            <a:r>
              <a:rPr lang="en-US" dirty="0" smtClean="0"/>
              <a:t>except…</a:t>
            </a:r>
            <a:endParaRPr lang="en-US" dirty="0"/>
          </a:p>
          <a:p>
            <a:pPr lvl="1"/>
            <a:r>
              <a:rPr lang="en-US" dirty="0"/>
              <a:t>A. The timeliness of the information.</a:t>
            </a:r>
          </a:p>
          <a:p>
            <a:pPr lvl="1"/>
            <a:r>
              <a:rPr lang="en-US" dirty="0"/>
              <a:t>B. The credentials of the author.</a:t>
            </a:r>
          </a:p>
          <a:p>
            <a:pPr lvl="1"/>
            <a:r>
              <a:rPr lang="en-US" dirty="0">
                <a:solidFill>
                  <a:schemeClr val="tx2">
                    <a:lumMod val="75000"/>
                  </a:schemeClr>
                </a:solidFill>
              </a:rPr>
              <a:t>C. The length of the information source.</a:t>
            </a:r>
          </a:p>
          <a:p>
            <a:pPr lvl="1"/>
            <a:r>
              <a:rPr lang="en-US" dirty="0"/>
              <a:t>D. The accuracy of the information.</a:t>
            </a:r>
          </a:p>
          <a:p>
            <a:endParaRPr lang="en-US" dirty="0"/>
          </a:p>
        </p:txBody>
      </p:sp>
      <p:sp>
        <p:nvSpPr>
          <p:cNvPr id="3" name="Title 2"/>
          <p:cNvSpPr>
            <a:spLocks noGrp="1"/>
          </p:cNvSpPr>
          <p:nvPr>
            <p:ph type="title"/>
          </p:nvPr>
        </p:nvSpPr>
        <p:spPr/>
        <p:txBody>
          <a:bodyPr/>
          <a:lstStyle/>
          <a:p>
            <a:r>
              <a:rPr lang="en-US" dirty="0" smtClean="0"/>
              <a:t>Question 10</a:t>
            </a:r>
            <a:endParaRPr lang="en-US" dirty="0"/>
          </a:p>
        </p:txBody>
      </p:sp>
    </p:spTree>
    <p:extLst>
      <p:ext uri="{BB962C8B-B14F-4D97-AF65-F5344CB8AC3E}">
        <p14:creationId xmlns:p14="http://schemas.microsoft.com/office/powerpoint/2010/main" val="264387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By being well-versed and literate in the ways of finding and presenting information, your instructors, readers, peers, employers, and co-workers will see you as a professional and confident worker.</a:t>
            </a:r>
          </a:p>
          <a:p>
            <a:pPr lvl="1"/>
            <a:r>
              <a:rPr lang="en-US" dirty="0" smtClean="0"/>
              <a:t>This, in turn, will lead to advancements in the workplace, new responsibilities, and trust.</a:t>
            </a:r>
          </a:p>
          <a:p>
            <a:pPr lvl="1"/>
            <a:r>
              <a:rPr lang="en-US" dirty="0" smtClean="0"/>
              <a:t>You will be the “go-to” person.</a:t>
            </a:r>
          </a:p>
          <a:p>
            <a:r>
              <a:rPr lang="en-US" dirty="0" smtClean="0"/>
              <a:t>Essentially, these skills will not only help you be successful in this composition class, but they will also help you be successful in your career goals.</a:t>
            </a:r>
          </a:p>
        </p:txBody>
      </p:sp>
      <p:sp>
        <p:nvSpPr>
          <p:cNvPr id="2" name="Title 1"/>
          <p:cNvSpPr>
            <a:spLocks noGrp="1"/>
          </p:cNvSpPr>
          <p:nvPr>
            <p:ph type="title"/>
          </p:nvPr>
        </p:nvSpPr>
        <p:spPr/>
        <p:txBody>
          <a:bodyPr>
            <a:normAutofit fontScale="90000"/>
          </a:bodyPr>
          <a:lstStyle/>
          <a:p>
            <a:r>
              <a:rPr lang="en-US" dirty="0" smtClean="0"/>
              <a:t>Why learn about Information literacy?</a:t>
            </a:r>
            <a:endParaRPr lang="en-US" dirty="0"/>
          </a:p>
        </p:txBody>
      </p:sp>
    </p:spTree>
    <p:extLst>
      <p:ext uri="{BB962C8B-B14F-4D97-AF65-F5344CB8AC3E}">
        <p14:creationId xmlns:p14="http://schemas.microsoft.com/office/powerpoint/2010/main" val="475613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Importance of Research</a:t>
            </a:r>
            <a:endParaRPr lang="en-US" dirty="0"/>
          </a:p>
        </p:txBody>
      </p:sp>
      <p:sp>
        <p:nvSpPr>
          <p:cNvPr id="5" name="Content Placeholder 4"/>
          <p:cNvSpPr>
            <a:spLocks noGrp="1"/>
          </p:cNvSpPr>
          <p:nvPr>
            <p:ph sz="half" idx="1"/>
          </p:nvPr>
        </p:nvSpPr>
        <p:spPr/>
        <p:txBody>
          <a:bodyPr/>
          <a:lstStyle/>
          <a:p>
            <a:endParaRPr lang="en-US" dirty="0"/>
          </a:p>
        </p:txBody>
      </p:sp>
      <p:sp>
        <p:nvSpPr>
          <p:cNvPr id="6" name="Content Placeholder 5"/>
          <p:cNvSpPr>
            <a:spLocks noGrp="1"/>
          </p:cNvSpPr>
          <p:nvPr>
            <p:ph sz="half" idx="2"/>
          </p:nvPr>
        </p:nvSpPr>
        <p:spPr/>
        <p:txBody>
          <a:bodyPr/>
          <a:lstStyle/>
          <a:p>
            <a:r>
              <a:rPr lang="en-US" dirty="0" smtClean="0"/>
              <a:t>During the research unit we will discuss..</a:t>
            </a:r>
          </a:p>
          <a:p>
            <a:pPr lvl="1"/>
            <a:r>
              <a:rPr lang="en-US" dirty="0" smtClean="0"/>
              <a:t>How to get started</a:t>
            </a:r>
          </a:p>
          <a:p>
            <a:pPr lvl="1"/>
            <a:r>
              <a:rPr lang="en-US" dirty="0" smtClean="0"/>
              <a:t>Where to get started</a:t>
            </a:r>
          </a:p>
          <a:p>
            <a:pPr lvl="1"/>
            <a:r>
              <a:rPr lang="en-US" dirty="0" smtClean="0"/>
              <a:t>Different formats of research</a:t>
            </a:r>
          </a:p>
          <a:p>
            <a:pPr lvl="1"/>
            <a:r>
              <a:rPr lang="en-US" dirty="0" smtClean="0"/>
              <a:t>Finding a research style that works best for you</a:t>
            </a:r>
          </a:p>
          <a:p>
            <a:pPr lvl="1"/>
            <a:r>
              <a:rPr lang="en-US" dirty="0" smtClean="0"/>
              <a:t>Hands on experience</a:t>
            </a:r>
          </a:p>
          <a:p>
            <a:pPr lvl="1"/>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4385094" cy="2905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90249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Database</a:t>
            </a:r>
            <a:endParaRPr lang="en-US" dirty="0"/>
          </a:p>
        </p:txBody>
      </p:sp>
      <p:sp>
        <p:nvSpPr>
          <p:cNvPr id="3" name="Content Placeholder 2"/>
          <p:cNvSpPr>
            <a:spLocks noGrp="1"/>
          </p:cNvSpPr>
          <p:nvPr>
            <p:ph sz="half" idx="1"/>
          </p:nvPr>
        </p:nvSpPr>
        <p:spPr/>
        <p:txBody>
          <a:bodyPr/>
          <a:lstStyle/>
          <a:p>
            <a:r>
              <a:rPr lang="en-US" dirty="0" smtClean="0"/>
              <a:t>During the database unit we will discuss…</a:t>
            </a:r>
          </a:p>
          <a:p>
            <a:pPr lvl="1"/>
            <a:r>
              <a:rPr lang="en-US" dirty="0" smtClean="0"/>
              <a:t>What a database is</a:t>
            </a:r>
          </a:p>
          <a:p>
            <a:pPr lvl="1"/>
            <a:r>
              <a:rPr lang="en-US" dirty="0" smtClean="0"/>
              <a:t>How it differs from search engines</a:t>
            </a:r>
          </a:p>
          <a:p>
            <a:pPr lvl="1"/>
            <a:r>
              <a:rPr lang="en-US" dirty="0" smtClean="0"/>
              <a:t>Where reliable databases are located</a:t>
            </a:r>
          </a:p>
          <a:p>
            <a:pPr lvl="1"/>
            <a:r>
              <a:rPr lang="en-US" dirty="0" smtClean="0"/>
              <a:t>How to use a database</a:t>
            </a:r>
          </a:p>
          <a:p>
            <a:pPr lvl="2"/>
            <a:r>
              <a:rPr lang="en-US" dirty="0" smtClean="0"/>
              <a:t>Tips and tricks</a:t>
            </a:r>
          </a:p>
          <a:p>
            <a:pPr lvl="1"/>
            <a:endParaRPr lang="en-US" dirty="0"/>
          </a:p>
        </p:txBody>
      </p:sp>
      <p:sp>
        <p:nvSpPr>
          <p:cNvPr id="4" name="Content Placeholder 3"/>
          <p:cNvSpPr>
            <a:spLocks noGrp="1"/>
          </p:cNvSpPr>
          <p:nvPr>
            <p:ph sz="half" idx="2"/>
          </p:nvPr>
        </p:nvSpPr>
        <p:spPr/>
        <p:txBody>
          <a:bodyPr/>
          <a:lstStyle/>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209800"/>
            <a:ext cx="4495800" cy="2809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38713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Web Evaluation</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During the web evaluation unit we will discuss…</a:t>
            </a:r>
          </a:p>
          <a:p>
            <a:pPr lvl="1"/>
            <a:r>
              <a:rPr lang="en-US" dirty="0" smtClean="0"/>
              <a:t>How to effectively evaluate websites</a:t>
            </a:r>
          </a:p>
          <a:p>
            <a:pPr lvl="1"/>
            <a:r>
              <a:rPr lang="en-US" dirty="0" smtClean="0"/>
              <a:t>What makes a site credible/not credible</a:t>
            </a:r>
          </a:p>
          <a:p>
            <a:pPr lvl="1"/>
            <a:r>
              <a:rPr lang="en-US" dirty="0" smtClean="0"/>
              <a:t>Differentiate book sources and web sites</a:t>
            </a:r>
          </a:p>
          <a:p>
            <a:pPr lvl="1"/>
            <a:r>
              <a:rPr lang="en-US" dirty="0" smtClean="0"/>
              <a:t>Search engines</a:t>
            </a:r>
          </a:p>
          <a:p>
            <a:pPr lvl="1"/>
            <a:r>
              <a:rPr lang="en-US" dirty="0" smtClean="0"/>
              <a:t>Proper criteria for evaluating a web site</a:t>
            </a:r>
            <a:endParaRPr lang="en-US" dirty="0"/>
          </a:p>
        </p:txBody>
      </p:sp>
      <p:sp>
        <p:nvSpPr>
          <p:cNvPr id="4" name="Content Placeholder 3"/>
          <p:cNvSpPr>
            <a:spLocks noGrp="1"/>
          </p:cNvSpPr>
          <p:nvPr>
            <p:ph sz="half" idx="2"/>
          </p:nvPr>
        </p:nvSpPr>
        <p:spPr/>
        <p:txBody>
          <a:bodyPr>
            <a:normAutofit lnSpcReduction="10000"/>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86000"/>
            <a:ext cx="4057650" cy="3043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5223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t>
            </a:r>
            <a:r>
              <a:rPr lang="en-US" dirty="0"/>
              <a:t>A</a:t>
            </a:r>
            <a:r>
              <a:rPr lang="en-US" dirty="0" smtClean="0"/>
              <a:t>cademic Integrity</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r>
              <a:rPr lang="en-US" dirty="0" smtClean="0"/>
              <a:t>During the academic integrity unit we will discuss…</a:t>
            </a:r>
          </a:p>
          <a:p>
            <a:pPr lvl="1"/>
            <a:r>
              <a:rPr lang="en-US" dirty="0" smtClean="0"/>
              <a:t>Plagiarism</a:t>
            </a:r>
          </a:p>
          <a:p>
            <a:pPr lvl="1"/>
            <a:r>
              <a:rPr lang="en-US" dirty="0" smtClean="0"/>
              <a:t>Common knowledge</a:t>
            </a:r>
          </a:p>
          <a:p>
            <a:pPr lvl="1"/>
            <a:r>
              <a:rPr lang="en-US" dirty="0" smtClean="0"/>
              <a:t>Why proper citation is important</a:t>
            </a:r>
          </a:p>
          <a:p>
            <a:pPr lvl="1"/>
            <a:r>
              <a:rPr lang="en-US" dirty="0" smtClean="0"/>
              <a:t>Direct quotations</a:t>
            </a:r>
          </a:p>
          <a:p>
            <a:pPr lvl="1"/>
            <a:r>
              <a:rPr lang="en-US" dirty="0" smtClean="0"/>
              <a:t>Summary</a:t>
            </a:r>
          </a:p>
          <a:p>
            <a:pPr lvl="1"/>
            <a:r>
              <a:rPr lang="en-US" dirty="0" smtClean="0"/>
              <a:t>Paraphrasing</a:t>
            </a:r>
          </a:p>
          <a:p>
            <a:pPr lvl="1"/>
            <a:r>
              <a:rPr lang="en-US" dirty="0" smtClean="0"/>
              <a:t>When to cite a source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4543245" cy="300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7667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Pre-Test</a:t>
            </a:r>
          </a:p>
          <a:p>
            <a:r>
              <a:rPr lang="en-US" sz="1100" dirty="0" smtClean="0"/>
              <a:t>“Information Literacy Pre-Test.” Madonna University Library. Madonna University, </a:t>
            </a:r>
            <a:r>
              <a:rPr lang="en-US" sz="1100" dirty="0" err="1"/>
              <a:t>n</a:t>
            </a:r>
            <a:r>
              <a:rPr lang="en-US" sz="1100" dirty="0" err="1" smtClean="0"/>
              <a:t>.d.</a:t>
            </a:r>
            <a:r>
              <a:rPr lang="en-US" sz="1100" dirty="0" smtClean="0"/>
              <a:t> Web. 13 Oct. 2013</a:t>
            </a:r>
            <a:endParaRPr lang="en-US" sz="1100" dirty="0"/>
          </a:p>
        </p:txBody>
      </p:sp>
      <p:sp>
        <p:nvSpPr>
          <p:cNvPr id="5" name="Title 4"/>
          <p:cNvSpPr>
            <a:spLocks noGrp="1"/>
          </p:cNvSpPr>
          <p:nvPr>
            <p:ph type="ctrTitle"/>
          </p:nvPr>
        </p:nvSpPr>
        <p:spPr/>
        <p:txBody>
          <a:bodyPr/>
          <a:lstStyle/>
          <a:p>
            <a:r>
              <a:rPr lang="en-US" dirty="0" smtClean="0"/>
              <a:t>Information Literacy</a:t>
            </a:r>
            <a:endParaRPr lang="en-US" dirty="0"/>
          </a:p>
        </p:txBody>
      </p:sp>
    </p:spTree>
    <p:extLst>
      <p:ext uri="{BB962C8B-B14F-4D97-AF65-F5344CB8AC3E}">
        <p14:creationId xmlns:p14="http://schemas.microsoft.com/office/powerpoint/2010/main" val="1049691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 read a book for a course I was taking at Southeast Technical Institute. It contained the footnote</a:t>
            </a:r>
            <a:r>
              <a:rPr lang="en-US" dirty="0" smtClean="0"/>
              <a:t>:</a:t>
            </a:r>
            <a:endParaRPr lang="en-US" dirty="0"/>
          </a:p>
          <a:p>
            <a:pPr lvl="1"/>
            <a:r>
              <a:rPr lang="en-US" dirty="0"/>
              <a:t>Bonilla-Silva, E. (1997). Rethinking racism: Toward a structural </a:t>
            </a:r>
            <a:r>
              <a:rPr lang="en-US" dirty="0" smtClean="0"/>
              <a:t>interpretation</a:t>
            </a:r>
            <a:r>
              <a:rPr lang="en-US" dirty="0"/>
              <a:t>. </a:t>
            </a:r>
            <a:r>
              <a:rPr lang="en-US" i="1" dirty="0"/>
              <a:t>American Sociological Review, 62</a:t>
            </a:r>
            <a:r>
              <a:rPr lang="en-US" dirty="0"/>
              <a:t>, 465-480.  </a:t>
            </a:r>
          </a:p>
          <a:p>
            <a:r>
              <a:rPr lang="en-US" dirty="0"/>
              <a:t>This citation is for</a:t>
            </a:r>
            <a:r>
              <a:rPr lang="en-US" dirty="0" smtClean="0"/>
              <a:t>…</a:t>
            </a:r>
          </a:p>
          <a:p>
            <a:pPr lvl="1"/>
            <a:r>
              <a:rPr lang="en-US" dirty="0" smtClean="0"/>
              <a:t>A. a book</a:t>
            </a:r>
          </a:p>
          <a:p>
            <a:pPr lvl="1"/>
            <a:r>
              <a:rPr lang="en-US" dirty="0" smtClean="0"/>
              <a:t>B. a journal</a:t>
            </a:r>
          </a:p>
          <a:p>
            <a:pPr lvl="1"/>
            <a:r>
              <a:rPr lang="en-US" dirty="0" smtClean="0"/>
              <a:t>C. a journal Article</a:t>
            </a:r>
          </a:p>
          <a:p>
            <a:pPr lvl="1"/>
            <a:r>
              <a:rPr lang="en-US" dirty="0" smtClean="0"/>
              <a:t>D. a website</a:t>
            </a:r>
            <a:endParaRPr lang="en-US" dirty="0"/>
          </a:p>
        </p:txBody>
      </p:sp>
      <p:sp>
        <p:nvSpPr>
          <p:cNvPr id="3" name="Title 2"/>
          <p:cNvSpPr>
            <a:spLocks noGrp="1"/>
          </p:cNvSpPr>
          <p:nvPr>
            <p:ph type="title"/>
          </p:nvPr>
        </p:nvSpPr>
        <p:spPr/>
        <p:txBody>
          <a:bodyPr/>
          <a:lstStyle/>
          <a:p>
            <a:r>
              <a:rPr lang="en-US" dirty="0" smtClean="0"/>
              <a:t>Question 1</a:t>
            </a:r>
            <a:endParaRPr lang="en-US" dirty="0"/>
          </a:p>
        </p:txBody>
      </p:sp>
    </p:spTree>
    <p:extLst>
      <p:ext uri="{BB962C8B-B14F-4D97-AF65-F5344CB8AC3E}">
        <p14:creationId xmlns:p14="http://schemas.microsoft.com/office/powerpoint/2010/main" val="3015106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167</TotalTime>
  <Words>1144</Words>
  <Application>Microsoft Office PowerPoint</Application>
  <PresentationFormat>On-screen Show (4:3)</PresentationFormat>
  <Paragraphs>172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Constantia</vt:lpstr>
      <vt:lpstr>Wingdings 2</vt:lpstr>
      <vt:lpstr>Paper</vt:lpstr>
      <vt:lpstr>Introduction to Information Literacy</vt:lpstr>
      <vt:lpstr>What is Information Literacy?</vt:lpstr>
      <vt:lpstr>Why learn about Information literacy?</vt:lpstr>
      <vt:lpstr>Importance of Research</vt:lpstr>
      <vt:lpstr>Importance of Database</vt:lpstr>
      <vt:lpstr>Importance of Web Evaluation</vt:lpstr>
      <vt:lpstr>Importance of Academic Integrity</vt:lpstr>
      <vt:lpstr>Information Literacy</vt:lpstr>
      <vt:lpstr>Question 1</vt:lpstr>
      <vt:lpstr>Question 2</vt:lpstr>
      <vt:lpstr>Question 3</vt:lpstr>
      <vt:lpstr>Question 4</vt:lpstr>
      <vt:lpstr>Question 5</vt:lpstr>
      <vt:lpstr>Question 6</vt:lpstr>
      <vt:lpstr>Question 7</vt:lpstr>
      <vt:lpstr>Question 8</vt:lpstr>
      <vt:lpstr>Question 9</vt:lpstr>
      <vt:lpstr>Question 10</vt:lpstr>
      <vt:lpstr>Question 1</vt:lpstr>
      <vt:lpstr>Question 2</vt:lpstr>
      <vt:lpstr>Question 3</vt:lpstr>
      <vt:lpstr>PowerPoint Presentation</vt:lpstr>
      <vt:lpstr>Question 5</vt:lpstr>
      <vt:lpstr>Question 6</vt:lpstr>
      <vt:lpstr>Question 7</vt:lpstr>
      <vt:lpstr>Question 8</vt:lpstr>
      <vt:lpstr>Question 9</vt:lpstr>
      <vt:lpstr>Question 10</vt:lpstr>
    </vt:vector>
  </TitlesOfParts>
  <Company>STI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Literacy</dc:title>
  <dc:creator>Pastrano, Xavier M</dc:creator>
  <cp:lastModifiedBy>Hunking, Debra</cp:lastModifiedBy>
  <cp:revision>11</cp:revision>
  <dcterms:created xsi:type="dcterms:W3CDTF">2013-10-15T16:47:36Z</dcterms:created>
  <dcterms:modified xsi:type="dcterms:W3CDTF">2018-01-16T15:42:35Z</dcterms:modified>
</cp:coreProperties>
</file>