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66" r:id="rId3"/>
    <p:sldId id="257"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75" autoAdjust="0"/>
  </p:normalViewPr>
  <p:slideViewPr>
    <p:cSldViewPr>
      <p:cViewPr varScale="1">
        <p:scale>
          <a:sx n="69" d="100"/>
          <a:sy n="69" d="100"/>
        </p:scale>
        <p:origin x="1416"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22B70-0551-4D69-84E0-239F1B6F4F8A}" type="datetimeFigureOut">
              <a:rPr lang="en-US" smtClean="0"/>
              <a:t>1/16/2018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C16E98-9BD5-4924-9DFD-5DE19A4624AC}" type="slidenum">
              <a:rPr lang="en-US" smtClean="0"/>
              <a:t>‹#›</a:t>
            </a:fld>
            <a:endParaRPr lang="en-US"/>
          </a:p>
        </p:txBody>
      </p:sp>
    </p:spTree>
    <p:extLst>
      <p:ext uri="{BB962C8B-B14F-4D97-AF65-F5344CB8AC3E}">
        <p14:creationId xmlns:p14="http://schemas.microsoft.com/office/powerpoint/2010/main" val="103006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C16E98-9BD5-4924-9DFD-5DE19A4624AC}" type="slidenum">
              <a:rPr lang="en-US" smtClean="0"/>
              <a:t>1</a:t>
            </a:fld>
            <a:endParaRPr lang="en-US"/>
          </a:p>
        </p:txBody>
      </p:sp>
    </p:spTree>
    <p:extLst>
      <p:ext uri="{BB962C8B-B14F-4D97-AF65-F5344CB8AC3E}">
        <p14:creationId xmlns:p14="http://schemas.microsoft.com/office/powerpoint/2010/main" val="2550838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C16E98-9BD5-4924-9DFD-5DE19A4624AC}" type="slidenum">
              <a:rPr lang="en-US" smtClean="0"/>
              <a:t>10</a:t>
            </a:fld>
            <a:endParaRPr lang="en-US"/>
          </a:p>
        </p:txBody>
      </p:sp>
    </p:spTree>
    <p:extLst>
      <p:ext uri="{BB962C8B-B14F-4D97-AF65-F5344CB8AC3E}">
        <p14:creationId xmlns:p14="http://schemas.microsoft.com/office/powerpoint/2010/main" val="2948262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C16E98-9BD5-4924-9DFD-5DE19A4624AC}" type="slidenum">
              <a:rPr lang="en-US" smtClean="0"/>
              <a:t>2</a:t>
            </a:fld>
            <a:endParaRPr lang="en-US"/>
          </a:p>
        </p:txBody>
      </p:sp>
    </p:spTree>
    <p:extLst>
      <p:ext uri="{BB962C8B-B14F-4D97-AF65-F5344CB8AC3E}">
        <p14:creationId xmlns:p14="http://schemas.microsoft.com/office/powerpoint/2010/main" val="2505210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C16E98-9BD5-4924-9DFD-5DE19A4624AC}" type="slidenum">
              <a:rPr lang="en-US" smtClean="0"/>
              <a:t>3</a:t>
            </a:fld>
            <a:endParaRPr lang="en-US"/>
          </a:p>
        </p:txBody>
      </p:sp>
    </p:spTree>
    <p:extLst>
      <p:ext uri="{BB962C8B-B14F-4D97-AF65-F5344CB8AC3E}">
        <p14:creationId xmlns:p14="http://schemas.microsoft.com/office/powerpoint/2010/main" val="490393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C16E98-9BD5-4924-9DFD-5DE19A4624AC}" type="slidenum">
              <a:rPr lang="en-US" smtClean="0"/>
              <a:t>4</a:t>
            </a:fld>
            <a:endParaRPr lang="en-US"/>
          </a:p>
        </p:txBody>
      </p:sp>
    </p:spTree>
    <p:extLst>
      <p:ext uri="{BB962C8B-B14F-4D97-AF65-F5344CB8AC3E}">
        <p14:creationId xmlns:p14="http://schemas.microsoft.com/office/powerpoint/2010/main" val="927036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C16E98-9BD5-4924-9DFD-5DE19A4624AC}" type="slidenum">
              <a:rPr lang="en-US" smtClean="0"/>
              <a:t>5</a:t>
            </a:fld>
            <a:endParaRPr lang="en-US"/>
          </a:p>
        </p:txBody>
      </p:sp>
    </p:spTree>
    <p:extLst>
      <p:ext uri="{BB962C8B-B14F-4D97-AF65-F5344CB8AC3E}">
        <p14:creationId xmlns:p14="http://schemas.microsoft.com/office/powerpoint/2010/main" val="3576379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C16E98-9BD5-4924-9DFD-5DE19A4624AC}" type="slidenum">
              <a:rPr lang="en-US" smtClean="0"/>
              <a:t>6</a:t>
            </a:fld>
            <a:endParaRPr lang="en-US"/>
          </a:p>
        </p:txBody>
      </p:sp>
    </p:spTree>
    <p:extLst>
      <p:ext uri="{BB962C8B-B14F-4D97-AF65-F5344CB8AC3E}">
        <p14:creationId xmlns:p14="http://schemas.microsoft.com/office/powerpoint/2010/main" val="3355031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C16E98-9BD5-4924-9DFD-5DE19A4624AC}" type="slidenum">
              <a:rPr lang="en-US" smtClean="0"/>
              <a:t>7</a:t>
            </a:fld>
            <a:endParaRPr lang="en-US"/>
          </a:p>
        </p:txBody>
      </p:sp>
    </p:spTree>
    <p:extLst>
      <p:ext uri="{BB962C8B-B14F-4D97-AF65-F5344CB8AC3E}">
        <p14:creationId xmlns:p14="http://schemas.microsoft.com/office/powerpoint/2010/main" val="2672132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C16E98-9BD5-4924-9DFD-5DE19A4624AC}" type="slidenum">
              <a:rPr lang="en-US" smtClean="0"/>
              <a:t>8</a:t>
            </a:fld>
            <a:endParaRPr lang="en-US"/>
          </a:p>
        </p:txBody>
      </p:sp>
    </p:spTree>
    <p:extLst>
      <p:ext uri="{BB962C8B-B14F-4D97-AF65-F5344CB8AC3E}">
        <p14:creationId xmlns:p14="http://schemas.microsoft.com/office/powerpoint/2010/main" val="2837523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C16E98-9BD5-4924-9DFD-5DE19A4624AC}" type="slidenum">
              <a:rPr lang="en-US" smtClean="0"/>
              <a:t>9</a:t>
            </a:fld>
            <a:endParaRPr lang="en-US"/>
          </a:p>
        </p:txBody>
      </p:sp>
    </p:spTree>
    <p:extLst>
      <p:ext uri="{BB962C8B-B14F-4D97-AF65-F5344CB8AC3E}">
        <p14:creationId xmlns:p14="http://schemas.microsoft.com/office/powerpoint/2010/main" val="3134382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2B846C-A919-4682-B11C-1B9A468C5D0E}"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0668A-C30D-4653-8D21-814630F0742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2B846C-A919-4682-B11C-1B9A468C5D0E}"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0668A-C30D-4653-8D21-814630F0742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2B846C-A919-4682-B11C-1B9A468C5D0E}"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0668A-C30D-4653-8D21-814630F0742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2B846C-A919-4682-B11C-1B9A468C5D0E}"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0668A-C30D-4653-8D21-814630F0742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F82B846C-A919-4682-B11C-1B9A468C5D0E}"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0668A-C30D-4653-8D21-814630F0742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2B846C-A919-4682-B11C-1B9A468C5D0E}"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0668A-C30D-4653-8D21-814630F0742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2B846C-A919-4682-B11C-1B9A468C5D0E}"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80668A-C30D-4653-8D21-814630F0742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2B846C-A919-4682-B11C-1B9A468C5D0E}"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80668A-C30D-4653-8D21-814630F0742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B846C-A919-4682-B11C-1B9A468C5D0E}"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80668A-C30D-4653-8D21-814630F0742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F82B846C-A919-4682-B11C-1B9A468C5D0E}" type="datetimeFigureOut">
              <a:rPr lang="en-US" smtClean="0"/>
              <a:t>1/16/2018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780668A-C30D-4653-8D21-814630F0742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2B846C-A919-4682-B11C-1B9A468C5D0E}"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0668A-C30D-4653-8D21-814630F0742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F82B846C-A919-4682-B11C-1B9A468C5D0E}" type="datetimeFigureOut">
              <a:rPr lang="en-US" smtClean="0"/>
              <a:t>1/16/2018</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780668A-C30D-4653-8D21-814630F0742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tinet.southeasttech.edu/"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www.ipl.org/" TargetMode="External"/><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http://www.scholar.google.com/" TargetMode="External"/><Relationship Id="rId5" Type="http://schemas.openxmlformats.org/officeDocument/2006/relationships/hyperlink" Target="http://www.infomine.ucr.edu/" TargetMode="External"/><Relationship Id="rId4" Type="http://schemas.openxmlformats.org/officeDocument/2006/relationships/hyperlink" Target="http://www.digital-libraria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Information Literacies</a:t>
            </a:r>
            <a:endParaRPr lang="en-US" dirty="0"/>
          </a:p>
        </p:txBody>
      </p:sp>
      <p:sp>
        <p:nvSpPr>
          <p:cNvPr id="3" name="Subtitle 2"/>
          <p:cNvSpPr>
            <a:spLocks noGrp="1"/>
          </p:cNvSpPr>
          <p:nvPr>
            <p:ph type="subTitle" idx="1"/>
          </p:nvPr>
        </p:nvSpPr>
        <p:spPr>
          <a:xfrm rot="19140000">
            <a:off x="1329527" y="2427087"/>
            <a:ext cx="6511131" cy="686697"/>
          </a:xfrm>
        </p:spPr>
        <p:txBody>
          <a:bodyPr>
            <a:normAutofit fontScale="55000" lnSpcReduction="20000"/>
          </a:bodyPr>
          <a:lstStyle/>
          <a:p>
            <a:r>
              <a:rPr lang="en-US" sz="4400" dirty="0" smtClean="0"/>
              <a:t>Research Skills</a:t>
            </a:r>
          </a:p>
          <a:p>
            <a:r>
              <a:rPr lang="en-US" i="1" dirty="0" smtClean="0"/>
              <a:t>University </a:t>
            </a:r>
            <a:r>
              <a:rPr lang="en-US" i="1" dirty="0"/>
              <a:t>of South Dakota Library</a:t>
            </a:r>
            <a:r>
              <a:rPr lang="en-US" dirty="0"/>
              <a:t>. University of South Dakota, 2013. Web. 01 Oct. 2013.</a:t>
            </a:r>
          </a:p>
          <a:p>
            <a:endParaRPr lang="en-US" dirty="0" smtClean="0"/>
          </a:p>
          <a:p>
            <a:endParaRPr lang="en-US" dirty="0"/>
          </a:p>
        </p:txBody>
      </p:sp>
    </p:spTree>
    <p:extLst>
      <p:ext uri="{BB962C8B-B14F-4D97-AF65-F5344CB8AC3E}">
        <p14:creationId xmlns:p14="http://schemas.microsoft.com/office/powerpoint/2010/main" val="663535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you gain access to these databases?</a:t>
            </a:r>
            <a:endParaRPr lang="en-US" dirty="0"/>
          </a:p>
        </p:txBody>
      </p:sp>
      <p:sp>
        <p:nvSpPr>
          <p:cNvPr id="3" name="Content Placeholder 2"/>
          <p:cNvSpPr>
            <a:spLocks noGrp="1"/>
          </p:cNvSpPr>
          <p:nvPr>
            <p:ph idx="1"/>
          </p:nvPr>
        </p:nvSpPr>
        <p:spPr/>
        <p:txBody>
          <a:bodyPr/>
          <a:lstStyle/>
          <a:p>
            <a:pPr>
              <a:buFont typeface="Arial" charset="0"/>
              <a:buChar char="•"/>
            </a:pPr>
            <a:r>
              <a:rPr lang="en-US" b="0" dirty="0" smtClean="0"/>
              <a:t>Begin by going to the Southeast Tech website.</a:t>
            </a:r>
          </a:p>
          <a:p>
            <a:pPr lvl="2">
              <a:buFont typeface="Arial" charset="0"/>
              <a:buChar char="•"/>
            </a:pPr>
            <a:r>
              <a:rPr lang="en-US" dirty="0">
                <a:hlinkClick r:id="rId3"/>
              </a:rPr>
              <a:t>http://</a:t>
            </a:r>
            <a:r>
              <a:rPr lang="en-US" dirty="0" smtClean="0">
                <a:hlinkClick r:id="rId3"/>
              </a:rPr>
              <a:t>www.stinet.southeasttech.edu/</a:t>
            </a:r>
            <a:endParaRPr lang="en-US" b="0" dirty="0"/>
          </a:p>
        </p:txBody>
      </p:sp>
    </p:spTree>
    <p:extLst>
      <p:ext uri="{BB962C8B-B14F-4D97-AF65-F5344CB8AC3E}">
        <p14:creationId xmlns:p14="http://schemas.microsoft.com/office/powerpoint/2010/main" val="3732341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Information Literacy?</a:t>
            </a:r>
            <a:endParaRPr lang="en-US" dirty="0"/>
          </a:p>
        </p:txBody>
      </p:sp>
      <p:sp>
        <p:nvSpPr>
          <p:cNvPr id="3" name="Content Placeholder 2"/>
          <p:cNvSpPr>
            <a:spLocks noGrp="1"/>
          </p:cNvSpPr>
          <p:nvPr>
            <p:ph idx="1"/>
          </p:nvPr>
        </p:nvSpPr>
        <p:spPr/>
        <p:txBody>
          <a:bodyPr/>
          <a:lstStyle/>
          <a:p>
            <a:pPr>
              <a:buFont typeface="Arial" charset="0"/>
              <a:buChar char="•"/>
            </a:pPr>
            <a:r>
              <a:rPr lang="en-US" sz="1900" dirty="0"/>
              <a:t>Information literacy is the ability to successfully find, retrieve, analyze, and use research or information for an academic purpose. </a:t>
            </a:r>
          </a:p>
          <a:p>
            <a:pPr lvl="3">
              <a:buFont typeface="Arial" charset="0"/>
              <a:buChar char="•"/>
            </a:pPr>
            <a:r>
              <a:rPr lang="en-US" sz="1700" dirty="0"/>
              <a:t>It is a refined set of research skills that help you find credible and helpful resources.</a:t>
            </a:r>
          </a:p>
          <a:p>
            <a:pPr>
              <a:buFont typeface="Arial" charset="0"/>
              <a:buChar char="•"/>
            </a:pPr>
            <a:r>
              <a:rPr lang="en-US" sz="1900" dirty="0"/>
              <a:t>It can be broken up into 4 categories</a:t>
            </a:r>
          </a:p>
          <a:p>
            <a:pPr lvl="3">
              <a:buFont typeface="Arial" charset="0"/>
              <a:buChar char="•"/>
            </a:pPr>
            <a:r>
              <a:rPr lang="en-US" sz="1900" dirty="0"/>
              <a:t>Research Skills</a:t>
            </a:r>
          </a:p>
          <a:p>
            <a:pPr lvl="3">
              <a:buFont typeface="Arial" charset="0"/>
              <a:buChar char="•"/>
            </a:pPr>
            <a:r>
              <a:rPr lang="en-US" sz="1900" dirty="0"/>
              <a:t>Database Skills</a:t>
            </a:r>
          </a:p>
          <a:p>
            <a:pPr lvl="3">
              <a:buFont typeface="Arial" charset="0"/>
              <a:buChar char="•"/>
            </a:pPr>
            <a:r>
              <a:rPr lang="en-US" sz="1900" dirty="0"/>
              <a:t>Web Evaluation Skills</a:t>
            </a:r>
          </a:p>
          <a:p>
            <a:pPr lvl="3">
              <a:buFont typeface="Arial" charset="0"/>
              <a:buChar char="•"/>
            </a:pPr>
            <a:r>
              <a:rPr lang="en-US" sz="1900" dirty="0"/>
              <a:t>Academic Integrity Skills</a:t>
            </a:r>
          </a:p>
          <a:p>
            <a:endParaRPr lang="en-US" dirty="0"/>
          </a:p>
        </p:txBody>
      </p:sp>
    </p:spTree>
    <p:extLst>
      <p:ext uri="{BB962C8B-B14F-4D97-AF65-F5344CB8AC3E}">
        <p14:creationId xmlns:p14="http://schemas.microsoft.com/office/powerpoint/2010/main" val="2488447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a:bodyPr>
          <a:lstStyle/>
          <a:p>
            <a:pPr marL="342900" indent="-342900" algn="l">
              <a:buFont typeface="Arial" panose="020B0604020202020204" pitchFamily="34" charset="0"/>
              <a:buChar char="•"/>
            </a:pPr>
            <a:r>
              <a:rPr lang="en-US" sz="1600" b="0" dirty="0" smtClean="0"/>
              <a:t>This unit is designed to help you achieve/realize several things.</a:t>
            </a:r>
          </a:p>
          <a:p>
            <a:pPr marL="617220" lvl="1" indent="-342900">
              <a:buFont typeface="Arial" panose="020B0604020202020204" pitchFamily="34" charset="0"/>
              <a:buChar char="•"/>
            </a:pPr>
            <a:r>
              <a:rPr lang="en-US" sz="1600" dirty="0" smtClean="0"/>
              <a:t>Where and how to find the best resources for your projects.</a:t>
            </a:r>
          </a:p>
          <a:p>
            <a:pPr marL="617220" lvl="1" indent="-342900">
              <a:buFont typeface="Arial" panose="020B0604020202020204" pitchFamily="34" charset="0"/>
              <a:buChar char="•"/>
            </a:pPr>
            <a:r>
              <a:rPr lang="en-US" sz="1600" dirty="0" smtClean="0"/>
              <a:t>Help reduce the anxiety associated with doing research.</a:t>
            </a:r>
          </a:p>
          <a:p>
            <a:pPr marL="617220" lvl="1" indent="-342900">
              <a:buFont typeface="Arial" panose="020B0604020202020204" pitchFamily="34" charset="0"/>
              <a:buChar char="•"/>
            </a:pPr>
            <a:r>
              <a:rPr lang="en-US" sz="1600" dirty="0" smtClean="0"/>
              <a:t>Improve research skills and the quality of the sources you find.</a:t>
            </a:r>
          </a:p>
          <a:p>
            <a:pPr algn="l"/>
            <a:endParaRPr lang="en-US"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91000" y="1371600"/>
            <a:ext cx="4495800" cy="2409514"/>
          </a:xfrm>
        </p:spPr>
      </p:pic>
      <p:sp>
        <p:nvSpPr>
          <p:cNvPr id="4" name="Title 3"/>
          <p:cNvSpPr>
            <a:spLocks noGrp="1"/>
          </p:cNvSpPr>
          <p:nvPr>
            <p:ph type="title"/>
          </p:nvPr>
        </p:nvSpPr>
        <p:spPr/>
        <p:txBody>
          <a:bodyPr/>
          <a:lstStyle/>
          <a:p>
            <a:r>
              <a:rPr lang="en-US" dirty="0" smtClean="0"/>
              <a:t>Why practice research </a:t>
            </a:r>
            <a:r>
              <a:rPr lang="en-US" dirty="0"/>
              <a:t>s</a:t>
            </a:r>
            <a:r>
              <a:rPr lang="en-US" dirty="0" smtClean="0"/>
              <a:t>kills?</a:t>
            </a:r>
            <a:endParaRPr lang="en-US" dirty="0"/>
          </a:p>
        </p:txBody>
      </p:sp>
    </p:spTree>
    <p:extLst>
      <p:ext uri="{BB962C8B-B14F-4D97-AF65-F5344CB8AC3E}">
        <p14:creationId xmlns:p14="http://schemas.microsoft.com/office/powerpoint/2010/main" val="892331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getting started</a:t>
            </a:r>
            <a:endParaRPr lang="en-US" dirty="0"/>
          </a:p>
        </p:txBody>
      </p:sp>
      <p:sp>
        <p:nvSpPr>
          <p:cNvPr id="3" name="Content Placeholder 2"/>
          <p:cNvSpPr>
            <a:spLocks noGrp="1"/>
          </p:cNvSpPr>
          <p:nvPr>
            <p:ph idx="1"/>
          </p:nvPr>
        </p:nvSpPr>
        <p:spPr/>
        <p:txBody>
          <a:bodyPr/>
          <a:lstStyle/>
          <a:p>
            <a:pPr>
              <a:buFont typeface="Arial" charset="0"/>
              <a:buChar char="•"/>
            </a:pPr>
            <a:r>
              <a:rPr lang="en-US" b="0" dirty="0" smtClean="0"/>
              <a:t>When beginning a research project, it is always helpful to have some kind of strategy before starting that paper writing process. Here are some tips on where to begin.</a:t>
            </a:r>
          </a:p>
          <a:p>
            <a:pPr lvl="2">
              <a:buFont typeface="Arial" charset="0"/>
              <a:buChar char="•"/>
            </a:pPr>
            <a:r>
              <a:rPr lang="en-US" b="1" u="sng" dirty="0" smtClean="0"/>
              <a:t>Start early</a:t>
            </a:r>
            <a:r>
              <a:rPr lang="en-US" dirty="0" smtClean="0"/>
              <a:t>: By doing so, you will give yourself enough time to collect materials, analyze them, and decipher which resources you will use for your paper. You will also have ample time to shift ideas or re-arrange elements if necessary.</a:t>
            </a:r>
          </a:p>
          <a:p>
            <a:pPr lvl="2">
              <a:buFont typeface="Arial" charset="0"/>
              <a:buChar char="•"/>
            </a:pPr>
            <a:r>
              <a:rPr lang="en-US" b="1" u="sng" dirty="0" smtClean="0"/>
              <a:t>Be organized</a:t>
            </a:r>
            <a:r>
              <a:rPr lang="en-US" b="0" dirty="0" smtClean="0"/>
              <a:t>: Keep a folder of your printed resources. Use highlighters and pens to take notes of important passages.</a:t>
            </a:r>
          </a:p>
          <a:p>
            <a:pPr lvl="2">
              <a:buFont typeface="Arial" charset="0"/>
              <a:buChar char="•"/>
            </a:pPr>
            <a:r>
              <a:rPr lang="en-US" b="1" u="sng" dirty="0" smtClean="0"/>
              <a:t>Research subject</a:t>
            </a:r>
            <a:r>
              <a:rPr lang="en-US" dirty="0" smtClean="0"/>
              <a:t>: Go in with a general knowledge of your topic and take the time to gather some new information on your subject.</a:t>
            </a:r>
          </a:p>
          <a:p>
            <a:pPr lvl="2">
              <a:buFont typeface="Arial" charset="0"/>
              <a:buChar char="•"/>
            </a:pPr>
            <a:r>
              <a:rPr lang="en-US" b="1" u="sng" dirty="0" smtClean="0"/>
              <a:t>Create a thesis statement or claim</a:t>
            </a:r>
            <a:r>
              <a:rPr lang="en-US" b="0" dirty="0" smtClean="0"/>
              <a:t>: Know what you want to discuss.</a:t>
            </a:r>
          </a:p>
          <a:p>
            <a:pPr lvl="2">
              <a:buFont typeface="Arial" charset="0"/>
              <a:buChar char="•"/>
            </a:pPr>
            <a:r>
              <a:rPr lang="en-US" b="1" u="sng" dirty="0" smtClean="0"/>
              <a:t>Begin looking in the right place for resources</a:t>
            </a:r>
            <a:r>
              <a:rPr lang="en-US" dirty="0" smtClean="0"/>
              <a:t>: Libraries or library databases.</a:t>
            </a:r>
            <a:endParaRPr lang="en-US" b="0" dirty="0"/>
          </a:p>
        </p:txBody>
      </p:sp>
    </p:spTree>
    <p:extLst>
      <p:ext uri="{BB962C8B-B14F-4D97-AF65-F5344CB8AC3E}">
        <p14:creationId xmlns:p14="http://schemas.microsoft.com/office/powerpoint/2010/main" val="284103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a:bodyPr>
          <a:lstStyle/>
          <a:p>
            <a:pPr marL="285750" indent="-285750">
              <a:buFont typeface="Arial" charset="0"/>
              <a:buChar char="•"/>
            </a:pPr>
            <a:r>
              <a:rPr lang="en-US" sz="1600" b="0" dirty="0" smtClean="0"/>
              <a:t>Periodical literature consists of </a:t>
            </a:r>
            <a:r>
              <a:rPr lang="en-US" sz="1600" b="0" u="sng" dirty="0" smtClean="0"/>
              <a:t>scholarly journals</a:t>
            </a:r>
            <a:r>
              <a:rPr lang="en-US" sz="1600" b="0" dirty="0" smtClean="0"/>
              <a:t>, </a:t>
            </a:r>
            <a:r>
              <a:rPr lang="en-US" sz="1600" b="0" u="sng" dirty="0" smtClean="0"/>
              <a:t>magazines</a:t>
            </a:r>
            <a:r>
              <a:rPr lang="en-US" sz="1600" b="0" dirty="0" smtClean="0"/>
              <a:t>, and </a:t>
            </a:r>
            <a:r>
              <a:rPr lang="en-US" sz="1600" b="0" u="sng" dirty="0" smtClean="0"/>
              <a:t>newspapers</a:t>
            </a:r>
            <a:r>
              <a:rPr lang="en-US" sz="1600" b="0" dirty="0" smtClean="0"/>
              <a:t>.</a:t>
            </a:r>
          </a:p>
          <a:p>
            <a:pPr marL="573786" lvl="3" indent="-285750">
              <a:buFont typeface="Arial" charset="0"/>
              <a:buChar char="•"/>
            </a:pPr>
            <a:r>
              <a:rPr lang="en-US" sz="1600" dirty="0" smtClean="0"/>
              <a:t>These are articles and entries that have been published and are certified to be up to date and academically acceptable.</a:t>
            </a:r>
          </a:p>
          <a:p>
            <a:pPr marL="573786" lvl="3" indent="-285750">
              <a:buFont typeface="Arial" charset="0"/>
              <a:buChar char="•"/>
            </a:pPr>
            <a:r>
              <a:rPr lang="en-US" sz="1600" b="0" dirty="0" smtClean="0"/>
              <a:t>AKA: These are legitimate sources that you can use with confidence in your papers. There is no need to worry about a lack of credibility.</a:t>
            </a:r>
          </a:p>
        </p:txBody>
      </p:sp>
      <p:sp>
        <p:nvSpPr>
          <p:cNvPr id="6" name="Content Placeholder 5"/>
          <p:cNvSpPr>
            <a:spLocks noGrp="1"/>
          </p:cNvSpPr>
          <p:nvPr>
            <p:ph sz="half" idx="2"/>
          </p:nvPr>
        </p:nvSpPr>
        <p:spPr/>
        <p:txBody>
          <a:bodyPr/>
          <a:lstStyle/>
          <a:p>
            <a:pPr>
              <a:buFont typeface="Arial" charset="0"/>
              <a:buChar char="•"/>
            </a:pPr>
            <a:r>
              <a:rPr lang="en-US" sz="1600" b="0" dirty="0"/>
              <a:t>The first place to look for periodical literature is the school library page.</a:t>
            </a:r>
          </a:p>
          <a:p>
            <a:pPr lvl="2">
              <a:buFont typeface="Arial" charset="0"/>
              <a:buChar char="•"/>
            </a:pPr>
            <a:r>
              <a:rPr lang="en-US" sz="1600" dirty="0"/>
              <a:t>Once there, search for articles in one of the several search databases that are listed.</a:t>
            </a:r>
            <a:endParaRPr lang="en-US" sz="600" dirty="0"/>
          </a:p>
          <a:p>
            <a:pPr lvl="3">
              <a:buFont typeface="Arial" charset="0"/>
              <a:buChar char="•"/>
            </a:pPr>
            <a:r>
              <a:rPr lang="en-US" sz="1600" dirty="0"/>
              <a:t>EBSCO</a:t>
            </a:r>
          </a:p>
          <a:p>
            <a:pPr lvl="3">
              <a:buFont typeface="Arial" charset="0"/>
              <a:buChar char="•"/>
            </a:pPr>
            <a:r>
              <a:rPr lang="en-US" sz="1600" dirty="0" err="1"/>
              <a:t>ProQuest</a:t>
            </a:r>
            <a:endParaRPr lang="en-US" sz="1600" dirty="0"/>
          </a:p>
          <a:p>
            <a:pPr lvl="3">
              <a:buFont typeface="Arial" charset="0"/>
              <a:buChar char="•"/>
            </a:pPr>
            <a:r>
              <a:rPr lang="en-US" sz="1600" dirty="0" err="1"/>
              <a:t>InfoTrac</a:t>
            </a:r>
            <a:endParaRPr lang="en-US" sz="1600" dirty="0"/>
          </a:p>
          <a:p>
            <a:pPr lvl="3">
              <a:buFont typeface="Arial" charset="0"/>
              <a:buChar char="•"/>
            </a:pPr>
            <a:r>
              <a:rPr lang="en-US" sz="1600" dirty="0"/>
              <a:t>JSTOR</a:t>
            </a:r>
          </a:p>
          <a:p>
            <a:pPr lvl="3">
              <a:buFont typeface="Arial" charset="0"/>
              <a:buChar char="•"/>
            </a:pPr>
            <a:r>
              <a:rPr lang="en-US" sz="1600" dirty="0"/>
              <a:t>A-Z List on the South Dakota State Library</a:t>
            </a:r>
          </a:p>
          <a:p>
            <a:endParaRPr lang="en-US" dirty="0"/>
          </a:p>
        </p:txBody>
      </p:sp>
      <p:sp>
        <p:nvSpPr>
          <p:cNvPr id="4" name="Title 3"/>
          <p:cNvSpPr>
            <a:spLocks noGrp="1"/>
          </p:cNvSpPr>
          <p:nvPr>
            <p:ph type="title"/>
          </p:nvPr>
        </p:nvSpPr>
        <p:spPr/>
        <p:txBody>
          <a:bodyPr/>
          <a:lstStyle/>
          <a:p>
            <a:r>
              <a:rPr lang="en-US" dirty="0" smtClean="0"/>
              <a:t>Periodical Literature</a:t>
            </a:r>
            <a:endParaRPr lang="en-US" dirty="0"/>
          </a:p>
        </p:txBody>
      </p:sp>
    </p:spTree>
    <p:extLst>
      <p:ext uri="{BB962C8B-B14F-4D97-AF65-F5344CB8AC3E}">
        <p14:creationId xmlns:p14="http://schemas.microsoft.com/office/powerpoint/2010/main" val="1860868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noAutofit/>
          </a:bodyPr>
          <a:lstStyle/>
          <a:p>
            <a:pPr>
              <a:buFont typeface="Arial" charset="0"/>
              <a:buChar char="•"/>
            </a:pPr>
            <a:r>
              <a:rPr lang="en-US" sz="1400" b="0" dirty="0" smtClean="0"/>
              <a:t>Scholarly journals are…</a:t>
            </a:r>
          </a:p>
          <a:p>
            <a:pPr lvl="2">
              <a:buFont typeface="Arial" charset="0"/>
              <a:buChar char="•"/>
            </a:pPr>
            <a:r>
              <a:rPr lang="en-US" sz="1400" b="0" dirty="0" smtClean="0"/>
              <a:t>Published by colleges, universities, research institutes, and professional organizations.</a:t>
            </a:r>
          </a:p>
          <a:p>
            <a:pPr lvl="2">
              <a:buFont typeface="Arial" charset="0"/>
              <a:buChar char="•"/>
            </a:pPr>
            <a:r>
              <a:rPr lang="en-US" sz="1400" dirty="0" smtClean="0"/>
              <a:t>Peer Reviewed (reviewed by experts and given the “okay” for publication).</a:t>
            </a:r>
          </a:p>
          <a:p>
            <a:pPr lvl="2">
              <a:buFont typeface="Arial" charset="0"/>
              <a:buChar char="•"/>
            </a:pPr>
            <a:r>
              <a:rPr lang="en-US" sz="1400" b="0" dirty="0" smtClean="0"/>
              <a:t>Written for specialists (use jargon specific to a field of study – remember the importance of “audience” when writing).</a:t>
            </a:r>
          </a:p>
          <a:p>
            <a:pPr lvl="2">
              <a:buFont typeface="Arial" charset="0"/>
              <a:buChar char="•"/>
            </a:pPr>
            <a:r>
              <a:rPr lang="en-US" sz="1400" dirty="0" smtClean="0"/>
              <a:t>Have abstracts at the beginning (a brief summary of what the article is about).</a:t>
            </a:r>
          </a:p>
          <a:p>
            <a:pPr lvl="2">
              <a:buFont typeface="Arial" charset="0"/>
              <a:buChar char="•"/>
            </a:pPr>
            <a:r>
              <a:rPr lang="en-US" sz="1400" dirty="0" smtClean="0"/>
              <a:t>Very detailed and thorough.</a:t>
            </a:r>
          </a:p>
          <a:p>
            <a:pPr lvl="2">
              <a:buFont typeface="Arial" charset="0"/>
              <a:buChar char="•"/>
            </a:pPr>
            <a:r>
              <a:rPr lang="en-US" sz="1400" b="0" dirty="0" smtClean="0"/>
              <a:t>Usually published quarterly.</a:t>
            </a:r>
          </a:p>
          <a:p>
            <a:pPr lvl="2">
              <a:buFont typeface="Arial" charset="0"/>
              <a:buChar char="•"/>
            </a:pPr>
            <a:r>
              <a:rPr lang="en-US" sz="1400" dirty="0" smtClean="0"/>
              <a:t>Have a professional look.</a:t>
            </a:r>
            <a:endParaRPr lang="en-US" sz="1400" b="0" dirty="0" smtClean="0"/>
          </a:p>
        </p:txBody>
      </p:sp>
      <p:pic>
        <p:nvPicPr>
          <p:cNvPr id="8" name="Content Placeholder 7"/>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114800" y="1295400"/>
            <a:ext cx="4563399" cy="3217196"/>
          </a:xfrm>
        </p:spPr>
      </p:pic>
      <p:sp>
        <p:nvSpPr>
          <p:cNvPr id="5" name="Title 4"/>
          <p:cNvSpPr>
            <a:spLocks noGrp="1"/>
          </p:cNvSpPr>
          <p:nvPr>
            <p:ph type="title"/>
          </p:nvPr>
        </p:nvSpPr>
        <p:spPr/>
        <p:txBody>
          <a:bodyPr/>
          <a:lstStyle/>
          <a:p>
            <a:r>
              <a:rPr lang="en-US" dirty="0" smtClean="0"/>
              <a:t>Scholarly journals</a:t>
            </a:r>
            <a:endParaRPr lang="en-US" dirty="0"/>
          </a:p>
        </p:txBody>
      </p:sp>
    </p:spTree>
    <p:extLst>
      <p:ext uri="{BB962C8B-B14F-4D97-AF65-F5344CB8AC3E}">
        <p14:creationId xmlns:p14="http://schemas.microsoft.com/office/powerpoint/2010/main" val="1285332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10000"/>
          </a:bodyPr>
          <a:lstStyle/>
          <a:p>
            <a:pPr>
              <a:buFont typeface="Arial" charset="0"/>
              <a:buChar char="•"/>
            </a:pPr>
            <a:r>
              <a:rPr lang="en-US" sz="1700" b="0" dirty="0" smtClean="0"/>
              <a:t>Popular Magazines are…</a:t>
            </a:r>
          </a:p>
          <a:p>
            <a:pPr lvl="2">
              <a:buFont typeface="Arial" charset="0"/>
              <a:buChar char="•"/>
            </a:pPr>
            <a:r>
              <a:rPr lang="en-US" sz="1700" dirty="0" smtClean="0"/>
              <a:t>Published by commercial organizations.</a:t>
            </a:r>
          </a:p>
          <a:p>
            <a:pPr lvl="2">
              <a:buFont typeface="Arial" charset="0"/>
              <a:buChar char="•"/>
            </a:pPr>
            <a:r>
              <a:rPr lang="en-US" sz="1700" b="0" dirty="0" smtClean="0"/>
              <a:t>Are not peer reviewed.</a:t>
            </a:r>
          </a:p>
          <a:p>
            <a:pPr lvl="2">
              <a:buFont typeface="Arial" charset="0"/>
              <a:buChar char="•"/>
            </a:pPr>
            <a:r>
              <a:rPr lang="en-US" sz="1700" dirty="0" smtClean="0"/>
              <a:t>Contain articles written by journalists for “non-specialists” (articles written in “layman’s terms”).</a:t>
            </a:r>
          </a:p>
          <a:p>
            <a:pPr lvl="2">
              <a:buFont typeface="Arial" charset="0"/>
              <a:buChar char="•"/>
            </a:pPr>
            <a:r>
              <a:rPr lang="en-US" sz="1700" b="0" dirty="0" smtClean="0"/>
              <a:t>Contain shorter articles with no abstracts.</a:t>
            </a:r>
          </a:p>
          <a:p>
            <a:pPr lvl="2">
              <a:buFont typeface="Arial" charset="0"/>
              <a:buChar char="•"/>
            </a:pPr>
            <a:r>
              <a:rPr lang="en-US" sz="1700" dirty="0" smtClean="0"/>
              <a:t>Usually published weekly or monthly.</a:t>
            </a:r>
          </a:p>
          <a:p>
            <a:pPr lvl="2">
              <a:buFont typeface="Arial" charset="0"/>
              <a:buChar char="•"/>
            </a:pPr>
            <a:r>
              <a:rPr lang="en-US" sz="1700" b="0" dirty="0" smtClean="0"/>
              <a:t>Sometimes have a glossy look.</a:t>
            </a:r>
          </a:p>
          <a:p>
            <a:pPr lvl="2">
              <a:buFont typeface="Arial" charset="0"/>
              <a:buChar char="•"/>
            </a:pPr>
            <a:endParaRPr lang="en-US" b="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838200"/>
            <a:ext cx="3674151" cy="3559334"/>
          </a:xfrm>
        </p:spPr>
      </p:pic>
      <p:sp>
        <p:nvSpPr>
          <p:cNvPr id="2" name="Title 1"/>
          <p:cNvSpPr>
            <a:spLocks noGrp="1"/>
          </p:cNvSpPr>
          <p:nvPr>
            <p:ph type="title"/>
          </p:nvPr>
        </p:nvSpPr>
        <p:spPr/>
        <p:txBody>
          <a:bodyPr/>
          <a:lstStyle/>
          <a:p>
            <a:r>
              <a:rPr lang="en-US" dirty="0" smtClean="0"/>
              <a:t>Popular Magazines</a:t>
            </a:r>
            <a:endParaRPr lang="en-US" dirty="0"/>
          </a:p>
        </p:txBody>
      </p:sp>
    </p:spTree>
    <p:extLst>
      <p:ext uri="{BB962C8B-B14F-4D97-AF65-F5344CB8AC3E}">
        <p14:creationId xmlns:p14="http://schemas.microsoft.com/office/powerpoint/2010/main" val="4060037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85000" lnSpcReduction="10000"/>
          </a:bodyPr>
          <a:lstStyle/>
          <a:p>
            <a:pPr>
              <a:buFont typeface="Arial" charset="0"/>
              <a:buChar char="•"/>
            </a:pPr>
            <a:r>
              <a:rPr lang="en-US" sz="1900" b="0" dirty="0" smtClean="0"/>
              <a:t>Newspapers are…</a:t>
            </a:r>
          </a:p>
          <a:p>
            <a:pPr lvl="2">
              <a:buFont typeface="Arial" charset="0"/>
              <a:buChar char="•"/>
            </a:pPr>
            <a:r>
              <a:rPr lang="en-US" sz="1900" dirty="0" smtClean="0"/>
              <a:t>Produced by commercial organizations.</a:t>
            </a:r>
          </a:p>
          <a:p>
            <a:pPr lvl="2">
              <a:buFont typeface="Arial" charset="0"/>
              <a:buChar char="•"/>
            </a:pPr>
            <a:r>
              <a:rPr lang="en-US" sz="1900" dirty="0" smtClean="0"/>
              <a:t>Are not peer reviewed.</a:t>
            </a:r>
          </a:p>
          <a:p>
            <a:pPr lvl="2">
              <a:buFont typeface="Arial" charset="0"/>
              <a:buChar char="•"/>
            </a:pPr>
            <a:r>
              <a:rPr lang="en-US" sz="1900" dirty="0"/>
              <a:t>Contain articles written by journalists for “non-specialists” (articles written in “layman’s terms”).</a:t>
            </a:r>
          </a:p>
          <a:p>
            <a:pPr lvl="2">
              <a:buFont typeface="Arial" charset="0"/>
              <a:buChar char="•"/>
            </a:pPr>
            <a:r>
              <a:rPr lang="en-US" sz="1900" dirty="0" smtClean="0"/>
              <a:t>Contain extensive advertising.</a:t>
            </a:r>
          </a:p>
          <a:p>
            <a:pPr lvl="2">
              <a:buFont typeface="Arial" charset="0"/>
              <a:buChar char="•"/>
            </a:pPr>
            <a:r>
              <a:rPr lang="en-US" sz="1900" dirty="0" smtClean="0"/>
              <a:t>Usually published daily or weekly.</a:t>
            </a:r>
          </a:p>
          <a:p>
            <a:pPr lvl="2">
              <a:buFont typeface="Arial" charset="0"/>
              <a:buChar char="•"/>
            </a:pPr>
            <a:r>
              <a:rPr lang="en-US" sz="1900" dirty="0" smtClean="0"/>
              <a:t>Usually printed in black and white on paper.</a:t>
            </a:r>
          </a:p>
          <a:p>
            <a:pPr lvl="2">
              <a:buFont typeface="Arial" charset="0"/>
              <a:buChar char="•"/>
            </a:pPr>
            <a:r>
              <a:rPr lang="en-US" sz="1900" dirty="0" smtClean="0"/>
              <a:t>Sometimes offered online.</a:t>
            </a:r>
          </a:p>
          <a:p>
            <a:pPr lvl="2">
              <a:buFont typeface="Arial" charset="0"/>
              <a:buChar char="•"/>
            </a:pPr>
            <a:endParaRPr lang="en-US" dirty="0" smtClean="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00588" y="533400"/>
            <a:ext cx="3733276" cy="4235698"/>
          </a:xfrm>
        </p:spPr>
      </p:pic>
      <p:sp>
        <p:nvSpPr>
          <p:cNvPr id="2" name="Title 1"/>
          <p:cNvSpPr>
            <a:spLocks noGrp="1"/>
          </p:cNvSpPr>
          <p:nvPr>
            <p:ph type="title"/>
          </p:nvPr>
        </p:nvSpPr>
        <p:spPr/>
        <p:txBody>
          <a:bodyPr/>
          <a:lstStyle/>
          <a:p>
            <a:r>
              <a:rPr lang="en-US" dirty="0" smtClean="0"/>
              <a:t>Newspapers</a:t>
            </a:r>
            <a:endParaRPr lang="en-US" dirty="0"/>
          </a:p>
        </p:txBody>
      </p:sp>
    </p:spTree>
    <p:extLst>
      <p:ext uri="{BB962C8B-B14F-4D97-AF65-F5344CB8AC3E}">
        <p14:creationId xmlns:p14="http://schemas.microsoft.com/office/powerpoint/2010/main" val="1369471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buFont typeface="Arial" charset="0"/>
              <a:buChar char="•"/>
            </a:pPr>
            <a:r>
              <a:rPr lang="en-US" sz="1600" b="0" dirty="0" smtClean="0"/>
              <a:t>Several trustworthy search engines…</a:t>
            </a:r>
          </a:p>
          <a:p>
            <a:pPr lvl="2">
              <a:buFont typeface="Arial" charset="0"/>
              <a:buChar char="•"/>
            </a:pPr>
            <a:r>
              <a:rPr lang="en-US" sz="1600" dirty="0" smtClean="0">
                <a:hlinkClick r:id="rId3"/>
              </a:rPr>
              <a:t>www.ipl.org</a:t>
            </a:r>
            <a:endParaRPr lang="en-US" sz="1600" dirty="0" smtClean="0"/>
          </a:p>
          <a:p>
            <a:pPr lvl="2">
              <a:buFont typeface="Arial" charset="0"/>
              <a:buChar char="•"/>
            </a:pPr>
            <a:r>
              <a:rPr lang="en-US" sz="1600" dirty="0" smtClean="0">
                <a:hlinkClick r:id="rId4"/>
              </a:rPr>
              <a:t>www.digital-librarian.com</a:t>
            </a:r>
            <a:endParaRPr lang="en-US" sz="1600" dirty="0" smtClean="0"/>
          </a:p>
          <a:p>
            <a:pPr lvl="2">
              <a:buFont typeface="Arial" charset="0"/>
              <a:buChar char="•"/>
            </a:pPr>
            <a:r>
              <a:rPr lang="en-US" sz="1600" b="0" dirty="0" smtClean="0">
                <a:hlinkClick r:id="rId5"/>
              </a:rPr>
              <a:t>www.infomine.ucr.edu</a:t>
            </a:r>
            <a:endParaRPr lang="en-US" sz="1600" b="0" dirty="0" smtClean="0"/>
          </a:p>
          <a:p>
            <a:pPr lvl="2">
              <a:buFont typeface="Arial" charset="0"/>
              <a:buChar char="•"/>
            </a:pPr>
            <a:r>
              <a:rPr lang="en-US" sz="1600" dirty="0" smtClean="0">
                <a:hlinkClick r:id="rId6"/>
              </a:rPr>
              <a:t>www.scholar.google.com</a:t>
            </a:r>
            <a:endParaRPr lang="en-US" sz="1600" dirty="0" smtClean="0"/>
          </a:p>
          <a:p>
            <a:pPr lvl="2">
              <a:buFont typeface="Arial" charset="0"/>
              <a:buChar char="•"/>
            </a:pPr>
            <a:endParaRPr lang="en-US" b="0" dirty="0"/>
          </a:p>
        </p:txBody>
      </p:sp>
      <p:pic>
        <p:nvPicPr>
          <p:cNvPr id="5" name="Content Placeholder 4"/>
          <p:cNvPicPr>
            <a:picLocks noGrp="1" noChangeAspect="1"/>
          </p:cNvPicPr>
          <p:nvPr>
            <p:ph sz="half" idx="2"/>
          </p:nvPr>
        </p:nvPicPr>
        <p:blipFill>
          <a:blip r:embed="rId7" cstate="print">
            <a:extLst>
              <a:ext uri="{28A0092B-C50C-407E-A947-70E740481C1C}">
                <a14:useLocalDpi xmlns:a14="http://schemas.microsoft.com/office/drawing/2010/main" val="0"/>
              </a:ext>
            </a:extLst>
          </a:blip>
          <a:stretch>
            <a:fillRect/>
          </a:stretch>
        </p:blipFill>
        <p:spPr>
          <a:xfrm>
            <a:off x="3886200" y="1219200"/>
            <a:ext cx="4861085" cy="3153397"/>
          </a:xfrm>
        </p:spPr>
      </p:pic>
      <p:sp>
        <p:nvSpPr>
          <p:cNvPr id="2" name="Title 1"/>
          <p:cNvSpPr>
            <a:spLocks noGrp="1"/>
          </p:cNvSpPr>
          <p:nvPr>
            <p:ph type="title"/>
          </p:nvPr>
        </p:nvSpPr>
        <p:spPr/>
        <p:txBody>
          <a:bodyPr/>
          <a:lstStyle/>
          <a:p>
            <a:r>
              <a:rPr lang="en-US" dirty="0" smtClean="0"/>
              <a:t>Reliable search engines</a:t>
            </a:r>
            <a:endParaRPr lang="en-US" dirty="0"/>
          </a:p>
        </p:txBody>
      </p:sp>
    </p:spTree>
    <p:extLst>
      <p:ext uri="{BB962C8B-B14F-4D97-AF65-F5344CB8AC3E}">
        <p14:creationId xmlns:p14="http://schemas.microsoft.com/office/powerpoint/2010/main" val="10418079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263</TotalTime>
  <Words>636</Words>
  <Application>Microsoft Office PowerPoint</Application>
  <PresentationFormat>On-screen Show (4:3)</PresentationFormat>
  <Paragraphs>79</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Book</vt:lpstr>
      <vt:lpstr>Franklin Gothic Medium</vt:lpstr>
      <vt:lpstr>Tunga</vt:lpstr>
      <vt:lpstr>Wingdings</vt:lpstr>
      <vt:lpstr>Angles</vt:lpstr>
      <vt:lpstr>Information Literacies</vt:lpstr>
      <vt:lpstr>What is Information Literacy?</vt:lpstr>
      <vt:lpstr>Why practice research skills?</vt:lpstr>
      <vt:lpstr>Research: getting started</vt:lpstr>
      <vt:lpstr>Periodical Literature</vt:lpstr>
      <vt:lpstr>Scholarly journals</vt:lpstr>
      <vt:lpstr>Popular Magazines</vt:lpstr>
      <vt:lpstr>Newspapers</vt:lpstr>
      <vt:lpstr>Reliable search engines</vt:lpstr>
      <vt:lpstr>Where do you gain access to these databases?</vt:lpstr>
    </vt:vector>
  </TitlesOfParts>
  <Company>STI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Literacies</dc:title>
  <dc:creator>Pastrano, Xavier M</dc:creator>
  <cp:lastModifiedBy>Hunking, Debra</cp:lastModifiedBy>
  <cp:revision>15</cp:revision>
  <dcterms:created xsi:type="dcterms:W3CDTF">2013-10-10T14:56:59Z</dcterms:created>
  <dcterms:modified xsi:type="dcterms:W3CDTF">2018-01-16T15:43:29Z</dcterms:modified>
</cp:coreProperties>
</file>