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B4338-9C4B-417F-B1E6-BE25840A728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61322-9E40-43CE-9EF4-FBE65B657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61322-9E40-43CE-9EF4-FBE65B657A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81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61322-9E40-43CE-9EF4-FBE65B657A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48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61322-9E40-43CE-9EF4-FBE65B657A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5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61322-9E40-43CE-9EF4-FBE65B657A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87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61322-9E40-43CE-9EF4-FBE65B657A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82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61322-9E40-43CE-9EF4-FBE65B657A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01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61322-9E40-43CE-9EF4-FBE65B657A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96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61322-9E40-43CE-9EF4-FBE65B657A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23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61322-9E40-43CE-9EF4-FBE65B657A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06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61322-9E40-43CE-9EF4-FBE65B657A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02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61322-9E40-43CE-9EF4-FBE65B657A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7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6075-DD74-4501-89EF-FCDF2DE69105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74724C0-92DE-4EE6-B193-21D23DF4BD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6075-DD74-4501-89EF-FCDF2DE69105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24C0-92DE-4EE6-B193-21D23DF4BD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6075-DD74-4501-89EF-FCDF2DE69105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24C0-92DE-4EE6-B193-21D23DF4BD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6075-DD74-4501-89EF-FCDF2DE69105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24C0-92DE-4EE6-B193-21D23DF4BD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6075-DD74-4501-89EF-FCDF2DE69105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24C0-92DE-4EE6-B193-21D23DF4BD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6075-DD74-4501-89EF-FCDF2DE69105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24C0-92DE-4EE6-B193-21D23DF4BD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6075-DD74-4501-89EF-FCDF2DE69105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24C0-92DE-4EE6-B193-21D23DF4BD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6075-DD74-4501-89EF-FCDF2DE69105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24C0-92DE-4EE6-B193-21D23DF4BD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6075-DD74-4501-89EF-FCDF2DE69105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24C0-92DE-4EE6-B193-21D23DF4BD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6075-DD74-4501-89EF-FCDF2DE69105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24C0-92DE-4EE6-B193-21D23DF4BD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6075-DD74-4501-89EF-FCDF2DE69105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24C0-92DE-4EE6-B193-21D23DF4BD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D1F6075-DD74-4501-89EF-FCDF2DE69105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74724C0-92DE-4EE6-B193-21D23DF4BD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Web Evaluation</a:t>
            </a:r>
          </a:p>
          <a:p>
            <a:r>
              <a:rPr lang="en-US" sz="2300" i="1" dirty="0"/>
              <a:t>University of South Dakota Library</a:t>
            </a:r>
            <a:r>
              <a:rPr lang="en-US" sz="2300" dirty="0"/>
              <a:t>. University of South Dakota, 2013. Web. 01 Oct. 2013.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Literacy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4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Criteria for evaluating a web source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Origin (author, webmaster, or publisher)</a:t>
            </a:r>
            <a:r>
              <a:rPr lang="en-US" dirty="0" smtClean="0"/>
              <a:t>: Are they an expert? Is there an agenda?</a:t>
            </a:r>
          </a:p>
          <a:p>
            <a:r>
              <a:rPr lang="en-US" u="sng" dirty="0" smtClean="0"/>
              <a:t>Authority</a:t>
            </a:r>
            <a:r>
              <a:rPr lang="en-US" dirty="0" smtClean="0"/>
              <a:t>: Is the author biased? Who is the publisher? (.com, .org, .</a:t>
            </a:r>
            <a:r>
              <a:rPr lang="en-US" dirty="0" err="1" smtClean="0"/>
              <a:t>gov</a:t>
            </a:r>
            <a:r>
              <a:rPr lang="en-US" dirty="0" smtClean="0"/>
              <a:t>, .</a:t>
            </a:r>
            <a:r>
              <a:rPr lang="en-US" dirty="0" err="1" smtClean="0"/>
              <a:t>edu</a:t>
            </a:r>
            <a:r>
              <a:rPr lang="en-US" dirty="0" smtClean="0"/>
              <a:t>…)</a:t>
            </a:r>
          </a:p>
          <a:p>
            <a:r>
              <a:rPr lang="en-US" u="sng" dirty="0" smtClean="0"/>
              <a:t>Purpose</a:t>
            </a:r>
            <a:r>
              <a:rPr lang="en-US" dirty="0" smtClean="0"/>
              <a:t>: Is there a clear audience?</a:t>
            </a:r>
          </a:p>
          <a:p>
            <a:r>
              <a:rPr lang="en-US" u="sng" dirty="0" smtClean="0"/>
              <a:t>Objectivity or Bias</a:t>
            </a:r>
            <a:r>
              <a:rPr lang="en-US" dirty="0" smtClean="0"/>
              <a:t>: Are the goals of the author/site clearly stated? Is there any advertising on the page? If so, is it set apart from the page content?</a:t>
            </a:r>
            <a:endParaRPr lang="en-US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Criteria for evaluating a web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Accuracy</a:t>
            </a:r>
            <a:r>
              <a:rPr lang="en-US" dirty="0"/>
              <a:t>: How accurate is the information? If it fact or opinion? Are there facts or sources to back up the information? Are there grammatical errors?</a:t>
            </a:r>
            <a:endParaRPr lang="en-US" u="sng" dirty="0"/>
          </a:p>
          <a:p>
            <a:r>
              <a:rPr lang="en-US" u="sng" dirty="0"/>
              <a:t>Relevance</a:t>
            </a:r>
            <a:r>
              <a:rPr lang="en-US" dirty="0"/>
              <a:t>: Does the information add anything to your research? Does it hold any merit or importance?</a:t>
            </a:r>
            <a:endParaRPr lang="en-US" u="sng" dirty="0"/>
          </a:p>
          <a:p>
            <a:r>
              <a:rPr lang="en-US" u="sng" dirty="0"/>
              <a:t>Coverage Currency</a:t>
            </a:r>
            <a:r>
              <a:rPr lang="en-US" dirty="0"/>
              <a:t>: To what depth is the content covered? Is the topic clearly stated? How current is the information? When was the site last updated?</a:t>
            </a:r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web evaluation important?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3 reasons why it is important for you to understand how to evaluate web resources…</a:t>
            </a:r>
          </a:p>
          <a:p>
            <a:pPr lvl="1"/>
            <a:r>
              <a:rPr lang="en-US" dirty="0" smtClean="0"/>
              <a:t>By learning how to evaluate web resources, you will be able to distinguish reliable/credible resources from ones that are not – You will be able to find the </a:t>
            </a:r>
            <a:r>
              <a:rPr lang="en-US" u="sng" dirty="0" smtClean="0"/>
              <a:t>best</a:t>
            </a:r>
            <a:r>
              <a:rPr lang="en-US" dirty="0" smtClean="0"/>
              <a:t> sources for your paper.</a:t>
            </a:r>
          </a:p>
          <a:p>
            <a:pPr lvl="1"/>
            <a:r>
              <a:rPr lang="en-US" dirty="0" smtClean="0"/>
              <a:t>By analyzing how the Internet works, you will have a better understanding of it and you will develop your research skills.</a:t>
            </a:r>
          </a:p>
          <a:p>
            <a:pPr lvl="1"/>
            <a:r>
              <a:rPr lang="en-US" dirty="0" smtClean="0"/>
              <a:t>Most importantly, these skills will benefit you as you go on to pursue your content specific career goals.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1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Web?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Hint: it has nothing to do with Spider-Man.</a:t>
            </a:r>
          </a:p>
          <a:p>
            <a:r>
              <a:rPr lang="en-US" dirty="0" smtClean="0"/>
              <a:t>The web is an interconnected global Internet service that provides hypertext data and resources to viewers.</a:t>
            </a:r>
          </a:p>
          <a:p>
            <a:r>
              <a:rPr lang="en-US" dirty="0" smtClean="0"/>
              <a:t>This information is viewed through a browser (safari, Internet Explorer, Firefox…)</a:t>
            </a:r>
            <a:endParaRPr lang="en-US" dirty="0"/>
          </a:p>
        </p:txBody>
      </p:sp>
      <p:pic>
        <p:nvPicPr>
          <p:cNvPr id="6" name="Content Placeholder 5" descr="DownloadedFile.jpe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4560" b="-45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6898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main functions of the web?</a:t>
            </a:r>
            <a:endParaRPr lang="en-US" dirty="0"/>
          </a:p>
        </p:txBody>
      </p:sp>
      <p:pic>
        <p:nvPicPr>
          <p:cNvPr id="5" name="Content Placeholder 4" descr="internet-pic.jpg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-22746" b="-22746"/>
          <a:stretch>
            <a:fillRect/>
          </a:stretch>
        </p:blipFill>
        <p:spPr>
          <a:xfrm>
            <a:off x="197528" y="1508896"/>
            <a:ext cx="4831672" cy="527290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main functions of the web are…</a:t>
            </a:r>
          </a:p>
          <a:p>
            <a:pPr lvl="1"/>
            <a:r>
              <a:rPr lang="en-US" dirty="0" smtClean="0"/>
              <a:t>Information sharing</a:t>
            </a:r>
          </a:p>
          <a:p>
            <a:pPr lvl="1"/>
            <a:r>
              <a:rPr lang="en-US" dirty="0" smtClean="0"/>
              <a:t>Education</a:t>
            </a:r>
          </a:p>
          <a:p>
            <a:pPr lvl="1"/>
            <a:r>
              <a:rPr lang="en-US" dirty="0" smtClean="0"/>
              <a:t>Commerce</a:t>
            </a:r>
          </a:p>
          <a:p>
            <a:pPr lvl="1"/>
            <a:r>
              <a:rPr lang="en-US" dirty="0" smtClean="0"/>
              <a:t>Entertainment</a:t>
            </a:r>
          </a:p>
          <a:p>
            <a:pPr lvl="1"/>
            <a:r>
              <a:rPr lang="en-US" dirty="0" smtClean="0"/>
              <a:t>Communication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Internet facts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50,000,000 new Internet users in the U.S. each month.</a:t>
            </a:r>
          </a:p>
          <a:p>
            <a:r>
              <a:rPr lang="en-US" dirty="0" smtClean="0"/>
              <a:t>Young adults with more education use the Internet more often.</a:t>
            </a:r>
          </a:p>
          <a:p>
            <a:pPr lvl="1"/>
            <a:r>
              <a:rPr lang="en-US" dirty="0" smtClean="0"/>
              <a:t>Attending school/college – 85%</a:t>
            </a:r>
          </a:p>
          <a:p>
            <a:pPr lvl="1"/>
            <a:r>
              <a:rPr lang="en-US" dirty="0" smtClean="0"/>
              <a:t>Not attending school/college – 51.5%</a:t>
            </a:r>
          </a:p>
          <a:p>
            <a:r>
              <a:rPr lang="en-US" dirty="0" smtClean="0"/>
              <a:t>Of adults using the Internet at home…</a:t>
            </a:r>
          </a:p>
          <a:p>
            <a:pPr lvl="1"/>
            <a:r>
              <a:rPr lang="en-US" dirty="0" smtClean="0"/>
              <a:t>88% use email</a:t>
            </a:r>
          </a:p>
          <a:p>
            <a:pPr lvl="1"/>
            <a:r>
              <a:rPr lang="en-US" dirty="0" smtClean="0"/>
              <a:t>64% do research</a:t>
            </a:r>
          </a:p>
          <a:p>
            <a:pPr lvl="1"/>
            <a:r>
              <a:rPr lang="en-US" dirty="0" smtClean="0"/>
              <a:t>Source: U.S. Census Bureau. </a:t>
            </a:r>
            <a:r>
              <a:rPr lang="en-US" i="1" dirty="0" smtClean="0"/>
              <a:t>Home Computers and Internet Use in the United States: August 2000. Washington, DC: U.S. Census Bureau, 2001.</a:t>
            </a:r>
          </a:p>
          <a:p>
            <a:pPr lvl="1"/>
            <a:r>
              <a:rPr lang="en-US" i="1" dirty="0" smtClean="0"/>
              <a:t>Source: </a:t>
            </a:r>
            <a:r>
              <a:rPr lang="en-US" dirty="0" smtClean="0"/>
              <a:t>Kemp, Simon. “The Global State of the Internet in April 2017.”</a:t>
            </a:r>
            <a:r>
              <a:rPr lang="en-US" i="1" dirty="0" smtClean="0"/>
              <a:t> thenextweb.com</a:t>
            </a:r>
            <a:r>
              <a:rPr lang="en-US" dirty="0" smtClean="0"/>
              <a:t> TNW. Apr 2017. Web. 28 Jul. 2017.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More than 7.5 million new pages go onto the Web every day.</a:t>
            </a:r>
          </a:p>
          <a:p>
            <a:r>
              <a:rPr lang="en-US" dirty="0" smtClean="0"/>
              <a:t>The Web contains an estimated 2.5 billion documents.</a:t>
            </a:r>
          </a:p>
          <a:p>
            <a:r>
              <a:rPr lang="en-US" dirty="0" smtClean="0"/>
              <a:t>The average life span of a URL (i.e. Web address) is 100 days.*</a:t>
            </a:r>
          </a:p>
          <a:p>
            <a:r>
              <a:rPr lang="en-US" dirty="0" smtClean="0"/>
              <a:t>There are more than 2,500 search engines/directories on the Internet.*</a:t>
            </a:r>
          </a:p>
          <a:p>
            <a:r>
              <a:rPr lang="en-US" dirty="0" smtClean="0"/>
              <a:t>The largest search engine (AltaVista) has access to between 14%-16% of the URLs at any one time.</a:t>
            </a:r>
          </a:p>
          <a:p>
            <a:r>
              <a:rPr lang="en-US" dirty="0" smtClean="0"/>
              <a:t>The largest domain is .com, comprising 35.3% of all Internet hosts.</a:t>
            </a:r>
          </a:p>
          <a:p>
            <a:r>
              <a:rPr lang="en-US" dirty="0" smtClean="0"/>
              <a:t>Not everything in print is available online, especially if it was created before 1990.  </a:t>
            </a:r>
          </a:p>
          <a:p>
            <a:r>
              <a:rPr lang="en-US" dirty="0" smtClean="0"/>
              <a:t>Source: </a:t>
            </a:r>
            <a:r>
              <a:rPr lang="en-US" dirty="0" err="1" smtClean="0"/>
              <a:t>Lafrance</a:t>
            </a:r>
            <a:r>
              <a:rPr lang="en-US" dirty="0" smtClean="0"/>
              <a:t>, Adrienne. “How Many Websites Are There?” </a:t>
            </a:r>
            <a:r>
              <a:rPr lang="en-US" i="1" dirty="0" smtClean="0"/>
              <a:t>theatlantic.com </a:t>
            </a:r>
            <a:r>
              <a:rPr lang="en-US" dirty="0" smtClean="0"/>
              <a:t>The Atlantic Monthly Group. 30 Sept. 2015. Web. 28 Jul. 2017.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teachers nag you about Internet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Book sources &amp; Articles</a:t>
            </a:r>
            <a:r>
              <a:rPr lang="en-US" dirty="0" smtClean="0"/>
              <a:t>: These are sources that are subject to review by editors, publishers, and experts. They are often times printed or published by a magazine or company that has a reputation to uphold. With that being said, the publishers and editors do not just let anything get published.</a:t>
            </a:r>
          </a:p>
          <a:p>
            <a:r>
              <a:rPr lang="en-US" b="1" dirty="0" smtClean="0"/>
              <a:t>Internet sources</a:t>
            </a:r>
            <a:r>
              <a:rPr lang="en-US" dirty="0" smtClean="0"/>
              <a:t>: Everyone and no one is in charge. The sources posted on the Internet have no filter and do not need to meet a certain caliber to be published. Because of this, information can easily be manipulated and is therefore seen as not reliable or credible.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 things to remember about search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are listings of what is available on the Web.</a:t>
            </a:r>
          </a:p>
          <a:p>
            <a:r>
              <a:rPr lang="en-US" dirty="0" smtClean="0"/>
              <a:t>Each search engine accesses only a portion of what is available from the Web.</a:t>
            </a:r>
          </a:p>
          <a:p>
            <a:r>
              <a:rPr lang="en-US" dirty="0" smtClean="0"/>
              <a:t>Search engines provide different search features.</a:t>
            </a:r>
          </a:p>
          <a:p>
            <a:r>
              <a:rPr lang="en-US" dirty="0" smtClean="0"/>
              <a:t>They do not guarantee the quality (or truth) of information contained in Web sites.</a:t>
            </a:r>
          </a:p>
          <a:p>
            <a:r>
              <a:rPr lang="en-US" dirty="0" smtClean="0"/>
              <a:t>Search engines that rank Web sites generally do so on the basis of other criteria than quality. </a:t>
            </a:r>
          </a:p>
          <a:p>
            <a:pPr lvl="1"/>
            <a:r>
              <a:rPr lang="en-US" dirty="0" smtClean="0"/>
              <a:t>Software can't currently be programmed to recognize quality of information.  Search engines rely on indirect indicators of quality.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approaching web sources…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 critical: There are few/no selection criteria for the Web.</a:t>
            </a:r>
          </a:p>
          <a:p>
            <a:r>
              <a:rPr lang="en-US" dirty="0" smtClean="0"/>
              <a:t>Be skeptical: Some Web authors are honest, others are ignorant or misguided, some are just plain dishonest.</a:t>
            </a:r>
          </a:p>
          <a:p>
            <a:r>
              <a:rPr lang="en-US" dirty="0" smtClean="0"/>
              <a:t>Know what to look for when evaluating Web sites.</a:t>
            </a:r>
          </a:p>
          <a:p>
            <a:r>
              <a:rPr lang="en-US" dirty="0" smtClean="0"/>
              <a:t>Be visually literate.</a:t>
            </a:r>
            <a:endParaRPr lang="en-US" dirty="0"/>
          </a:p>
        </p:txBody>
      </p:sp>
      <p:pic>
        <p:nvPicPr>
          <p:cNvPr id="5" name="Content Placeholder 4" descr="simpson_google.gif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51722" b="-51722"/>
          <a:stretch>
            <a:fillRect/>
          </a:stretch>
        </p:blipFill>
        <p:spPr>
          <a:xfrm>
            <a:off x="4343400" y="1168764"/>
            <a:ext cx="4724400" cy="51558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526</TotalTime>
  <Words>856</Words>
  <Application>Microsoft Office PowerPoint</Application>
  <PresentationFormat>On-screen Show (4:3)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 Antiqua</vt:lpstr>
      <vt:lpstr>Calibri</vt:lpstr>
      <vt:lpstr>Century Gothic</vt:lpstr>
      <vt:lpstr>Apothecary</vt:lpstr>
      <vt:lpstr>Information Literacy</vt:lpstr>
      <vt:lpstr>Why is web evaluation important?</vt:lpstr>
      <vt:lpstr>What is the Web?</vt:lpstr>
      <vt:lpstr>What are the main functions of the web?</vt:lpstr>
      <vt:lpstr>Internet facts</vt:lpstr>
      <vt:lpstr>More facts</vt:lpstr>
      <vt:lpstr>Why teachers nag you about Internet sources</vt:lpstr>
      <vt:lpstr>5 things to remember about search engines</vt:lpstr>
      <vt:lpstr>When approaching web sources…</vt:lpstr>
      <vt:lpstr>Criteria for evaluating a web source</vt:lpstr>
      <vt:lpstr>Criteria for evaluating a web source</vt:lpstr>
    </vt:vector>
  </TitlesOfParts>
  <Company>STI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Literacy</dc:title>
  <dc:creator>Pastrano, Xavier M</dc:creator>
  <cp:lastModifiedBy>Hunking, Debra</cp:lastModifiedBy>
  <cp:revision>13</cp:revision>
  <dcterms:created xsi:type="dcterms:W3CDTF">2013-10-13T14:31:03Z</dcterms:created>
  <dcterms:modified xsi:type="dcterms:W3CDTF">2018-01-16T15:44:44Z</dcterms:modified>
</cp:coreProperties>
</file>