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1772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8642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3716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61772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8642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1772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78642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3716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61772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78642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89000"/>
              </a:lnSpc>
            </a:pP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C</a:t>
            </a: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l</a:t>
            </a: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i</a:t>
            </a: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c</a:t>
            </a: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k </a:t>
            </a: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t</a:t>
            </a: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o</a:t>
            </a: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 </a:t>
            </a: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e</a:t>
            </a: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d</a:t>
            </a: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i</a:t>
            </a: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t </a:t>
            </a: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M</a:t>
            </a: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a</a:t>
            </a: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s</a:t>
            </a: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t</a:t>
            </a: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e</a:t>
            </a: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r </a:t>
            </a: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t</a:t>
            </a: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i</a:t>
            </a: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t</a:t>
            </a: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l</a:t>
            </a: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e </a:t>
            </a: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s</a:t>
            </a: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t</a:t>
            </a: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y</a:t>
            </a: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l</a:t>
            </a: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e</a:t>
            </a:r>
            <a:endParaRPr b="0" lang="en-US" sz="7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752760" y="6453360"/>
            <a:ext cx="1607760" cy="404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492C019-D4D9-4C1D-B088-3DE8086A093C}" type="datetime">
              <a:rPr b="0" lang="en-SG" sz="1200" spc="-1" strike="noStrike">
                <a:solidFill>
                  <a:srgbClr val="191b0e"/>
                </a:solidFill>
                <a:latin typeface="Franklin Gothic Book"/>
              </a:rPr>
              <a:t>8/5/20</a:t>
            </a:fld>
            <a:endParaRPr b="0" lang="en-SG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584080" y="6453360"/>
            <a:ext cx="7022880" cy="404280"/>
          </a:xfrm>
          <a:prstGeom prst="rect">
            <a:avLst/>
          </a:prstGeom>
        </p:spPr>
        <p:txBody>
          <a:bodyPr anchor="ctr"/>
          <a:p>
            <a:endParaRPr b="0" lang="en-SG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830520" y="6453360"/>
            <a:ext cx="1595880" cy="4042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E3A5801-0F7D-4511-B576-A23A0981B7E4}" type="slidenum">
              <a:rPr b="0" lang="en-SG" sz="1200" spc="-1" strike="noStrike">
                <a:solidFill>
                  <a:srgbClr val="191b0e"/>
                </a:solidFill>
                <a:latin typeface="Franklin Gothic Book"/>
              </a:rPr>
              <a:t>&lt;number&gt;</a:t>
            </a:fld>
            <a:endParaRPr b="0" lang="en-SG" sz="1200" spc="-1" strike="noStrike">
              <a:latin typeface="Times New Roman"/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52760" y="744120"/>
            <a:ext cx="10673640" cy="5349600"/>
            <a:chOff x="752760" y="744120"/>
            <a:chExt cx="10673640" cy="5349600"/>
          </a:xfrm>
        </p:grpSpPr>
        <p:sp>
          <p:nvSpPr>
            <p:cNvPr id="6" name="CustomShape 7"/>
            <p:cNvSpPr/>
            <p:nvPr/>
          </p:nvSpPr>
          <p:spPr>
            <a:xfrm>
              <a:off x="8151840" y="1685520"/>
              <a:ext cx="3274560" cy="4408200"/>
            </a:xfrm>
            <a:custGeom>
              <a:avLst/>
              <a:gdLst/>
              <a:ah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 flipH="1" flipV="1">
              <a:off x="752760" y="743760"/>
              <a:ext cx="3275280" cy="4408200"/>
            </a:xfrm>
            <a:custGeom>
              <a:avLst/>
              <a:gdLst/>
              <a:ah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Click to edit the outline text format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91b0e"/>
                </a:solidFill>
                <a:latin typeface="Franklin Gothic Book"/>
              </a:rPr>
              <a:t>Second Outline Level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191b0e"/>
                </a:solidFill>
                <a:latin typeface="Franklin Gothic Book"/>
              </a:rPr>
              <a:t>Third Outline Level</a:t>
            </a:r>
            <a:endParaRPr b="0" i="1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Fourth Outline Level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Fifth Outline Level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Sixth Outline Level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Seventh Outline Level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Click </a:t>
            </a: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to </a:t>
            </a: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edit </a:t>
            </a: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Mast</a:t>
            </a: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er </a:t>
            </a: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title </a:t>
            </a: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/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Click to edit Master text styles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Second level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3716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800" spc="-1" strike="noStrike">
                <a:solidFill>
                  <a:srgbClr val="191b0e"/>
                </a:solidFill>
                <a:latin typeface="Franklin Gothic Book"/>
              </a:rPr>
              <a:t>Third level</a:t>
            </a:r>
            <a:endParaRPr b="0" i="1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3" marL="18288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1800" spc="-1" strike="noStrike">
                <a:solidFill>
                  <a:srgbClr val="191b0e"/>
                </a:solidFill>
                <a:latin typeface="Franklin Gothic Book"/>
              </a:rPr>
              <a:t>Fourth level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4" marL="22860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Fifth level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1390680" y="6453360"/>
            <a:ext cx="1204200" cy="404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35B3E4B-EAFC-4FF7-A2C7-FCA5A7CF9805}" type="datetime">
              <a:rPr b="0" lang="en-SG" sz="1200" spc="-1" strike="noStrike">
                <a:solidFill>
                  <a:srgbClr val="191b0e"/>
                </a:solidFill>
                <a:latin typeface="Franklin Gothic Book"/>
              </a:rPr>
              <a:t>8/5/20</a:t>
            </a:fld>
            <a:endParaRPr b="0" lang="en-SG" sz="12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2893680" y="6453360"/>
            <a:ext cx="6280560" cy="404280"/>
          </a:xfrm>
          <a:prstGeom prst="rect">
            <a:avLst/>
          </a:prstGeom>
        </p:spPr>
        <p:txBody>
          <a:bodyPr anchor="ctr"/>
          <a:p>
            <a:endParaRPr b="0" lang="en-SG" sz="24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9472680" y="6453360"/>
            <a:ext cx="1595880" cy="4042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FC21345-3AD7-4152-A33D-E4025A1E6D79}" type="slidenum">
              <a:rPr b="0" lang="en-SG" sz="1200" spc="-1" strike="noStrike">
                <a:solidFill>
                  <a:srgbClr val="191b0e"/>
                </a:solidFill>
                <a:latin typeface="Franklin Gothic Book"/>
              </a:rPr>
              <a:t>&lt;number&gt;</a:t>
            </a:fld>
            <a:endParaRPr b="0" lang="en-SG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679840" y="3956400"/>
            <a:ext cx="6831360" cy="1085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12000"/>
              </a:lnSpc>
            </a:pPr>
            <a:r>
              <a:rPr b="0" lang="en-SG" sz="2300" spc="-1" strike="noStrike">
                <a:solidFill>
                  <a:srgbClr val="191b0e"/>
                </a:solidFill>
                <a:latin typeface="Franklin Gothic Book"/>
              </a:rPr>
              <a:t>Ayesha Reezwana</a:t>
            </a:r>
            <a:endParaRPr b="0" lang="en-SG" sz="23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2679840" y="2093040"/>
            <a:ext cx="683136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3200" spc="-1" strike="noStrike">
                <a:solidFill>
                  <a:srgbClr val="000000"/>
                </a:solidFill>
                <a:latin typeface="Franklin Gothic Book"/>
              </a:rPr>
              <a:t>Error Correction Code For Information Reconciliation In QKD</a:t>
            </a:r>
            <a:endParaRPr b="0" lang="en-SG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ECC as information reconciliation for QKD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1371600" y="2286000"/>
            <a:ext cx="9600840" cy="1280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Message m is not sent explicitly over classical channel.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m is the sifted key after the basis reconciliation step of the QKD protocol.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Alice’s sifted key: m, Bob’s sifted key: m’, Error correction information: 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7658280" y="3890880"/>
            <a:ext cx="1361880" cy="390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m’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1371600" y="3824280"/>
            <a:ext cx="1361880" cy="390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m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4653000" y="3824280"/>
            <a:ext cx="1361880" cy="390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s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3076560" y="3639600"/>
            <a:ext cx="2037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Compute ECI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68" name="CustomShape 7"/>
          <p:cNvSpPr/>
          <p:nvPr/>
        </p:nvSpPr>
        <p:spPr>
          <a:xfrm>
            <a:off x="2733840" y="3952800"/>
            <a:ext cx="1918800" cy="1900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8"/>
          <p:cNvSpPr/>
          <p:nvPr/>
        </p:nvSpPr>
        <p:spPr>
          <a:xfrm>
            <a:off x="1714680" y="4805280"/>
            <a:ext cx="1361880" cy="390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s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70" name="CustomShape 9"/>
          <p:cNvSpPr/>
          <p:nvPr/>
        </p:nvSpPr>
        <p:spPr>
          <a:xfrm>
            <a:off x="3105000" y="4853160"/>
            <a:ext cx="4514400" cy="2901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0"/>
          <p:cNvSpPr/>
          <p:nvPr/>
        </p:nvSpPr>
        <p:spPr>
          <a:xfrm>
            <a:off x="3133800" y="4611240"/>
            <a:ext cx="3981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Send ECI over Reliable public channel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72" name="CustomShape 11"/>
          <p:cNvSpPr/>
          <p:nvPr/>
        </p:nvSpPr>
        <p:spPr>
          <a:xfrm>
            <a:off x="7677000" y="4761360"/>
            <a:ext cx="1361880" cy="390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s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73" name="CustomShape 12"/>
          <p:cNvSpPr/>
          <p:nvPr/>
        </p:nvSpPr>
        <p:spPr>
          <a:xfrm>
            <a:off x="9296280" y="4533840"/>
            <a:ext cx="1309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Correct error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74" name="CustomShape 13"/>
          <p:cNvSpPr/>
          <p:nvPr/>
        </p:nvSpPr>
        <p:spPr>
          <a:xfrm>
            <a:off x="10501200" y="4294800"/>
            <a:ext cx="1361880" cy="390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m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75" name="CustomShape 14"/>
          <p:cNvSpPr/>
          <p:nvPr/>
        </p:nvSpPr>
        <p:spPr>
          <a:xfrm rot="5400000">
            <a:off x="9171000" y="3408120"/>
            <a:ext cx="474840" cy="2223720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5"/>
          <p:cNvSpPr/>
          <p:nvPr/>
        </p:nvSpPr>
        <p:spPr>
          <a:xfrm>
            <a:off x="8282160" y="6031440"/>
            <a:ext cx="752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Bob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77" name="CustomShape 16"/>
          <p:cNvSpPr/>
          <p:nvPr/>
        </p:nvSpPr>
        <p:spPr>
          <a:xfrm>
            <a:off x="1847880" y="6031440"/>
            <a:ext cx="752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Alice</a:t>
            </a:r>
            <a:endParaRPr b="0" lang="en-SG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Some Definitions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Code length = message length + ECI length = |m|+|s| = |c| (here |.| denotes the length of a bit string)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Coding efficiency = (message length)/(code length) = |m|/|c|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Privacy = (|m| - |s| ) / |m| (This is the asymptotic upper limit on the</a:t>
            </a: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 extraction ratio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during the privacy amplification phase)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We estimate the number of leaked bit by the ECI length, |s|.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Hamming Code(7,4)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■"/>
            </a:pPr>
            <a:r>
              <a:rPr b="0" lang="en-US" sz="2000" spc="-1" strike="noStrike">
                <a:latin typeface="Franklin Gothic Book"/>
              </a:rPr>
              <a:t> 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Parity of a binary string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Parity bit of a binary string is computed by doing xor of the bits of the string.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Another quick way to compute the parity is by counting the number of 1’s in the string.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A binary string with even number of 1’s is said to have even parity. (represented by 0)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A binary string with odd number of 1’s is said to have odd parity. (represented by 1)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Example: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Binary string : 1001100. It has three 1s, therefore parity = 1 (Odd Parity)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Binary string: 100100. It has two 1s, therefore parity = 0 (Even Parity)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Hamming code(7,4)- parity bit computation and encoding message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Original message : 1101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Parity bits : (To be computed)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Position of the parity bit is computed as 2</a:t>
            </a:r>
            <a:r>
              <a:rPr b="0" lang="en-US" sz="2000" spc="-1" strike="noStrike" baseline="30000">
                <a:solidFill>
                  <a:srgbClr val="191b0e"/>
                </a:solidFill>
                <a:latin typeface="Franklin Gothic Book"/>
              </a:rPr>
              <a:t>i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where i = 0, … , (r-1)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In the example below number or message bits m = 4, and number of parity bits r = 3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1" lang="en-US" sz="2800" spc="-1" strike="noStrike" baseline="30000">
                <a:solidFill>
                  <a:srgbClr val="191b0e"/>
                </a:solidFill>
                <a:latin typeface="Franklin Gothic Book"/>
              </a:rPr>
              <a:t>Encoded message : 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3848040" y="428616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D</a:t>
            </a:r>
            <a:r>
              <a:rPr b="0" lang="en-SG" sz="1800" spc="-1" strike="noStrike" baseline="-25000">
                <a:solidFill>
                  <a:srgbClr val="ffffff"/>
                </a:solidFill>
                <a:latin typeface="Franklin Gothic Book"/>
              </a:rPr>
              <a:t>7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4667400" y="428616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D</a:t>
            </a:r>
            <a:r>
              <a:rPr b="0" lang="en-SG" sz="1800" spc="-1" strike="noStrike" baseline="-25000">
                <a:solidFill>
                  <a:srgbClr val="ffffff"/>
                </a:solidFill>
                <a:latin typeface="Franklin Gothic Book"/>
              </a:rPr>
              <a:t>6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5486400" y="428616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D</a:t>
            </a:r>
            <a:r>
              <a:rPr b="0" lang="en-SG" sz="1800" spc="-1" strike="noStrike" baseline="-25000">
                <a:solidFill>
                  <a:srgbClr val="ffffff"/>
                </a:solidFill>
                <a:latin typeface="Franklin Gothic Book"/>
              </a:rPr>
              <a:t>5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90" name="CustomShape 6"/>
          <p:cNvSpPr/>
          <p:nvPr/>
        </p:nvSpPr>
        <p:spPr>
          <a:xfrm>
            <a:off x="6305400" y="428616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P</a:t>
            </a:r>
            <a:r>
              <a:rPr b="0" lang="en-SG" sz="1800" spc="-1" strike="noStrike" baseline="-25000">
                <a:solidFill>
                  <a:srgbClr val="ffffff"/>
                </a:solidFill>
                <a:latin typeface="Franklin Gothic Book"/>
              </a:rPr>
              <a:t>4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91" name="CustomShape 7"/>
          <p:cNvSpPr/>
          <p:nvPr/>
        </p:nvSpPr>
        <p:spPr>
          <a:xfrm>
            <a:off x="7115040" y="428616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D</a:t>
            </a:r>
            <a:r>
              <a:rPr b="0" lang="en-SG" sz="1800" spc="-1" strike="noStrike" baseline="-25000">
                <a:solidFill>
                  <a:srgbClr val="ffffff"/>
                </a:solidFill>
                <a:latin typeface="Franklin Gothic Book"/>
              </a:rPr>
              <a:t>3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92" name="CustomShape 8"/>
          <p:cNvSpPr/>
          <p:nvPr/>
        </p:nvSpPr>
        <p:spPr>
          <a:xfrm>
            <a:off x="7896240" y="428616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P</a:t>
            </a:r>
            <a:r>
              <a:rPr b="0" lang="en-SG" sz="1800" spc="-1" strike="noStrike" baseline="-25000">
                <a:solidFill>
                  <a:srgbClr val="ffffff"/>
                </a:solidFill>
                <a:latin typeface="Franklin Gothic Book"/>
              </a:rPr>
              <a:t>2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93" name="CustomShape 9"/>
          <p:cNvSpPr/>
          <p:nvPr/>
        </p:nvSpPr>
        <p:spPr>
          <a:xfrm>
            <a:off x="8686800" y="428616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P</a:t>
            </a:r>
            <a:r>
              <a:rPr b="0" lang="en-SG" sz="1800" spc="-1" strike="noStrike" baseline="-25000">
                <a:solidFill>
                  <a:srgbClr val="ffffff"/>
                </a:solidFill>
                <a:latin typeface="Franklin Gothic Book"/>
              </a:rPr>
              <a:t>1</a:t>
            </a:r>
            <a:endParaRPr b="0" lang="en-SG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Identifying the bits to be xor’ed to compute each parity bit: 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1371600" y="5338800"/>
            <a:ext cx="9134280" cy="1342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The bit patterns on the parity columns are derived from the binary representation of the index column.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P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1 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is computed by taking the xor of the bits positioned at 1,3,5,7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P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2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is computed by taking the xor of the bits positioned at 2,3,6,7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P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3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is computed by taking the xor of the bits positioned at 4,5,6,7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graphicFrame>
        <p:nvGraphicFramePr>
          <p:cNvPr id="196" name="Table 3"/>
          <p:cNvGraphicFramePr/>
          <p:nvPr/>
        </p:nvGraphicFramePr>
        <p:xfrm>
          <a:off x="1685880" y="1944360"/>
          <a:ext cx="7048080" cy="2960640"/>
        </p:xfrm>
        <a:graphic>
          <a:graphicData uri="http://schemas.openxmlformats.org/drawingml/2006/table">
            <a:tbl>
              <a:tblPr/>
              <a:tblGrid>
                <a:gridCol w="1761840"/>
                <a:gridCol w="1761840"/>
                <a:gridCol w="1761840"/>
                <a:gridCol w="1762560"/>
              </a:tblGrid>
              <a:tr h="390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SG" sz="1800" spc="-1" strike="noStrike">
                          <a:solidFill>
                            <a:srgbClr val="ffffff"/>
                          </a:solidFill>
                          <a:latin typeface="Franklin Gothic Book"/>
                        </a:rPr>
                        <a:t>Index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7a2bb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SG" sz="1800" spc="-1" strike="noStrike">
                          <a:solidFill>
                            <a:srgbClr val="ffffff"/>
                          </a:solidFill>
                          <a:latin typeface="Franklin Gothic Book"/>
                        </a:rPr>
                        <a:t>P</a:t>
                      </a:r>
                      <a:r>
                        <a:rPr b="1" lang="en-SG" sz="1800" spc="-1" strike="noStrike" baseline="-25000">
                          <a:solidFill>
                            <a:srgbClr val="ffffff"/>
                          </a:solidFill>
                          <a:latin typeface="Franklin Gothic Book"/>
                        </a:rPr>
                        <a:t>3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7a2bb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SG" sz="1800" spc="-1" strike="noStrike">
                          <a:solidFill>
                            <a:srgbClr val="ffffff"/>
                          </a:solidFill>
                          <a:latin typeface="Franklin Gothic Book"/>
                        </a:rPr>
                        <a:t>P</a:t>
                      </a:r>
                      <a:r>
                        <a:rPr b="1" lang="en-SG" sz="1800" spc="-1" strike="noStrike" baseline="-25000">
                          <a:solidFill>
                            <a:srgbClr val="ffffff"/>
                          </a:solidFill>
                          <a:latin typeface="Franklin Gothic Book"/>
                        </a:rPr>
                        <a:t>2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7a2bb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SG" sz="1800" spc="-1" strike="noStrike">
                          <a:solidFill>
                            <a:srgbClr val="ffffff"/>
                          </a:solidFill>
                          <a:latin typeface="Franklin Gothic Book"/>
                        </a:rPr>
                        <a:t>P</a:t>
                      </a:r>
                      <a:r>
                        <a:rPr b="1" lang="en-SG" sz="1800" spc="-1" strike="noStrike" baseline="-25000">
                          <a:solidFill>
                            <a:srgbClr val="ffffff"/>
                          </a:solidFill>
                          <a:latin typeface="Franklin Gothic Book"/>
                        </a:rPr>
                        <a:t>1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7a2bb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0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6df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0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6df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0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6df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0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6dfe6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1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0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0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0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0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0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1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0f3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2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6df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0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6df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1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6df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0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6dfe6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3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0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0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0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1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0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1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0f3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4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6df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1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6df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0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6df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0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6dfe6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5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0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1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0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0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0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1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0f3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6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6df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1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6df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1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6df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0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6dfe6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7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0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1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0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1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0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1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0f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Hamming code(7,4)- parity bit computation and encoding message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P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1 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is computed by taking the xor of the bits positioned at 1,3,5,7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P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2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is computed by taking the xor of the bits positioned at 2,3,6,7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P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3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is computed by taking the xor of the bits positioned at 4,5,6,7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4757760" y="445752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0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3200400" y="445752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01" name="CustomShape 5"/>
          <p:cNvSpPr/>
          <p:nvPr/>
        </p:nvSpPr>
        <p:spPr>
          <a:xfrm>
            <a:off x="5533920" y="445752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P</a:t>
            </a:r>
            <a:r>
              <a:rPr b="0" lang="en-SG" sz="1800" spc="-1" strike="noStrike" baseline="-25000">
                <a:solidFill>
                  <a:srgbClr val="ffffff"/>
                </a:solidFill>
                <a:latin typeface="Franklin Gothic Book"/>
              </a:rPr>
              <a:t>4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02" name="CustomShape 6"/>
          <p:cNvSpPr/>
          <p:nvPr/>
        </p:nvSpPr>
        <p:spPr>
          <a:xfrm>
            <a:off x="6315120" y="445752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03" name="CustomShape 7"/>
          <p:cNvSpPr/>
          <p:nvPr/>
        </p:nvSpPr>
        <p:spPr>
          <a:xfrm>
            <a:off x="7086600" y="445752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P</a:t>
            </a:r>
            <a:r>
              <a:rPr b="0" lang="en-SG" sz="1800" spc="-1" strike="noStrike" baseline="-25000">
                <a:solidFill>
                  <a:srgbClr val="ffffff"/>
                </a:solidFill>
                <a:latin typeface="Franklin Gothic Book"/>
              </a:rPr>
              <a:t>2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04" name="CustomShape 8"/>
          <p:cNvSpPr/>
          <p:nvPr/>
        </p:nvSpPr>
        <p:spPr>
          <a:xfrm>
            <a:off x="7905600" y="445752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P</a:t>
            </a:r>
            <a:r>
              <a:rPr b="0" lang="en-SG" sz="1800" spc="-1" strike="noStrike" baseline="-25000">
                <a:solidFill>
                  <a:srgbClr val="ffffff"/>
                </a:solidFill>
                <a:latin typeface="Franklin Gothic Book"/>
              </a:rPr>
              <a:t>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05" name="CustomShape 9"/>
          <p:cNvSpPr/>
          <p:nvPr/>
        </p:nvSpPr>
        <p:spPr>
          <a:xfrm>
            <a:off x="3976560" y="445752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1</a:t>
            </a:r>
            <a:endParaRPr b="0" lang="en-SG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Hamming code(7,4)- parity bit computation and encoding message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P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1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= D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3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⊕D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5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⊕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D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7  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= 1 ⊕ 0 ⊕ 1 = 0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P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2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= D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3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⊕D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6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⊕D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7 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=  1 ⊕ 1 ⊕ 1 = 1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P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4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= D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5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⊕D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6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⊕D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7 = 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0 ⊕ 1 ⊕ 1 = 0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Original message : 1101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Parity bits: P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1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= 0, P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2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= 1, P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4 =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0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Encoded message: 1100110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5896080" y="300024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D</a:t>
            </a:r>
            <a:r>
              <a:rPr b="0" lang="en-SG" sz="1800" spc="-1" strike="noStrike" baseline="-25000">
                <a:solidFill>
                  <a:srgbClr val="ffffff"/>
                </a:solidFill>
                <a:latin typeface="Franklin Gothic Book"/>
              </a:rPr>
              <a:t>7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6686640" y="300024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D</a:t>
            </a:r>
            <a:r>
              <a:rPr b="0" lang="en-SG" sz="1800" spc="-1" strike="noStrike" baseline="-25000">
                <a:solidFill>
                  <a:srgbClr val="ffffff"/>
                </a:solidFill>
                <a:latin typeface="Franklin Gothic Book"/>
              </a:rPr>
              <a:t>6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10" name="CustomShape 5"/>
          <p:cNvSpPr/>
          <p:nvPr/>
        </p:nvSpPr>
        <p:spPr>
          <a:xfrm>
            <a:off x="7467480" y="300024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D</a:t>
            </a:r>
            <a:r>
              <a:rPr b="0" lang="en-SG" sz="1800" spc="-1" strike="noStrike" baseline="-25000">
                <a:solidFill>
                  <a:srgbClr val="ffffff"/>
                </a:solidFill>
                <a:latin typeface="Franklin Gothic Book"/>
              </a:rPr>
              <a:t>5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11" name="CustomShape 6"/>
          <p:cNvSpPr/>
          <p:nvPr/>
        </p:nvSpPr>
        <p:spPr>
          <a:xfrm>
            <a:off x="8267760" y="300024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P</a:t>
            </a:r>
            <a:r>
              <a:rPr b="0" lang="en-SG" sz="1800" spc="-1" strike="noStrike" baseline="-25000">
                <a:solidFill>
                  <a:srgbClr val="ffffff"/>
                </a:solidFill>
                <a:latin typeface="Franklin Gothic Book"/>
              </a:rPr>
              <a:t>4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12" name="CustomShape 7"/>
          <p:cNvSpPr/>
          <p:nvPr/>
        </p:nvSpPr>
        <p:spPr>
          <a:xfrm>
            <a:off x="9048600" y="300024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D</a:t>
            </a:r>
            <a:r>
              <a:rPr b="0" lang="en-SG" sz="1800" spc="-1" strike="noStrike" baseline="-25000">
                <a:solidFill>
                  <a:srgbClr val="ffffff"/>
                </a:solidFill>
                <a:latin typeface="Franklin Gothic Book"/>
              </a:rPr>
              <a:t>3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13" name="CustomShape 8"/>
          <p:cNvSpPr/>
          <p:nvPr/>
        </p:nvSpPr>
        <p:spPr>
          <a:xfrm>
            <a:off x="9829800" y="300024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P</a:t>
            </a:r>
            <a:r>
              <a:rPr b="0" lang="en-SG" sz="1800" spc="-1" strike="noStrike" baseline="-25000">
                <a:solidFill>
                  <a:srgbClr val="ffffff"/>
                </a:solidFill>
                <a:latin typeface="Franklin Gothic Book"/>
              </a:rPr>
              <a:t>2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14" name="CustomShape 9"/>
          <p:cNvSpPr/>
          <p:nvPr/>
        </p:nvSpPr>
        <p:spPr>
          <a:xfrm>
            <a:off x="10620360" y="300024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P</a:t>
            </a:r>
            <a:r>
              <a:rPr b="0" lang="en-SG" sz="1800" spc="-1" strike="noStrike" baseline="-25000">
                <a:solidFill>
                  <a:srgbClr val="ffffff"/>
                </a:solidFill>
                <a:latin typeface="Franklin Gothic Book"/>
              </a:rPr>
              <a:t>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15" name="CustomShape 10"/>
          <p:cNvSpPr/>
          <p:nvPr/>
        </p:nvSpPr>
        <p:spPr>
          <a:xfrm>
            <a:off x="7472520" y="371484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0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16" name="CustomShape 11"/>
          <p:cNvSpPr/>
          <p:nvPr/>
        </p:nvSpPr>
        <p:spPr>
          <a:xfrm>
            <a:off x="5915160" y="371484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17" name="CustomShape 12"/>
          <p:cNvSpPr/>
          <p:nvPr/>
        </p:nvSpPr>
        <p:spPr>
          <a:xfrm>
            <a:off x="8248680" y="371484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P</a:t>
            </a:r>
            <a:r>
              <a:rPr b="0" lang="en-SG" sz="1800" spc="-1" strike="noStrike" baseline="-25000">
                <a:solidFill>
                  <a:srgbClr val="ffffff"/>
                </a:solidFill>
                <a:latin typeface="Franklin Gothic Book"/>
              </a:rPr>
              <a:t>4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18" name="CustomShape 13"/>
          <p:cNvSpPr/>
          <p:nvPr/>
        </p:nvSpPr>
        <p:spPr>
          <a:xfrm>
            <a:off x="9048600" y="371484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19" name="CustomShape 14"/>
          <p:cNvSpPr/>
          <p:nvPr/>
        </p:nvSpPr>
        <p:spPr>
          <a:xfrm>
            <a:off x="9829800" y="371484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P</a:t>
            </a:r>
            <a:r>
              <a:rPr b="0" lang="en-SG" sz="1800" spc="-1" strike="noStrike" baseline="-25000">
                <a:solidFill>
                  <a:srgbClr val="ffffff"/>
                </a:solidFill>
                <a:latin typeface="Franklin Gothic Book"/>
              </a:rPr>
              <a:t>2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20" name="CustomShape 15"/>
          <p:cNvSpPr/>
          <p:nvPr/>
        </p:nvSpPr>
        <p:spPr>
          <a:xfrm>
            <a:off x="10620360" y="371484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P</a:t>
            </a:r>
            <a:r>
              <a:rPr b="0" lang="en-SG" sz="1800" spc="-1" strike="noStrike" baseline="-25000">
                <a:solidFill>
                  <a:srgbClr val="ffffff"/>
                </a:solidFill>
                <a:latin typeface="Franklin Gothic Book"/>
              </a:rPr>
              <a:t>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21" name="CustomShape 16"/>
          <p:cNvSpPr/>
          <p:nvPr/>
        </p:nvSpPr>
        <p:spPr>
          <a:xfrm>
            <a:off x="6691320" y="371484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22" name="CustomShape 17"/>
          <p:cNvSpPr/>
          <p:nvPr/>
        </p:nvSpPr>
        <p:spPr>
          <a:xfrm>
            <a:off x="7496280" y="451944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0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23" name="CustomShape 18"/>
          <p:cNvSpPr/>
          <p:nvPr/>
        </p:nvSpPr>
        <p:spPr>
          <a:xfrm>
            <a:off x="5938920" y="451944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24" name="CustomShape 19"/>
          <p:cNvSpPr/>
          <p:nvPr/>
        </p:nvSpPr>
        <p:spPr>
          <a:xfrm>
            <a:off x="8272440" y="451944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0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25" name="CustomShape 20"/>
          <p:cNvSpPr/>
          <p:nvPr/>
        </p:nvSpPr>
        <p:spPr>
          <a:xfrm>
            <a:off x="9072720" y="451944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26" name="CustomShape 21"/>
          <p:cNvSpPr/>
          <p:nvPr/>
        </p:nvSpPr>
        <p:spPr>
          <a:xfrm>
            <a:off x="9853560" y="451944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27" name="CustomShape 22"/>
          <p:cNvSpPr/>
          <p:nvPr/>
        </p:nvSpPr>
        <p:spPr>
          <a:xfrm>
            <a:off x="10644120" y="451944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0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28" name="CustomShape 23"/>
          <p:cNvSpPr/>
          <p:nvPr/>
        </p:nvSpPr>
        <p:spPr>
          <a:xfrm>
            <a:off x="6715080" y="451944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1</a:t>
            </a:r>
            <a:endParaRPr b="0" lang="en-SG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Hamming code(7,4)- parity bit computation and encoding message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1371600" y="2286000"/>
            <a:ext cx="9600840" cy="4571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         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Alice                                                                Bob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     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110</a:t>
            </a:r>
            <a:r>
              <a:rPr b="0" lang="en-US" sz="2000" spc="-1" strike="noStrike">
                <a:solidFill>
                  <a:srgbClr val="ff0000"/>
                </a:solidFill>
                <a:latin typeface="Franklin Gothic Book"/>
              </a:rPr>
              <a:t>0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110                                                         110</a:t>
            </a:r>
            <a:r>
              <a:rPr b="0" lang="en-US" sz="2000" spc="-1" strike="noStrike">
                <a:solidFill>
                  <a:srgbClr val="ff0000"/>
                </a:solidFill>
                <a:latin typeface="Franklin Gothic Book"/>
              </a:rPr>
              <a:t>1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110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Error Detection and Correction: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Let’s decode the message on Bob’s side: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P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1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= 0, P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2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= 1, P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4 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= 0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a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1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= P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1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⊕ D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3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⊕D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5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⊕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D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7  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= 0 ⊕ 1 ⊕ 0 ⊕ 1 = 0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a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2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=P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2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⊕ D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3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⊕D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6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⊕D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7 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=  1 ⊕ 1 ⊕ 1 ⊕ 1 = 0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a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3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 =P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4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⊕ D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5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⊕D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6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⊕D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7 = 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1 ⊕ 0 ⊕ 1 ⊕ 1 = </a:t>
            </a: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1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(a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Franklin Gothic Book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 a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Franklin Gothic Book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 a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Franklin Gothic Book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)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Franklin Gothic Book"/>
              </a:rPr>
              <a:t>2 </a:t>
            </a: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 = (1 0 0)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Franklin Gothic Book"/>
              </a:rPr>
              <a:t>2 </a:t>
            </a: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= 4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Therefore 4</a:t>
            </a:r>
            <a:r>
              <a:rPr b="0" lang="en-US" sz="2000" spc="-1" strike="noStrike" baseline="30000">
                <a:solidFill>
                  <a:srgbClr val="000000"/>
                </a:solidFill>
                <a:latin typeface="Franklin Gothic Book"/>
              </a:rPr>
              <a:t>th</a:t>
            </a: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 bit has got flipped.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3933720" y="3038400"/>
            <a:ext cx="1866600" cy="3520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4"/>
          <p:cNvSpPr/>
          <p:nvPr/>
        </p:nvSpPr>
        <p:spPr>
          <a:xfrm>
            <a:off x="4048200" y="2629080"/>
            <a:ext cx="220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Noisy channel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33" name="CustomShape 5"/>
          <p:cNvSpPr/>
          <p:nvPr/>
        </p:nvSpPr>
        <p:spPr>
          <a:xfrm>
            <a:off x="7581960" y="359568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0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34" name="CustomShape 6"/>
          <p:cNvSpPr/>
          <p:nvPr/>
        </p:nvSpPr>
        <p:spPr>
          <a:xfrm>
            <a:off x="6024600" y="359568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35" name="CustomShape 7"/>
          <p:cNvSpPr/>
          <p:nvPr/>
        </p:nvSpPr>
        <p:spPr>
          <a:xfrm>
            <a:off x="8358120" y="359568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0000"/>
                </a:solidFill>
                <a:latin typeface="Franklin Gothic Book"/>
              </a:rPr>
              <a:t>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36" name="CustomShape 8"/>
          <p:cNvSpPr/>
          <p:nvPr/>
        </p:nvSpPr>
        <p:spPr>
          <a:xfrm>
            <a:off x="9158400" y="359568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37" name="CustomShape 9"/>
          <p:cNvSpPr/>
          <p:nvPr/>
        </p:nvSpPr>
        <p:spPr>
          <a:xfrm>
            <a:off x="9939240" y="359568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38" name="CustomShape 10"/>
          <p:cNvSpPr/>
          <p:nvPr/>
        </p:nvSpPr>
        <p:spPr>
          <a:xfrm>
            <a:off x="10729800" y="359568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0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39" name="CustomShape 11"/>
          <p:cNvSpPr/>
          <p:nvPr/>
        </p:nvSpPr>
        <p:spPr>
          <a:xfrm>
            <a:off x="6800760" y="359568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40" name="CustomShape 12"/>
          <p:cNvSpPr/>
          <p:nvPr/>
        </p:nvSpPr>
        <p:spPr>
          <a:xfrm>
            <a:off x="6024600" y="420516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D</a:t>
            </a:r>
            <a:r>
              <a:rPr b="0" lang="en-SG" sz="1800" spc="-1" strike="noStrike" baseline="-25000">
                <a:solidFill>
                  <a:srgbClr val="ffffff"/>
                </a:solidFill>
                <a:latin typeface="Franklin Gothic Book"/>
              </a:rPr>
              <a:t>7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41" name="CustomShape 13"/>
          <p:cNvSpPr/>
          <p:nvPr/>
        </p:nvSpPr>
        <p:spPr>
          <a:xfrm>
            <a:off x="6815160" y="420516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D</a:t>
            </a:r>
            <a:r>
              <a:rPr b="0" lang="en-SG" sz="1800" spc="-1" strike="noStrike" baseline="-25000">
                <a:solidFill>
                  <a:srgbClr val="ffffff"/>
                </a:solidFill>
                <a:latin typeface="Franklin Gothic Book"/>
              </a:rPr>
              <a:t>6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42" name="CustomShape 14"/>
          <p:cNvSpPr/>
          <p:nvPr/>
        </p:nvSpPr>
        <p:spPr>
          <a:xfrm>
            <a:off x="7596360" y="420516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D</a:t>
            </a:r>
            <a:r>
              <a:rPr b="0" lang="en-SG" sz="1800" spc="-1" strike="noStrike" baseline="-25000">
                <a:solidFill>
                  <a:srgbClr val="ffffff"/>
                </a:solidFill>
                <a:latin typeface="Franklin Gothic Book"/>
              </a:rPr>
              <a:t>5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43" name="CustomShape 15"/>
          <p:cNvSpPr/>
          <p:nvPr/>
        </p:nvSpPr>
        <p:spPr>
          <a:xfrm>
            <a:off x="8396280" y="420516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P</a:t>
            </a:r>
            <a:r>
              <a:rPr b="0" lang="en-SG" sz="1800" spc="-1" strike="noStrike" baseline="-25000">
                <a:solidFill>
                  <a:srgbClr val="ffffff"/>
                </a:solidFill>
                <a:latin typeface="Franklin Gothic Book"/>
              </a:rPr>
              <a:t>4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44" name="CustomShape 16"/>
          <p:cNvSpPr/>
          <p:nvPr/>
        </p:nvSpPr>
        <p:spPr>
          <a:xfrm>
            <a:off x="9177480" y="420516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D</a:t>
            </a:r>
            <a:r>
              <a:rPr b="0" lang="en-SG" sz="1800" spc="-1" strike="noStrike" baseline="-25000">
                <a:solidFill>
                  <a:srgbClr val="ffffff"/>
                </a:solidFill>
                <a:latin typeface="Franklin Gothic Book"/>
              </a:rPr>
              <a:t>3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45" name="CustomShape 17"/>
          <p:cNvSpPr/>
          <p:nvPr/>
        </p:nvSpPr>
        <p:spPr>
          <a:xfrm>
            <a:off x="9958320" y="420516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P</a:t>
            </a:r>
            <a:r>
              <a:rPr b="0" lang="en-SG" sz="1800" spc="-1" strike="noStrike" baseline="-25000">
                <a:solidFill>
                  <a:srgbClr val="ffffff"/>
                </a:solidFill>
                <a:latin typeface="Franklin Gothic Book"/>
              </a:rPr>
              <a:t>2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46" name="CustomShape 18"/>
          <p:cNvSpPr/>
          <p:nvPr/>
        </p:nvSpPr>
        <p:spPr>
          <a:xfrm>
            <a:off x="10748880" y="4205160"/>
            <a:ext cx="818640" cy="542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P</a:t>
            </a:r>
            <a:r>
              <a:rPr b="0" lang="en-SG" sz="1800" spc="-1" strike="noStrike" baseline="-25000">
                <a:solidFill>
                  <a:srgbClr val="ffffff"/>
                </a:solidFill>
                <a:latin typeface="Franklin Gothic Book"/>
              </a:rPr>
              <a:t>1</a:t>
            </a:r>
            <a:endParaRPr b="0" lang="en-SG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Transmission of data bits using hamming code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Received message: 1101110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After flipping the C bit, corrected recovered message: 1100110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Efficiency and limitation: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457200" indent="-4568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AutoNum type="arabicPeriod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1 correction per 7 bit can be done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457200" indent="-4568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AutoNum type="arabicPeriod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Coding Efficiency = |m| / |c| =  4/7 = 57.1 %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457200" indent="-4568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AutoNum type="arabicPeriod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Privacy = (|m| - |s|) / |m| = 1/4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Noisy Communication Channel 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857760" y="3581280"/>
            <a:ext cx="3495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3"/>
          <p:cNvSpPr/>
          <p:nvPr/>
        </p:nvSpPr>
        <p:spPr>
          <a:xfrm>
            <a:off x="2943360" y="2590560"/>
            <a:ext cx="847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Alice 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2943360" y="4374720"/>
            <a:ext cx="914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010</a:t>
            </a:r>
            <a:r>
              <a:rPr b="0" lang="en-SG" sz="1800" spc="-1" strike="noStrike">
                <a:solidFill>
                  <a:srgbClr val="ff0000"/>
                </a:solidFill>
                <a:latin typeface="Franklin Gothic Book"/>
              </a:rPr>
              <a:t>1</a:t>
            </a: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3857760" y="4512600"/>
            <a:ext cx="3495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6"/>
          <p:cNvSpPr/>
          <p:nvPr/>
        </p:nvSpPr>
        <p:spPr>
          <a:xfrm>
            <a:off x="7810560" y="3387960"/>
            <a:ext cx="914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01011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2943360" y="3448800"/>
            <a:ext cx="914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01011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7810560" y="4374720"/>
            <a:ext cx="914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010</a:t>
            </a:r>
            <a:r>
              <a:rPr b="0" lang="en-SG" sz="1800" spc="-1" strike="noStrike">
                <a:solidFill>
                  <a:srgbClr val="ff0000"/>
                </a:solidFill>
                <a:latin typeface="Franklin Gothic Book"/>
              </a:rPr>
              <a:t>0</a:t>
            </a: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97" name="CustomShape 9"/>
          <p:cNvSpPr/>
          <p:nvPr/>
        </p:nvSpPr>
        <p:spPr>
          <a:xfrm>
            <a:off x="7810560" y="2525040"/>
            <a:ext cx="914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Bob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98" name="CustomShape 10"/>
          <p:cNvSpPr/>
          <p:nvPr/>
        </p:nvSpPr>
        <p:spPr>
          <a:xfrm>
            <a:off x="4612320" y="3102840"/>
            <a:ext cx="2442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Noiseless channel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99" name="CustomShape 11"/>
          <p:cNvSpPr/>
          <p:nvPr/>
        </p:nvSpPr>
        <p:spPr>
          <a:xfrm>
            <a:off x="4612320" y="4057200"/>
            <a:ext cx="2016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Noisy Channel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00" name="CustomShape 12"/>
          <p:cNvSpPr/>
          <p:nvPr/>
        </p:nvSpPr>
        <p:spPr>
          <a:xfrm>
            <a:off x="3086280" y="5619600"/>
            <a:ext cx="571464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The amount of noise in the noisy channel is defined by Bit Error Rate, BER. </a:t>
            </a: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BER = (Number of Error bits) / (Number of Message bits) </a:t>
            </a: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SG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Information Reconciliation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Desirable error correction code (ECC) for satellite QKD has following properties: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457200" indent="-4568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AutoNum type="arabicPeriod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Computes a </a:t>
            </a: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separate error correction information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(ECI) for each message.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457200" indent="-4568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AutoNum type="arabicPeriod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ECI length is </a:t>
            </a: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as low as possible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for a given error rate or block size.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457200" indent="-4568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AutoNum type="arabicPeriod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Number communication rounds is minimized.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Such ECCs will lead to </a:t>
            </a: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information reconciliation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protocol with: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457200" indent="-4568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AutoNum type="arabicPeriod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Low communication overhead (number or rounds).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457200" indent="-4568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AutoNum type="arabicPeriod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High error correction efficiency.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457200" indent="-4568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AutoNum type="arabicPeriod"/>
            </a:pP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Low information leakage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.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Information Reconciliation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Examples of </a:t>
            </a: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unsuitable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ECC protocols for satellite communication: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457200" indent="-4568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AutoNum type="arabicPeriod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Repetition code: All the information is leaked.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457200" indent="-4568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AutoNum type="arabicPeriod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Convolutional code: Message bits and ECI are not separate in the code.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  </a:t>
            </a: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Cascade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1447920" y="2838600"/>
            <a:ext cx="1323720" cy="361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1011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2771640" y="2838600"/>
            <a:ext cx="1323720" cy="361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01</a:t>
            </a:r>
            <a:r>
              <a:rPr b="0" lang="en-SG" sz="1800" spc="-1" strike="noStrike">
                <a:solidFill>
                  <a:srgbClr val="ff0000"/>
                </a:solidFill>
                <a:latin typeface="Franklin Gothic Book"/>
              </a:rPr>
              <a:t>0</a:t>
            </a: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6858000" y="2838600"/>
            <a:ext cx="1323720" cy="361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1011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57" name="CustomShape 5"/>
          <p:cNvSpPr/>
          <p:nvPr/>
        </p:nvSpPr>
        <p:spPr>
          <a:xfrm>
            <a:off x="8182080" y="2838600"/>
            <a:ext cx="1323720" cy="361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01</a:t>
            </a:r>
            <a:r>
              <a:rPr b="0" lang="en-SG" sz="1800" spc="-1" strike="noStrike">
                <a:solidFill>
                  <a:srgbClr val="ff0000"/>
                </a:solidFill>
                <a:latin typeface="Franklin Gothic Book"/>
              </a:rPr>
              <a:t>1</a:t>
            </a: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58" name="CustomShape 6"/>
          <p:cNvSpPr/>
          <p:nvPr/>
        </p:nvSpPr>
        <p:spPr>
          <a:xfrm>
            <a:off x="2142720" y="2467080"/>
            <a:ext cx="729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Alice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59" name="CustomShape 7"/>
          <p:cNvSpPr/>
          <p:nvPr/>
        </p:nvSpPr>
        <p:spPr>
          <a:xfrm>
            <a:off x="7785360" y="2467080"/>
            <a:ext cx="621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Bob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60" name="CustomShape 8"/>
          <p:cNvSpPr/>
          <p:nvPr/>
        </p:nvSpPr>
        <p:spPr>
          <a:xfrm>
            <a:off x="2507760" y="3610080"/>
            <a:ext cx="730440" cy="3614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1  </a:t>
            </a:r>
            <a:r>
              <a:rPr b="0" lang="en-SG" sz="1800" spc="-1" strike="noStrike">
                <a:solidFill>
                  <a:srgbClr val="ffff00"/>
                </a:solidFill>
                <a:latin typeface="Franklin Gothic Book"/>
              </a:rPr>
              <a:t>0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61" name="CustomShape 9"/>
          <p:cNvSpPr/>
          <p:nvPr/>
        </p:nvSpPr>
        <p:spPr>
          <a:xfrm>
            <a:off x="7837200" y="3610080"/>
            <a:ext cx="730440" cy="3614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1   </a:t>
            </a:r>
            <a:r>
              <a:rPr b="0" lang="en-SG" sz="1800" spc="-1" strike="noStrike">
                <a:solidFill>
                  <a:srgbClr val="ffff00"/>
                </a:solidFill>
                <a:latin typeface="Franklin Gothic Book"/>
              </a:rPr>
              <a:t>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62" name="CustomShape 10"/>
          <p:cNvSpPr/>
          <p:nvPr/>
        </p:nvSpPr>
        <p:spPr>
          <a:xfrm>
            <a:off x="5024160" y="3393720"/>
            <a:ext cx="848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parity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63" name="CustomShape 11"/>
          <p:cNvSpPr/>
          <p:nvPr/>
        </p:nvSpPr>
        <p:spPr>
          <a:xfrm>
            <a:off x="2109960" y="3200400"/>
            <a:ext cx="612720" cy="38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12"/>
          <p:cNvSpPr/>
          <p:nvPr/>
        </p:nvSpPr>
        <p:spPr>
          <a:xfrm flipH="1">
            <a:off x="3000240" y="3200400"/>
            <a:ext cx="432360" cy="38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13"/>
          <p:cNvSpPr/>
          <p:nvPr/>
        </p:nvSpPr>
        <p:spPr>
          <a:xfrm>
            <a:off x="7520040" y="3200400"/>
            <a:ext cx="576000" cy="38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14"/>
          <p:cNvSpPr/>
          <p:nvPr/>
        </p:nvSpPr>
        <p:spPr>
          <a:xfrm flipH="1">
            <a:off x="8373960" y="3200400"/>
            <a:ext cx="469080" cy="38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15"/>
          <p:cNvSpPr/>
          <p:nvPr/>
        </p:nvSpPr>
        <p:spPr>
          <a:xfrm>
            <a:off x="8374680" y="4503960"/>
            <a:ext cx="1323720" cy="361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01  </a:t>
            </a:r>
            <a:r>
              <a:rPr b="0" lang="en-SG" sz="1800" spc="-1" strike="noStrike">
                <a:solidFill>
                  <a:srgbClr val="ff0000"/>
                </a:solidFill>
                <a:latin typeface="Franklin Gothic Book"/>
              </a:rPr>
              <a:t>1</a:t>
            </a: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68" name="CustomShape 16"/>
          <p:cNvSpPr/>
          <p:nvPr/>
        </p:nvSpPr>
        <p:spPr>
          <a:xfrm>
            <a:off x="2833920" y="4493520"/>
            <a:ext cx="1323720" cy="361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01   </a:t>
            </a:r>
            <a:r>
              <a:rPr b="0" lang="en-SG" sz="1800" spc="-1" strike="noStrike">
                <a:solidFill>
                  <a:srgbClr val="ff0000"/>
                </a:solidFill>
                <a:latin typeface="Franklin Gothic Book"/>
              </a:rPr>
              <a:t>0</a:t>
            </a: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69" name="CustomShape 17"/>
          <p:cNvSpPr/>
          <p:nvPr/>
        </p:nvSpPr>
        <p:spPr>
          <a:xfrm flipV="1">
            <a:off x="3648240" y="3703320"/>
            <a:ext cx="3580920" cy="1350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18"/>
          <p:cNvSpPr/>
          <p:nvPr/>
        </p:nvSpPr>
        <p:spPr>
          <a:xfrm>
            <a:off x="3142800" y="5207400"/>
            <a:ext cx="730440" cy="3614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1    </a:t>
            </a:r>
            <a:r>
              <a:rPr b="0" lang="en-SG" sz="1800" spc="-1" strike="noStrike">
                <a:solidFill>
                  <a:srgbClr val="ffff00"/>
                </a:solidFill>
                <a:latin typeface="Franklin Gothic Book"/>
              </a:rPr>
              <a:t>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71" name="CustomShape 19"/>
          <p:cNvSpPr/>
          <p:nvPr/>
        </p:nvSpPr>
        <p:spPr>
          <a:xfrm>
            <a:off x="8670960" y="5200200"/>
            <a:ext cx="730440" cy="3319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1    </a:t>
            </a:r>
            <a:r>
              <a:rPr b="0" lang="en-SG" sz="1800" spc="-1" strike="noStrike">
                <a:solidFill>
                  <a:srgbClr val="ffff00"/>
                </a:solidFill>
                <a:latin typeface="Franklin Gothic Book"/>
              </a:rPr>
              <a:t>0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72" name="CustomShape 20"/>
          <p:cNvSpPr/>
          <p:nvPr/>
        </p:nvSpPr>
        <p:spPr>
          <a:xfrm>
            <a:off x="1905840" y="5207400"/>
            <a:ext cx="848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parity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73" name="CustomShape 21"/>
          <p:cNvSpPr/>
          <p:nvPr/>
        </p:nvSpPr>
        <p:spPr>
          <a:xfrm flipV="1" rot="10800000">
            <a:off x="7229520" y="4019400"/>
            <a:ext cx="3580920" cy="1350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22"/>
          <p:cNvSpPr/>
          <p:nvPr/>
        </p:nvSpPr>
        <p:spPr>
          <a:xfrm>
            <a:off x="4851000" y="4000680"/>
            <a:ext cx="1216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response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75" name="CustomShape 23"/>
          <p:cNvSpPr/>
          <p:nvPr/>
        </p:nvSpPr>
        <p:spPr>
          <a:xfrm>
            <a:off x="5820120" y="4954680"/>
            <a:ext cx="848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parity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76" name="CustomShape 24"/>
          <p:cNvSpPr/>
          <p:nvPr/>
        </p:nvSpPr>
        <p:spPr>
          <a:xfrm flipV="1">
            <a:off x="4434120" y="5236200"/>
            <a:ext cx="3580920" cy="189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25"/>
          <p:cNvSpPr/>
          <p:nvPr/>
        </p:nvSpPr>
        <p:spPr>
          <a:xfrm flipV="1" rot="10800000">
            <a:off x="8015760" y="5669640"/>
            <a:ext cx="3580920" cy="160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6"/>
          <p:cNvSpPr/>
          <p:nvPr/>
        </p:nvSpPr>
        <p:spPr>
          <a:xfrm>
            <a:off x="5646960" y="5618880"/>
            <a:ext cx="1216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response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79" name="CustomShape 27"/>
          <p:cNvSpPr/>
          <p:nvPr/>
        </p:nvSpPr>
        <p:spPr>
          <a:xfrm>
            <a:off x="467280" y="1934640"/>
            <a:ext cx="10899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Qubit error rate (QBER) is the probability of mismatch between Alice’s and Bob’s raw key bits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80" name="CustomShape 28"/>
          <p:cNvSpPr/>
          <p:nvPr/>
        </p:nvSpPr>
        <p:spPr>
          <a:xfrm>
            <a:off x="2771640" y="5901120"/>
            <a:ext cx="1323720" cy="361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0000"/>
                </a:solidFill>
                <a:latin typeface="Franklin Gothic Book"/>
              </a:rPr>
              <a:t>0         </a:t>
            </a: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81" name="CustomShape 29"/>
          <p:cNvSpPr/>
          <p:nvPr/>
        </p:nvSpPr>
        <p:spPr>
          <a:xfrm>
            <a:off x="8568000" y="5962320"/>
            <a:ext cx="1323720" cy="361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0000"/>
                </a:solidFill>
                <a:latin typeface="Franklin Gothic Book"/>
              </a:rPr>
              <a:t>1       </a:t>
            </a: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 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82" name="CustomShape 30"/>
          <p:cNvSpPr/>
          <p:nvPr/>
        </p:nvSpPr>
        <p:spPr>
          <a:xfrm>
            <a:off x="2931120" y="6537600"/>
            <a:ext cx="730440" cy="24696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00"/>
                </a:solidFill>
                <a:latin typeface="Franklin Gothic Book"/>
              </a:rPr>
              <a:t>0   </a:t>
            </a: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 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83" name="CustomShape 31"/>
          <p:cNvSpPr/>
          <p:nvPr/>
        </p:nvSpPr>
        <p:spPr>
          <a:xfrm>
            <a:off x="8749800" y="6537600"/>
            <a:ext cx="730440" cy="23436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00"/>
                </a:solidFill>
                <a:latin typeface="Franklin Gothic Book"/>
              </a:rPr>
              <a:t>1</a:t>
            </a: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    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84" name="CustomShape 32"/>
          <p:cNvSpPr/>
          <p:nvPr/>
        </p:nvSpPr>
        <p:spPr>
          <a:xfrm>
            <a:off x="5972400" y="5983560"/>
            <a:ext cx="848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parity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85" name="CustomShape 33"/>
          <p:cNvSpPr/>
          <p:nvPr/>
        </p:nvSpPr>
        <p:spPr>
          <a:xfrm flipV="1">
            <a:off x="4586760" y="6264720"/>
            <a:ext cx="3580920" cy="189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34"/>
          <p:cNvSpPr/>
          <p:nvPr/>
        </p:nvSpPr>
        <p:spPr>
          <a:xfrm flipV="1" rot="10800000">
            <a:off x="8168040" y="6698520"/>
            <a:ext cx="3580920" cy="160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35"/>
          <p:cNvSpPr/>
          <p:nvPr/>
        </p:nvSpPr>
        <p:spPr>
          <a:xfrm>
            <a:off x="3648240" y="4865760"/>
            <a:ext cx="360" cy="34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36"/>
          <p:cNvSpPr/>
          <p:nvPr/>
        </p:nvSpPr>
        <p:spPr>
          <a:xfrm>
            <a:off x="8844120" y="4865760"/>
            <a:ext cx="360" cy="33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37"/>
          <p:cNvSpPr/>
          <p:nvPr/>
        </p:nvSpPr>
        <p:spPr>
          <a:xfrm>
            <a:off x="9230040" y="4865760"/>
            <a:ext cx="360" cy="34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38"/>
          <p:cNvSpPr/>
          <p:nvPr/>
        </p:nvSpPr>
        <p:spPr>
          <a:xfrm>
            <a:off x="3296520" y="4834800"/>
            <a:ext cx="47520" cy="38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  </a:t>
            </a: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Cascade failure case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1447920" y="2838600"/>
            <a:ext cx="1323720" cy="361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1</a:t>
            </a:r>
            <a:r>
              <a:rPr b="0" lang="en-SG" sz="1800" spc="-1" strike="noStrike">
                <a:solidFill>
                  <a:srgbClr val="ff0000"/>
                </a:solidFill>
                <a:latin typeface="Franklin Gothic Book"/>
              </a:rPr>
              <a:t>01</a:t>
            </a: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2771640" y="2838600"/>
            <a:ext cx="1323720" cy="361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01</a:t>
            </a:r>
            <a:r>
              <a:rPr b="0" lang="en-SG" sz="1800" spc="-1" strike="noStrike">
                <a:solidFill>
                  <a:srgbClr val="ff0000"/>
                </a:solidFill>
                <a:latin typeface="Franklin Gothic Book"/>
              </a:rPr>
              <a:t>0</a:t>
            </a: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6858000" y="2838600"/>
            <a:ext cx="1323720" cy="361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1</a:t>
            </a:r>
            <a:r>
              <a:rPr b="0" lang="en-SG" sz="1800" spc="-1" strike="noStrike">
                <a:solidFill>
                  <a:srgbClr val="ff0000"/>
                </a:solidFill>
                <a:latin typeface="Franklin Gothic Book"/>
              </a:rPr>
              <a:t>10</a:t>
            </a: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95" name="CustomShape 5"/>
          <p:cNvSpPr/>
          <p:nvPr/>
        </p:nvSpPr>
        <p:spPr>
          <a:xfrm>
            <a:off x="8182080" y="2838600"/>
            <a:ext cx="1323720" cy="361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01</a:t>
            </a:r>
            <a:r>
              <a:rPr b="0" lang="en-SG" sz="1800" spc="-1" strike="noStrike">
                <a:solidFill>
                  <a:srgbClr val="ff0000"/>
                </a:solidFill>
                <a:latin typeface="Franklin Gothic Book"/>
              </a:rPr>
              <a:t>1</a:t>
            </a: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96" name="CustomShape 6"/>
          <p:cNvSpPr/>
          <p:nvPr/>
        </p:nvSpPr>
        <p:spPr>
          <a:xfrm>
            <a:off x="2142720" y="2467080"/>
            <a:ext cx="729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Alice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97" name="CustomShape 7"/>
          <p:cNvSpPr/>
          <p:nvPr/>
        </p:nvSpPr>
        <p:spPr>
          <a:xfrm>
            <a:off x="7785360" y="2467080"/>
            <a:ext cx="621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Bob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98" name="CustomShape 8"/>
          <p:cNvSpPr/>
          <p:nvPr/>
        </p:nvSpPr>
        <p:spPr>
          <a:xfrm>
            <a:off x="2507760" y="3610080"/>
            <a:ext cx="730440" cy="3614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1</a:t>
            </a:r>
            <a:r>
              <a:rPr b="0" lang="en-SG" sz="1800" spc="-1" strike="noStrike">
                <a:solidFill>
                  <a:srgbClr val="ffff00"/>
                </a:solidFill>
                <a:latin typeface="Franklin Gothic Book"/>
              </a:rPr>
              <a:t>0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299" name="CustomShape 9"/>
          <p:cNvSpPr/>
          <p:nvPr/>
        </p:nvSpPr>
        <p:spPr>
          <a:xfrm>
            <a:off x="7837200" y="3610080"/>
            <a:ext cx="730440" cy="3614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1</a:t>
            </a:r>
            <a:r>
              <a:rPr b="0" lang="en-SG" sz="1800" spc="-1" strike="noStrike">
                <a:solidFill>
                  <a:srgbClr val="ffff00"/>
                </a:solidFill>
                <a:latin typeface="Franklin Gothic Book"/>
              </a:rPr>
              <a:t>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300" name="CustomShape 10"/>
          <p:cNvSpPr/>
          <p:nvPr/>
        </p:nvSpPr>
        <p:spPr>
          <a:xfrm>
            <a:off x="5024160" y="3393720"/>
            <a:ext cx="848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parity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301" name="CustomShape 11"/>
          <p:cNvSpPr/>
          <p:nvPr/>
        </p:nvSpPr>
        <p:spPr>
          <a:xfrm>
            <a:off x="2109960" y="3200400"/>
            <a:ext cx="612720" cy="38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12"/>
          <p:cNvSpPr/>
          <p:nvPr/>
        </p:nvSpPr>
        <p:spPr>
          <a:xfrm flipH="1">
            <a:off x="3000240" y="3200400"/>
            <a:ext cx="432360" cy="38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13"/>
          <p:cNvSpPr/>
          <p:nvPr/>
        </p:nvSpPr>
        <p:spPr>
          <a:xfrm>
            <a:off x="7520040" y="3200400"/>
            <a:ext cx="576000" cy="38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14"/>
          <p:cNvSpPr/>
          <p:nvPr/>
        </p:nvSpPr>
        <p:spPr>
          <a:xfrm flipH="1">
            <a:off x="8373960" y="3200400"/>
            <a:ext cx="469080" cy="38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15"/>
          <p:cNvSpPr/>
          <p:nvPr/>
        </p:nvSpPr>
        <p:spPr>
          <a:xfrm>
            <a:off x="8374680" y="4503960"/>
            <a:ext cx="1323720" cy="361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01  </a:t>
            </a:r>
            <a:r>
              <a:rPr b="0" lang="en-SG" sz="1800" spc="-1" strike="noStrike">
                <a:solidFill>
                  <a:srgbClr val="ff0000"/>
                </a:solidFill>
                <a:latin typeface="Franklin Gothic Book"/>
              </a:rPr>
              <a:t>1</a:t>
            </a: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306" name="CustomShape 16"/>
          <p:cNvSpPr/>
          <p:nvPr/>
        </p:nvSpPr>
        <p:spPr>
          <a:xfrm>
            <a:off x="2808720" y="4503960"/>
            <a:ext cx="1323720" cy="361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01   </a:t>
            </a:r>
            <a:r>
              <a:rPr b="0" lang="en-SG" sz="1800" spc="-1" strike="noStrike">
                <a:solidFill>
                  <a:srgbClr val="ff0000"/>
                </a:solidFill>
                <a:latin typeface="Franklin Gothic Book"/>
              </a:rPr>
              <a:t>0</a:t>
            </a: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307" name="CustomShape 17"/>
          <p:cNvSpPr/>
          <p:nvPr/>
        </p:nvSpPr>
        <p:spPr>
          <a:xfrm flipV="1">
            <a:off x="3648240" y="3703320"/>
            <a:ext cx="3580920" cy="1350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18"/>
          <p:cNvSpPr/>
          <p:nvPr/>
        </p:nvSpPr>
        <p:spPr>
          <a:xfrm>
            <a:off x="3130200" y="5207400"/>
            <a:ext cx="730440" cy="3614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1 </a:t>
            </a:r>
            <a:r>
              <a:rPr b="0" lang="en-SG" sz="1800" spc="-1" strike="noStrike">
                <a:solidFill>
                  <a:srgbClr val="ffff00"/>
                </a:solidFill>
                <a:latin typeface="Franklin Gothic Book"/>
              </a:rPr>
              <a:t>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309" name="CustomShape 19"/>
          <p:cNvSpPr/>
          <p:nvPr/>
        </p:nvSpPr>
        <p:spPr>
          <a:xfrm>
            <a:off x="8670960" y="5207400"/>
            <a:ext cx="730440" cy="3614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1 </a:t>
            </a:r>
            <a:r>
              <a:rPr b="0" lang="en-SG" sz="1800" spc="-1" strike="noStrike">
                <a:solidFill>
                  <a:srgbClr val="ffff00"/>
                </a:solidFill>
                <a:latin typeface="Franklin Gothic Book"/>
              </a:rPr>
              <a:t>0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310" name="CustomShape 20"/>
          <p:cNvSpPr/>
          <p:nvPr/>
        </p:nvSpPr>
        <p:spPr>
          <a:xfrm>
            <a:off x="1905840" y="5207400"/>
            <a:ext cx="848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parity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311" name="CustomShape 21"/>
          <p:cNvSpPr/>
          <p:nvPr/>
        </p:nvSpPr>
        <p:spPr>
          <a:xfrm flipV="1" rot="10800000">
            <a:off x="7229520" y="4019400"/>
            <a:ext cx="3580920" cy="1350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22"/>
          <p:cNvSpPr/>
          <p:nvPr/>
        </p:nvSpPr>
        <p:spPr>
          <a:xfrm>
            <a:off x="4851000" y="4000680"/>
            <a:ext cx="1216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response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313" name="CustomShape 23"/>
          <p:cNvSpPr/>
          <p:nvPr/>
        </p:nvSpPr>
        <p:spPr>
          <a:xfrm>
            <a:off x="5820120" y="4954680"/>
            <a:ext cx="848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parity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314" name="CustomShape 24"/>
          <p:cNvSpPr/>
          <p:nvPr/>
        </p:nvSpPr>
        <p:spPr>
          <a:xfrm flipV="1">
            <a:off x="4434120" y="5236200"/>
            <a:ext cx="3580920" cy="189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25"/>
          <p:cNvSpPr/>
          <p:nvPr/>
        </p:nvSpPr>
        <p:spPr>
          <a:xfrm flipV="1" rot="10800000">
            <a:off x="8015760" y="5669640"/>
            <a:ext cx="3580920" cy="160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26"/>
          <p:cNvSpPr/>
          <p:nvPr/>
        </p:nvSpPr>
        <p:spPr>
          <a:xfrm>
            <a:off x="5646960" y="5618880"/>
            <a:ext cx="1216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response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317" name="CustomShape 27"/>
          <p:cNvSpPr/>
          <p:nvPr/>
        </p:nvSpPr>
        <p:spPr>
          <a:xfrm>
            <a:off x="467280" y="1934640"/>
            <a:ext cx="10899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Qubit error rate (QBER) is the probability of mismatch between Alice’s and Bob’s raw key bits</a:t>
            </a:r>
            <a:endParaRPr b="0" lang="en-SG" sz="1800" spc="-1" strike="noStrike">
              <a:latin typeface="Arial"/>
            </a:endParaRPr>
          </a:p>
        </p:txBody>
      </p:sp>
    </p:spTree>
  </p:cSld>
  <p:timing>
    <p:tnLst>
      <p:par>
        <p:cTn id="121" dur="indefinite" restart="never" nodeType="tmRoot">
          <p:childTnLst>
            <p:seq>
              <p:cTn id="122" dur="indefinite" nodeType="mainSeq">
                <p:childTnLst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Cascade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ff0000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ff0000"/>
                </a:solidFill>
                <a:latin typeface="Franklin Gothic Book"/>
              </a:rPr>
              <a:t>Parity and response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are visible to Eve (Adversary)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This requires to perform </a:t>
            </a:r>
            <a:r>
              <a:rPr b="0" lang="en-US" sz="2000" spc="-1" strike="noStrike">
                <a:solidFill>
                  <a:srgbClr val="ff0000"/>
                </a:solidFill>
                <a:latin typeface="Franklin Gothic Book"/>
              </a:rPr>
              <a:t>privacy amplification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that reduces Eve’s knowledge on the final secret key.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Usually you need tens of thousands of error corrected bits to perform privacy amplification to account for finite key effect.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timing>
    <p:tnLst>
      <p:par>
        <p:cTn id="177" dur="indefinite" restart="never" nodeType="tmRoot">
          <p:childTnLst>
            <p:seq>
              <p:cTn id="1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Naïve cascade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21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Sifted key length: |m| = 1024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QBER = 1/32 (approx. 3% )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Expected number or error, E = |m|*QBER =  1024/32  = 32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Approximate block size = |m|/E =  32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Number of steps in </a:t>
            </a: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Binary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for each block= log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2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32 = 5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Bit exposed during binary = 5 *2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Total bit exposed during cascade |s| = 32 *5 *2 = 320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Privacy  = (1024-320)/1024 = 0.68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timing>
    <p:tnLst>
      <p:par>
        <p:cTn id="179" dur="indefinite" restart="never" nodeType="tmRoot">
          <p:childTnLst>
            <p:seq>
              <p:cTn id="1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Computing Efficiency of Cascade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23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Example: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Let,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B = Block Size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Number of Binary Search Steps = log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2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B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Total exposed bits during the binary is = 2xlog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2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B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Block size, B = 8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Exposed bit = 2 x log</a:t>
            </a:r>
            <a:r>
              <a:rPr b="0" lang="en-US" sz="2000" spc="-1" strike="noStrike" baseline="-25000">
                <a:solidFill>
                  <a:srgbClr val="191b0e"/>
                </a:solidFill>
                <a:latin typeface="Franklin Gothic Book"/>
              </a:rPr>
              <a:t>2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8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                   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= 6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timing>
    <p:tnLst>
      <p:par>
        <p:cTn id="181" dur="indefinite" restart="never" nodeType="tmRoot">
          <p:childTnLst>
            <p:seq>
              <p:cTn id="1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Computing Efficiency of Cascade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graphicFrame>
        <p:nvGraphicFramePr>
          <p:cNvPr id="325" name="Table 2"/>
          <p:cNvGraphicFramePr/>
          <p:nvPr/>
        </p:nvGraphicFramePr>
        <p:xfrm>
          <a:off x="1371600" y="2286000"/>
          <a:ext cx="9600840" cy="2595600"/>
        </p:xfrm>
        <a:graphic>
          <a:graphicData uri="http://schemas.openxmlformats.org/drawingml/2006/table">
            <a:tbl>
              <a:tblPr/>
              <a:tblGrid>
                <a:gridCol w="3200400"/>
                <a:gridCol w="3200400"/>
                <a:gridCol w="320040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SG" sz="1800" spc="-1" strike="noStrike">
                          <a:solidFill>
                            <a:srgbClr val="ffffff"/>
                          </a:solidFill>
                          <a:latin typeface="Franklin Gothic Book"/>
                        </a:rPr>
                        <a:t>Block Size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c8d8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SG" sz="1800" spc="-1" strike="noStrike">
                          <a:solidFill>
                            <a:srgbClr val="ffffff"/>
                          </a:solidFill>
                          <a:latin typeface="Franklin Gothic Book"/>
                        </a:rPr>
                        <a:t>Exposed Bits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c8d8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SG" sz="1800" spc="-1" strike="noStrike">
                          <a:solidFill>
                            <a:srgbClr val="ffffff"/>
                          </a:solidFill>
                          <a:latin typeface="Franklin Gothic Book"/>
                        </a:rPr>
                        <a:t>Privacy Survived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c8d86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8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ada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6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ada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2/8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adad9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16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8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8/16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32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ada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10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ada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22/32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adad9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64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12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52/64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128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ada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14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ada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114/128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adad9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256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16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18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240/256</a:t>
                      </a:r>
                      <a:endParaRPr b="0" lang="en-S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83" dur="indefinite" restart="never" nodeType="tmRoot">
          <p:childTnLst>
            <p:seq>
              <p:cTn id="1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Computing Efficiency of Cascade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pic>
        <p:nvPicPr>
          <p:cNvPr id="328" name="Picture 4" descr=""/>
          <p:cNvPicPr/>
          <p:nvPr/>
        </p:nvPicPr>
        <p:blipFill>
          <a:blip r:embed="rId1"/>
          <a:stretch/>
        </p:blipFill>
        <p:spPr>
          <a:xfrm>
            <a:off x="2610000" y="2027520"/>
            <a:ext cx="6667200" cy="428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5" dur="indefinite" restart="never" nodeType="tmRoot">
          <p:childTnLst>
            <p:seq>
              <p:cTn id="1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Binary Symmetric Channel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505320" y="2495520"/>
            <a:ext cx="323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0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3962520" y="2629080"/>
            <a:ext cx="234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4"/>
          <p:cNvSpPr/>
          <p:nvPr/>
        </p:nvSpPr>
        <p:spPr>
          <a:xfrm>
            <a:off x="6438960" y="2495520"/>
            <a:ext cx="418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0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3591000" y="4118400"/>
            <a:ext cx="237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06" name="CustomShape 6"/>
          <p:cNvSpPr/>
          <p:nvPr/>
        </p:nvSpPr>
        <p:spPr>
          <a:xfrm>
            <a:off x="6410160" y="4118400"/>
            <a:ext cx="237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07" name="CustomShape 7"/>
          <p:cNvSpPr/>
          <p:nvPr/>
        </p:nvSpPr>
        <p:spPr>
          <a:xfrm>
            <a:off x="3990960" y="4315680"/>
            <a:ext cx="2447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8"/>
          <p:cNvSpPr/>
          <p:nvPr/>
        </p:nvSpPr>
        <p:spPr>
          <a:xfrm>
            <a:off x="4948200" y="2201760"/>
            <a:ext cx="866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1 - ε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09" name="CustomShape 9"/>
          <p:cNvSpPr/>
          <p:nvPr/>
        </p:nvSpPr>
        <p:spPr>
          <a:xfrm>
            <a:off x="4948200" y="3966120"/>
            <a:ext cx="866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1 - ε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10" name="CustomShape 10"/>
          <p:cNvSpPr/>
          <p:nvPr/>
        </p:nvSpPr>
        <p:spPr>
          <a:xfrm>
            <a:off x="3952800" y="2626920"/>
            <a:ext cx="2447640" cy="162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1"/>
          <p:cNvSpPr/>
          <p:nvPr/>
        </p:nvSpPr>
        <p:spPr>
          <a:xfrm flipV="1">
            <a:off x="3990960" y="2679480"/>
            <a:ext cx="2314080" cy="162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2"/>
          <p:cNvSpPr/>
          <p:nvPr/>
        </p:nvSpPr>
        <p:spPr>
          <a:xfrm rot="19152600">
            <a:off x="4282200" y="3588120"/>
            <a:ext cx="209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ε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13" name="CustomShape 13"/>
          <p:cNvSpPr/>
          <p:nvPr/>
        </p:nvSpPr>
        <p:spPr>
          <a:xfrm rot="2764200">
            <a:off x="4901400" y="2921040"/>
            <a:ext cx="411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ε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14" name="CustomShape 14"/>
          <p:cNvSpPr/>
          <p:nvPr/>
        </p:nvSpPr>
        <p:spPr>
          <a:xfrm>
            <a:off x="2914560" y="5192640"/>
            <a:ext cx="6171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Probability of bit flip due to noise is ε &gt; 0</a:t>
            </a:r>
            <a:endParaRPr b="0" lang="en-SG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Noiseless communication through noisy channel using ECC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33840" y="2886120"/>
            <a:ext cx="3657240" cy="666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Noisy Channel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2400480" y="2886120"/>
            <a:ext cx="1504440" cy="6663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Encoder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8820000" y="2886120"/>
            <a:ext cx="1504440" cy="6663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Decoder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3905280" y="3219480"/>
            <a:ext cx="628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6"/>
          <p:cNvSpPr/>
          <p:nvPr/>
        </p:nvSpPr>
        <p:spPr>
          <a:xfrm>
            <a:off x="8191440" y="3219480"/>
            <a:ext cx="628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7"/>
          <p:cNvSpPr/>
          <p:nvPr/>
        </p:nvSpPr>
        <p:spPr>
          <a:xfrm>
            <a:off x="1442880" y="3031200"/>
            <a:ext cx="428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m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10872720" y="3044160"/>
            <a:ext cx="428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m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>
            <a:off x="4105440" y="2886120"/>
            <a:ext cx="428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c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8334360" y="2874960"/>
            <a:ext cx="428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c’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25" name="CustomShape 11"/>
          <p:cNvSpPr/>
          <p:nvPr/>
        </p:nvSpPr>
        <p:spPr>
          <a:xfrm>
            <a:off x="2133720" y="2495520"/>
            <a:ext cx="8457840" cy="1485720"/>
          </a:xfrm>
          <a:prstGeom prst="roundRect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2"/>
          <p:cNvSpPr/>
          <p:nvPr/>
        </p:nvSpPr>
        <p:spPr>
          <a:xfrm>
            <a:off x="5226840" y="4059720"/>
            <a:ext cx="223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Noiseless channel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27" name="CustomShape 13"/>
          <p:cNvSpPr/>
          <p:nvPr/>
        </p:nvSpPr>
        <p:spPr>
          <a:xfrm>
            <a:off x="1871640" y="3215880"/>
            <a:ext cx="52812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4"/>
          <p:cNvSpPr/>
          <p:nvPr/>
        </p:nvSpPr>
        <p:spPr>
          <a:xfrm>
            <a:off x="10325160" y="3219480"/>
            <a:ext cx="547200" cy="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Examples of Error Correction Codes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457200" indent="-4568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AutoNum type="arabicPeriod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Best “2 out of 3” repetition code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457200" indent="-4568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AutoNum type="arabicPeriod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Hamming code(7,4)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457200" indent="-4568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AutoNum type="arabicPeriod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Cascade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457200" indent="-4568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AutoNum type="arabicPeriod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Low density parity check code (LDPC)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457200" indent="-4568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AutoNum type="arabicPeriod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Turbo Code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457200" indent="-4568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AutoNum type="arabicPeriod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Reed-Solomon codes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Best “2 out of 3” repetition code</a:t>
            </a:r>
            <a:br/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Original message: </a:t>
            </a: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00101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Repetition code: 000 000 111 000 111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Received message: 00</a:t>
            </a:r>
            <a:r>
              <a:rPr b="0" lang="en-US" sz="2000" spc="-1" strike="noStrike">
                <a:solidFill>
                  <a:srgbClr val="ff0000"/>
                </a:solidFill>
                <a:latin typeface="Franklin Gothic Book"/>
              </a:rPr>
              <a:t>1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latin typeface="Franklin Gothic Book"/>
              </a:rPr>
              <a:t>1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00 111 0</a:t>
            </a:r>
            <a:r>
              <a:rPr b="0" lang="en-US" sz="2000" spc="-1" strike="noStrike">
                <a:solidFill>
                  <a:srgbClr val="ff0000"/>
                </a:solidFill>
                <a:latin typeface="Franklin Gothic Book"/>
              </a:rPr>
              <a:t>1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0 11</a:t>
            </a:r>
            <a:r>
              <a:rPr b="0" lang="en-US" sz="2000" spc="-1" strike="noStrike">
                <a:solidFill>
                  <a:srgbClr val="ff0000"/>
                </a:solidFill>
                <a:latin typeface="Franklin Gothic Book"/>
              </a:rPr>
              <a:t>0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Decoded message: </a:t>
            </a:r>
            <a:r>
              <a:rPr b="1" lang="en-US" sz="2000" spc="-1" strike="noStrike">
                <a:solidFill>
                  <a:srgbClr val="191b0e"/>
                </a:solidFill>
                <a:latin typeface="Franklin Gothic Book"/>
              </a:rPr>
              <a:t>00101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Tra la! Decoded properly!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Uses of Error Correction Code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743120" y="2171880"/>
            <a:ext cx="7724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For digital communication storage Reed-Solomon codes are used. </a:t>
            </a: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In recent communication standards, for example 5G standard, low density parity check code (LDPC) are being used. </a:t>
            </a: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SG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Why ECC is essential for QKD? 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2828880" y="2586960"/>
            <a:ext cx="148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Alice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7791480" y="2583360"/>
            <a:ext cx="1990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Bob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2724120" y="3429000"/>
            <a:ext cx="1333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Raw Key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7677000" y="3429000"/>
            <a:ext cx="1923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Raw Key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40" name="CustomShape 6"/>
          <p:cNvSpPr/>
          <p:nvPr/>
        </p:nvSpPr>
        <p:spPr>
          <a:xfrm>
            <a:off x="2828880" y="4227120"/>
            <a:ext cx="1228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010</a:t>
            </a:r>
            <a:r>
              <a:rPr b="0" lang="en-SG" sz="1800" spc="-1" strike="noStrike">
                <a:solidFill>
                  <a:srgbClr val="ff0000"/>
                </a:solidFill>
                <a:latin typeface="Franklin Gothic Book"/>
              </a:rPr>
              <a:t>1</a:t>
            </a: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41" name="CustomShape 7"/>
          <p:cNvSpPr/>
          <p:nvPr/>
        </p:nvSpPr>
        <p:spPr>
          <a:xfrm>
            <a:off x="7791480" y="4227120"/>
            <a:ext cx="109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010</a:t>
            </a:r>
            <a:r>
              <a:rPr b="0" lang="en-SG" sz="1800" spc="-1" strike="noStrike">
                <a:solidFill>
                  <a:srgbClr val="ff0000"/>
                </a:solidFill>
                <a:latin typeface="Franklin Gothic Book"/>
              </a:rPr>
              <a:t>0</a:t>
            </a: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42" name="CustomShape 8"/>
          <p:cNvSpPr/>
          <p:nvPr/>
        </p:nvSpPr>
        <p:spPr>
          <a:xfrm>
            <a:off x="2828880" y="5295960"/>
            <a:ext cx="64004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After the quantum process, there might be some erroneous bits in the raw keys . To reconcile the errors we will need to use error correction code. </a:t>
            </a:r>
            <a:endParaRPr b="0" lang="en-SG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Classical usages of ECC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1295280" y="1533600"/>
            <a:ext cx="9600840" cy="1080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Message: m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Error correction information (ECI, or syndrome): 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1405080" y="2752560"/>
            <a:ext cx="1361880" cy="390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m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5477040" y="2752560"/>
            <a:ext cx="1361880" cy="390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s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47" name="CustomShape 5"/>
          <p:cNvSpPr/>
          <p:nvPr/>
        </p:nvSpPr>
        <p:spPr>
          <a:xfrm>
            <a:off x="2766960" y="2876400"/>
            <a:ext cx="2709360" cy="1900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6"/>
          <p:cNvSpPr/>
          <p:nvPr/>
        </p:nvSpPr>
        <p:spPr>
          <a:xfrm>
            <a:off x="1371600" y="3981600"/>
            <a:ext cx="1361880" cy="390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m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49" name="CustomShape 7"/>
          <p:cNvSpPr/>
          <p:nvPr/>
        </p:nvSpPr>
        <p:spPr>
          <a:xfrm>
            <a:off x="2733840" y="3981600"/>
            <a:ext cx="1361880" cy="390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s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50" name="CustomShape 8"/>
          <p:cNvSpPr/>
          <p:nvPr/>
        </p:nvSpPr>
        <p:spPr>
          <a:xfrm>
            <a:off x="2357280" y="3588480"/>
            <a:ext cx="106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Code: c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51" name="CustomShape 9"/>
          <p:cNvSpPr/>
          <p:nvPr/>
        </p:nvSpPr>
        <p:spPr>
          <a:xfrm>
            <a:off x="4095720" y="4072680"/>
            <a:ext cx="3666600" cy="1900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0"/>
          <p:cNvSpPr/>
          <p:nvPr/>
        </p:nvSpPr>
        <p:spPr>
          <a:xfrm>
            <a:off x="4876920" y="3505320"/>
            <a:ext cx="2104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Send over noisy channel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53" name="CustomShape 11"/>
          <p:cNvSpPr/>
          <p:nvPr/>
        </p:nvSpPr>
        <p:spPr>
          <a:xfrm>
            <a:off x="7763040" y="3981600"/>
            <a:ext cx="1361880" cy="390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m’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54" name="CustomShape 12"/>
          <p:cNvSpPr/>
          <p:nvPr/>
        </p:nvSpPr>
        <p:spPr>
          <a:xfrm>
            <a:off x="9124920" y="3981600"/>
            <a:ext cx="1361880" cy="390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s’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55" name="CustomShape 13"/>
          <p:cNvSpPr/>
          <p:nvPr/>
        </p:nvSpPr>
        <p:spPr>
          <a:xfrm>
            <a:off x="8825040" y="6031440"/>
            <a:ext cx="752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Bob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56" name="CustomShape 14"/>
          <p:cNvSpPr/>
          <p:nvPr/>
        </p:nvSpPr>
        <p:spPr>
          <a:xfrm>
            <a:off x="2390760" y="6031440"/>
            <a:ext cx="752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Alice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57" name="CustomShape 15"/>
          <p:cNvSpPr/>
          <p:nvPr/>
        </p:nvSpPr>
        <p:spPr>
          <a:xfrm>
            <a:off x="8210520" y="3597120"/>
            <a:ext cx="24951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code with error</a:t>
            </a: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SG" sz="1800" spc="-1" strike="noStrike">
              <a:latin typeface="Arial"/>
            </a:endParaRPr>
          </a:p>
        </p:txBody>
      </p:sp>
      <p:sp>
        <p:nvSpPr>
          <p:cNvPr id="158" name="CustomShape 16"/>
          <p:cNvSpPr/>
          <p:nvPr/>
        </p:nvSpPr>
        <p:spPr>
          <a:xfrm>
            <a:off x="8982000" y="4371840"/>
            <a:ext cx="309240" cy="9712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17"/>
          <p:cNvSpPr/>
          <p:nvPr/>
        </p:nvSpPr>
        <p:spPr>
          <a:xfrm>
            <a:off x="9201240" y="4505400"/>
            <a:ext cx="1309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Correct error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60" name="CustomShape 18"/>
          <p:cNvSpPr/>
          <p:nvPr/>
        </p:nvSpPr>
        <p:spPr>
          <a:xfrm>
            <a:off x="8443800" y="5348160"/>
            <a:ext cx="1361880" cy="390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Franklin Gothic Book"/>
              </a:rPr>
              <a:t>m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61" name="CustomShape 19"/>
          <p:cNvSpPr/>
          <p:nvPr/>
        </p:nvSpPr>
        <p:spPr>
          <a:xfrm>
            <a:off x="3200400" y="2617560"/>
            <a:ext cx="2037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Franklin Gothic Book"/>
              </a:rPr>
              <a:t>Compute ECI</a:t>
            </a:r>
            <a:endParaRPr b="0" lang="en-SG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2670</TotalTime>
  <Application>LibreOffice/6.0.7.3$Linux_X86_64 LibreOffice_project/00m0$Build-3</Application>
  <Words>1575</Words>
  <Paragraphs>351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2019-11-10T05:08:55Z</dcterms:created>
  <dc:creator>Md Tanvirul Islam</dc:creator>
  <dc:description/>
  <dc:language>en-SG</dc:language>
  <cp:lastModifiedBy/>
  <dcterms:modified xsi:type="dcterms:W3CDTF">2020-08-05T12:34:27Z</dcterms:modified>
  <cp:revision>157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28</vt:i4>
  </property>
</Properties>
</file>