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64" r:id="rId5"/>
    <p:sldId id="265" r:id="rId6"/>
    <p:sldId id="266" r:id="rId7"/>
    <p:sldId id="260" r:id="rId8"/>
    <p:sldId id="267" r:id="rId9"/>
    <p:sldId id="261" r:id="rId10"/>
    <p:sldId id="268" r:id="rId11"/>
    <p:sldId id="269" r:id="rId12"/>
    <p:sldId id="270" r:id="rId13"/>
    <p:sldId id="271" r:id="rId14"/>
    <p:sldId id="272" r:id="rId15"/>
    <p:sldId id="273" r:id="rId16"/>
    <p:sldId id="275" r:id="rId17"/>
    <p:sldId id="274" r:id="rId18"/>
    <p:sldId id="276" r:id="rId19"/>
    <p:sldId id="278" r:id="rId20"/>
    <p:sldId id="277" r:id="rId21"/>
    <p:sldId id="259" r:id="rId22"/>
    <p:sldId id="262" r:id="rId23"/>
    <p:sldId id="263" r:id="rId24"/>
  </p:sldIdLst>
  <p:sldSz cx="9144000" cy="5143500" type="screen16x9"/>
  <p:notesSz cx="6858000" cy="9144000"/>
  <p:embeddedFontLst>
    <p:embeddedFont>
      <p:font typeface="Maven Pro" panose="020B0604020202020204" charset="0"/>
      <p:regular r:id="rId26"/>
      <p:bold r:id="rId27"/>
    </p:embeddedFont>
    <p:embeddedFont>
      <p:font typeface="Nunito" panose="020B0604020202020204" charset="0"/>
      <p:regular r:id="rId28"/>
      <p:bold r:id="rId29"/>
      <p:italic r:id="rId30"/>
      <p:boldItalic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3264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003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0937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7043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Shape 268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ctrTitle"/>
          </p:nvPr>
        </p:nvSpPr>
        <p:spPr>
          <a:xfrm>
            <a:off x="824000" y="1613825"/>
            <a:ext cx="53436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rgbClr val="980000"/>
                </a:solidFill>
              </a:rPr>
              <a:t>Static Time Analysis</a:t>
            </a:r>
            <a:endParaRPr dirty="0"/>
          </a:p>
        </p:txBody>
      </p:sp>
      <p:sp>
        <p:nvSpPr>
          <p:cNvPr id="278" name="Shape 278"/>
          <p:cNvSpPr txBox="1">
            <a:spLocks noGrp="1"/>
          </p:cNvSpPr>
          <p:nvPr>
            <p:ph type="subTitle" idx="1"/>
          </p:nvPr>
        </p:nvSpPr>
        <p:spPr>
          <a:xfrm>
            <a:off x="788750" y="3207875"/>
            <a:ext cx="5414100" cy="12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Ahmed Refaay – 900141806</a:t>
            </a:r>
            <a:endParaRPr sz="18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Lotfy Abdel Khaliq – 900143801</a:t>
            </a:r>
            <a:endParaRPr sz="18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Noor Abdel Hamid - 900143227</a:t>
            </a:r>
            <a:endParaRPr sz="18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Yahia Sherif - 900141148</a:t>
            </a:r>
            <a:endParaRPr sz="18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77B5-DD7F-47F4-89EB-72C084627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18" y="145404"/>
            <a:ext cx="6366900" cy="1863300"/>
          </a:xfrm>
        </p:spPr>
        <p:txBody>
          <a:bodyPr/>
          <a:lstStyle/>
          <a:p>
            <a:pPr algn="l"/>
            <a:r>
              <a:rPr lang="en-US" sz="5400" dirty="0">
                <a:solidFill>
                  <a:srgbClr val="980000"/>
                </a:solidFill>
              </a:rPr>
              <a:t>Lib</a:t>
            </a:r>
            <a:r>
              <a:rPr lang="en" sz="5400" dirty="0">
                <a:solidFill>
                  <a:srgbClr val="980000"/>
                </a:solidFill>
              </a:rPr>
              <a:t> File Calculations</a:t>
            </a:r>
            <a:endParaRPr lang="en-US" sz="5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94338-533D-4500-B14A-7E91288D1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718" y="2023596"/>
            <a:ext cx="7542724" cy="1974245"/>
          </a:xfrm>
        </p:spPr>
        <p:txBody>
          <a:bodyPr/>
          <a:lstStyle/>
          <a:p>
            <a:pPr algn="l"/>
            <a:r>
              <a:rPr lang="en-US" sz="1600" dirty="0"/>
              <a:t>Calc function</a:t>
            </a:r>
            <a:r>
              <a:rPr lang="en-US" sz="1400" dirty="0"/>
              <a:t> calculates the delay and slew</a:t>
            </a:r>
          </a:p>
          <a:p>
            <a:pPr algn="l"/>
            <a:r>
              <a:rPr lang="en-US" sz="1400" dirty="0"/>
              <a:t>Early and late file models. </a:t>
            </a:r>
          </a:p>
          <a:p>
            <a:pPr algn="l"/>
            <a:r>
              <a:rPr lang="en-US" sz="1600" dirty="0"/>
              <a:t>Rise and Fall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1E27AA-3F50-413A-A998-676463368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84" y="3327990"/>
            <a:ext cx="8070223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513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77B5-DD7F-47F4-89EB-72C084627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18" y="145404"/>
            <a:ext cx="6366900" cy="1863300"/>
          </a:xfrm>
        </p:spPr>
        <p:txBody>
          <a:bodyPr/>
          <a:lstStyle/>
          <a:p>
            <a:pPr algn="l"/>
            <a:r>
              <a:rPr lang="en-US" sz="5400" dirty="0">
                <a:solidFill>
                  <a:srgbClr val="980000"/>
                </a:solidFill>
              </a:rPr>
              <a:t>Interpolation</a:t>
            </a:r>
            <a:endParaRPr lang="en-US" sz="5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94338-533D-4500-B14A-7E91288D1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718" y="2222206"/>
            <a:ext cx="3757533" cy="1271168"/>
          </a:xfrm>
        </p:spPr>
        <p:txBody>
          <a:bodyPr/>
          <a:lstStyle/>
          <a:p>
            <a:pPr algn="l"/>
            <a:r>
              <a:rPr lang="en-US" sz="2000" dirty="0"/>
              <a:t>It is used to calculate the correct delay or slew from the timing arc.</a:t>
            </a:r>
          </a:p>
          <a:p>
            <a:pPr marL="146050" indent="0" algn="l">
              <a:buNone/>
            </a:pPr>
            <a:r>
              <a:rPr lang="en-US" sz="2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309406-ACD7-4BB7-A48A-7905423C5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457" y="2007375"/>
            <a:ext cx="469582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814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77B5-DD7F-47F4-89EB-72C084627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18" y="145404"/>
            <a:ext cx="6366900" cy="1863300"/>
          </a:xfrm>
        </p:spPr>
        <p:txBody>
          <a:bodyPr/>
          <a:lstStyle/>
          <a:p>
            <a:pPr algn="l"/>
            <a:r>
              <a:rPr lang="en-US" sz="5400" dirty="0">
                <a:solidFill>
                  <a:srgbClr val="980000"/>
                </a:solidFill>
              </a:rPr>
              <a:t>Extrapolation</a:t>
            </a:r>
            <a:endParaRPr lang="en-US" sz="5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94338-533D-4500-B14A-7E91288D1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718" y="2222206"/>
            <a:ext cx="3757533" cy="1271168"/>
          </a:xfrm>
        </p:spPr>
        <p:txBody>
          <a:bodyPr/>
          <a:lstStyle/>
          <a:p>
            <a:pPr algn="l"/>
            <a:r>
              <a:rPr lang="en-US" sz="2000" dirty="0"/>
              <a:t>Extrapolation is a special case of the interpolation.</a:t>
            </a:r>
          </a:p>
          <a:p>
            <a:pPr algn="l"/>
            <a:r>
              <a:rPr lang="en-US" sz="2000" dirty="0"/>
              <a:t>Uses 1 dimensional</a:t>
            </a:r>
          </a:p>
          <a:p>
            <a:pPr marL="146050" indent="0" algn="l">
              <a:buNone/>
            </a:pPr>
            <a:r>
              <a:rPr lang="en-US" sz="20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4F6F44-D501-4596-9593-F9A4CB852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503" y="165658"/>
            <a:ext cx="2524126" cy="1743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A702D6-1AFD-4FF8-AC1F-294886AFD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503" y="1908733"/>
            <a:ext cx="2524126" cy="278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937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1259150" y="0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980000"/>
                </a:solidFill>
              </a:rPr>
              <a:t>Blif File</a:t>
            </a:r>
            <a:endParaRPr sz="4800" dirty="0">
              <a:solidFill>
                <a:srgbClr val="980000"/>
              </a:solidFill>
            </a:endParaRPr>
          </a:p>
        </p:txBody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1259150" y="1863299"/>
            <a:ext cx="6366900" cy="1863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2000" dirty="0">
                <a:latin typeface="+mj-lt"/>
              </a:rPr>
              <a:t>The goal of BLIF is to describe a logic-level hierarchical circuit in textual form. A circuit is an arbitrary combinational or sequential network of logic functions.</a:t>
            </a:r>
            <a:r>
              <a:rPr lang="en" sz="18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sz="18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3382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77B5-DD7F-47F4-89EB-72C084627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18" y="145404"/>
            <a:ext cx="6366900" cy="1863300"/>
          </a:xfrm>
        </p:spPr>
        <p:txBody>
          <a:bodyPr/>
          <a:lstStyle/>
          <a:p>
            <a:pPr algn="l"/>
            <a:r>
              <a:rPr lang="en-US" sz="5400" dirty="0">
                <a:solidFill>
                  <a:srgbClr val="980000"/>
                </a:solidFill>
              </a:rPr>
              <a:t>Objective from Blif</a:t>
            </a:r>
            <a:endParaRPr lang="en-US" sz="5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94338-533D-4500-B14A-7E91288D1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718" y="2023596"/>
            <a:ext cx="4002082" cy="1974245"/>
          </a:xfrm>
        </p:spPr>
        <p:txBody>
          <a:bodyPr/>
          <a:lstStyle/>
          <a:p>
            <a:pPr algn="l"/>
            <a:r>
              <a:rPr lang="en-US" sz="1600" dirty="0"/>
              <a:t>To get the information about the gate level netlist and the connection among nodes which are representing inputs, outputs, wires. Therefore, we would be able to generate the Graph </a:t>
            </a:r>
            <a:endParaRPr lang="en-US" sz="2000" dirty="0"/>
          </a:p>
        </p:txBody>
      </p:sp>
      <p:pic>
        <p:nvPicPr>
          <p:cNvPr id="4098" name="Picture 2" descr="https://lh4.googleusercontent.com/NZ9MXqeyTKr5ciAvNZiMFXE2jucwKgVeccEwDGThoiKcDCONbR3A1P-QtlrT6rm5OGMQgscdEgEvNHS4uZYC5VCG7a7InaOfc5bpZqwstMnFc19KPAWVYuh-csFHr1plJPP_HxeJ">
            <a:extLst>
              <a:ext uri="{FF2B5EF4-FFF2-40B4-BE49-F238E27FC236}">
                <a16:creationId xmlns:a16="http://schemas.microsoft.com/office/drawing/2014/main" id="{9F4B3A87-263A-466C-AFAD-CEB7E9671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015" y="1265274"/>
            <a:ext cx="4533206" cy="291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255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1259150" y="0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980000"/>
                </a:solidFill>
              </a:rPr>
              <a:t>.V parser &amp; DAG Creator</a:t>
            </a:r>
            <a:endParaRPr sz="4800" dirty="0">
              <a:solidFill>
                <a:srgbClr val="980000"/>
              </a:solidFill>
            </a:endParaRPr>
          </a:p>
        </p:txBody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1259150" y="1863299"/>
            <a:ext cx="6366900" cy="1863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Difference between the V file and Blif.</a:t>
            </a:r>
          </a:p>
          <a:p>
            <a:pPr algn="l"/>
            <a:r>
              <a:rPr lang="en-US" sz="1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Objectives of V file</a:t>
            </a:r>
          </a:p>
          <a:p>
            <a:pPr lvl="1" algn="l"/>
            <a:r>
              <a:rPr lang="en-US" sz="16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Extract instance name for the SPEF to identify the delays</a:t>
            </a:r>
          </a:p>
          <a:p>
            <a:pPr lvl="1" algn="l"/>
            <a:r>
              <a:rPr lang="en-US" sz="16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Pre-defines wire names</a:t>
            </a:r>
            <a:r>
              <a:rPr lang="en" sz="16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sz="16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8809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77B5-DD7F-47F4-89EB-72C084627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17" y="-248007"/>
            <a:ext cx="8918566" cy="1863300"/>
          </a:xfrm>
        </p:spPr>
        <p:txBody>
          <a:bodyPr/>
          <a:lstStyle/>
          <a:p>
            <a:pPr algn="l"/>
            <a:r>
              <a:rPr lang="en-US" sz="5400" dirty="0">
                <a:solidFill>
                  <a:srgbClr val="980000"/>
                </a:solidFill>
              </a:rPr>
              <a:t>Node Structure</a:t>
            </a:r>
            <a:endParaRPr lang="en-US" sz="5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94338-533D-4500-B14A-7E91288D1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718" y="1615293"/>
            <a:ext cx="4055246" cy="2733897"/>
          </a:xfrm>
        </p:spPr>
        <p:txBody>
          <a:bodyPr/>
          <a:lstStyle/>
          <a:p>
            <a:pPr algn="l"/>
            <a:r>
              <a:rPr lang="en-US" sz="1400" dirty="0"/>
              <a:t>The node struct contains information about each pin in the DAG and is connected to other nodes through a vector of next and previous nodes. In addition, every next/previous node is saved along with four information's (late delay-late slew- early delay- early slew) in a tuple that represents the edge between two nodes.</a:t>
            </a:r>
            <a:endParaRPr lang="en-US" sz="1600" dirty="0"/>
          </a:p>
        </p:txBody>
      </p:sp>
      <p:pic>
        <p:nvPicPr>
          <p:cNvPr id="5122" name="Picture 2" descr="https://lh3.googleusercontent.com/2trAENBl3U847tLvfLG2tWv5pqF584oyf4DmbLQVWehDCkwBUDZOWQyw46bNQ9H1WtktuOZjlJOZ6G-1B_z7w_SNqZIxs8EALMS1nTaJYh7ntZg1qsTW1DNfmmXiS4NxyRVpQHKC">
            <a:extLst>
              <a:ext uri="{FF2B5EF4-FFF2-40B4-BE49-F238E27FC236}">
                <a16:creationId xmlns:a16="http://schemas.microsoft.com/office/drawing/2014/main" id="{4D553AE3-577C-4A41-9641-0CC46BC19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24879"/>
            <a:ext cx="4047210" cy="312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89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77B5-DD7F-47F4-89EB-72C084627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17" y="-248007"/>
            <a:ext cx="8918566" cy="1863300"/>
          </a:xfrm>
        </p:spPr>
        <p:txBody>
          <a:bodyPr/>
          <a:lstStyle/>
          <a:p>
            <a:pPr algn="l"/>
            <a:r>
              <a:rPr lang="en-US" sz="5400" dirty="0">
                <a:solidFill>
                  <a:srgbClr val="980000"/>
                </a:solidFill>
              </a:rPr>
              <a:t>Algorithm of DAG Creator</a:t>
            </a:r>
            <a:endParaRPr lang="en-US" sz="5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94338-533D-4500-B14A-7E91288D1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717" y="1317108"/>
            <a:ext cx="8627245" cy="2733897"/>
          </a:xfrm>
        </p:spPr>
        <p:txBody>
          <a:bodyPr/>
          <a:lstStyle/>
          <a:p>
            <a:pPr algn="l" fontAlgn="base">
              <a:lnSpc>
                <a:spcPct val="100000"/>
              </a:lnSpc>
            </a:pPr>
            <a:r>
              <a:rPr lang="en-US" sz="1400" dirty="0"/>
              <a:t>Create all input/output/wire nodes</a:t>
            </a:r>
          </a:p>
          <a:p>
            <a:pPr algn="l" fontAlgn="base">
              <a:lnSpc>
                <a:spcPct val="100000"/>
              </a:lnSpc>
            </a:pPr>
            <a:r>
              <a:rPr lang="en-US" sz="1400" dirty="0"/>
              <a:t>Save each primary node into a map</a:t>
            </a:r>
          </a:p>
          <a:p>
            <a:pPr algn="l" fontAlgn="base">
              <a:lnSpc>
                <a:spcPct val="100000"/>
              </a:lnSpc>
            </a:pPr>
            <a:r>
              <a:rPr lang="en-US" sz="1400" dirty="0"/>
              <a:t>Loop over the cells</a:t>
            </a:r>
          </a:p>
          <a:p>
            <a:pPr lvl="1" algn="l" fontAlgn="base">
              <a:lnSpc>
                <a:spcPct val="100000"/>
              </a:lnSpc>
            </a:pPr>
            <a:r>
              <a:rPr lang="en-US" dirty="0"/>
              <a:t>Each pin in a cell is connected to a previous primary node so create a new node for cell pin and associate an edge between the two nodes </a:t>
            </a:r>
          </a:p>
          <a:p>
            <a:pPr lvl="1" algn="l" fontAlgn="base">
              <a:lnSpc>
                <a:spcPct val="100000"/>
              </a:lnSpc>
            </a:pPr>
            <a:r>
              <a:rPr lang="en-US" dirty="0"/>
              <a:t>Check For inputs/outputs pin of the gate to create edges with the internal gate nodes</a:t>
            </a:r>
          </a:p>
          <a:p>
            <a:pPr lvl="1" algn="l" fontAlgn="base">
              <a:lnSpc>
                <a:spcPct val="100000"/>
              </a:lnSpc>
            </a:pPr>
            <a:r>
              <a:rPr lang="en-US" dirty="0"/>
              <a:t>Update the connections</a:t>
            </a:r>
          </a:p>
          <a:p>
            <a:pPr algn="l">
              <a:lnSpc>
                <a:spcPct val="100000"/>
              </a:lnSpc>
            </a:pPr>
            <a:r>
              <a:rPr lang="en-US" sz="1400" dirty="0"/>
              <a:t>-   Call Function </a:t>
            </a:r>
            <a:r>
              <a:rPr lang="en-US" sz="1400" b="1" dirty="0" err="1"/>
              <a:t>SetupWireDelay</a:t>
            </a:r>
            <a:r>
              <a:rPr lang="en-US" sz="1400" b="1" dirty="0"/>
              <a:t> </a:t>
            </a:r>
            <a:r>
              <a:rPr lang="en-US" sz="1400" dirty="0"/>
              <a:t>to set up delays between external nodes (wire delay) </a:t>
            </a:r>
            <a:endParaRPr lang="en-US" dirty="0"/>
          </a:p>
          <a:p>
            <a:pPr algn="l">
              <a:lnSpc>
                <a:spcPct val="100000"/>
              </a:lnSpc>
            </a:pPr>
            <a:r>
              <a:rPr lang="en-US" sz="1400" dirty="0"/>
              <a:t>- Same with </a:t>
            </a:r>
            <a:r>
              <a:rPr lang="en-US" sz="1400" b="1" dirty="0" err="1"/>
              <a:t>SetupWireSlew</a:t>
            </a:r>
            <a:r>
              <a:rPr lang="en-US" sz="1400" b="1" dirty="0"/>
              <a:t> </a:t>
            </a:r>
            <a:r>
              <a:rPr lang="en-US" sz="1400" dirty="0"/>
              <a:t>for the wires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687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77B5-DD7F-47F4-89EB-72C084627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17" y="-248007"/>
            <a:ext cx="8918566" cy="1863300"/>
          </a:xfrm>
        </p:spPr>
        <p:txBody>
          <a:bodyPr/>
          <a:lstStyle/>
          <a:p>
            <a:pPr algn="l"/>
            <a:r>
              <a:rPr lang="en-US" sz="5400" dirty="0">
                <a:solidFill>
                  <a:srgbClr val="980000"/>
                </a:solidFill>
              </a:rPr>
              <a:t>AAT &amp; RAT </a:t>
            </a:r>
            <a:endParaRPr lang="en-US" sz="5400" dirty="0"/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41A89EA-EE4C-44FA-A4F4-FC5FF0623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1615293"/>
            <a:ext cx="68961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98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77B5-DD7F-47F4-89EB-72C084627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17" y="-248007"/>
            <a:ext cx="8918566" cy="1863300"/>
          </a:xfrm>
        </p:spPr>
        <p:txBody>
          <a:bodyPr/>
          <a:lstStyle/>
          <a:p>
            <a:pPr algn="l"/>
            <a:r>
              <a:rPr lang="en-US" sz="5400" dirty="0">
                <a:solidFill>
                  <a:srgbClr val="980000"/>
                </a:solidFill>
              </a:rPr>
              <a:t>AAT &amp; RAT (2)</a:t>
            </a:r>
            <a:endParaRPr lang="en-US" sz="5400" dirty="0"/>
          </a:p>
        </p:txBody>
      </p:sp>
      <p:pic>
        <p:nvPicPr>
          <p:cNvPr id="4" name="Picture 3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ED067C04-2B47-4DA0-98F2-095C068C6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43062"/>
            <a:ext cx="67056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550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1388625" y="431400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980000"/>
                </a:solidFill>
              </a:rPr>
              <a:t>Objectives</a:t>
            </a:r>
            <a:endParaRPr sz="4800">
              <a:solidFill>
                <a:srgbClr val="980000"/>
              </a:solidFill>
            </a:endParaRPr>
          </a:p>
        </p:txBody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1601276" y="2294700"/>
            <a:ext cx="6366900" cy="17137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1- Create a tool to calculate the delays in all timing paths and report slacks.</a:t>
            </a:r>
            <a:br>
              <a:rPr lang="en" sz="1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2- Generate timing reports.</a:t>
            </a:r>
            <a:br>
              <a:rPr lang="en" sz="11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1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spcBef>
                <a:spcPts val="800"/>
              </a:spcBef>
              <a:spcAft>
                <a:spcPts val="1600"/>
              </a:spcAft>
              <a:buNone/>
            </a:pPr>
            <a:endParaRPr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77B5-DD7F-47F4-89EB-72C084627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17" y="-248007"/>
            <a:ext cx="8918566" cy="1863300"/>
          </a:xfrm>
        </p:spPr>
        <p:txBody>
          <a:bodyPr/>
          <a:lstStyle/>
          <a:p>
            <a:pPr algn="l"/>
            <a:r>
              <a:rPr lang="en-US" sz="5400" dirty="0">
                <a:solidFill>
                  <a:srgbClr val="980000"/>
                </a:solidFill>
              </a:rPr>
              <a:t>Timing Report</a:t>
            </a:r>
            <a:endParaRPr lang="en-US" sz="5400" dirty="0"/>
          </a:p>
        </p:txBody>
      </p:sp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57D7B376-F4C0-459D-867D-A7B927CC3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29" y="1509824"/>
            <a:ext cx="6422950" cy="338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208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1259150" y="0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980000"/>
                </a:solidFill>
              </a:rPr>
              <a:t>Test Case</a:t>
            </a:r>
            <a:endParaRPr sz="4800">
              <a:solidFill>
                <a:srgbClr val="980000"/>
              </a:solidFill>
            </a:endParaRPr>
          </a:p>
        </p:txBody>
      </p:sp>
      <p:pic>
        <p:nvPicPr>
          <p:cNvPr id="296" name="Shape 2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150" y="1709700"/>
            <a:ext cx="7231602" cy="297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1259150" y="0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980000"/>
                </a:solidFill>
              </a:rPr>
              <a:t>DAG</a:t>
            </a:r>
            <a:endParaRPr sz="4800">
              <a:solidFill>
                <a:srgbClr val="980000"/>
              </a:solidFill>
            </a:endParaRPr>
          </a:p>
        </p:txBody>
      </p:sp>
      <p:pic>
        <p:nvPicPr>
          <p:cNvPr id="316" name="Shape 3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413" y="1662575"/>
            <a:ext cx="7447165" cy="297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1259150" y="0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rgbClr val="980000"/>
                </a:solidFill>
              </a:rPr>
              <a:t>Steps &amp; Work Division</a:t>
            </a:r>
            <a:endParaRPr sz="4800" dirty="0">
              <a:solidFill>
                <a:srgbClr val="980000"/>
              </a:solidFill>
            </a:endParaRPr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1259150" y="1618751"/>
            <a:ext cx="6366900" cy="30064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arenR"/>
            </a:pPr>
            <a:r>
              <a:rPr lang="en" sz="1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Parasitic delays and Slews from SPEF</a:t>
            </a:r>
            <a:endParaRPr sz="18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arenR"/>
            </a:pPr>
            <a:r>
              <a:rPr lang="en" sz="1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Liberty File and Calculating the delays and output transitions</a:t>
            </a:r>
          </a:p>
          <a:p>
            <a:pPr marL="342900" marR="0" lvl="0" indent="-34290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arenR"/>
            </a:pPr>
            <a:r>
              <a:rPr lang="en" sz="1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Blif parser</a:t>
            </a:r>
            <a:endParaRPr sz="18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arenR"/>
            </a:pPr>
            <a:r>
              <a:rPr lang="en" sz="1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.</a:t>
            </a:r>
            <a:r>
              <a:rPr lang="en-US" sz="1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V &amp; </a:t>
            </a:r>
            <a:r>
              <a:rPr lang="en" sz="1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DAG creation</a:t>
            </a:r>
            <a:endParaRPr sz="18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arenR"/>
            </a:pPr>
            <a:r>
              <a:rPr lang="en" sz="1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Creating and Analysing a small Example to test our work using Lab2 and Lab3</a:t>
            </a:r>
            <a:endParaRPr sz="18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arenR"/>
            </a:pPr>
            <a:r>
              <a:rPr lang="en" sz="1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Creating another Example that contains Sequential Elements </a:t>
            </a:r>
            <a:endParaRPr sz="18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arenR"/>
            </a:pPr>
            <a:r>
              <a:rPr lang="en" sz="1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Forward and Backward propagation to calculate AAT &amp; RAT</a:t>
            </a:r>
            <a:endParaRPr sz="18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8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E0C79-F3FF-4082-86B8-B2F29F7FC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21" y="92241"/>
            <a:ext cx="6366900" cy="1863300"/>
          </a:xfrm>
        </p:spPr>
        <p:txBody>
          <a:bodyPr/>
          <a:lstStyle/>
          <a:p>
            <a:pPr algn="l"/>
            <a:r>
              <a:rPr lang="en" sz="5400" dirty="0">
                <a:solidFill>
                  <a:srgbClr val="980000"/>
                </a:solidFill>
              </a:rPr>
              <a:t>SPEF</a:t>
            </a:r>
            <a:endParaRPr lang="en-US" sz="6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95B4B-2855-4665-A891-B122F54C2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076759"/>
            <a:ext cx="6366900" cy="1761593"/>
          </a:xfrm>
        </p:spPr>
        <p:txBody>
          <a:bodyPr/>
          <a:lstStyle/>
          <a:p>
            <a:pPr algn="l"/>
            <a:r>
              <a:rPr lang="en-US" sz="2000" dirty="0"/>
              <a:t>Standard Parasitic Exchange Format (SPEF) is an IEEE standard for representing parasitic data of wires in a chip in ASCII format, and is fed to STA tool to do post layout Static Timing Analysis.</a:t>
            </a:r>
          </a:p>
        </p:txBody>
      </p:sp>
    </p:spTree>
    <p:extLst>
      <p:ext uri="{BB962C8B-B14F-4D97-AF65-F5344CB8AC3E}">
        <p14:creationId xmlns:p14="http://schemas.microsoft.com/office/powerpoint/2010/main" val="1046935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874DB2-2DE3-43E1-B41E-AD04F17AE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577" y="610750"/>
            <a:ext cx="4255500" cy="1872900"/>
          </a:xfrm>
        </p:spPr>
        <p:txBody>
          <a:bodyPr/>
          <a:lstStyle/>
          <a:p>
            <a:r>
              <a:rPr lang="en-US" dirty="0">
                <a:solidFill>
                  <a:srgbClr val="980000"/>
                </a:solidFill>
              </a:rPr>
              <a:t>Nets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11EC4ED-33F0-4997-BA40-C60D4EE03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577" y="2432318"/>
            <a:ext cx="4255500" cy="210669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 net in spef contains 3 main parts.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Connections  (*CONN)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Capacitance  (*CAP)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Resistance	  (*RES)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B87CCF-8646-49B8-9719-1752B0339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178" y="731653"/>
            <a:ext cx="30861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439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56AECC-1A5D-4ADA-B7B6-B8FA32AA3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500" y="508027"/>
            <a:ext cx="4255500" cy="1872900"/>
          </a:xfrm>
        </p:spPr>
        <p:txBody>
          <a:bodyPr/>
          <a:lstStyle/>
          <a:p>
            <a:r>
              <a:rPr lang="en-US" dirty="0">
                <a:solidFill>
                  <a:srgbClr val="980000"/>
                </a:solidFill>
              </a:rPr>
              <a:t>Graph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62FD0A8-D9E2-4D47-B5CC-53C630783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500" y="2937080"/>
            <a:ext cx="4255500" cy="1794407"/>
          </a:xfrm>
        </p:spPr>
        <p:txBody>
          <a:bodyPr/>
          <a:lstStyle/>
          <a:p>
            <a:r>
              <a:rPr lang="en" sz="2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We create a Graph, with Nodes from the (*CAP section) and Edges from the (*RES section).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lh5.googleusercontent.com/rjfGhkKAADlF6yI59pSDc2RSyWBau_GGpzopBK0LHrgcGclLEupd8DRgyuSaWR5UE0r62VKzH_27fu33RbqyOfkFTHFQtKlTP3EIJrj7mOg2eqQL3RlbKH2mbIuVa84sAcvn8exU">
            <a:extLst>
              <a:ext uri="{FF2B5EF4-FFF2-40B4-BE49-F238E27FC236}">
                <a16:creationId xmlns:a16="http://schemas.microsoft.com/office/drawing/2014/main" id="{D7C4D605-9F9B-4B71-8871-C8A3E65B7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153" y="847165"/>
            <a:ext cx="4255500" cy="2437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678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142731" y="94450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rgbClr val="980000"/>
                </a:solidFill>
              </a:rPr>
              <a:t>SPEF File Calculations</a:t>
            </a:r>
            <a:endParaRPr sz="4800" dirty="0">
              <a:solidFill>
                <a:srgbClr val="980000"/>
              </a:solidFill>
            </a:endParaRP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1306250" y="1863299"/>
            <a:ext cx="6366900" cy="27193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07916"/>
              </a:lnSpc>
              <a:spcAft>
                <a:spcPts val="800"/>
              </a:spcAft>
            </a:pPr>
            <a:r>
              <a:rPr lang="en-US" sz="1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Get delay  function</a:t>
            </a:r>
          </a:p>
          <a:p>
            <a:pPr marL="285750" indent="-285750" algn="l">
              <a:lnSpc>
                <a:spcPct val="107916"/>
              </a:lnSpc>
              <a:spcAft>
                <a:spcPts val="800"/>
              </a:spcAft>
            </a:pPr>
            <a:r>
              <a:rPr lang="en-US" sz="1600" dirty="0"/>
              <a:t>A function </a:t>
            </a:r>
            <a:r>
              <a:rPr lang="en-US" sz="1600" dirty="0" err="1"/>
              <a:t>get_delay</a:t>
            </a:r>
            <a:r>
              <a:rPr lang="en-US" sz="1600" dirty="0"/>
              <a:t>() is called to get the calculate the delay of each branch using Elmore delay. </a:t>
            </a:r>
          </a:p>
          <a:p>
            <a:pPr marL="285750" indent="-285750" algn="l">
              <a:lnSpc>
                <a:spcPct val="107916"/>
              </a:lnSpc>
              <a:spcAft>
                <a:spcPts val="800"/>
              </a:spcAft>
            </a:pPr>
            <a:r>
              <a:rPr lang="en-US" sz="2000" dirty="0"/>
              <a:t>Input</a:t>
            </a:r>
          </a:p>
          <a:p>
            <a:pPr marL="285750" indent="-285750" algn="l">
              <a:lnSpc>
                <a:spcPct val="107916"/>
              </a:lnSpc>
              <a:spcAft>
                <a:spcPts val="800"/>
              </a:spcAft>
            </a:pPr>
            <a:endParaRPr lang="en-US" sz="1600" dirty="0"/>
          </a:p>
          <a:p>
            <a:pPr marL="285750" indent="-285750" algn="l">
              <a:lnSpc>
                <a:spcPct val="107916"/>
              </a:lnSpc>
              <a:spcAft>
                <a:spcPts val="800"/>
              </a:spcAft>
            </a:pPr>
            <a:r>
              <a:rPr lang="en-US" sz="1800" b="1" dirty="0"/>
              <a:t>Output</a:t>
            </a:r>
            <a:endParaRPr lang="en-US" sz="2800" b="1" dirty="0"/>
          </a:p>
          <a:p>
            <a:pPr marL="285750" indent="-285750" algn="l">
              <a:lnSpc>
                <a:spcPct val="107916"/>
              </a:lnSpc>
              <a:spcAft>
                <a:spcPts val="800"/>
              </a:spcAft>
            </a:pPr>
            <a:r>
              <a:rPr lang="en-US" sz="1600" dirty="0"/>
              <a:t>The function puts all the delays of each branch in the vector </a:t>
            </a:r>
            <a:r>
              <a:rPr lang="en-US" sz="1600" dirty="0" err="1"/>
              <a:t>out_branches</a:t>
            </a:r>
            <a:r>
              <a:rPr lang="en-US" sz="1600" dirty="0"/>
              <a:t>. This output will be fed to our DAG</a:t>
            </a:r>
            <a:r>
              <a:rPr lang="en-US" sz="1400" dirty="0"/>
              <a:t>.</a:t>
            </a:r>
            <a:endParaRPr lang="en-US" sz="20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8" name="Picture 10" descr="https://lh5.googleusercontent.com/AkLJAGmXAWrTaJU8PfyIMgbMb07MFCbCWWZJlWVZdbkGiK2UXSFktoCiwOAAh7ReoL-I-fCFcRFJpRQATj8TezJKXtQu7tWCqUsAP6s3YrDtw_NrDFEobsuJo3nKQDFEJ16FPyYy">
            <a:extLst>
              <a:ext uri="{FF2B5EF4-FFF2-40B4-BE49-F238E27FC236}">
                <a16:creationId xmlns:a16="http://schemas.microsoft.com/office/drawing/2014/main" id="{F18A23C7-D439-447C-BADE-3FAF157DC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3374174"/>
            <a:ext cx="668655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617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132099" y="-60367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980000"/>
                </a:solidFill>
              </a:rPr>
              <a:t>Continue of </a:t>
            </a:r>
            <a:r>
              <a:rPr lang="en" sz="4800" dirty="0">
                <a:solidFill>
                  <a:srgbClr val="980000"/>
                </a:solidFill>
              </a:rPr>
              <a:t> Calculations</a:t>
            </a:r>
            <a:endParaRPr sz="4800" dirty="0">
              <a:solidFill>
                <a:srgbClr val="980000"/>
              </a:solidFill>
            </a:endParaRP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1306250" y="1489358"/>
            <a:ext cx="6366900" cy="28814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07916"/>
              </a:lnSpc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Get slew</a:t>
            </a:r>
          </a:p>
          <a:p>
            <a:pPr marL="285750" indent="-285750" algn="l">
              <a:lnSpc>
                <a:spcPct val="107916"/>
              </a:lnSpc>
              <a:spcAft>
                <a:spcPts val="800"/>
              </a:spcAft>
            </a:pPr>
            <a:r>
              <a:rPr lang="en-US" dirty="0"/>
              <a:t>The value of the output slew (so) on any given tap node T can be approximated</a:t>
            </a:r>
            <a:r>
              <a:rPr lang="en-US" sz="2000" dirty="0"/>
              <a:t> </a:t>
            </a:r>
            <a:r>
              <a:rPr lang="en-US" dirty="0"/>
              <a:t>by a two-step process. First, we compute the output slew of the impulse response on T, which is approximated by</a:t>
            </a:r>
          </a:p>
          <a:p>
            <a:pPr marL="285750" indent="-285750" algn="l">
              <a:lnSpc>
                <a:spcPct val="107916"/>
              </a:lnSpc>
              <a:spcAft>
                <a:spcPts val="800"/>
              </a:spcAft>
            </a:pPr>
            <a:r>
              <a:rPr lang="en-US" dirty="0"/>
              <a:t>Inputs</a:t>
            </a:r>
          </a:p>
          <a:p>
            <a:pPr marL="285750" indent="-285750" algn="l">
              <a:lnSpc>
                <a:spcPct val="107916"/>
              </a:lnSpc>
              <a:spcAft>
                <a:spcPts val="800"/>
              </a:spcAft>
            </a:pPr>
            <a:endParaRPr lang="en-US" dirty="0"/>
          </a:p>
          <a:p>
            <a:pPr marL="285750" indent="-285750" algn="l">
              <a:lnSpc>
                <a:spcPct val="107916"/>
              </a:lnSpc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</a:p>
          <a:p>
            <a:pPr marL="285750" indent="-285750" algn="l">
              <a:lnSpc>
                <a:spcPct val="107916"/>
              </a:lnSpc>
              <a:spcAft>
                <a:spcPts val="800"/>
              </a:spcAft>
            </a:pPr>
            <a:r>
              <a:rPr lang="en-US" dirty="0"/>
              <a:t>The function puts all the delays of each branch in the vector </a:t>
            </a:r>
            <a:r>
              <a:rPr lang="en-US" dirty="0" err="1"/>
              <a:t>out_branches_slew</a:t>
            </a:r>
            <a:r>
              <a:rPr lang="en-US" dirty="0"/>
              <a:t>. This output will be fed to our DAG</a:t>
            </a:r>
            <a:endParaRPr lang="en-US" sz="1400" dirty="0"/>
          </a:p>
          <a:p>
            <a:pPr marL="0" indent="0" algn="l">
              <a:lnSpc>
                <a:spcPct val="107916"/>
              </a:lnSpc>
              <a:spcAft>
                <a:spcPts val="800"/>
              </a:spcAft>
              <a:buNone/>
            </a:pPr>
            <a:endParaRPr lang="en-US" sz="2000" dirty="0"/>
          </a:p>
          <a:p>
            <a:pPr marL="285750" indent="-285750" algn="l">
              <a:lnSpc>
                <a:spcPct val="107916"/>
              </a:lnSpc>
              <a:spcAft>
                <a:spcPts val="800"/>
              </a:spcAft>
            </a:pPr>
            <a:endParaRPr lang="en-US" dirty="0"/>
          </a:p>
        </p:txBody>
      </p:sp>
      <p:pic>
        <p:nvPicPr>
          <p:cNvPr id="3074" name="Picture 2" descr="https://lh5.googleusercontent.com/UznoAP92EJYnLNoZbSl6IocuqvQkelxsbc4gZQrTCk2ErdgOA8zUPve_mb9DA3jRsdVJvnqgl51XF0302zLtt0xs2P4e_hQUb_VGYJFzuz7u4_bAwYfwmeYhAoRa-tiPKy1sIrqA">
            <a:extLst>
              <a:ext uri="{FF2B5EF4-FFF2-40B4-BE49-F238E27FC236}">
                <a16:creationId xmlns:a16="http://schemas.microsoft.com/office/drawing/2014/main" id="{F9312D89-39BB-45EB-BE7B-637AD7C1F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148" y="4370781"/>
            <a:ext cx="18383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4.googleusercontent.com/URKoPYLUhfLnrZ57bKMBAD2cMcsswk58vfHvtOjamKpYvFaK4WiOkQjfs2qHEvOFO3IHhcvRfaDU6-N0Coi91zVpgAS6XmRPaZyC9MsYql5BISh3g_hQI_ROBCyAZU8ptYnbRaGh">
            <a:extLst>
              <a:ext uri="{FF2B5EF4-FFF2-40B4-BE49-F238E27FC236}">
                <a16:creationId xmlns:a16="http://schemas.microsoft.com/office/drawing/2014/main" id="{5F2DE0AE-DA64-4624-88FD-F42F7163B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370781"/>
            <a:ext cx="200025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s://lh4.googleusercontent.com/i5Z8f_rlulqvTjWt3eOKvsx4IGESU4oU4AmFgjIFQy6CpdEBnifh3JfwsecanSLydvmxie5QK0Ajq2njg0ti8OlFvAXTg-HofdiVh2LVJB1ljzQgngB8CP7XhLjipy81bzIhznId">
            <a:extLst>
              <a:ext uri="{FF2B5EF4-FFF2-40B4-BE49-F238E27FC236}">
                <a16:creationId xmlns:a16="http://schemas.microsoft.com/office/drawing/2014/main" id="{C557B226-59DB-4D66-A8DF-4CF36C72B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850" y="3183405"/>
            <a:ext cx="5943600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853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1259150" y="0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rgbClr val="980000"/>
                </a:solidFill>
              </a:rPr>
              <a:t>Lib File</a:t>
            </a:r>
            <a:endParaRPr sz="4800" dirty="0">
              <a:solidFill>
                <a:srgbClr val="980000"/>
              </a:solidFill>
            </a:endParaRPr>
          </a:p>
        </p:txBody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1259150" y="1863299"/>
            <a:ext cx="6366900" cy="1863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07916"/>
              </a:lnSpc>
              <a:spcAft>
                <a:spcPts val="800"/>
              </a:spcAft>
            </a:pPr>
            <a:r>
              <a:rPr lang="en" sz="1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Cell-based delay calculation is modeled by characterizing cell delay and output transition time (output slew) as a function of input transition time (input slew) and the capacitive load on the output of the cell.</a:t>
            </a:r>
            <a:r>
              <a:rPr lang="en" sz="18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sz="18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646</Words>
  <Application>Microsoft Office PowerPoint</Application>
  <PresentationFormat>On-screen Show (16:9)</PresentationFormat>
  <Paragraphs>79</Paragraphs>
  <Slides>23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Maven Pro</vt:lpstr>
      <vt:lpstr>Arial</vt:lpstr>
      <vt:lpstr>Nunito</vt:lpstr>
      <vt:lpstr>Calibri</vt:lpstr>
      <vt:lpstr>Momentum</vt:lpstr>
      <vt:lpstr>Static Time Analysis</vt:lpstr>
      <vt:lpstr>Objectives</vt:lpstr>
      <vt:lpstr>Steps &amp; Work Division</vt:lpstr>
      <vt:lpstr>SPEF</vt:lpstr>
      <vt:lpstr>Nets</vt:lpstr>
      <vt:lpstr>Graph</vt:lpstr>
      <vt:lpstr>SPEF File Calculations</vt:lpstr>
      <vt:lpstr>Continue of  Calculations</vt:lpstr>
      <vt:lpstr>Lib File</vt:lpstr>
      <vt:lpstr>Lib File Calculations</vt:lpstr>
      <vt:lpstr>Interpolation</vt:lpstr>
      <vt:lpstr>Extrapolation</vt:lpstr>
      <vt:lpstr>Blif File</vt:lpstr>
      <vt:lpstr>Objective from Blif</vt:lpstr>
      <vt:lpstr>.V parser &amp; DAG Creator</vt:lpstr>
      <vt:lpstr>Node Structure</vt:lpstr>
      <vt:lpstr>Algorithm of DAG Creator</vt:lpstr>
      <vt:lpstr>AAT &amp; RAT </vt:lpstr>
      <vt:lpstr>AAT &amp; RAT (2)</vt:lpstr>
      <vt:lpstr>Timing Report</vt:lpstr>
      <vt:lpstr>Test Case</vt:lpstr>
      <vt:lpstr>DAG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Time Analysis</dc:title>
  <cp:lastModifiedBy>Yahia Sherif</cp:lastModifiedBy>
  <cp:revision>22</cp:revision>
  <dcterms:modified xsi:type="dcterms:W3CDTF">2018-05-23T07:24:28Z</dcterms:modified>
</cp:coreProperties>
</file>