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8" r:id="rId2"/>
    <p:sldId id="261" r:id="rId3"/>
    <p:sldId id="262" r:id="rId4"/>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מקטע ללא כותרת" id="{18F0A1A9-C104-496F-A213-4DEB2D57695B}">
          <p14:sldIdLst>
            <p14:sldId id="258"/>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53" autoAdjust="0"/>
    <p:restoredTop sz="94660"/>
  </p:normalViewPr>
  <p:slideViewPr>
    <p:cSldViewPr snapToGrid="0">
      <p:cViewPr>
        <p:scale>
          <a:sx n="66" d="100"/>
          <a:sy n="66" d="100"/>
        </p:scale>
        <p:origin x="1330" y="4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27D1AB-709E-2744-F682-824792B486C6}"/>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220CEF6D-345E-7EAC-FF04-EB54CC9B69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4580106D-A2FF-5E26-3BFF-166E95FD43B0}"/>
              </a:ext>
            </a:extLst>
          </p:cNvPr>
          <p:cNvSpPr>
            <a:spLocks noGrp="1"/>
          </p:cNvSpPr>
          <p:nvPr>
            <p:ph type="dt" sz="half" idx="10"/>
          </p:nvPr>
        </p:nvSpPr>
        <p:spPr/>
        <p:txBody>
          <a:bodyPr/>
          <a:lstStyle/>
          <a:p>
            <a:fld id="{7CABFCD6-2341-41A1-945B-FB795A318767}" type="datetimeFigureOut">
              <a:rPr lang="he-IL" smtClean="0"/>
              <a:t>ב'/סיון/תשפ"ב</a:t>
            </a:fld>
            <a:endParaRPr lang="he-IL"/>
          </a:p>
        </p:txBody>
      </p:sp>
      <p:sp>
        <p:nvSpPr>
          <p:cNvPr id="5" name="מציין מיקום של כותרת תחתונה 4">
            <a:extLst>
              <a:ext uri="{FF2B5EF4-FFF2-40B4-BE49-F238E27FC236}">
                <a16:creationId xmlns:a16="http://schemas.microsoft.com/office/drawing/2014/main" id="{82FED776-2591-37A3-DEB1-1176CCD3939C}"/>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2AAEBCD-EB53-26F8-156E-08098A36BDE6}"/>
              </a:ext>
            </a:extLst>
          </p:cNvPr>
          <p:cNvSpPr>
            <a:spLocks noGrp="1"/>
          </p:cNvSpPr>
          <p:nvPr>
            <p:ph type="sldNum" sz="quarter" idx="12"/>
          </p:nvPr>
        </p:nvSpPr>
        <p:spPr/>
        <p:txBody>
          <a:bodyPr/>
          <a:lstStyle/>
          <a:p>
            <a:fld id="{C88B3914-B914-433F-8A13-68D06437DC38}" type="slidenum">
              <a:rPr lang="he-IL" smtClean="0"/>
              <a:t>‹#›</a:t>
            </a:fld>
            <a:endParaRPr lang="he-IL"/>
          </a:p>
        </p:txBody>
      </p:sp>
    </p:spTree>
    <p:extLst>
      <p:ext uri="{BB962C8B-B14F-4D97-AF65-F5344CB8AC3E}">
        <p14:creationId xmlns:p14="http://schemas.microsoft.com/office/powerpoint/2010/main" val="1062553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F5565B8-C297-DCA3-9936-81CE541CCC59}"/>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02FAE3D6-E648-FBFD-A189-D2E0F9298B50}"/>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819525D9-5EDD-F014-9C82-DFE50A176AE1}"/>
              </a:ext>
            </a:extLst>
          </p:cNvPr>
          <p:cNvSpPr>
            <a:spLocks noGrp="1"/>
          </p:cNvSpPr>
          <p:nvPr>
            <p:ph type="dt" sz="half" idx="10"/>
          </p:nvPr>
        </p:nvSpPr>
        <p:spPr/>
        <p:txBody>
          <a:bodyPr/>
          <a:lstStyle/>
          <a:p>
            <a:fld id="{7CABFCD6-2341-41A1-945B-FB795A318767}" type="datetimeFigureOut">
              <a:rPr lang="he-IL" smtClean="0"/>
              <a:t>ב'/סיון/תשפ"ב</a:t>
            </a:fld>
            <a:endParaRPr lang="he-IL"/>
          </a:p>
        </p:txBody>
      </p:sp>
      <p:sp>
        <p:nvSpPr>
          <p:cNvPr id="5" name="מציין מיקום של כותרת תחתונה 4">
            <a:extLst>
              <a:ext uri="{FF2B5EF4-FFF2-40B4-BE49-F238E27FC236}">
                <a16:creationId xmlns:a16="http://schemas.microsoft.com/office/drawing/2014/main" id="{F7B395E6-B3B6-2467-A36B-F00D5DAA961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E396952-0A59-8679-6C76-27A5A01B1498}"/>
              </a:ext>
            </a:extLst>
          </p:cNvPr>
          <p:cNvSpPr>
            <a:spLocks noGrp="1"/>
          </p:cNvSpPr>
          <p:nvPr>
            <p:ph type="sldNum" sz="quarter" idx="12"/>
          </p:nvPr>
        </p:nvSpPr>
        <p:spPr/>
        <p:txBody>
          <a:bodyPr/>
          <a:lstStyle/>
          <a:p>
            <a:fld id="{C88B3914-B914-433F-8A13-68D06437DC38}" type="slidenum">
              <a:rPr lang="he-IL" smtClean="0"/>
              <a:t>‹#›</a:t>
            </a:fld>
            <a:endParaRPr lang="he-IL"/>
          </a:p>
        </p:txBody>
      </p:sp>
    </p:spTree>
    <p:extLst>
      <p:ext uri="{BB962C8B-B14F-4D97-AF65-F5344CB8AC3E}">
        <p14:creationId xmlns:p14="http://schemas.microsoft.com/office/powerpoint/2010/main" val="3831120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4F7DE476-6DE6-137F-A89A-57544089A293}"/>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6F81CC7E-0201-EB84-AECC-198249B020A7}"/>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291B289-1C51-50EF-B1AA-0EDE1A45F324}"/>
              </a:ext>
            </a:extLst>
          </p:cNvPr>
          <p:cNvSpPr>
            <a:spLocks noGrp="1"/>
          </p:cNvSpPr>
          <p:nvPr>
            <p:ph type="dt" sz="half" idx="10"/>
          </p:nvPr>
        </p:nvSpPr>
        <p:spPr/>
        <p:txBody>
          <a:bodyPr/>
          <a:lstStyle/>
          <a:p>
            <a:fld id="{7CABFCD6-2341-41A1-945B-FB795A318767}" type="datetimeFigureOut">
              <a:rPr lang="he-IL" smtClean="0"/>
              <a:t>ב'/סיון/תשפ"ב</a:t>
            </a:fld>
            <a:endParaRPr lang="he-IL"/>
          </a:p>
        </p:txBody>
      </p:sp>
      <p:sp>
        <p:nvSpPr>
          <p:cNvPr id="5" name="מציין מיקום של כותרת תחתונה 4">
            <a:extLst>
              <a:ext uri="{FF2B5EF4-FFF2-40B4-BE49-F238E27FC236}">
                <a16:creationId xmlns:a16="http://schemas.microsoft.com/office/drawing/2014/main" id="{1B16FDF9-67E3-18A6-DA51-31F4C28E3604}"/>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54267B50-AD61-A3B6-40D0-7E99FBB44712}"/>
              </a:ext>
            </a:extLst>
          </p:cNvPr>
          <p:cNvSpPr>
            <a:spLocks noGrp="1"/>
          </p:cNvSpPr>
          <p:nvPr>
            <p:ph type="sldNum" sz="quarter" idx="12"/>
          </p:nvPr>
        </p:nvSpPr>
        <p:spPr/>
        <p:txBody>
          <a:bodyPr/>
          <a:lstStyle/>
          <a:p>
            <a:fld id="{C88B3914-B914-433F-8A13-68D06437DC38}" type="slidenum">
              <a:rPr lang="he-IL" smtClean="0"/>
              <a:t>‹#›</a:t>
            </a:fld>
            <a:endParaRPr lang="he-IL"/>
          </a:p>
        </p:txBody>
      </p:sp>
    </p:spTree>
    <p:extLst>
      <p:ext uri="{BB962C8B-B14F-4D97-AF65-F5344CB8AC3E}">
        <p14:creationId xmlns:p14="http://schemas.microsoft.com/office/powerpoint/2010/main" val="289737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E04674E-28E7-158C-1DE3-908D4451664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C78F592C-50D7-0406-340E-DFAC6EF709E3}"/>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F80E1E44-685D-92B8-AC47-A96810C197A4}"/>
              </a:ext>
            </a:extLst>
          </p:cNvPr>
          <p:cNvSpPr>
            <a:spLocks noGrp="1"/>
          </p:cNvSpPr>
          <p:nvPr>
            <p:ph type="dt" sz="half" idx="10"/>
          </p:nvPr>
        </p:nvSpPr>
        <p:spPr/>
        <p:txBody>
          <a:bodyPr/>
          <a:lstStyle/>
          <a:p>
            <a:fld id="{7CABFCD6-2341-41A1-945B-FB795A318767}" type="datetimeFigureOut">
              <a:rPr lang="he-IL" smtClean="0"/>
              <a:t>ב'/סיון/תשפ"ב</a:t>
            </a:fld>
            <a:endParaRPr lang="he-IL"/>
          </a:p>
        </p:txBody>
      </p:sp>
      <p:sp>
        <p:nvSpPr>
          <p:cNvPr id="5" name="מציין מיקום של כותרת תחתונה 4">
            <a:extLst>
              <a:ext uri="{FF2B5EF4-FFF2-40B4-BE49-F238E27FC236}">
                <a16:creationId xmlns:a16="http://schemas.microsoft.com/office/drawing/2014/main" id="{16C342EB-D731-096E-CB22-3F0111D9583D}"/>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57287C0B-711F-CE2C-1618-9E001A742D08}"/>
              </a:ext>
            </a:extLst>
          </p:cNvPr>
          <p:cNvSpPr>
            <a:spLocks noGrp="1"/>
          </p:cNvSpPr>
          <p:nvPr>
            <p:ph type="sldNum" sz="quarter" idx="12"/>
          </p:nvPr>
        </p:nvSpPr>
        <p:spPr/>
        <p:txBody>
          <a:bodyPr/>
          <a:lstStyle/>
          <a:p>
            <a:fld id="{C88B3914-B914-433F-8A13-68D06437DC38}" type="slidenum">
              <a:rPr lang="he-IL" smtClean="0"/>
              <a:t>‹#›</a:t>
            </a:fld>
            <a:endParaRPr lang="he-IL"/>
          </a:p>
        </p:txBody>
      </p:sp>
    </p:spTree>
    <p:extLst>
      <p:ext uri="{BB962C8B-B14F-4D97-AF65-F5344CB8AC3E}">
        <p14:creationId xmlns:p14="http://schemas.microsoft.com/office/powerpoint/2010/main" val="4244268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BA19330-21CA-B398-66A6-B12C730B2323}"/>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0D2E1E1F-6F61-FB07-97B0-E9ADC30153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C69E46D7-1069-A96B-5FF6-2AD0D8D002F6}"/>
              </a:ext>
            </a:extLst>
          </p:cNvPr>
          <p:cNvSpPr>
            <a:spLocks noGrp="1"/>
          </p:cNvSpPr>
          <p:nvPr>
            <p:ph type="dt" sz="half" idx="10"/>
          </p:nvPr>
        </p:nvSpPr>
        <p:spPr/>
        <p:txBody>
          <a:bodyPr/>
          <a:lstStyle/>
          <a:p>
            <a:fld id="{7CABFCD6-2341-41A1-945B-FB795A318767}" type="datetimeFigureOut">
              <a:rPr lang="he-IL" smtClean="0"/>
              <a:t>ב'/סיון/תשפ"ב</a:t>
            </a:fld>
            <a:endParaRPr lang="he-IL"/>
          </a:p>
        </p:txBody>
      </p:sp>
      <p:sp>
        <p:nvSpPr>
          <p:cNvPr id="5" name="מציין מיקום של כותרת תחתונה 4">
            <a:extLst>
              <a:ext uri="{FF2B5EF4-FFF2-40B4-BE49-F238E27FC236}">
                <a16:creationId xmlns:a16="http://schemas.microsoft.com/office/drawing/2014/main" id="{A286FDF1-4D73-F0A4-D98F-EEA64D94859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39173E0B-3B5A-3271-6FCB-683ACB12FDA8}"/>
              </a:ext>
            </a:extLst>
          </p:cNvPr>
          <p:cNvSpPr>
            <a:spLocks noGrp="1"/>
          </p:cNvSpPr>
          <p:nvPr>
            <p:ph type="sldNum" sz="quarter" idx="12"/>
          </p:nvPr>
        </p:nvSpPr>
        <p:spPr/>
        <p:txBody>
          <a:bodyPr/>
          <a:lstStyle/>
          <a:p>
            <a:fld id="{C88B3914-B914-433F-8A13-68D06437DC38}" type="slidenum">
              <a:rPr lang="he-IL" smtClean="0"/>
              <a:t>‹#›</a:t>
            </a:fld>
            <a:endParaRPr lang="he-IL"/>
          </a:p>
        </p:txBody>
      </p:sp>
    </p:spTree>
    <p:extLst>
      <p:ext uri="{BB962C8B-B14F-4D97-AF65-F5344CB8AC3E}">
        <p14:creationId xmlns:p14="http://schemas.microsoft.com/office/powerpoint/2010/main" val="1872900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A0E62DF-20E2-2D8E-42EA-08474C79C0C6}"/>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EE1C5FDE-E36A-987D-5545-32C655A8DDDC}"/>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380541D8-26F0-9EBA-D2C3-95BCD930335F}"/>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EA821D6A-A09C-3BE1-A1B1-D5253DDAC12E}"/>
              </a:ext>
            </a:extLst>
          </p:cNvPr>
          <p:cNvSpPr>
            <a:spLocks noGrp="1"/>
          </p:cNvSpPr>
          <p:nvPr>
            <p:ph type="dt" sz="half" idx="10"/>
          </p:nvPr>
        </p:nvSpPr>
        <p:spPr/>
        <p:txBody>
          <a:bodyPr/>
          <a:lstStyle/>
          <a:p>
            <a:fld id="{7CABFCD6-2341-41A1-945B-FB795A318767}" type="datetimeFigureOut">
              <a:rPr lang="he-IL" smtClean="0"/>
              <a:t>ב'/סיון/תשפ"ב</a:t>
            </a:fld>
            <a:endParaRPr lang="he-IL"/>
          </a:p>
        </p:txBody>
      </p:sp>
      <p:sp>
        <p:nvSpPr>
          <p:cNvPr id="6" name="מציין מיקום של כותרת תחתונה 5">
            <a:extLst>
              <a:ext uri="{FF2B5EF4-FFF2-40B4-BE49-F238E27FC236}">
                <a16:creationId xmlns:a16="http://schemas.microsoft.com/office/drawing/2014/main" id="{818D7394-75BC-EFDE-2B3E-68578158CB85}"/>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24EEEBB3-6B23-8E81-FA7F-C5A6A9D9C1EC}"/>
              </a:ext>
            </a:extLst>
          </p:cNvPr>
          <p:cNvSpPr>
            <a:spLocks noGrp="1"/>
          </p:cNvSpPr>
          <p:nvPr>
            <p:ph type="sldNum" sz="quarter" idx="12"/>
          </p:nvPr>
        </p:nvSpPr>
        <p:spPr/>
        <p:txBody>
          <a:bodyPr/>
          <a:lstStyle/>
          <a:p>
            <a:fld id="{C88B3914-B914-433F-8A13-68D06437DC38}" type="slidenum">
              <a:rPr lang="he-IL" smtClean="0"/>
              <a:t>‹#›</a:t>
            </a:fld>
            <a:endParaRPr lang="he-IL"/>
          </a:p>
        </p:txBody>
      </p:sp>
    </p:spTree>
    <p:extLst>
      <p:ext uri="{BB962C8B-B14F-4D97-AF65-F5344CB8AC3E}">
        <p14:creationId xmlns:p14="http://schemas.microsoft.com/office/powerpoint/2010/main" val="3233828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2628BA8-604F-519B-D7AA-D953393280F3}"/>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2F51A658-2A3C-7B52-A354-F66B5B845E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C67EC2ED-3D14-FB09-A2FD-3240B1956860}"/>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F9326792-F724-F625-3FDE-9A60F930BB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A31B6E7F-DCE7-B55F-45F3-D19B21C75BBA}"/>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FFE2B550-8C0E-C28E-184E-5DD3555020EE}"/>
              </a:ext>
            </a:extLst>
          </p:cNvPr>
          <p:cNvSpPr>
            <a:spLocks noGrp="1"/>
          </p:cNvSpPr>
          <p:nvPr>
            <p:ph type="dt" sz="half" idx="10"/>
          </p:nvPr>
        </p:nvSpPr>
        <p:spPr/>
        <p:txBody>
          <a:bodyPr/>
          <a:lstStyle/>
          <a:p>
            <a:fld id="{7CABFCD6-2341-41A1-945B-FB795A318767}" type="datetimeFigureOut">
              <a:rPr lang="he-IL" smtClean="0"/>
              <a:t>ב'/סיון/תשפ"ב</a:t>
            </a:fld>
            <a:endParaRPr lang="he-IL"/>
          </a:p>
        </p:txBody>
      </p:sp>
      <p:sp>
        <p:nvSpPr>
          <p:cNvPr id="8" name="מציין מיקום של כותרת תחתונה 7">
            <a:extLst>
              <a:ext uri="{FF2B5EF4-FFF2-40B4-BE49-F238E27FC236}">
                <a16:creationId xmlns:a16="http://schemas.microsoft.com/office/drawing/2014/main" id="{3CC447D8-88B4-2E75-A82D-6EB531F328D7}"/>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2C02276C-5F7F-3396-DD78-D21F853A5BAD}"/>
              </a:ext>
            </a:extLst>
          </p:cNvPr>
          <p:cNvSpPr>
            <a:spLocks noGrp="1"/>
          </p:cNvSpPr>
          <p:nvPr>
            <p:ph type="sldNum" sz="quarter" idx="12"/>
          </p:nvPr>
        </p:nvSpPr>
        <p:spPr/>
        <p:txBody>
          <a:bodyPr/>
          <a:lstStyle/>
          <a:p>
            <a:fld id="{C88B3914-B914-433F-8A13-68D06437DC38}" type="slidenum">
              <a:rPr lang="he-IL" smtClean="0"/>
              <a:t>‹#›</a:t>
            </a:fld>
            <a:endParaRPr lang="he-IL"/>
          </a:p>
        </p:txBody>
      </p:sp>
    </p:spTree>
    <p:extLst>
      <p:ext uri="{BB962C8B-B14F-4D97-AF65-F5344CB8AC3E}">
        <p14:creationId xmlns:p14="http://schemas.microsoft.com/office/powerpoint/2010/main" val="1219959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149C2DC-B8C3-D5B1-BB47-EB85E892812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AAA0A693-9C12-B71C-6B6F-B996163A2821}"/>
              </a:ext>
            </a:extLst>
          </p:cNvPr>
          <p:cNvSpPr>
            <a:spLocks noGrp="1"/>
          </p:cNvSpPr>
          <p:nvPr>
            <p:ph type="dt" sz="half" idx="10"/>
          </p:nvPr>
        </p:nvSpPr>
        <p:spPr/>
        <p:txBody>
          <a:bodyPr/>
          <a:lstStyle/>
          <a:p>
            <a:fld id="{7CABFCD6-2341-41A1-945B-FB795A318767}" type="datetimeFigureOut">
              <a:rPr lang="he-IL" smtClean="0"/>
              <a:t>ב'/סיון/תשפ"ב</a:t>
            </a:fld>
            <a:endParaRPr lang="he-IL"/>
          </a:p>
        </p:txBody>
      </p:sp>
      <p:sp>
        <p:nvSpPr>
          <p:cNvPr id="4" name="מציין מיקום של כותרת תחתונה 3">
            <a:extLst>
              <a:ext uri="{FF2B5EF4-FFF2-40B4-BE49-F238E27FC236}">
                <a16:creationId xmlns:a16="http://schemas.microsoft.com/office/drawing/2014/main" id="{FCCCF898-31EA-2CFD-F379-C8C7C0248D0E}"/>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B0B2FBE9-5654-68DD-0EBA-CFF2B20151B4}"/>
              </a:ext>
            </a:extLst>
          </p:cNvPr>
          <p:cNvSpPr>
            <a:spLocks noGrp="1"/>
          </p:cNvSpPr>
          <p:nvPr>
            <p:ph type="sldNum" sz="quarter" idx="12"/>
          </p:nvPr>
        </p:nvSpPr>
        <p:spPr/>
        <p:txBody>
          <a:bodyPr/>
          <a:lstStyle/>
          <a:p>
            <a:fld id="{C88B3914-B914-433F-8A13-68D06437DC38}" type="slidenum">
              <a:rPr lang="he-IL" smtClean="0"/>
              <a:t>‹#›</a:t>
            </a:fld>
            <a:endParaRPr lang="he-IL"/>
          </a:p>
        </p:txBody>
      </p:sp>
    </p:spTree>
    <p:extLst>
      <p:ext uri="{BB962C8B-B14F-4D97-AF65-F5344CB8AC3E}">
        <p14:creationId xmlns:p14="http://schemas.microsoft.com/office/powerpoint/2010/main" val="964928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40B7FA44-FFA0-9695-6602-EAA9F8654D44}"/>
              </a:ext>
            </a:extLst>
          </p:cNvPr>
          <p:cNvSpPr>
            <a:spLocks noGrp="1"/>
          </p:cNvSpPr>
          <p:nvPr>
            <p:ph type="dt" sz="half" idx="10"/>
          </p:nvPr>
        </p:nvSpPr>
        <p:spPr/>
        <p:txBody>
          <a:bodyPr/>
          <a:lstStyle/>
          <a:p>
            <a:fld id="{7CABFCD6-2341-41A1-945B-FB795A318767}" type="datetimeFigureOut">
              <a:rPr lang="he-IL" smtClean="0"/>
              <a:t>ב'/סיון/תשפ"ב</a:t>
            </a:fld>
            <a:endParaRPr lang="he-IL"/>
          </a:p>
        </p:txBody>
      </p:sp>
      <p:sp>
        <p:nvSpPr>
          <p:cNvPr id="3" name="מציין מיקום של כותרת תחתונה 2">
            <a:extLst>
              <a:ext uri="{FF2B5EF4-FFF2-40B4-BE49-F238E27FC236}">
                <a16:creationId xmlns:a16="http://schemas.microsoft.com/office/drawing/2014/main" id="{D456A550-E66F-AAEF-7CFE-5D0F1E59EDD1}"/>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79701E69-21BA-2097-53F9-770706D70FE3}"/>
              </a:ext>
            </a:extLst>
          </p:cNvPr>
          <p:cNvSpPr>
            <a:spLocks noGrp="1"/>
          </p:cNvSpPr>
          <p:nvPr>
            <p:ph type="sldNum" sz="quarter" idx="12"/>
          </p:nvPr>
        </p:nvSpPr>
        <p:spPr/>
        <p:txBody>
          <a:bodyPr/>
          <a:lstStyle/>
          <a:p>
            <a:fld id="{C88B3914-B914-433F-8A13-68D06437DC38}" type="slidenum">
              <a:rPr lang="he-IL" smtClean="0"/>
              <a:t>‹#›</a:t>
            </a:fld>
            <a:endParaRPr lang="he-IL"/>
          </a:p>
        </p:txBody>
      </p:sp>
    </p:spTree>
    <p:extLst>
      <p:ext uri="{BB962C8B-B14F-4D97-AF65-F5344CB8AC3E}">
        <p14:creationId xmlns:p14="http://schemas.microsoft.com/office/powerpoint/2010/main" val="4237789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94FD0EC-6E0D-8F51-8EB2-9F9581220DE2}"/>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7EAAB62A-E12B-9E12-CE30-0A92809829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622118AD-6F06-DEC7-CA2D-1E46975256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1A0876C4-DD80-8996-5F22-2C4613F50B15}"/>
              </a:ext>
            </a:extLst>
          </p:cNvPr>
          <p:cNvSpPr>
            <a:spLocks noGrp="1"/>
          </p:cNvSpPr>
          <p:nvPr>
            <p:ph type="dt" sz="half" idx="10"/>
          </p:nvPr>
        </p:nvSpPr>
        <p:spPr/>
        <p:txBody>
          <a:bodyPr/>
          <a:lstStyle/>
          <a:p>
            <a:fld id="{7CABFCD6-2341-41A1-945B-FB795A318767}" type="datetimeFigureOut">
              <a:rPr lang="he-IL" smtClean="0"/>
              <a:t>ב'/סיון/תשפ"ב</a:t>
            </a:fld>
            <a:endParaRPr lang="he-IL"/>
          </a:p>
        </p:txBody>
      </p:sp>
      <p:sp>
        <p:nvSpPr>
          <p:cNvPr id="6" name="מציין מיקום של כותרת תחתונה 5">
            <a:extLst>
              <a:ext uri="{FF2B5EF4-FFF2-40B4-BE49-F238E27FC236}">
                <a16:creationId xmlns:a16="http://schemas.microsoft.com/office/drawing/2014/main" id="{FC86467B-2F88-7631-10AC-CDFE5804770D}"/>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29C46333-9E34-BB20-2021-036505E8C6EB}"/>
              </a:ext>
            </a:extLst>
          </p:cNvPr>
          <p:cNvSpPr>
            <a:spLocks noGrp="1"/>
          </p:cNvSpPr>
          <p:nvPr>
            <p:ph type="sldNum" sz="quarter" idx="12"/>
          </p:nvPr>
        </p:nvSpPr>
        <p:spPr/>
        <p:txBody>
          <a:bodyPr/>
          <a:lstStyle/>
          <a:p>
            <a:fld id="{C88B3914-B914-433F-8A13-68D06437DC38}" type="slidenum">
              <a:rPr lang="he-IL" smtClean="0"/>
              <a:t>‹#›</a:t>
            </a:fld>
            <a:endParaRPr lang="he-IL"/>
          </a:p>
        </p:txBody>
      </p:sp>
    </p:spTree>
    <p:extLst>
      <p:ext uri="{BB962C8B-B14F-4D97-AF65-F5344CB8AC3E}">
        <p14:creationId xmlns:p14="http://schemas.microsoft.com/office/powerpoint/2010/main" val="2105354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5A33C50-F69B-CACE-5240-DF44B0AD19AE}"/>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C6A9E95E-8F66-4BAB-46CB-8E9BA786D3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C3F5BA1D-A88E-5E6F-1C01-636882D40C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BFA2DFA7-B940-B113-8B00-7F52610448AD}"/>
              </a:ext>
            </a:extLst>
          </p:cNvPr>
          <p:cNvSpPr>
            <a:spLocks noGrp="1"/>
          </p:cNvSpPr>
          <p:nvPr>
            <p:ph type="dt" sz="half" idx="10"/>
          </p:nvPr>
        </p:nvSpPr>
        <p:spPr/>
        <p:txBody>
          <a:bodyPr/>
          <a:lstStyle/>
          <a:p>
            <a:fld id="{7CABFCD6-2341-41A1-945B-FB795A318767}" type="datetimeFigureOut">
              <a:rPr lang="he-IL" smtClean="0"/>
              <a:t>ב'/סיון/תשפ"ב</a:t>
            </a:fld>
            <a:endParaRPr lang="he-IL"/>
          </a:p>
        </p:txBody>
      </p:sp>
      <p:sp>
        <p:nvSpPr>
          <p:cNvPr id="6" name="מציין מיקום של כותרת תחתונה 5">
            <a:extLst>
              <a:ext uri="{FF2B5EF4-FFF2-40B4-BE49-F238E27FC236}">
                <a16:creationId xmlns:a16="http://schemas.microsoft.com/office/drawing/2014/main" id="{3AE1F361-DF3A-FA8A-0B71-D33429FCE642}"/>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2085CD06-6EC0-7D1A-B35B-26401CC2D896}"/>
              </a:ext>
            </a:extLst>
          </p:cNvPr>
          <p:cNvSpPr>
            <a:spLocks noGrp="1"/>
          </p:cNvSpPr>
          <p:nvPr>
            <p:ph type="sldNum" sz="quarter" idx="12"/>
          </p:nvPr>
        </p:nvSpPr>
        <p:spPr/>
        <p:txBody>
          <a:bodyPr/>
          <a:lstStyle/>
          <a:p>
            <a:fld id="{C88B3914-B914-433F-8A13-68D06437DC38}" type="slidenum">
              <a:rPr lang="he-IL" smtClean="0"/>
              <a:t>‹#›</a:t>
            </a:fld>
            <a:endParaRPr lang="he-IL"/>
          </a:p>
        </p:txBody>
      </p:sp>
    </p:spTree>
    <p:extLst>
      <p:ext uri="{BB962C8B-B14F-4D97-AF65-F5344CB8AC3E}">
        <p14:creationId xmlns:p14="http://schemas.microsoft.com/office/powerpoint/2010/main" val="426172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53FC252F-F9DE-207F-3458-1FBA02109EDC}"/>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540BCE37-0F1D-9116-B0ED-515AD2531CE2}"/>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7959F6D0-75F9-2CB6-DCBA-95FC387C19D3}"/>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7CABFCD6-2341-41A1-945B-FB795A318767}" type="datetimeFigureOut">
              <a:rPr lang="he-IL" smtClean="0"/>
              <a:t>ב'/סיון/תשפ"ב</a:t>
            </a:fld>
            <a:endParaRPr lang="he-IL"/>
          </a:p>
        </p:txBody>
      </p:sp>
      <p:sp>
        <p:nvSpPr>
          <p:cNvPr id="5" name="מציין מיקום של כותרת תחתונה 4">
            <a:extLst>
              <a:ext uri="{FF2B5EF4-FFF2-40B4-BE49-F238E27FC236}">
                <a16:creationId xmlns:a16="http://schemas.microsoft.com/office/drawing/2014/main" id="{46A7958E-0679-3227-CD56-BB0CDFFE7E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AE207E80-2B74-F068-6F09-1F3B8BE143BE}"/>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C88B3914-B914-433F-8A13-68D06437DC38}" type="slidenum">
              <a:rPr lang="he-IL" smtClean="0"/>
              <a:t>‹#›</a:t>
            </a:fld>
            <a:endParaRPr lang="he-IL"/>
          </a:p>
        </p:txBody>
      </p:sp>
    </p:spTree>
    <p:extLst>
      <p:ext uri="{BB962C8B-B14F-4D97-AF65-F5344CB8AC3E}">
        <p14:creationId xmlns:p14="http://schemas.microsoft.com/office/powerpoint/2010/main" val="1056962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descr="תמונה שמכילה כלב, חום, יונק&#10;&#10;התיאור נוצר באופן אוטומטי">
            <a:extLst>
              <a:ext uri="{FF2B5EF4-FFF2-40B4-BE49-F238E27FC236}">
                <a16:creationId xmlns:a16="http://schemas.microsoft.com/office/drawing/2014/main" id="{E7ABF8EF-D1C0-8F65-C172-BBEA97533F52}"/>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1"/>
            <a:ext cx="12191999" cy="6858001"/>
          </a:xfrm>
          <a:prstGeom prst="rect">
            <a:avLst/>
          </a:prstGeom>
        </p:spPr>
      </p:pic>
      <p:sp>
        <p:nvSpPr>
          <p:cNvPr id="2" name="כותרת 1">
            <a:extLst>
              <a:ext uri="{FF2B5EF4-FFF2-40B4-BE49-F238E27FC236}">
                <a16:creationId xmlns:a16="http://schemas.microsoft.com/office/drawing/2014/main" id="{672847E4-C628-D84C-0F32-0033A5AE057D}"/>
              </a:ext>
            </a:extLst>
          </p:cNvPr>
          <p:cNvSpPr>
            <a:spLocks noGrp="1"/>
          </p:cNvSpPr>
          <p:nvPr>
            <p:ph type="title"/>
          </p:nvPr>
        </p:nvSpPr>
        <p:spPr/>
        <p:txBody>
          <a:bodyPr/>
          <a:lstStyle/>
          <a:p>
            <a:r>
              <a:rPr lang="he-IL" b="1" dirty="0">
                <a:latin typeface="Calibri" panose="020F0502020204030204" pitchFamily="34" charset="0"/>
                <a:cs typeface="Calibri" panose="020F0502020204030204" pitchFamily="34" charset="0"/>
              </a:rPr>
              <a:t>רקע</a:t>
            </a:r>
          </a:p>
        </p:txBody>
      </p:sp>
      <p:sp>
        <p:nvSpPr>
          <p:cNvPr id="3" name="מציין מיקום תוכן 2">
            <a:extLst>
              <a:ext uri="{FF2B5EF4-FFF2-40B4-BE49-F238E27FC236}">
                <a16:creationId xmlns:a16="http://schemas.microsoft.com/office/drawing/2014/main" id="{DCBF4D2A-6DB4-E389-9091-1D487EA40771}"/>
              </a:ext>
            </a:extLst>
          </p:cNvPr>
          <p:cNvSpPr>
            <a:spLocks noGrp="1"/>
          </p:cNvSpPr>
          <p:nvPr>
            <p:ph idx="1"/>
          </p:nvPr>
        </p:nvSpPr>
        <p:spPr>
          <a:xfrm>
            <a:off x="838200" y="1616744"/>
            <a:ext cx="10515600" cy="4351338"/>
          </a:xfrm>
        </p:spPr>
        <p:txBody>
          <a:bodyPr>
            <a:normAutofit fontScale="85000" lnSpcReduction="10000"/>
          </a:bodyPr>
          <a:lstStyle/>
          <a:p>
            <a:pPr marL="0" indent="0">
              <a:buNone/>
            </a:pPr>
            <a:r>
              <a:rPr lang="he-IL" b="1" i="0" dirty="0">
                <a:effectLst/>
                <a:latin typeface="Calibri" panose="020F0502020204030204" pitchFamily="34" charset="0"/>
                <a:cs typeface="Calibri" panose="020F0502020204030204" pitchFamily="34" charset="0"/>
              </a:rPr>
              <a:t>בעלי חיים הם יצור חסר ישע, ולכן לייצוגם בפוליטיקה יש חשיבות רבה שכן הוא </a:t>
            </a:r>
            <a:r>
              <a:rPr lang="he-IL" b="1" dirty="0">
                <a:latin typeface="Calibri" panose="020F0502020204030204" pitchFamily="34" charset="0"/>
                <a:cs typeface="Calibri" panose="020F0502020204030204" pitchFamily="34" charset="0"/>
              </a:rPr>
              <a:t>מעודד </a:t>
            </a:r>
            <a:r>
              <a:rPr lang="he-IL" b="1" i="0" dirty="0">
                <a:effectLst/>
                <a:latin typeface="Calibri" panose="020F0502020204030204" pitchFamily="34" charset="0"/>
                <a:cs typeface="Calibri" panose="020F0502020204030204" pitchFamily="34" charset="0"/>
              </a:rPr>
              <a:t>עקרונות דמוקרטיים וליברליים ותורם לאמפתיה וסובלנות בחברה בפרט כלפי בעלי חיים, ובכלל כלפי בני אדם.</a:t>
            </a:r>
          </a:p>
          <a:p>
            <a:pPr marL="0" indent="0">
              <a:buNone/>
            </a:pPr>
            <a:r>
              <a:rPr lang="he-IL" b="1" dirty="0">
                <a:latin typeface="Calibri" panose="020F0502020204030204" pitchFamily="34" charset="0"/>
                <a:cs typeface="Calibri" panose="020F0502020204030204" pitchFamily="34" charset="0"/>
              </a:rPr>
              <a:t>ב-1.11</a:t>
            </a:r>
            <a:r>
              <a:rPr lang="he-IL" b="1" i="0" dirty="0">
                <a:effectLst/>
                <a:latin typeface="Calibri" panose="020F0502020204030204" pitchFamily="34" charset="0"/>
                <a:cs typeface="Calibri" panose="020F0502020204030204" pitchFamily="34" charset="0"/>
              </a:rPr>
              <a:t> בכל שנה חל יום הטבעונות הבינ</a:t>
            </a:r>
            <a:r>
              <a:rPr lang="he-IL" b="1" dirty="0">
                <a:latin typeface="Calibri" panose="020F0502020204030204" pitchFamily="34" charset="0"/>
                <a:cs typeface="Calibri" panose="020F0502020204030204" pitchFamily="34" charset="0"/>
              </a:rPr>
              <a:t>"ל,</a:t>
            </a:r>
            <a:r>
              <a:rPr lang="he-IL" b="1" i="0" dirty="0">
                <a:effectLst/>
                <a:latin typeface="Calibri" panose="020F0502020204030204" pitchFamily="34" charset="0"/>
                <a:cs typeface="Calibri" panose="020F0502020204030204" pitchFamily="34" charset="0"/>
              </a:rPr>
              <a:t> והשנים האחרונות הדיון הציבורי סביב נושא בעלי החיים בכלל, וטבעונות בפרט נמצא בעליה. לטבעונות יש יתרונות רבים- הן בריאותיים, הן סביבתיים וכמוב</a:t>
            </a:r>
            <a:r>
              <a:rPr lang="he-IL" b="1" dirty="0">
                <a:latin typeface="Calibri" panose="020F0502020204030204" pitchFamily="34" charset="0"/>
                <a:cs typeface="Calibri" panose="020F0502020204030204" pitchFamily="34" charset="0"/>
              </a:rPr>
              <a:t>ן ביחס כלפי בעלי החיים. </a:t>
            </a:r>
          </a:p>
          <a:p>
            <a:pPr marL="0" indent="0">
              <a:buNone/>
            </a:pPr>
            <a:r>
              <a:rPr lang="he-IL" b="1" i="0" dirty="0">
                <a:effectLst/>
                <a:latin typeface="Calibri" panose="020F0502020204030204" pitchFamily="34" charset="0"/>
                <a:cs typeface="Calibri" panose="020F0502020204030204" pitchFamily="34" charset="0"/>
              </a:rPr>
              <a:t>בנוסף, לאור יחס אלים ופוגעני כלפי בעלי חיים שאנו נחשפנו אליו בתקופה האחרונה, למשל בעקבות מגפת הקורונה- אנשים החליטו לאמץ כלבים\חתולים כדי להפיג את הבדידות ונטשו אותם בסוף הסגרים, או התופעה ההולכת וגדלה שאנשים מעלים למדיות החברתיות סרטונים שבהם רואים אותם מכים את בעלי החיים שלהם – </a:t>
            </a:r>
            <a:r>
              <a:rPr lang="he-IL" b="1" dirty="0">
                <a:latin typeface="Calibri" panose="020F0502020204030204" pitchFamily="34" charset="0"/>
                <a:cs typeface="Calibri" panose="020F0502020204030204" pitchFamily="34" charset="0"/>
              </a:rPr>
              <a:t>עלתה בנו התהיה מהי מידת הנוכחות של חוקים בנושא בעלי חיים בכלל, וטבעונות בפרט במדינת ישראל.  </a:t>
            </a:r>
          </a:p>
          <a:p>
            <a:pPr marL="0" indent="0">
              <a:buNone/>
            </a:pPr>
            <a:r>
              <a:rPr lang="he-IL" b="1" dirty="0">
                <a:latin typeface="Calibri" panose="020F0502020204030204" pitchFamily="34" charset="0"/>
                <a:cs typeface="Calibri" panose="020F0502020204030204" pitchFamily="34" charset="0"/>
              </a:rPr>
              <a:t>אנחנו מרגישים שאין התייחסות ספציפית לשאלות שהעלינו, למשל אם נסתכל באתר הכנסת – לא נראה התייחסות מיוחדת לנוכחות חוקים בעד בעלי חיים, לכן בחרנו בנושא בוער זה.</a:t>
            </a:r>
          </a:p>
        </p:txBody>
      </p:sp>
    </p:spTree>
    <p:extLst>
      <p:ext uri="{BB962C8B-B14F-4D97-AF65-F5344CB8AC3E}">
        <p14:creationId xmlns:p14="http://schemas.microsoft.com/office/powerpoint/2010/main" val="3422628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תמונה 6" descr="תמונה שמכילה חתול, יונק, חתול בית, מקורה&#10;&#10;התיאור נוצר באופן אוטומטי">
            <a:extLst>
              <a:ext uri="{FF2B5EF4-FFF2-40B4-BE49-F238E27FC236}">
                <a16:creationId xmlns:a16="http://schemas.microsoft.com/office/drawing/2014/main" id="{69B10D8C-913A-FE82-E0FE-FA5522852EED}"/>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0"/>
            <a:ext cx="12192000" cy="6876994"/>
          </a:xfrm>
          <a:prstGeom prst="rect">
            <a:avLst/>
          </a:prstGeom>
        </p:spPr>
      </p:pic>
      <p:sp>
        <p:nvSpPr>
          <p:cNvPr id="2" name="כותרת 1">
            <a:extLst>
              <a:ext uri="{FF2B5EF4-FFF2-40B4-BE49-F238E27FC236}">
                <a16:creationId xmlns:a16="http://schemas.microsoft.com/office/drawing/2014/main" id="{672847E4-C628-D84C-0F32-0033A5AE057D}"/>
              </a:ext>
            </a:extLst>
          </p:cNvPr>
          <p:cNvSpPr>
            <a:spLocks noGrp="1"/>
          </p:cNvSpPr>
          <p:nvPr>
            <p:ph type="title"/>
          </p:nvPr>
        </p:nvSpPr>
        <p:spPr>
          <a:xfrm>
            <a:off x="1383631" y="-15861"/>
            <a:ext cx="10515600" cy="1325563"/>
          </a:xfrm>
        </p:spPr>
        <p:txBody>
          <a:bodyPr/>
          <a:lstStyle/>
          <a:p>
            <a:r>
              <a:rPr lang="he-IL" b="1" dirty="0">
                <a:latin typeface="Calibri" panose="020F0502020204030204" pitchFamily="34" charset="0"/>
                <a:cs typeface="Calibri" panose="020F0502020204030204" pitchFamily="34" charset="0"/>
              </a:rPr>
              <a:t>מטרות ויעדים</a:t>
            </a:r>
          </a:p>
        </p:txBody>
      </p:sp>
      <p:sp>
        <p:nvSpPr>
          <p:cNvPr id="3" name="מציין מיקום תוכן 2">
            <a:extLst>
              <a:ext uri="{FF2B5EF4-FFF2-40B4-BE49-F238E27FC236}">
                <a16:creationId xmlns:a16="http://schemas.microsoft.com/office/drawing/2014/main" id="{DCBF4D2A-6DB4-E389-9091-1D487EA40771}"/>
              </a:ext>
            </a:extLst>
          </p:cNvPr>
          <p:cNvSpPr>
            <a:spLocks noGrp="1"/>
          </p:cNvSpPr>
          <p:nvPr>
            <p:ph idx="1"/>
          </p:nvPr>
        </p:nvSpPr>
        <p:spPr>
          <a:xfrm>
            <a:off x="128337" y="1203065"/>
            <a:ext cx="11770894" cy="5261811"/>
          </a:xfrm>
        </p:spPr>
        <p:txBody>
          <a:bodyPr>
            <a:normAutofit lnSpcReduction="10000"/>
          </a:bodyPr>
          <a:lstStyle/>
          <a:p>
            <a:pPr marL="0" indent="0">
              <a:buNone/>
            </a:pPr>
            <a:r>
              <a:rPr lang="he-IL" b="1" dirty="0">
                <a:latin typeface="Calibri" panose="020F0502020204030204" pitchFamily="34" charset="0"/>
                <a:cs typeface="Calibri" panose="020F0502020204030204" pitchFamily="34" charset="0"/>
              </a:rPr>
              <a:t>במאקרו, נרצה להבין מהי רמת הנוכחות של חוקים הקשורים בבעלי חיים בחוק הישראלי. נרצה להבין מהו הרקע של המפלגות מהן החוקים מוצעים, כלומר נרצה להבין את הקשר בין נטייה פוליטית לנושא בעלי החיים. השאלה המרכזית בה נתרכז תתעסק בנוכחות של חוקים טבעוניים\צמחוניים בישראל.</a:t>
            </a:r>
          </a:p>
          <a:p>
            <a:pPr marL="0" indent="0">
              <a:buNone/>
            </a:pPr>
            <a:r>
              <a:rPr lang="he-IL" b="1" dirty="0">
                <a:latin typeface="Calibri" panose="020F0502020204030204" pitchFamily="34" charset="0"/>
                <a:cs typeface="Calibri" panose="020F0502020204030204" pitchFamily="34" charset="0"/>
              </a:rPr>
              <a:t>במיקרו, נרצה להציג את המידע הבא:</a:t>
            </a:r>
          </a:p>
          <a:p>
            <a:pPr marL="514350" indent="-514350">
              <a:buAutoNum type="arabicPeriod"/>
            </a:pPr>
            <a:r>
              <a:rPr lang="he-IL" b="1" dirty="0">
                <a:latin typeface="Calibri" panose="020F0502020204030204" pitchFamily="34" charset="0"/>
                <a:cs typeface="Calibri" panose="020F0502020204030204" pitchFamily="34" charset="0"/>
              </a:rPr>
              <a:t>חלוקה של תמיכה בחוקים בעד טבעונות\צמחונות לפי התפלגות של מפלגות ואג'נדה פוליטית.</a:t>
            </a:r>
          </a:p>
          <a:p>
            <a:pPr marL="514350" indent="-514350">
              <a:buAutoNum type="arabicPeriod"/>
            </a:pPr>
            <a:r>
              <a:rPr lang="he-IL" b="1" dirty="0">
                <a:latin typeface="Calibri" panose="020F0502020204030204" pitchFamily="34" charset="0"/>
                <a:cs typeface="Calibri" panose="020F0502020204030204" pitchFamily="34" charset="0"/>
              </a:rPr>
              <a:t>חלוקה של יוזמי הצעות חוק הקשורות בבעלי חיים עפ"י רקע אישי, כלומר לפי השכלה ריאלית או הומנית, עיסוק קודם, עיר מגורים, מוצא, דת, מגדר.</a:t>
            </a:r>
          </a:p>
          <a:p>
            <a:pPr marL="514350" indent="-514350">
              <a:buAutoNum type="arabicPeriod"/>
            </a:pPr>
            <a:r>
              <a:rPr lang="he-IL" b="1" dirty="0">
                <a:latin typeface="Calibri" panose="020F0502020204030204" pitchFamily="34" charset="0"/>
                <a:cs typeface="Calibri" panose="020F0502020204030204" pitchFamily="34" charset="0"/>
              </a:rPr>
              <a:t>כמות החוקים שעברו קריאה שלישית לעומת כמות החוקים שהוצעו באופן כללי.</a:t>
            </a:r>
          </a:p>
          <a:p>
            <a:pPr marL="0" indent="0">
              <a:buNone/>
            </a:pPr>
            <a:r>
              <a:rPr lang="he-IL" b="1" dirty="0">
                <a:latin typeface="Calibri" panose="020F0502020204030204" pitchFamily="34" charset="0"/>
                <a:cs typeface="Calibri" panose="020F0502020204030204" pitchFamily="34" charset="0"/>
              </a:rPr>
              <a:t>באופן כללי, קהל היעד של הפרויקט שלנו הוא אנשים שבעלי חיים קרובים לליבם ושרוצים לדאוג לרווחתם.</a:t>
            </a:r>
          </a:p>
        </p:txBody>
      </p:sp>
    </p:spTree>
    <p:extLst>
      <p:ext uri="{BB962C8B-B14F-4D97-AF65-F5344CB8AC3E}">
        <p14:creationId xmlns:p14="http://schemas.microsoft.com/office/powerpoint/2010/main" val="3836698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תמונה 6" descr="תמונה שמכילה כלב, ישיבה, מקורה, חום&#10;&#10;התיאור נוצר באופן אוטומטי">
            <a:extLst>
              <a:ext uri="{FF2B5EF4-FFF2-40B4-BE49-F238E27FC236}">
                <a16:creationId xmlns:a16="http://schemas.microsoft.com/office/drawing/2014/main" id="{3AEB98D0-7668-1016-20FC-35733A351D7A}"/>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13415"/>
            <a:ext cx="12192000" cy="6871415"/>
          </a:xfrm>
          <a:prstGeom prst="rect">
            <a:avLst/>
          </a:prstGeom>
        </p:spPr>
      </p:pic>
      <p:sp>
        <p:nvSpPr>
          <p:cNvPr id="2" name="כותרת 1">
            <a:extLst>
              <a:ext uri="{FF2B5EF4-FFF2-40B4-BE49-F238E27FC236}">
                <a16:creationId xmlns:a16="http://schemas.microsoft.com/office/drawing/2014/main" id="{672847E4-C628-D84C-0F32-0033A5AE057D}"/>
              </a:ext>
            </a:extLst>
          </p:cNvPr>
          <p:cNvSpPr>
            <a:spLocks noGrp="1"/>
          </p:cNvSpPr>
          <p:nvPr>
            <p:ph type="title"/>
          </p:nvPr>
        </p:nvSpPr>
        <p:spPr/>
        <p:txBody>
          <a:bodyPr/>
          <a:lstStyle/>
          <a:p>
            <a:r>
              <a:rPr lang="he-IL" b="1" dirty="0">
                <a:latin typeface="Calibri" panose="020F0502020204030204" pitchFamily="34" charset="0"/>
                <a:cs typeface="Calibri" panose="020F0502020204030204" pitchFamily="34" charset="0"/>
              </a:rPr>
              <a:t>תכנית</a:t>
            </a:r>
          </a:p>
        </p:txBody>
      </p:sp>
      <p:sp>
        <p:nvSpPr>
          <p:cNvPr id="3" name="מציין מיקום תוכן 2">
            <a:extLst>
              <a:ext uri="{FF2B5EF4-FFF2-40B4-BE49-F238E27FC236}">
                <a16:creationId xmlns:a16="http://schemas.microsoft.com/office/drawing/2014/main" id="{DCBF4D2A-6DB4-E389-9091-1D487EA40771}"/>
              </a:ext>
            </a:extLst>
          </p:cNvPr>
          <p:cNvSpPr>
            <a:spLocks noGrp="1"/>
          </p:cNvSpPr>
          <p:nvPr>
            <p:ph idx="1"/>
          </p:nvPr>
        </p:nvSpPr>
        <p:spPr>
          <a:xfrm>
            <a:off x="838200" y="1868821"/>
            <a:ext cx="10515600" cy="4351338"/>
          </a:xfrm>
        </p:spPr>
        <p:txBody>
          <a:bodyPr/>
          <a:lstStyle/>
          <a:p>
            <a:pPr marL="0" indent="0">
              <a:buNone/>
            </a:pPr>
            <a:r>
              <a:rPr lang="he-IL" b="1" dirty="0">
                <a:latin typeface="Calibri" panose="020F0502020204030204" pitchFamily="34" charset="0"/>
                <a:cs typeface="Calibri" panose="020F0502020204030204" pitchFamily="34" charset="0"/>
              </a:rPr>
              <a:t>נשתמש ב-3 מאגרי מידע דיגיטליים מהימנים מרכזיים – אתר הכנסת, האתר הישראלי לדמוקרטיה ופרוטוקול המידע הרשמי של הכנסת: מידע פרלמנטרי זמין – </a:t>
            </a:r>
            <a:r>
              <a:rPr lang="en-US" b="1" dirty="0">
                <a:latin typeface="Calibri" panose="020F0502020204030204" pitchFamily="34" charset="0"/>
                <a:cs typeface="Calibri" panose="020F0502020204030204" pitchFamily="34" charset="0"/>
              </a:rPr>
              <a:t>ODATA</a:t>
            </a:r>
            <a:r>
              <a:rPr lang="he-IL" b="1" dirty="0">
                <a:latin typeface="Calibri" panose="020F0502020204030204" pitchFamily="34" charset="0"/>
                <a:cs typeface="Calibri" panose="020F0502020204030204" pitchFamily="34" charset="0"/>
              </a:rPr>
              <a:t>, אלו הם מאגרי מידע שמכסים את כל המידע הרלוונטי לשאלת המחקר שלנו, וכמו שציינו, הם אינם שמים דגש על מטרות הפרויקט – מה שיאלץ אותנו לחקור באופן פרטני את השאלות שהעלינו.</a:t>
            </a:r>
          </a:p>
          <a:p>
            <a:pPr marL="0" indent="0">
              <a:buNone/>
            </a:pPr>
            <a:r>
              <a:rPr lang="he-IL" b="1" dirty="0">
                <a:latin typeface="Calibri" panose="020F0502020204030204" pitchFamily="34" charset="0"/>
                <a:cs typeface="Calibri" panose="020F0502020204030204" pitchFamily="34" charset="0"/>
              </a:rPr>
              <a:t>נרצה להשתמש בנתונים הקיימים ולעבד אותם על מנת ליצור אתר שמשלב קריאה קרובה וקריאה רחוקה, ובכך להנגיש את המידע ולהציג אותו בדרך מעניינת, אינפורמטיבית ויצירתית.</a:t>
            </a:r>
          </a:p>
          <a:p>
            <a:pPr marL="0" indent="0">
              <a:buNone/>
            </a:pPr>
            <a:endParaRPr lang="he-IL"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31273695"/>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397</Words>
  <Application>Microsoft Office PowerPoint</Application>
  <PresentationFormat>מסך רחב</PresentationFormat>
  <Paragraphs>15</Paragraphs>
  <Slides>3</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3</vt:i4>
      </vt:variant>
    </vt:vector>
  </HeadingPairs>
  <TitlesOfParts>
    <vt:vector size="7" baseType="lpstr">
      <vt:lpstr>Arial</vt:lpstr>
      <vt:lpstr>Calibri</vt:lpstr>
      <vt:lpstr>Calibri Light</vt:lpstr>
      <vt:lpstr>ערכת נושא Office</vt:lpstr>
      <vt:lpstr>רקע</vt:lpstr>
      <vt:lpstr>מטרות ויעדים</vt:lpstr>
      <vt:lpstr>תכנית</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רקע</dc:title>
  <dc:creator>עדן טופצ'י</dc:creator>
  <cp:lastModifiedBy>עדן טופצ'י</cp:lastModifiedBy>
  <cp:revision>3</cp:revision>
  <dcterms:created xsi:type="dcterms:W3CDTF">2022-05-20T09:18:49Z</dcterms:created>
  <dcterms:modified xsi:type="dcterms:W3CDTF">2022-06-01T18:35:11Z</dcterms:modified>
</cp:coreProperties>
</file>