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7" r:id="rId13"/>
    <p:sldId id="269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56"/>
    <p:restoredTop sz="94599"/>
  </p:normalViewPr>
  <p:slideViewPr>
    <p:cSldViewPr snapToGrid="0" snapToObjects="1">
      <p:cViewPr varScale="1">
        <p:scale>
          <a:sx n="84" d="100"/>
          <a:sy n="84" d="100"/>
        </p:scale>
        <p:origin x="20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53270C-1193-A049-A451-5854002D2D2D}" type="datetimeFigureOut">
              <a:rPr lang="en-US" smtClean="0"/>
              <a:t>7/3/17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F3677-6CAB-994A-A09D-093888AD0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70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EF3677-6CAB-994A-A09D-093888AD03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91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130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26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123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079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544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98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791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4438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97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815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786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140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389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390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475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48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255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7/3/17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4388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ymbot.io/" TargetMode="External"/><Relationship Id="rId4" Type="http://schemas.openxmlformats.org/officeDocument/2006/relationships/hyperlink" Target="https://dinnerideas.io/" TargetMode="External"/><Relationship Id="rId5" Type="http://schemas.openxmlformats.org/officeDocument/2006/relationships/hyperlink" Target="https://luka.ai/" TargetMode="External"/><Relationship Id="rId6" Type="http://schemas.openxmlformats.org/officeDocument/2006/relationships/hyperlink" Target="http://www.cleverbot.com/" TargetMode="External"/><Relationship Id="rId7" Type="http://schemas.openxmlformats.org/officeDocument/2006/relationships/hyperlink" Target="http://chatterbot.readthedocs.io/en/stable/" TargetMode="External"/><Relationship Id="rId8" Type="http://schemas.openxmlformats.org/officeDocument/2006/relationships/hyperlink" Target="https://telegram.me/AIPrismaBot" TargetMode="External"/><Relationship Id="rId9" Type="http://schemas.openxmlformats.org/officeDocument/2006/relationships/hyperlink" Target="https://www.hipmunk.com/" TargetMode="External"/><Relationship Id="rId10" Type="http://schemas.openxmlformats.org/officeDocument/2006/relationships/hyperlink" Target="http://www.monahq.com/" TargetMode="External"/><Relationship Id="rId11" Type="http://schemas.openxmlformats.org/officeDocument/2006/relationships/hyperlink" Target="https://doorbell.io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ots.duolingo.co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earchcio.techtarget.com/definition/AI" TargetMode="External"/><Relationship Id="rId4" Type="http://schemas.openxmlformats.org/officeDocument/2006/relationships/hyperlink" Target="http://searchsqlserver.techtarget.com/definition/data-mining" TargetMode="External"/><Relationship Id="rId5" Type="http://schemas.openxmlformats.org/officeDocument/2006/relationships/hyperlink" Target="http://searchdatamanagement.techtarget.com/definition/predictive-modeling" TargetMode="External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2358189"/>
            <a:ext cx="7197726" cy="2027542"/>
          </a:xfrm>
        </p:spPr>
        <p:txBody>
          <a:bodyPr>
            <a:normAutofit/>
          </a:bodyPr>
          <a:lstStyle/>
          <a:p>
            <a:r>
              <a:rPr lang="en-US" dirty="0"/>
              <a:t>INTO THE CHATBOTS TREND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7379" y="4385732"/>
            <a:ext cx="9872746" cy="2123352"/>
          </a:xfrm>
        </p:spPr>
        <p:txBody>
          <a:bodyPr/>
          <a:lstStyle/>
          <a:p>
            <a:r>
              <a:rPr lang="en-US" dirty="0" smtClean="0"/>
              <a:t>MG THAR HTET SAN (3CT-3)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0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ManyChat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177" y="2065867"/>
            <a:ext cx="6427986" cy="4379622"/>
          </a:xfrm>
        </p:spPr>
      </p:pic>
      <p:sp>
        <p:nvSpPr>
          <p:cNvPr id="7" name="TextBox 6"/>
          <p:cNvSpPr txBox="1"/>
          <p:nvPr/>
        </p:nvSpPr>
        <p:spPr>
          <a:xfrm>
            <a:off x="214314" y="2465855"/>
            <a:ext cx="46577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800" dirty="0" smtClean="0">
                <a:latin typeface="Al Nile" charset="-78"/>
                <a:ea typeface="Al Nile" charset="-78"/>
                <a:cs typeface="Al Nile" charset="-78"/>
              </a:rPr>
              <a:t>Most popular Business </a:t>
            </a:r>
            <a:r>
              <a:rPr lang="en-US" sz="2800" dirty="0" err="1" smtClean="0">
                <a:latin typeface="Al Nile" charset="-78"/>
                <a:ea typeface="Al Nile" charset="-78"/>
                <a:cs typeface="Al Nile" charset="-78"/>
              </a:rPr>
              <a:t>Chatbot</a:t>
            </a:r>
            <a:r>
              <a:rPr lang="en-US" sz="2800" dirty="0" smtClean="0">
                <a:latin typeface="Al Nile" charset="-78"/>
                <a:ea typeface="Al Nile" charset="-78"/>
                <a:cs typeface="Al Nile" charset="-78"/>
              </a:rPr>
              <a:t> Service.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800" dirty="0" smtClean="0">
                <a:latin typeface="Al Nile" charset="-78"/>
                <a:ea typeface="Al Nile" charset="-78"/>
                <a:cs typeface="Al Nile" charset="-78"/>
              </a:rPr>
              <a:t>Fully customize design.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800" dirty="0" smtClean="0">
                <a:latin typeface="Al Nile" charset="-78"/>
                <a:ea typeface="Al Nile" charset="-78"/>
                <a:cs typeface="Al Nile" charset="-78"/>
              </a:rPr>
              <a:t>Can be license version with  only 10$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800" dirty="0" smtClean="0">
                <a:latin typeface="Al Nile" charset="-78"/>
                <a:ea typeface="Al Nile" charset="-78"/>
                <a:cs typeface="Al Nile" charset="-78"/>
              </a:rPr>
              <a:t>Fully Analytics with license version.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800" dirty="0" smtClean="0">
                <a:latin typeface="Al Nile" charset="-78"/>
                <a:ea typeface="Al Nile" charset="-78"/>
                <a:cs typeface="Al Nile" charset="-78"/>
              </a:rPr>
              <a:t>Easy to create contents</a:t>
            </a:r>
            <a:endParaRPr lang="en-US" sz="2800" dirty="0">
              <a:latin typeface="Al Nile" charset="-78"/>
              <a:ea typeface="Al Nile" charset="-78"/>
              <a:cs typeface="Al Nile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7731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868" y="223837"/>
            <a:ext cx="10131425" cy="1456267"/>
          </a:xfrm>
        </p:spPr>
        <p:txBody>
          <a:bodyPr/>
          <a:lstStyle/>
          <a:p>
            <a:r>
              <a:rPr lang="en-US" dirty="0" err="1" smtClean="0"/>
              <a:t>ManyChat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" y="1835549"/>
            <a:ext cx="8143876" cy="464145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688" y="1835549"/>
            <a:ext cx="2832099" cy="3644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29675" y="5635894"/>
            <a:ext cx="2932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USE </a:t>
            </a:r>
            <a:r>
              <a:rPr lang="en-US" sz="2000" dirty="0" err="1" smtClean="0"/>
              <a:t>ManyChat</a:t>
            </a:r>
            <a:r>
              <a:rPr lang="en-US" sz="2000" dirty="0" smtClean="0"/>
              <a:t> in </a:t>
            </a:r>
            <a:r>
              <a:rPr lang="en-US" sz="2000" dirty="0" err="1" smtClean="0"/>
              <a:t>SecureF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3072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864" y="164432"/>
            <a:ext cx="10131425" cy="1231231"/>
          </a:xfrm>
        </p:spPr>
        <p:txBody>
          <a:bodyPr/>
          <a:lstStyle/>
          <a:p>
            <a:r>
              <a:rPr lang="en-US" dirty="0" smtClean="0"/>
              <a:t>Other popular </a:t>
            </a:r>
            <a:r>
              <a:rPr lang="en-US" dirty="0" err="1" smtClean="0"/>
              <a:t>Chatbot</a:t>
            </a:r>
            <a:r>
              <a:rPr lang="en-US" dirty="0" smtClean="0"/>
              <a:t> services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3295" y="1515980"/>
            <a:ext cx="11381873" cy="4295274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solidFill>
                  <a:schemeClr val="tx1">
                    <a:lumMod val="95000"/>
                  </a:schemeClr>
                </a:solidFill>
                <a:hlinkClick r:id="rId2"/>
              </a:rPr>
              <a:t>Duolingo</a:t>
            </a:r>
            <a:endParaRPr lang="en-US" sz="28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lumMod val="95000"/>
                  </a:schemeClr>
                </a:solidFill>
                <a:hlinkClick r:id="rId3"/>
              </a:rPr>
              <a:t>GymBot</a:t>
            </a:r>
            <a:endParaRPr lang="en-US" sz="28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lumMod val="95000"/>
                  </a:schemeClr>
                </a:solidFill>
                <a:hlinkClick r:id="rId4"/>
              </a:rPr>
              <a:t>Dinner Ideas</a:t>
            </a:r>
            <a:endParaRPr lang="en-US" sz="28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lumMod val="95000"/>
                  </a:schemeClr>
                </a:solidFill>
                <a:hlinkClick r:id="rId5"/>
              </a:rPr>
              <a:t>Luka</a:t>
            </a:r>
            <a:endParaRPr lang="en-US" sz="28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lumMod val="95000"/>
                  </a:schemeClr>
                </a:solidFill>
                <a:hlinkClick r:id="rId6"/>
              </a:rPr>
              <a:t>Cleverbot</a:t>
            </a:r>
            <a:endParaRPr lang="en-US" sz="28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lumMod val="95000"/>
                  </a:schemeClr>
                </a:solidFill>
                <a:hlinkClick r:id="rId7"/>
              </a:rPr>
              <a:t>ChatterBot</a:t>
            </a:r>
            <a:endParaRPr lang="en-US" sz="28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lumMod val="95000"/>
                  </a:schemeClr>
                </a:solidFill>
                <a:hlinkClick r:id="rId8"/>
              </a:rPr>
              <a:t>Prisma</a:t>
            </a:r>
            <a:endParaRPr lang="en-US" sz="28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lumMod val="95000"/>
                  </a:schemeClr>
                </a:solidFill>
                <a:hlinkClick r:id="rId9"/>
              </a:rPr>
              <a:t>Hipmunk</a:t>
            </a:r>
            <a:endParaRPr lang="en-US" sz="28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lumMod val="95000"/>
                  </a:schemeClr>
                </a:solidFill>
                <a:hlinkClick r:id="rId10"/>
              </a:rPr>
              <a:t>Mona</a:t>
            </a:r>
            <a:endParaRPr lang="en-US" sz="28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lumMod val="95000"/>
                  </a:schemeClr>
                </a:solidFill>
                <a:hlinkClick r:id="rId11"/>
              </a:rPr>
              <a:t>Doorbell</a:t>
            </a:r>
            <a:endParaRPr lang="en-US" sz="2800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9008" y="6057899"/>
            <a:ext cx="992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 : https</a:t>
            </a:r>
            <a:r>
              <a:rPr lang="en-US" dirty="0"/>
              <a:t>://</a:t>
            </a:r>
            <a:r>
              <a:rPr lang="en-US" dirty="0" err="1" smtClean="0"/>
              <a:t>masterofcode.com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17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188495"/>
            <a:ext cx="10131425" cy="1456267"/>
          </a:xfrm>
        </p:spPr>
        <p:txBody>
          <a:bodyPr/>
          <a:lstStyle/>
          <a:p>
            <a:r>
              <a:rPr lang="en-US" dirty="0" smtClean="0"/>
              <a:t>Most Popular API.AI Architecture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984" y="1644762"/>
            <a:ext cx="8783054" cy="4956152"/>
          </a:xfrm>
        </p:spPr>
      </p:pic>
    </p:spTree>
    <p:extLst>
      <p:ext uri="{BB962C8B-B14F-4D97-AF65-F5344CB8AC3E}">
        <p14:creationId xmlns:p14="http://schemas.microsoft.com/office/powerpoint/2010/main" val="204297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76" y="191041"/>
            <a:ext cx="10131425" cy="1109122"/>
          </a:xfrm>
        </p:spPr>
        <p:txBody>
          <a:bodyPr/>
          <a:lstStyle/>
          <a:p>
            <a:r>
              <a:rPr lang="en-US" dirty="0" smtClean="0"/>
              <a:t>API.AI (Nick)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1131037"/>
            <a:ext cx="9601200" cy="5520854"/>
          </a:xfrm>
        </p:spPr>
      </p:pic>
    </p:spTree>
    <p:extLst>
      <p:ext uri="{BB962C8B-B14F-4D97-AF65-F5344CB8AC3E}">
        <p14:creationId xmlns:p14="http://schemas.microsoft.com/office/powerpoint/2010/main" val="82619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96779"/>
            <a:ext cx="10131425" cy="11831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Chat </a:t>
            </a:r>
            <a:r>
              <a:rPr lang="en-US" smtClean="0"/>
              <a:t>bot service Provider</a:t>
            </a:r>
            <a:br>
              <a:rPr lang="en-US" smtClean="0"/>
            </a:b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200" y="1479884"/>
            <a:ext cx="10015395" cy="4838606"/>
          </a:xfrm>
        </p:spPr>
      </p:pic>
    </p:spTree>
    <p:extLst>
      <p:ext uri="{BB962C8B-B14F-4D97-AF65-F5344CB8AC3E}">
        <p14:creationId xmlns:p14="http://schemas.microsoft.com/office/powerpoint/2010/main" val="132655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919" y="144006"/>
            <a:ext cx="4702697" cy="1416336"/>
          </a:xfrm>
        </p:spPr>
      </p:pic>
      <p:sp>
        <p:nvSpPr>
          <p:cNvPr id="6" name="TextBox 5"/>
          <p:cNvSpPr txBox="1"/>
          <p:nvPr/>
        </p:nvSpPr>
        <p:spPr>
          <a:xfrm>
            <a:off x="248193" y="1737360"/>
            <a:ext cx="67970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l Nile" charset="-78"/>
                <a:ea typeface="Al Nile" charset="-78"/>
                <a:cs typeface="Al Nile" charset="-78"/>
              </a:rPr>
              <a:t>Machine learning is a type of artificial intelligence (</a:t>
            </a:r>
            <a:r>
              <a:rPr lang="en-US" sz="2400" u="sng" dirty="0">
                <a:latin typeface="Al Nile" charset="-78"/>
                <a:ea typeface="Al Nile" charset="-78"/>
                <a:cs typeface="Al Nile" charset="-78"/>
                <a:hlinkClick r:id="rId3"/>
              </a:rPr>
              <a:t>AI</a:t>
            </a:r>
            <a:r>
              <a:rPr lang="en-US" sz="2400" dirty="0">
                <a:latin typeface="Al Nile" charset="-78"/>
                <a:ea typeface="Al Nile" charset="-78"/>
                <a:cs typeface="Al Nile" charset="-78"/>
              </a:rPr>
              <a:t>) that allows software applications to become more accurate in predicting outcomes without being explicitly programmed. </a:t>
            </a:r>
            <a:endParaRPr lang="en-US" sz="2400" dirty="0" smtClean="0">
              <a:latin typeface="Al Nile" charset="-78"/>
              <a:ea typeface="Al Nile" charset="-78"/>
              <a:cs typeface="Al Nile" charset="-78"/>
            </a:endParaRPr>
          </a:p>
          <a:p>
            <a:r>
              <a:rPr lang="en-US" sz="2400" dirty="0"/>
              <a:t>machine learning are similar to that of </a:t>
            </a:r>
            <a:r>
              <a:rPr lang="en-US" sz="2400" u="sng" dirty="0">
                <a:hlinkClick r:id="rId4"/>
              </a:rPr>
              <a:t>data mining</a:t>
            </a:r>
            <a:r>
              <a:rPr lang="en-US" sz="2400" dirty="0"/>
              <a:t> and </a:t>
            </a:r>
            <a:r>
              <a:rPr lang="en-US" sz="2400" u="sng" dirty="0">
                <a:hlinkClick r:id="rId5"/>
              </a:rPr>
              <a:t>predictive modeling</a:t>
            </a:r>
            <a:r>
              <a:rPr lang="en-US" sz="2400" dirty="0"/>
              <a:t>. </a:t>
            </a:r>
            <a:endParaRPr lang="en-US" sz="2400" dirty="0" smtClean="0"/>
          </a:p>
          <a:p>
            <a:endParaRPr lang="en-US" sz="2400" dirty="0">
              <a:latin typeface="Al Nile" charset="-78"/>
              <a:ea typeface="Al Nile" charset="-78"/>
              <a:cs typeface="Al Nile" charset="-78"/>
            </a:endParaRPr>
          </a:p>
          <a:p>
            <a:r>
              <a:rPr lang="en-US" sz="2400" dirty="0" err="1" smtClean="0">
                <a:latin typeface="Al Nile" charset="-78"/>
                <a:ea typeface="Al Nile" charset="-78"/>
                <a:cs typeface="Al Nile" charset="-78"/>
              </a:rPr>
              <a:t>Eg</a:t>
            </a:r>
            <a:r>
              <a:rPr lang="en-US" sz="2400" dirty="0" smtClean="0">
                <a:latin typeface="Al Nile" charset="-78"/>
                <a:ea typeface="Al Nile" charset="-78"/>
                <a:cs typeface="Al Nile" charset="-78"/>
              </a:rPr>
              <a:t>:</a:t>
            </a:r>
            <a:r>
              <a:rPr lang="en-US" sz="2400" b="1" dirty="0"/>
              <a:t> Image </a:t>
            </a:r>
            <a:r>
              <a:rPr lang="en-US" sz="2400" b="1" dirty="0" smtClean="0"/>
              <a:t>Recognition</a:t>
            </a:r>
          </a:p>
          <a:p>
            <a:r>
              <a:rPr lang="en-US" sz="2400" b="1" dirty="0">
                <a:latin typeface="Al Nile" charset="-78"/>
                <a:ea typeface="Al Nile" charset="-78"/>
                <a:cs typeface="Al Nile" charset="-78"/>
              </a:rPr>
              <a:t>	</a:t>
            </a:r>
            <a:r>
              <a:rPr lang="en-US" sz="2400" b="1" dirty="0" smtClean="0">
                <a:latin typeface="Al Nile" charset="-78"/>
                <a:ea typeface="Al Nile" charset="-78"/>
                <a:cs typeface="Al Nile" charset="-78"/>
              </a:rPr>
              <a:t>Location Detection</a:t>
            </a:r>
          </a:p>
          <a:p>
            <a:r>
              <a:rPr lang="en-US" sz="2400" b="1" dirty="0">
                <a:latin typeface="Al Nile" charset="-78"/>
                <a:ea typeface="Al Nile" charset="-78"/>
                <a:cs typeface="Al Nile" charset="-78"/>
              </a:rPr>
              <a:t>	</a:t>
            </a:r>
            <a:r>
              <a:rPr lang="en-US" sz="2400" b="1" dirty="0"/>
              <a:t> </a:t>
            </a:r>
            <a:r>
              <a:rPr lang="en-US" sz="2400" b="1" dirty="0" smtClean="0"/>
              <a:t>Prediction user mean</a:t>
            </a:r>
          </a:p>
          <a:p>
            <a:r>
              <a:rPr lang="en-US" sz="2400" b="1" dirty="0" smtClean="0"/>
              <a:t>	Speech </a:t>
            </a:r>
            <a:r>
              <a:rPr lang="en-US" sz="2400" b="1" dirty="0"/>
              <a:t>Recognition</a:t>
            </a:r>
            <a:endParaRPr lang="en-US" sz="2400" dirty="0">
              <a:latin typeface="Al Nile" charset="-78"/>
              <a:ea typeface="Al Nile" charset="-78"/>
              <a:cs typeface="Al Nile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6525" y="396240"/>
            <a:ext cx="62666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l Nile" charset="-78"/>
                <a:ea typeface="Al Nile" charset="-78"/>
                <a:cs typeface="Al Nile" charset="-78"/>
              </a:rPr>
              <a:t>M</a:t>
            </a:r>
            <a:r>
              <a:rPr lang="en-US" sz="4000" dirty="0" smtClean="0">
                <a:latin typeface="Al Nile" charset="-78"/>
                <a:ea typeface="Al Nile" charset="-78"/>
                <a:cs typeface="Al Nile" charset="-78"/>
              </a:rPr>
              <a:t>achine learning in </a:t>
            </a:r>
            <a:r>
              <a:rPr lang="en-US" sz="4000" dirty="0" err="1" smtClean="0">
                <a:latin typeface="Al Nile" charset="-78"/>
                <a:ea typeface="Al Nile" charset="-78"/>
                <a:cs typeface="Al Nile" charset="-78"/>
              </a:rPr>
              <a:t>Chatbots</a:t>
            </a:r>
            <a:endParaRPr lang="en-US" sz="4000" dirty="0">
              <a:latin typeface="Al Nile" charset="-78"/>
              <a:ea typeface="Al Nile" charset="-78"/>
              <a:cs typeface="Al Nile" charset="-7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202" y="2286000"/>
            <a:ext cx="4701414" cy="419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96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962025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What is </a:t>
            </a:r>
            <a:r>
              <a:rPr lang="en-US" sz="4000" dirty="0" err="1" smtClean="0"/>
              <a:t>chatbot</a:t>
            </a:r>
            <a:r>
              <a:rPr lang="en-US" sz="4000" dirty="0" smtClean="0"/>
              <a:t>!</a:t>
            </a:r>
            <a:endParaRPr lang="en-US" sz="4000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862" y="1971676"/>
            <a:ext cx="9631364" cy="478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05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1513" y="0"/>
            <a:ext cx="10131425" cy="1456267"/>
          </a:xfrm>
        </p:spPr>
        <p:txBody>
          <a:bodyPr/>
          <a:lstStyle/>
          <a:p>
            <a:r>
              <a:rPr lang="en-US" dirty="0" smtClean="0"/>
              <a:t>Business </a:t>
            </a:r>
            <a:r>
              <a:rPr lang="en-US" dirty="0" err="1" smtClean="0"/>
              <a:t>Chatbots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3" y="1456267"/>
            <a:ext cx="7443786" cy="48747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0" y="1595948"/>
            <a:ext cx="3330172" cy="477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15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Business </a:t>
            </a:r>
            <a:r>
              <a:rPr lang="en-US" dirty="0" err="1" smtClean="0"/>
              <a:t>Chatbots</a:t>
            </a:r>
            <a:r>
              <a:rPr lang="en-US" dirty="0" smtClean="0"/>
              <a:t> 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33" y="2065867"/>
            <a:ext cx="6845755" cy="436350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051" y="2543175"/>
            <a:ext cx="4800599" cy="3886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626" y="2065867"/>
            <a:ext cx="4800599" cy="383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86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76" y="129028"/>
            <a:ext cx="10131425" cy="1128273"/>
          </a:xfrm>
        </p:spPr>
        <p:txBody>
          <a:bodyPr/>
          <a:lstStyle/>
          <a:p>
            <a:r>
              <a:rPr lang="en-US" dirty="0" smtClean="0"/>
              <a:t>Usage of </a:t>
            </a:r>
            <a:r>
              <a:rPr lang="en-US" dirty="0" err="1" smtClean="0"/>
              <a:t>chatbots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" y="1500187"/>
            <a:ext cx="5200651" cy="49400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26" y="1453915"/>
            <a:ext cx="3078163" cy="498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1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1" y="152401"/>
            <a:ext cx="11387138" cy="12192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PT Sans Caption" charset="-52"/>
                <a:ea typeface="PT Sans Caption" charset="-52"/>
                <a:cs typeface="PT Sans Caption" charset="-52"/>
              </a:rPr>
              <a:t>API.AI,best</a:t>
            </a:r>
            <a:r>
              <a:rPr lang="en-US" dirty="0" smtClean="0">
                <a:latin typeface="PT Sans Caption" charset="-52"/>
                <a:ea typeface="PT Sans Caption" charset="-52"/>
                <a:cs typeface="PT Sans Caption" charset="-52"/>
              </a:rPr>
              <a:t> </a:t>
            </a:r>
            <a:r>
              <a:rPr lang="en-US" dirty="0" err="1" smtClean="0">
                <a:latin typeface="PT Sans Caption" charset="-52"/>
                <a:ea typeface="PT Sans Caption" charset="-52"/>
                <a:cs typeface="PT Sans Caption" charset="-52"/>
              </a:rPr>
              <a:t>Chatbot</a:t>
            </a:r>
            <a:r>
              <a:rPr lang="en-US" dirty="0" smtClean="0">
                <a:latin typeface="PT Sans Caption" charset="-52"/>
                <a:ea typeface="PT Sans Caption" charset="-52"/>
                <a:cs typeface="PT Sans Caption" charset="-52"/>
              </a:rPr>
              <a:t> </a:t>
            </a:r>
            <a:r>
              <a:rPr lang="en-US" dirty="0" err="1" smtClean="0">
                <a:latin typeface="PT Sans Caption" charset="-52"/>
                <a:ea typeface="PT Sans Caption" charset="-52"/>
                <a:cs typeface="PT Sans Caption" charset="-52"/>
              </a:rPr>
              <a:t>servic</a:t>
            </a:r>
            <a:r>
              <a:rPr lang="en-US" dirty="0" smtClean="0">
                <a:latin typeface="PT Sans Caption" charset="-52"/>
                <a:ea typeface="PT Sans Caption" charset="-52"/>
                <a:cs typeface="PT Sans Caption" charset="-52"/>
              </a:rPr>
              <a:t> </a:t>
            </a:r>
            <a:r>
              <a:rPr lang="en-US" dirty="0">
                <a:latin typeface="PT Sans Caption" charset="-52"/>
                <a:ea typeface="PT Sans Caption" charset="-52"/>
                <a:cs typeface="PT Sans Caption" charset="-52"/>
              </a:rPr>
              <a:t>for </a:t>
            </a:r>
            <a:r>
              <a:rPr lang="en-US" dirty="0" err="1">
                <a:latin typeface="PT Sans Caption" charset="-52"/>
                <a:ea typeface="PT Sans Caption" charset="-52"/>
                <a:cs typeface="PT Sans Caption" charset="-52"/>
              </a:rPr>
              <a:t>Developer.Why</a:t>
            </a:r>
            <a:r>
              <a:rPr lang="en-US" dirty="0">
                <a:latin typeface="PT Sans Caption" charset="-52"/>
                <a:ea typeface="PT Sans Caption" charset="-52"/>
                <a:cs typeface="PT Sans Caption" charset="-52"/>
              </a:rPr>
              <a:t>?</a:t>
            </a:r>
            <a:br>
              <a:rPr lang="en-US" dirty="0">
                <a:latin typeface="PT Sans Caption" charset="-52"/>
                <a:ea typeface="PT Sans Caption" charset="-52"/>
                <a:cs typeface="PT Sans Caption" charset="-52"/>
              </a:rPr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0" y="1136674"/>
            <a:ext cx="7172325" cy="53759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5749" y="1608667"/>
            <a:ext cx="52292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sz="2400" dirty="0" smtClean="0">
                <a:latin typeface="Al Nile" charset="-78"/>
                <a:ea typeface="Al Nile" charset="-78"/>
                <a:cs typeface="Al Nile" charset="-78"/>
              </a:rPr>
              <a:t>Machine Learning support.</a:t>
            </a:r>
          </a:p>
          <a:p>
            <a:pPr marL="342900" indent="-342900">
              <a:buFont typeface="Wingdings" charset="2"/>
              <a:buChar char="Ø"/>
            </a:pPr>
            <a:r>
              <a:rPr lang="en-US" sz="2400" dirty="0" smtClean="0">
                <a:latin typeface="Al Nile" charset="-78"/>
                <a:ea typeface="Al Nile" charset="-78"/>
                <a:cs typeface="Al Nile" charset="-78"/>
              </a:rPr>
              <a:t>Data Entry Analytics.</a:t>
            </a:r>
          </a:p>
          <a:p>
            <a:pPr marL="342900" indent="-342900">
              <a:buFont typeface="Wingdings" charset="2"/>
              <a:buChar char="Ø"/>
            </a:pPr>
            <a:r>
              <a:rPr lang="en-US" sz="2400" dirty="0" smtClean="0">
                <a:latin typeface="Al Nile" charset="-78"/>
                <a:ea typeface="Al Nile" charset="-78"/>
                <a:cs typeface="Al Nile" charset="-78"/>
              </a:rPr>
              <a:t>Support of </a:t>
            </a:r>
            <a:r>
              <a:rPr lang="en-US" sz="2400" dirty="0" err="1" smtClean="0">
                <a:latin typeface="Al Nile" charset="-78"/>
                <a:ea typeface="Al Nile" charset="-78"/>
                <a:cs typeface="Al Nile" charset="-78"/>
              </a:rPr>
              <a:t>Wehook</a:t>
            </a:r>
            <a:r>
              <a:rPr lang="en-US" sz="2400" dirty="0" smtClean="0">
                <a:latin typeface="Al Nile" charset="-78"/>
                <a:ea typeface="Al Nile" charset="-78"/>
                <a:cs typeface="Al Nile" charset="-78"/>
              </a:rPr>
              <a:t>.</a:t>
            </a:r>
            <a:endParaRPr lang="en-US" sz="2400" dirty="0">
              <a:latin typeface="Al Nile" charset="-78"/>
              <a:ea typeface="Al Nile" charset="-78"/>
              <a:cs typeface="Al Nile" charset="-78"/>
            </a:endParaRPr>
          </a:p>
          <a:p>
            <a:pPr marL="342900" indent="-342900">
              <a:buFont typeface="Wingdings" charset="2"/>
              <a:buChar char="Ø"/>
            </a:pPr>
            <a:r>
              <a:rPr lang="en-US" sz="2400" dirty="0" smtClean="0">
                <a:latin typeface="Al Nile" charset="-78"/>
                <a:ea typeface="Al Nile" charset="-78"/>
                <a:cs typeface="Al Nile" charset="-78"/>
              </a:rPr>
              <a:t>Power of Prebuilt </a:t>
            </a:r>
            <a:r>
              <a:rPr lang="en-US" sz="2400" dirty="0">
                <a:latin typeface="Al Nile" charset="-78"/>
                <a:ea typeface="Al Nile" charset="-78"/>
                <a:cs typeface="Al Nile" charset="-78"/>
              </a:rPr>
              <a:t>Agents</a:t>
            </a:r>
          </a:p>
          <a:p>
            <a:pPr marL="342900" indent="-342900">
              <a:buFont typeface="Wingdings" charset="2"/>
              <a:buChar char="Ø"/>
            </a:pPr>
            <a:r>
              <a:rPr lang="en-US" sz="2400" dirty="0" smtClean="0">
                <a:latin typeface="Al Nile" charset="-78"/>
                <a:ea typeface="Al Nile" charset="-78"/>
                <a:cs typeface="Al Nile" charset="-78"/>
              </a:rPr>
              <a:t>Developer support</a:t>
            </a:r>
          </a:p>
          <a:p>
            <a:pPr marL="342900" indent="-342900">
              <a:buFont typeface="Wingdings" charset="2"/>
              <a:buChar char="Ø"/>
            </a:pPr>
            <a:r>
              <a:rPr lang="en-US" sz="2400" dirty="0" smtClean="0">
                <a:latin typeface="Al Nile" charset="-78"/>
                <a:ea typeface="Al Nile" charset="-78"/>
                <a:cs typeface="Al Nile" charset="-78"/>
              </a:rPr>
              <a:t>Sing up for free.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77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579" y="209550"/>
            <a:ext cx="9124348" cy="11281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API.AI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03" y="1180570"/>
            <a:ext cx="8495698" cy="516687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277" y="1180570"/>
            <a:ext cx="2800348" cy="39629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943977" y="5488014"/>
            <a:ext cx="2671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USE APA.AI in Nick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715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1" y="280988"/>
            <a:ext cx="10131425" cy="1456267"/>
          </a:xfrm>
        </p:spPr>
        <p:txBody>
          <a:bodyPr/>
          <a:lstStyle/>
          <a:p>
            <a:r>
              <a:rPr lang="en-US" dirty="0" err="1" smtClean="0"/>
              <a:t>ChatFuel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316" y="1732606"/>
            <a:ext cx="6920054" cy="4639732"/>
          </a:xfrm>
        </p:spPr>
      </p:pic>
      <p:sp>
        <p:nvSpPr>
          <p:cNvPr id="9" name="TextBox 8"/>
          <p:cNvSpPr txBox="1"/>
          <p:nvPr/>
        </p:nvSpPr>
        <p:spPr>
          <a:xfrm>
            <a:off x="0" y="1928814"/>
            <a:ext cx="503930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en-US" sz="2800" dirty="0" smtClean="0"/>
              <a:t>Even can understand normal person.</a:t>
            </a:r>
          </a:p>
          <a:p>
            <a:pPr marL="457200" indent="-457200">
              <a:buFont typeface="Wingdings" charset="2"/>
              <a:buChar char="Ø"/>
            </a:pPr>
            <a:r>
              <a:rPr lang="en-US" sz="2800" dirty="0" smtClean="0"/>
              <a:t>Cost effective.</a:t>
            </a:r>
          </a:p>
          <a:p>
            <a:pPr marL="457200" indent="-457200">
              <a:buFont typeface="Wingdings" charset="2"/>
              <a:buChar char="Ø"/>
            </a:pPr>
            <a:r>
              <a:rPr lang="en-US" sz="2800" dirty="0" smtClean="0">
                <a:latin typeface="Al Nile" charset="-78"/>
                <a:ea typeface="Al Nile" charset="-78"/>
                <a:cs typeface="Al Nile" charset="-78"/>
              </a:rPr>
              <a:t>Data </a:t>
            </a:r>
            <a:r>
              <a:rPr lang="en-US" sz="2800" dirty="0">
                <a:latin typeface="Al Nile" charset="-78"/>
                <a:ea typeface="Al Nile" charset="-78"/>
                <a:cs typeface="Al Nile" charset="-78"/>
              </a:rPr>
              <a:t>Entry Analytics</a:t>
            </a:r>
            <a:r>
              <a:rPr lang="en-US" sz="2800" dirty="0" smtClean="0">
                <a:latin typeface="Al Nile" charset="-78"/>
                <a:ea typeface="Al Nile" charset="-78"/>
                <a:cs typeface="Al Nile" charset="-78"/>
              </a:rPr>
              <a:t>.</a:t>
            </a:r>
          </a:p>
          <a:p>
            <a:pPr marL="457200" indent="-457200">
              <a:buFont typeface="Wingdings" charset="2"/>
              <a:buChar char="Ø"/>
            </a:pPr>
            <a:r>
              <a:rPr lang="en-US" sz="2800" dirty="0" smtClean="0">
                <a:latin typeface="Al Nile" charset="-78"/>
                <a:ea typeface="Al Nile" charset="-78"/>
                <a:cs typeface="Al Nile" charset="-78"/>
              </a:rPr>
              <a:t>Can use fully function with card.</a:t>
            </a:r>
          </a:p>
          <a:p>
            <a:pPr marL="457200" indent="-457200">
              <a:buFont typeface="Wingdings" charset="2"/>
              <a:buChar char="Ø"/>
            </a:pPr>
            <a:r>
              <a:rPr lang="en-US" sz="2800" dirty="0" smtClean="0">
                <a:latin typeface="Al Nile" charset="-78"/>
                <a:ea typeface="Al Nile" charset="-78"/>
                <a:cs typeface="Al Nile" charset="-78"/>
              </a:rPr>
              <a:t>Easy AI setup.</a:t>
            </a:r>
          </a:p>
          <a:p>
            <a:pPr marL="457200" indent="-457200">
              <a:buFont typeface="Wingdings" charset="2"/>
              <a:buChar char="Ø"/>
            </a:pPr>
            <a:r>
              <a:rPr lang="en-US" sz="2800" dirty="0" smtClean="0">
                <a:latin typeface="Al Nile" charset="-78"/>
                <a:ea typeface="Al Nile" charset="-78"/>
                <a:cs typeface="Al Nile" charset="-78"/>
              </a:rPr>
              <a:t>Various chat functions for free.</a:t>
            </a:r>
            <a:endParaRPr lang="en-US" sz="2800" dirty="0">
              <a:latin typeface="Al Nile" charset="-78"/>
              <a:ea typeface="Al Nile" charset="-78"/>
              <a:cs typeface="Al Nile" charset="-78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996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6" y="395288"/>
            <a:ext cx="10131425" cy="862013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ChatFuel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4" y="1257301"/>
            <a:ext cx="8443912" cy="530964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202" y="1257301"/>
            <a:ext cx="2732599" cy="34575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58250" y="4900613"/>
            <a:ext cx="3333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USE </a:t>
            </a:r>
            <a:r>
              <a:rPr lang="en-US" sz="2000" dirty="0" err="1" smtClean="0"/>
              <a:t>Chatfuel</a:t>
            </a:r>
            <a:r>
              <a:rPr lang="en-US" sz="2000" dirty="0" smtClean="0"/>
              <a:t> in IOT Myanmar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675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241</TotalTime>
  <Words>194</Words>
  <Application>Microsoft Macintosh PowerPoint</Application>
  <PresentationFormat>Widescreen</PresentationFormat>
  <Paragraphs>56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Al Nile</vt:lpstr>
      <vt:lpstr>Calibri</vt:lpstr>
      <vt:lpstr>Calibri Light</vt:lpstr>
      <vt:lpstr>PT Sans Caption</vt:lpstr>
      <vt:lpstr>Wingdings</vt:lpstr>
      <vt:lpstr>Arial</vt:lpstr>
      <vt:lpstr>Celestial</vt:lpstr>
      <vt:lpstr>INTO THE CHATBOTS TREND </vt:lpstr>
      <vt:lpstr>What is chatbot!</vt:lpstr>
      <vt:lpstr>Business Chatbots</vt:lpstr>
      <vt:lpstr>How Business Chatbots work</vt:lpstr>
      <vt:lpstr>Usage of chatbots </vt:lpstr>
      <vt:lpstr>API.AI,best Chatbot servic for Developer.Why? </vt:lpstr>
      <vt:lpstr>API.AI </vt:lpstr>
      <vt:lpstr>ChatFuel </vt:lpstr>
      <vt:lpstr>ChatFuel </vt:lpstr>
      <vt:lpstr>ManyChat</vt:lpstr>
      <vt:lpstr>ManyChat</vt:lpstr>
      <vt:lpstr>Other popular Chatbot services</vt:lpstr>
      <vt:lpstr>Most Popular API.AI Architecture </vt:lpstr>
      <vt:lpstr>API.AI (Nick) Architecture</vt:lpstr>
      <vt:lpstr>Chat bot service Provider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INTO THE CHATBOTS TREND </dc:title>
  <dc:creator>Microsoft Office User</dc:creator>
  <cp:lastModifiedBy>sky blue</cp:lastModifiedBy>
  <cp:revision>15</cp:revision>
  <dcterms:created xsi:type="dcterms:W3CDTF">2017-07-01T15:08:07Z</dcterms:created>
  <dcterms:modified xsi:type="dcterms:W3CDTF">2017-07-03T01:04:30Z</dcterms:modified>
</cp:coreProperties>
</file>