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30" r:id="rId13"/>
    <p:sldId id="331" r:id="rId14"/>
    <p:sldId id="332" r:id="rId15"/>
    <p:sldId id="333" r:id="rId16"/>
    <p:sldId id="334" r:id="rId17"/>
    <p:sldId id="262" r:id="rId18"/>
    <p:sldId id="263" r:id="rId19"/>
    <p:sldId id="264" r:id="rId20"/>
    <p:sldId id="265" r:id="rId21"/>
    <p:sldId id="302" r:id="rId22"/>
    <p:sldId id="267" r:id="rId23"/>
    <p:sldId id="269" r:id="rId24"/>
    <p:sldId id="270" r:id="rId25"/>
    <p:sldId id="271" r:id="rId26"/>
    <p:sldId id="274" r:id="rId27"/>
    <p:sldId id="303" r:id="rId28"/>
    <p:sldId id="276" r:id="rId29"/>
    <p:sldId id="277" r:id="rId30"/>
    <p:sldId id="304" r:id="rId31"/>
    <p:sldId id="279" r:id="rId32"/>
    <p:sldId id="305" r:id="rId33"/>
    <p:sldId id="329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60"/>
  </p:normalViewPr>
  <p:slideViewPr>
    <p:cSldViewPr>
      <p:cViewPr varScale="1">
        <p:scale>
          <a:sx n="89" d="100"/>
          <a:sy n="89" d="100"/>
        </p:scale>
        <p:origin x="-12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FBA63-4447-4CFD-9000-094BEDE0EA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FDF6D3-1C23-4177-B712-A0FB543D7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0D38C-A6E1-4E51-975E-FF362887CCE4}" type="slidenum">
              <a:rPr lang="en-US"/>
              <a:pPr/>
              <a:t>1</a:t>
            </a:fld>
            <a:endParaRPr lang="en-US"/>
          </a:p>
        </p:txBody>
      </p:sp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57713"/>
            <a:ext cx="5846762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C5083-51CE-4817-9E58-CFB19DB4C50A}" type="slidenum">
              <a:rPr lang="en-US"/>
              <a:pPr/>
              <a:t>10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2BD54-5610-4881-B2CB-E28FFF2C4846}" type="slidenum">
              <a:rPr lang="en-US"/>
              <a:pPr/>
              <a:t>12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0EAA0-114F-4AF3-8420-16085F6CDFED}" type="slidenum">
              <a:rPr lang="en-US"/>
              <a:pPr/>
              <a:t>13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0E6-2616-4D24-B1B8-00DC862280FC}" type="slidenum">
              <a:rPr lang="en-US"/>
              <a:pPr/>
              <a:t>14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992DB-01D4-418A-9D00-070E8F52BDC3}" type="slidenum">
              <a:rPr lang="en-US"/>
              <a:pPr/>
              <a:t>15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FCD14-E50D-46B0-96FE-5306C99AC02E}" type="slidenum">
              <a:rPr lang="en-US"/>
              <a:pPr/>
              <a:t>16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F2DC7-070F-4AE4-851F-9A68F6DEDC93}" type="slidenum">
              <a:rPr lang="en-US"/>
              <a:pPr/>
              <a:t>17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D92E1-6C97-41C3-9189-5B291D7D3BB8}" type="slidenum">
              <a:rPr lang="en-US"/>
              <a:pPr/>
              <a:t>18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73CCE-BA03-46D1-A797-0FEF85543815}" type="slidenum">
              <a:rPr lang="en-US"/>
              <a:pPr/>
              <a:t>19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BF1B7-965F-489D-9F76-27CD5BCCEBC1}" type="slidenum">
              <a:rPr lang="en-US"/>
              <a:pPr/>
              <a:t>20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C9D31-0970-466F-BD98-370ACDEF92FC}" type="slidenum">
              <a:rPr lang="en-US"/>
              <a:pPr/>
              <a:t>2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49CA5-CA59-4A5B-9913-2859C8C6AFCF}" type="slidenum">
              <a:rPr lang="en-US"/>
              <a:pPr/>
              <a:t>21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F8277-5FA4-44A8-9F79-781F799C3389}" type="slidenum">
              <a:rPr lang="en-US"/>
              <a:pPr/>
              <a:t>22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CF697-71F6-456D-B15A-9FFA9B74AD43}" type="slidenum">
              <a:rPr lang="en-US"/>
              <a:pPr/>
              <a:t>23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C0497-C07A-4A1A-8D5E-D87FE31023AA}" type="slidenum">
              <a:rPr lang="en-US"/>
              <a:pPr/>
              <a:t>24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FB24D-F681-4C0E-844A-CB902000DCCB}" type="slidenum">
              <a:rPr lang="en-US"/>
              <a:pPr/>
              <a:t>25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DC93F-4233-4796-B83C-76933000CDD3}" type="slidenum">
              <a:rPr lang="en-US"/>
              <a:pPr/>
              <a:t>26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E8B66-1EB3-4214-A103-254835C2671E}" type="slidenum">
              <a:rPr lang="en-US"/>
              <a:pPr/>
              <a:t>27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2532D-7E1F-444D-8117-8728ECB51602}" type="slidenum">
              <a:rPr lang="en-US"/>
              <a:pPr/>
              <a:t>28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D6116-0546-46B0-8DE6-59831966B2EB}" type="slidenum">
              <a:rPr lang="en-US"/>
              <a:pPr/>
              <a:t>29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89659-451C-4E7F-8A3C-177A22E65DA2}" type="slidenum">
              <a:rPr lang="en-US"/>
              <a:pPr/>
              <a:t>30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9FB93-FD74-4A80-B08B-F92BC7A91876}" type="slidenum">
              <a:rPr lang="en-US"/>
              <a:pPr/>
              <a:t>3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101B7-0576-4021-9687-DB511CD2E0C8}" type="slidenum">
              <a:rPr lang="en-US"/>
              <a:pPr/>
              <a:t>31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731E4-B78B-49C8-8777-BAFD27CC39F0}" type="slidenum">
              <a:rPr lang="en-US"/>
              <a:pPr/>
              <a:t>32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1BB21-D3B4-4D67-9327-76C04C829C4A}" type="slidenum">
              <a:rPr lang="en-US"/>
              <a:pPr/>
              <a:t>33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7A721-C795-42BD-BBB5-7D50658F6B48}" type="slidenum">
              <a:rPr lang="en-US"/>
              <a:pPr/>
              <a:t>4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E96D3-D106-4F58-92B7-61BD1756836A}" type="slidenum">
              <a:rPr lang="en-US"/>
              <a:pPr/>
              <a:t>5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476D0-39A5-42B7-9997-B5F90D153287}" type="slidenum">
              <a:rPr lang="en-US"/>
              <a:pPr/>
              <a:t>6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A0419-01D0-4DA1-92A0-C175277515C6}" type="slidenum">
              <a:rPr lang="en-US"/>
              <a:pPr/>
              <a:t>7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96E5-62A7-4053-B5AF-8CC9F99918B1}" type="slidenum">
              <a:rPr lang="en-US"/>
              <a:pPr/>
              <a:t>8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E410-2ED7-4CE1-AFEB-36F140A8606E}" type="slidenum">
              <a:rPr lang="en-US"/>
              <a:pPr/>
              <a:t>9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DC688-3D82-44D7-9E2C-D26797B9F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11A55-306E-42D7-B2E4-10C675B28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341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1400B-6DA3-4716-9EFA-DDD49EEBBD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209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209800" cy="304800"/>
          </a:xfrm>
        </p:spPr>
        <p:txBody>
          <a:bodyPr/>
          <a:lstStyle>
            <a:lvl1pPr>
              <a:defRPr/>
            </a:lvl1pPr>
          </a:lstStyle>
          <a:p>
            <a:fld id="{5C7CF8C2-D51C-4177-BCEA-F399AA8B3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209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209800" cy="304800"/>
          </a:xfrm>
        </p:spPr>
        <p:txBody>
          <a:bodyPr/>
          <a:lstStyle>
            <a:lvl1pPr>
              <a:defRPr/>
            </a:lvl1pPr>
          </a:lstStyle>
          <a:p>
            <a:fld id="{940BC4AD-7FE1-4453-AF10-319096C7CB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E1DDB-5953-4304-A530-A4BE611C9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E2773-3128-410F-BD91-ACB917C6E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FB12F-352C-4C70-BE19-3F152A0E4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E1C38-1050-443B-BCA4-41123E2322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E94EC-4178-4F61-8A33-645522AD8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2A36E-E153-4632-9DD0-47F5F1289D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BBDE0-1797-491E-880E-333182A28B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D7E64-17E9-4938-A380-79C2EDD9D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00800"/>
            <a:ext cx="350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93FB4B-0CC9-4796-9419-034F27877C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>
            <a:off x="152400" y="838200"/>
            <a:ext cx="883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32D1-4F15-4456-8399-7769DF5570E0}" type="slidenum">
              <a:rPr lang="en-US"/>
              <a:pPr/>
              <a:t>1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4325"/>
            <a:ext cx="7770813" cy="36893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/>
          <a:lstStyle/>
          <a:p>
            <a:pPr defTabSz="414338" hangingPunct="0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</a:pPr>
            <a:r>
              <a:rPr lang="en-US" sz="4000" dirty="0" smtClean="0"/>
              <a:t>ERD2, Relational </a:t>
            </a:r>
            <a:r>
              <a:rPr lang="en-US" sz="4000" dirty="0"/>
              <a:t>Model</a:t>
            </a:r>
            <a:r>
              <a:rPr lang="en-GB" dirty="0"/>
              <a:t> </a:t>
            </a:r>
            <a:br>
              <a:rPr lang="en-GB" dirty="0"/>
            </a:br>
            <a:r>
              <a:rPr lang="en-GB" sz="4000" dirty="0">
                <a:solidFill>
                  <a:srgbClr val="000000"/>
                </a:solidFill>
              </a:rPr>
              <a:t/>
            </a: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2500" dirty="0" smtClean="0">
                <a:solidFill>
                  <a:srgbClr val="000000"/>
                </a:solidFill>
              </a:rPr>
              <a:t>5 November 2012</a:t>
            </a:r>
            <a:r>
              <a:rPr lang="en-GB" sz="2500" dirty="0">
                <a:solidFill>
                  <a:srgbClr val="000000"/>
                </a:solidFill>
              </a:rPr>
              <a:t/>
            </a:r>
            <a:br>
              <a:rPr lang="en-GB" sz="2500" dirty="0">
                <a:solidFill>
                  <a:srgbClr val="000000"/>
                </a:solidFill>
              </a:rPr>
            </a:br>
            <a:r>
              <a:rPr lang="en-GB" sz="2500" dirty="0">
                <a:solidFill>
                  <a:srgbClr val="000000"/>
                </a:solidFill>
              </a:rPr>
              <a:t>Lecture </a:t>
            </a:r>
            <a:r>
              <a:rPr lang="en-GB" sz="2500" dirty="0" smtClean="0">
                <a:solidFill>
                  <a:srgbClr val="000000"/>
                </a:solidFill>
              </a:rPr>
              <a:t>3</a:t>
            </a:r>
            <a:endParaRPr lang="en-GB"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2AD9-8EF8-4A05-9B76-1760F269A738}" type="slidenum">
              <a:rPr lang="en-US"/>
              <a:pPr/>
              <a:t>10</a:t>
            </a:fld>
            <a:endParaRPr lang="en-US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common tool for design is the Unified Modeling Language</a:t>
            </a:r>
          </a:p>
          <a:p>
            <a:pPr lvl="1"/>
            <a:r>
              <a:rPr lang="en-US"/>
              <a:t>UML is a collection of documentation techniques</a:t>
            </a:r>
          </a:p>
          <a:p>
            <a:pPr lvl="1"/>
            <a:r>
              <a:rPr lang="en-US"/>
              <a:t>It includes a format for Entity Relationship Diagrams</a:t>
            </a:r>
          </a:p>
          <a:p>
            <a:pPr lvl="1"/>
            <a:r>
              <a:rPr lang="en-US"/>
              <a:t>Differs slightly from what I’ve presented</a:t>
            </a:r>
          </a:p>
          <a:p>
            <a:pPr lvl="1"/>
            <a:endParaRPr lang="en-US"/>
          </a:p>
          <a:p>
            <a:r>
              <a:rPr lang="en-US"/>
              <a:t>You’ll have a course on UML next semester</a:t>
            </a:r>
          </a:p>
        </p:txBody>
      </p:sp>
    </p:spTree>
    <p:extLst>
      <p:ext uri="{BB962C8B-B14F-4D97-AF65-F5344CB8AC3E}">
        <p14:creationId xmlns:p14="http://schemas.microsoft.com/office/powerpoint/2010/main" val="3368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ERD Decisions</a:t>
            </a:r>
          </a:p>
          <a:p>
            <a:endParaRPr lang="en-US" dirty="0"/>
          </a:p>
          <a:p>
            <a:r>
              <a:rPr lang="en-US" dirty="0"/>
              <a:t>Introduction to the Relational Model</a:t>
            </a:r>
          </a:p>
          <a:p>
            <a:r>
              <a:rPr lang="en-US" dirty="0"/>
              <a:t>Integrity Constraints over Relations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General Constraints</a:t>
            </a:r>
          </a:p>
          <a:p>
            <a:r>
              <a:rPr lang="en-US" dirty="0"/>
              <a:t>Enforcing Integrity Constraints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1DDB-5953-4304-A530-A4BE611C9F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2993-2804-428A-8C8E-64012720CAC6}" type="slidenum">
              <a:rPr lang="en-US"/>
              <a:pPr/>
              <a:t>12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Codd</a:t>
            </a:r>
          </a:p>
          <a:p>
            <a:endParaRPr lang="en-US"/>
          </a:p>
          <a:p>
            <a:r>
              <a:rPr lang="en-US"/>
              <a:t>Tables are referred to as </a:t>
            </a:r>
            <a:r>
              <a:rPr lang="en-US" b="1"/>
              <a:t>Relations</a:t>
            </a:r>
            <a:endParaRPr lang="en-US"/>
          </a:p>
          <a:p>
            <a:endParaRPr lang="en-US"/>
          </a:p>
          <a:p>
            <a:r>
              <a:rPr lang="en-US"/>
              <a:t>Relations are built from a </a:t>
            </a:r>
            <a:r>
              <a:rPr lang="en-US" b="1"/>
              <a:t>Schema</a:t>
            </a:r>
            <a:endParaRPr lang="en-US"/>
          </a:p>
          <a:p>
            <a:pPr lvl="1"/>
            <a:r>
              <a:rPr lang="en-US"/>
              <a:t>Schema describes what each row (</a:t>
            </a:r>
            <a:r>
              <a:rPr lang="en-US" b="1"/>
              <a:t>Records</a:t>
            </a:r>
            <a:r>
              <a:rPr lang="en-US"/>
              <a:t>) looks like</a:t>
            </a:r>
          </a:p>
          <a:p>
            <a:endParaRPr lang="en-US"/>
          </a:p>
          <a:p>
            <a:r>
              <a:rPr lang="en-US"/>
              <a:t>Describes what each </a:t>
            </a:r>
            <a:r>
              <a:rPr lang="en-US" b="1"/>
              <a:t>field</a:t>
            </a:r>
            <a:r>
              <a:rPr lang="en-US"/>
              <a:t> is named and its type</a:t>
            </a:r>
          </a:p>
          <a:p>
            <a:pPr lvl="1"/>
            <a:r>
              <a:rPr lang="en-US"/>
              <a:t>We can define custom domains for a given built in type (later)</a:t>
            </a:r>
          </a:p>
          <a:p>
            <a:pPr lvl="1"/>
            <a:r>
              <a:rPr lang="en-US"/>
              <a:t>We can define custom types (next semester)</a:t>
            </a:r>
          </a:p>
        </p:txBody>
      </p:sp>
    </p:spTree>
    <p:extLst>
      <p:ext uri="{BB962C8B-B14F-4D97-AF65-F5344CB8AC3E}">
        <p14:creationId xmlns:p14="http://schemas.microsoft.com/office/powerpoint/2010/main" val="18640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4F74-CF67-4277-ACC6-625A3B6219AB}" type="slidenum">
              <a:rPr lang="en-US"/>
              <a:pPr/>
              <a:t>13</a:t>
            </a:fld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Schema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Students (</a:t>
            </a:r>
            <a:r>
              <a:rPr lang="en-US" i="1"/>
              <a:t>sid:</a:t>
            </a:r>
            <a:r>
              <a:rPr lang="en-US"/>
              <a:t>string, </a:t>
            </a:r>
            <a:r>
              <a:rPr lang="en-US" i="1"/>
              <a:t>name</a:t>
            </a:r>
            <a:r>
              <a:rPr lang="en-US"/>
              <a:t>:string, </a:t>
            </a:r>
            <a:r>
              <a:rPr lang="en-US" i="1"/>
              <a:t>login</a:t>
            </a:r>
            <a:r>
              <a:rPr lang="en-US"/>
              <a:t>:string, </a:t>
            </a:r>
            <a:r>
              <a:rPr lang="en-US" i="1"/>
              <a:t>age:</a:t>
            </a:r>
            <a:r>
              <a:rPr lang="en-US"/>
              <a:t>integer, </a:t>
            </a:r>
            <a:r>
              <a:rPr lang="en-US" i="1"/>
              <a:t>gpa:</a:t>
            </a:r>
            <a:r>
              <a:rPr lang="en-US"/>
              <a:t>real)</a:t>
            </a:r>
          </a:p>
        </p:txBody>
      </p:sp>
      <p:graphicFrame>
        <p:nvGraphicFramePr>
          <p:cNvPr id="948228" name="Group 4"/>
          <p:cNvGraphicFramePr>
            <a:graphicFrameLocks noGrp="1"/>
          </p:cNvGraphicFramePr>
          <p:nvPr/>
        </p:nvGraphicFramePr>
        <p:xfrm>
          <a:off x="1143000" y="3048000"/>
          <a:ext cx="6581775" cy="2571116"/>
        </p:xfrm>
        <a:graphic>
          <a:graphicData uri="http://schemas.openxmlformats.org/drawingml/2006/table">
            <a:tbl>
              <a:tblPr/>
              <a:tblGrid>
                <a:gridCol w="1235075"/>
                <a:gridCol w="1233488"/>
                <a:gridCol w="2151062"/>
                <a:gridCol w="742950"/>
                <a:gridCol w="121920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bjones@cs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91.3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smith@is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78.2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cohen@math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80.2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4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74A2-8CFA-4409-A5E1-E46A58B8248E}" type="slidenum">
              <a:rPr lang="en-US"/>
              <a:pPr/>
              <a:t>14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 and Ordering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you can’t have duplicate rows</a:t>
            </a:r>
          </a:p>
          <a:p>
            <a:pPr lvl="1"/>
            <a:r>
              <a:rPr lang="en-US"/>
              <a:t>Keys prevent this is most cases</a:t>
            </a:r>
          </a:p>
          <a:p>
            <a:pPr lvl="1"/>
            <a:r>
              <a:rPr lang="en-US"/>
              <a:t>How?</a:t>
            </a:r>
          </a:p>
          <a:p>
            <a:endParaRPr lang="en-US"/>
          </a:p>
          <a:p>
            <a:r>
              <a:rPr lang="en-US"/>
              <a:t>Without keys, some commercial databases allow duplicates</a:t>
            </a:r>
          </a:p>
          <a:p>
            <a:pPr lvl="1"/>
            <a:r>
              <a:rPr lang="en-US"/>
              <a:t>Why?</a:t>
            </a:r>
          </a:p>
          <a:p>
            <a:pPr lvl="1"/>
            <a:endParaRPr lang="en-US"/>
          </a:p>
          <a:p>
            <a:r>
              <a:rPr lang="en-US"/>
              <a:t>In general, the order of records does not matter</a:t>
            </a:r>
          </a:p>
          <a:p>
            <a:pPr lvl="1"/>
            <a:r>
              <a:rPr lang="en-US"/>
              <a:t>Why? </a:t>
            </a:r>
          </a:p>
          <a:p>
            <a:pPr lvl="1"/>
            <a:r>
              <a:rPr lang="en-US"/>
              <a:t>We </a:t>
            </a:r>
            <a:r>
              <a:rPr lang="en-US" b="1"/>
              <a:t>can</a:t>
            </a:r>
            <a:r>
              <a:rPr lang="en-US"/>
              <a:t> sort, if we want</a:t>
            </a:r>
          </a:p>
          <a:p>
            <a:pPr lvl="1"/>
            <a:r>
              <a:rPr lang="en-US"/>
              <a:t>We </a:t>
            </a:r>
            <a:r>
              <a:rPr lang="en-US" b="1"/>
              <a:t>can</a:t>
            </a:r>
            <a:r>
              <a:rPr lang="en-US"/>
              <a:t> ask do filtering based on position (next semester)</a:t>
            </a:r>
          </a:p>
        </p:txBody>
      </p:sp>
      <p:sp>
        <p:nvSpPr>
          <p:cNvPr id="950276" name="Line 4"/>
          <p:cNvSpPr>
            <a:spLocks noChangeShapeType="1"/>
          </p:cNvSpPr>
          <p:nvPr/>
        </p:nvSpPr>
        <p:spPr bwMode="auto">
          <a:xfrm>
            <a:off x="457200" y="3962400"/>
            <a:ext cx="8229600" cy="0"/>
          </a:xfrm>
          <a:prstGeom prst="line">
            <a:avLst/>
          </a:prstGeom>
          <a:noFill/>
          <a:ln w="19050">
            <a:solidFill>
              <a:srgbClr val="3366FF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39B5-9E4B-4A9A-93FC-24A67C6CE308}" type="slidenum">
              <a:rPr lang="en-US"/>
              <a:pPr/>
              <a:t>15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built in domains include:</a:t>
            </a:r>
          </a:p>
          <a:p>
            <a:pPr lvl="1"/>
            <a:r>
              <a:rPr lang="en-US"/>
              <a:t>Integers</a:t>
            </a:r>
          </a:p>
          <a:p>
            <a:pPr lvl="1"/>
            <a:r>
              <a:rPr lang="en-US"/>
              <a:t>Reals</a:t>
            </a:r>
          </a:p>
          <a:p>
            <a:pPr lvl="1"/>
            <a:r>
              <a:rPr lang="en-US"/>
              <a:t>Characters (length) / Varchar (length)</a:t>
            </a:r>
          </a:p>
          <a:p>
            <a:pPr lvl="1"/>
            <a:r>
              <a:rPr lang="en-US"/>
              <a:t>Date</a:t>
            </a:r>
          </a:p>
          <a:p>
            <a:pPr lvl="1"/>
            <a:r>
              <a:rPr lang="en-US"/>
              <a:t>Date Time</a:t>
            </a:r>
          </a:p>
          <a:p>
            <a:pPr lvl="1"/>
            <a:r>
              <a:rPr lang="en-US"/>
              <a:t>Boolean</a:t>
            </a:r>
          </a:p>
          <a:p>
            <a:pPr lvl="1"/>
            <a:r>
              <a:rPr lang="en-US"/>
              <a:t>Text</a:t>
            </a:r>
          </a:p>
          <a:p>
            <a:pPr lvl="1"/>
            <a:r>
              <a:rPr lang="en-US"/>
              <a:t>Binary Large Objects (BLOB)</a:t>
            </a:r>
          </a:p>
          <a:p>
            <a:r>
              <a:rPr lang="en-US"/>
              <a:t>Can impose custom domain constraints</a:t>
            </a:r>
          </a:p>
          <a:p>
            <a:endParaRPr lang="en-US"/>
          </a:p>
          <a:p>
            <a:r>
              <a:rPr lang="en-US"/>
              <a:t>Abstractly, a schema is then:</a:t>
            </a:r>
          </a:p>
          <a:p>
            <a:pPr lvl="1"/>
            <a:endParaRPr lang="en-US"/>
          </a:p>
        </p:txBody>
      </p:sp>
      <p:pic>
        <p:nvPicPr>
          <p:cNvPr id="952324" name="Picture 4" descr="ranges-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38800"/>
            <a:ext cx="8305800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AC83-4757-46A4-A064-EE1E646DF762}" type="slidenum">
              <a:rPr lang="en-US"/>
              <a:pPr/>
              <a:t>16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Relational Terms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Degree</a:t>
            </a:r>
            <a:r>
              <a:rPr lang="en-US"/>
              <a:t> or </a:t>
            </a:r>
            <a:r>
              <a:rPr lang="en-US" b="1"/>
              <a:t>arity</a:t>
            </a:r>
            <a:r>
              <a:rPr lang="en-US"/>
              <a:t> of a relation – number of fields</a:t>
            </a:r>
          </a:p>
          <a:p>
            <a:endParaRPr lang="en-US" b="1"/>
          </a:p>
          <a:p>
            <a:r>
              <a:rPr lang="en-US" b="1"/>
              <a:t>Cardinality</a:t>
            </a:r>
            <a:r>
              <a:rPr lang="en-US"/>
              <a:t> of a relation – number of records</a:t>
            </a:r>
          </a:p>
          <a:p>
            <a:endParaRPr lang="en-US"/>
          </a:p>
          <a:p>
            <a:r>
              <a:rPr lang="en-US" b="1"/>
              <a:t>Relational Database</a:t>
            </a:r>
            <a:r>
              <a:rPr lang="en-US"/>
              <a:t> – collection of relations with distinct names</a:t>
            </a:r>
          </a:p>
          <a:p>
            <a:endParaRPr lang="en-US"/>
          </a:p>
          <a:p>
            <a:r>
              <a:rPr lang="en-US" b="1"/>
              <a:t>Relational Database Schema</a:t>
            </a:r>
            <a:r>
              <a:rPr lang="en-US"/>
              <a:t> – collection of schemas for the relations in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9642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65C0-6054-4CF1-81E8-A84BE02D5812}" type="slidenum">
              <a:rPr lang="en-US"/>
              <a:pPr/>
              <a:t>17</a:t>
            </a:fld>
            <a:endParaRPr 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Relations in SQL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CREATE TABLE Students (sid CHAR(20),</a:t>
            </a:r>
          </a:p>
          <a:p>
            <a:pPr>
              <a:buFontTx/>
              <a:buNone/>
            </a:pPr>
            <a:r>
              <a:rPr lang="en-US"/>
              <a:t>	name CHAR(20),</a:t>
            </a:r>
          </a:p>
          <a:p>
            <a:pPr>
              <a:buFontTx/>
              <a:buNone/>
            </a:pPr>
            <a:r>
              <a:rPr lang="en-US"/>
              <a:t>	login CHAR(20),</a:t>
            </a:r>
          </a:p>
          <a:p>
            <a:pPr>
              <a:buFontTx/>
              <a:buNone/>
            </a:pPr>
            <a:r>
              <a:rPr lang="en-US"/>
              <a:t>	age INTEGER,</a:t>
            </a:r>
          </a:p>
          <a:p>
            <a:pPr>
              <a:buFontTx/>
              <a:buNone/>
            </a:pPr>
            <a:r>
              <a:rPr lang="en-US"/>
              <a:t>	gpa REAL)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Creates the relation we saw before, minus the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9870-3C84-4745-A627-658FDA72A755}" type="slidenum">
              <a:rPr lang="en-US"/>
              <a:pPr/>
              <a:t>18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record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INSERT INTO Students</a:t>
            </a:r>
          </a:p>
          <a:p>
            <a:pPr>
              <a:buFontTx/>
              <a:buNone/>
            </a:pPr>
            <a:r>
              <a:rPr lang="en-US"/>
              <a:t>	(sid, name, login, age, gpa)</a:t>
            </a:r>
          </a:p>
          <a:p>
            <a:pPr>
              <a:buFontTx/>
              <a:buNone/>
            </a:pPr>
            <a:r>
              <a:rPr lang="en-US"/>
              <a:t>	VALUES</a:t>
            </a:r>
          </a:p>
          <a:p>
            <a:pPr>
              <a:buFontTx/>
              <a:buNone/>
            </a:pPr>
            <a:r>
              <a:rPr lang="en-US"/>
              <a:t>	(53, ‘Harry’, ‘harry@ise’, 18, 94.4)</a:t>
            </a:r>
          </a:p>
          <a:p>
            <a:endParaRPr lang="en-US"/>
          </a:p>
          <a:p>
            <a:r>
              <a:rPr lang="en-US"/>
              <a:t>Order of the entries in the first parentheses based on the order of the columns in the schema</a:t>
            </a:r>
          </a:p>
          <a:p>
            <a:pPr lvl="1"/>
            <a:r>
              <a:rPr lang="en-US"/>
              <a:t>You can skip it if you want</a:t>
            </a:r>
          </a:p>
          <a:p>
            <a:r>
              <a:rPr lang="en-US"/>
              <a:t>Note that </a:t>
            </a:r>
            <a:r>
              <a:rPr lang="en-US" sz="3600" b="1"/>
              <a:t>‘</a:t>
            </a:r>
            <a:r>
              <a:rPr lang="en-US"/>
              <a:t> (one tick) denotes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CA7F-BBF5-490A-BD43-D7460F79E87C}" type="slidenum">
              <a:rPr lang="en-US"/>
              <a:pPr/>
              <a:t>19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DELETE FROM Students WHERE Students.name = ‘Harry’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This is an implicit query: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First find all the rows which match ‘Harry’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Then delete them</a:t>
            </a:r>
          </a:p>
          <a:p>
            <a:pPr lvl="1"/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We could also use a slight variation of the command:</a:t>
            </a:r>
          </a:p>
          <a:p>
            <a:pPr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/>
              <a:t>DELETE FROM Students WHERE name = ‘Harry’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Since there is no ambiguity about which table name belongs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C1EE-AC65-42EC-9963-0232FF67198A}" type="slidenum">
              <a:rPr lang="en-US"/>
              <a:pPr/>
              <a:t>2</a:t>
            </a:fld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for Today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ERD Decisions</a:t>
            </a:r>
          </a:p>
          <a:p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the Relational Model</a:t>
            </a:r>
          </a:p>
          <a:p>
            <a:r>
              <a:rPr lang="en-US" dirty="0"/>
              <a:t>Integrity Constraints over Relations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General Constraints</a:t>
            </a:r>
          </a:p>
          <a:p>
            <a:r>
              <a:rPr lang="en-US" dirty="0"/>
              <a:t>Enforcing Integrity Constraints</a:t>
            </a:r>
          </a:p>
          <a:p>
            <a:endParaRPr lang="en-US" dirty="0"/>
          </a:p>
          <a:p>
            <a:r>
              <a:rPr lang="en-US" dirty="0"/>
              <a:t>Source: Ramakrishnan and Gehrke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230-BE9D-4410-92D9-E6FA5B85FE0D}" type="slidenum">
              <a:rPr lang="en-US"/>
              <a:pPr/>
              <a:t>20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Records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UPDATE Students S </a:t>
            </a:r>
          </a:p>
          <a:p>
            <a:pPr>
              <a:buFontTx/>
              <a:buNone/>
            </a:pPr>
            <a:r>
              <a:rPr lang="en-US"/>
              <a:t>	SET S.age = S.age +1, S.gpa </a:t>
            </a:r>
            <a:r>
              <a:rPr lang="he-IL"/>
              <a:t>=</a:t>
            </a:r>
            <a:r>
              <a:rPr lang="en-US"/>
              <a:t> S.gpa -1 </a:t>
            </a:r>
          </a:p>
          <a:p>
            <a:pPr>
              <a:buFontTx/>
              <a:buNone/>
            </a:pPr>
            <a:r>
              <a:rPr lang="en-US"/>
              <a:t>	WHERE S.sid = 53</a:t>
            </a:r>
          </a:p>
          <a:p>
            <a:r>
              <a:rPr lang="en-US">
                <a:solidFill>
                  <a:schemeClr val="accent2"/>
                </a:solidFill>
              </a:rPr>
              <a:t>This uses an alias (S) for Students</a:t>
            </a:r>
          </a:p>
          <a:p>
            <a:r>
              <a:rPr lang="en-US">
                <a:solidFill>
                  <a:schemeClr val="accent2"/>
                </a:solidFill>
              </a:rPr>
              <a:t>This is also an implicit query: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First find all rows where sid is 53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Then for each row: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Get the age value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Add 1 to it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Store the result back in the age field for that row</a:t>
            </a:r>
          </a:p>
          <a:p>
            <a:pPr lvl="2"/>
            <a:endParaRPr lang="en-US">
              <a:solidFill>
                <a:schemeClr val="accent2"/>
              </a:solidFill>
            </a:endParaRPr>
          </a:p>
          <a:p>
            <a:pPr lvl="2"/>
            <a:r>
              <a:rPr lang="en-US">
                <a:solidFill>
                  <a:schemeClr val="accent2"/>
                </a:solidFill>
              </a:rPr>
              <a:t>Get the gpa value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Subtract 1 from it</a:t>
            </a:r>
          </a:p>
          <a:p>
            <a:pPr lvl="2"/>
            <a:r>
              <a:rPr lang="en-US">
                <a:solidFill>
                  <a:schemeClr val="accent2"/>
                </a:solidFill>
              </a:rPr>
              <a:t>Store the result back in the gpa field for that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28E-233E-48C1-9A34-29C04BBA7547}" type="slidenum">
              <a:rPr lang="en-US"/>
              <a:pPr/>
              <a:t>21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Far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ERD Decisions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Introduction </a:t>
            </a:r>
            <a:r>
              <a:rPr lang="en-US" dirty="0">
                <a:solidFill>
                  <a:schemeClr val="bg2"/>
                </a:solidFill>
              </a:rPr>
              <a:t>to the Relational Model</a:t>
            </a:r>
          </a:p>
          <a:p>
            <a:r>
              <a:rPr lang="en-US" dirty="0"/>
              <a:t>Integrity Constraints over Relations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General Constraints</a:t>
            </a:r>
          </a:p>
          <a:p>
            <a:r>
              <a:rPr lang="en-US" dirty="0"/>
              <a:t>Enforcing 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48D9-8273-46C3-9B9C-97775CE3A29B}" type="slidenum">
              <a:rPr lang="en-US"/>
              <a:pPr/>
              <a:t>22</a:t>
            </a:fld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Integrity is enforced by the DBMS at the </a:t>
            </a:r>
            <a:r>
              <a:rPr lang="en-US" i="1"/>
              <a:t>relational level</a:t>
            </a:r>
          </a:p>
          <a:p>
            <a:pPr lvl="1"/>
            <a:r>
              <a:rPr lang="en-US"/>
              <a:t>Key Constraints</a:t>
            </a:r>
          </a:p>
          <a:p>
            <a:pPr lvl="1"/>
            <a:r>
              <a:rPr lang="en-US"/>
              <a:t>Foreign Key Constraints</a:t>
            </a:r>
          </a:p>
          <a:p>
            <a:pPr lvl="1"/>
            <a:r>
              <a:rPr lang="en-US"/>
              <a:t>General Constraints</a:t>
            </a:r>
          </a:p>
          <a:p>
            <a:endParaRPr lang="en-US"/>
          </a:p>
          <a:p>
            <a:r>
              <a:rPr lang="en-US"/>
              <a:t>Integrity constraints (IC) are listed in the schema and define what is a </a:t>
            </a:r>
            <a:r>
              <a:rPr lang="en-US" b="1"/>
              <a:t>legal instance</a:t>
            </a:r>
            <a:r>
              <a:rPr lang="en-US"/>
              <a:t> of the relation</a:t>
            </a:r>
          </a:p>
          <a:p>
            <a:r>
              <a:rPr lang="en-US"/>
              <a:t>The DBMS checks ICs when changes are proposed</a:t>
            </a:r>
          </a:p>
          <a:p>
            <a:pPr lvl="1"/>
            <a:r>
              <a:rPr lang="en-US"/>
              <a:t>DBMS may </a:t>
            </a:r>
            <a:r>
              <a:rPr lang="en-US" b="1"/>
              <a:t>forbid the change</a:t>
            </a:r>
            <a:endParaRPr lang="en-US"/>
          </a:p>
          <a:p>
            <a:pPr lvl="1"/>
            <a:r>
              <a:rPr lang="en-US"/>
              <a:t>DBMS may </a:t>
            </a:r>
            <a:r>
              <a:rPr lang="en-US" b="1"/>
              <a:t>modify the propose change</a:t>
            </a:r>
            <a:endParaRPr lang="en-US"/>
          </a:p>
          <a:p>
            <a:pPr lvl="1"/>
            <a:endParaRPr lang="en-US"/>
          </a:p>
          <a:p>
            <a:r>
              <a:rPr lang="en-US"/>
              <a:t>Domain constraints are a simple kind of IC</a:t>
            </a:r>
          </a:p>
          <a:p>
            <a:pPr lvl="1"/>
            <a:r>
              <a:rPr lang="en-US"/>
              <a:t>A field of type Integer can’t have a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3457-F936-4274-8D79-A5B5EA173EBE}" type="slidenum">
              <a:rPr lang="en-US"/>
              <a:pPr/>
              <a:t>23</a:t>
            </a:fld>
            <a:endParaRPr 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Constraints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Key constraint: an IC which requires that a certain </a:t>
            </a:r>
            <a:r>
              <a:rPr lang="en-US" i="1"/>
              <a:t>minimum</a:t>
            </a:r>
            <a:r>
              <a:rPr lang="en-US"/>
              <a:t> number of fields must uniquely identify each record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For all legal instances, possible keys are called </a:t>
            </a:r>
            <a:r>
              <a:rPr lang="en-US" b="1"/>
              <a:t>Candidate Keys</a:t>
            </a:r>
            <a:endParaRPr lang="en-US"/>
          </a:p>
          <a:p>
            <a:pPr marL="838200" lvl="1" indent="-381000">
              <a:buFontTx/>
              <a:buAutoNum type="arabicPeriod"/>
            </a:pPr>
            <a:r>
              <a:rPr lang="en-US"/>
              <a:t>Must uniquely identify all rows</a:t>
            </a:r>
          </a:p>
          <a:p>
            <a:pPr marL="838200" lvl="1" indent="-381000">
              <a:buFontTx/>
              <a:buAutoNum type="arabicPeriod"/>
            </a:pPr>
            <a:r>
              <a:rPr lang="en-US"/>
              <a:t>Must not be a superset of any other Candidate Key</a:t>
            </a:r>
          </a:p>
          <a:p>
            <a:pPr marL="838200" lvl="1" indent="-381000"/>
            <a:endParaRPr lang="en-US"/>
          </a:p>
          <a:p>
            <a:pPr marL="457200" indent="-457200"/>
            <a:r>
              <a:rPr lang="en-US"/>
              <a:t>If it breaks number 2, it’s a </a:t>
            </a:r>
            <a:r>
              <a:rPr lang="en-US" b="1"/>
              <a:t>superkey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E043-EC27-4C15-9990-BF3BB2A455C9}" type="slidenum">
              <a:rPr lang="en-US"/>
              <a:pPr/>
              <a:t>24</a:t>
            </a:fld>
            <a:endParaRPr 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examples</a:t>
            </a:r>
          </a:p>
        </p:txBody>
      </p:sp>
      <p:sp>
        <p:nvSpPr>
          <p:cNvPr id="854070" name="Rectangle 5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Candidate keys:</a:t>
            </a:r>
          </a:p>
          <a:p>
            <a:pPr lvl="1"/>
            <a:r>
              <a:rPr lang="en-US" sz="1800"/>
              <a:t>Login</a:t>
            </a:r>
          </a:p>
          <a:p>
            <a:pPr lvl="1"/>
            <a:r>
              <a:rPr lang="en-US" sz="1800"/>
              <a:t>Sid</a:t>
            </a:r>
          </a:p>
          <a:p>
            <a:pPr lvl="1"/>
            <a:endParaRPr lang="en-US" sz="1800"/>
          </a:p>
          <a:p>
            <a:r>
              <a:rPr lang="en-US" sz="2000"/>
              <a:t>Super keys</a:t>
            </a:r>
          </a:p>
          <a:p>
            <a:pPr lvl="1"/>
            <a:r>
              <a:rPr lang="en-US" sz="1800"/>
              <a:t>{sid, name}</a:t>
            </a:r>
          </a:p>
          <a:p>
            <a:pPr lvl="1"/>
            <a:r>
              <a:rPr lang="en-US" sz="1800"/>
              <a:t>{login, age}</a:t>
            </a:r>
          </a:p>
        </p:txBody>
      </p:sp>
      <p:graphicFrame>
        <p:nvGraphicFramePr>
          <p:cNvPr id="854075" name="Group 59"/>
          <p:cNvGraphicFramePr>
            <a:graphicFrameLocks noGrp="1"/>
          </p:cNvGraphicFramePr>
          <p:nvPr>
            <p:ph sz="half" idx="2"/>
          </p:nvPr>
        </p:nvGraphicFramePr>
        <p:xfrm>
          <a:off x="4494213" y="990600"/>
          <a:ext cx="4497387" cy="5257802"/>
        </p:xfrm>
        <a:graphic>
          <a:graphicData uri="http://schemas.openxmlformats.org/drawingml/2006/table">
            <a:tbl>
              <a:tblPr/>
              <a:tblGrid>
                <a:gridCol w="552450"/>
                <a:gridCol w="933450"/>
                <a:gridCol w="1697037"/>
                <a:gridCol w="636588"/>
                <a:gridCol w="677862"/>
              </a:tblGrid>
              <a:tr h="116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bjones@cs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smith@cs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cohen@math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B130-F658-49EE-9B14-6F24BFDD6CBB}" type="slidenum">
              <a:rPr lang="en-US"/>
              <a:pPr/>
              <a:t>25</a:t>
            </a:fld>
            <a:endParaRPr 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in SQL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DBA selects one candidate key to be the </a:t>
            </a:r>
            <a:r>
              <a:rPr lang="en-US" sz="2000" b="1"/>
              <a:t>primary key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DBMS will then enforce its uniqueness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be used for indexing and optimization too (not in this course)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Other candidate keys can be identified using the keyword UNIQUE in SQL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We can give them aliases to help identify them later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CREATE TABLE Students (sid CHAR(20),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name CHAR(20),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login CHAR(20),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age INTEGER,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gpa REAL,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UNIQUE (name, age),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CONSTRAINT StudentsKey PRIMARY KEY (sid))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sp>
        <p:nvSpPr>
          <p:cNvPr id="855044" name="AutoShape 4"/>
          <p:cNvSpPr>
            <a:spLocks/>
          </p:cNvSpPr>
          <p:nvPr/>
        </p:nvSpPr>
        <p:spPr bwMode="auto">
          <a:xfrm>
            <a:off x="5638800" y="4038600"/>
            <a:ext cx="3124200" cy="457200"/>
          </a:xfrm>
          <a:prstGeom prst="borderCallout1">
            <a:avLst>
              <a:gd name="adj1" fmla="val 25000"/>
              <a:gd name="adj2" fmla="val -2440"/>
              <a:gd name="adj3" fmla="val -57639"/>
              <a:gd name="adj4" fmla="val -48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sid CHAR(20) 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182-17FF-4EBB-BA19-F21F917DCE2A}" type="slidenum">
              <a:rPr lang="en-US"/>
              <a:pPr/>
              <a:t>26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Constraints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Relations can depend on other relations using </a:t>
            </a:r>
            <a:r>
              <a:rPr lang="en-US" b="1"/>
              <a:t>foreign key</a:t>
            </a:r>
            <a:r>
              <a:rPr lang="en-US"/>
              <a:t> relations</a:t>
            </a:r>
          </a:p>
          <a:p>
            <a:pPr lvl="1"/>
            <a:r>
              <a:rPr lang="en-US"/>
              <a:t>A dynamic domain restriction for a field</a:t>
            </a:r>
          </a:p>
          <a:p>
            <a:pPr lvl="1"/>
            <a:endParaRPr lang="en-US"/>
          </a:p>
          <a:p>
            <a:pPr lvl="1"/>
            <a:r>
              <a:rPr lang="en-US" sz="1800"/>
              <a:t>Students (</a:t>
            </a:r>
            <a:r>
              <a:rPr lang="en-US" sz="1800" i="1" u="sng"/>
              <a:t>sid:</a:t>
            </a:r>
            <a:r>
              <a:rPr lang="en-US" sz="1800" u="sng"/>
              <a:t>string</a:t>
            </a:r>
            <a:r>
              <a:rPr lang="en-US" sz="1800"/>
              <a:t>, </a:t>
            </a:r>
            <a:r>
              <a:rPr lang="en-US" sz="1800" i="1"/>
              <a:t>name</a:t>
            </a:r>
            <a:r>
              <a:rPr lang="en-US" sz="1800"/>
              <a:t>:string, </a:t>
            </a:r>
            <a:r>
              <a:rPr lang="en-US" sz="1800" i="1"/>
              <a:t>login</a:t>
            </a:r>
            <a:r>
              <a:rPr lang="en-US" sz="1800"/>
              <a:t>:string, </a:t>
            </a:r>
            <a:r>
              <a:rPr lang="en-US" sz="1800" i="1"/>
              <a:t>age:</a:t>
            </a:r>
            <a:r>
              <a:rPr lang="en-US" sz="1800"/>
              <a:t>integer, gpa:real)</a:t>
            </a:r>
          </a:p>
          <a:p>
            <a:endParaRPr lang="en-US" sz="2000"/>
          </a:p>
          <a:p>
            <a:pPr lvl="1"/>
            <a:r>
              <a:rPr lang="en-US" sz="1800"/>
              <a:t>Enrolled (</a:t>
            </a:r>
            <a:r>
              <a:rPr lang="en-US" sz="1800" i="1" u="sng"/>
              <a:t>sid:</a:t>
            </a:r>
            <a:r>
              <a:rPr lang="en-US" sz="1800" u="sng"/>
              <a:t>string, </a:t>
            </a:r>
            <a:r>
              <a:rPr lang="en-US" sz="1800" i="1" u="sng"/>
              <a:t>cid:</a:t>
            </a:r>
            <a:r>
              <a:rPr lang="en-US" sz="1800" u="sng"/>
              <a:t>string</a:t>
            </a:r>
            <a:r>
              <a:rPr lang="en-US" sz="1800" i="1"/>
              <a:t>, grade:</a:t>
            </a:r>
            <a:r>
              <a:rPr lang="en-US" sz="1800"/>
              <a:t>integer)</a:t>
            </a:r>
          </a:p>
          <a:p>
            <a:endParaRPr lang="en-US" sz="2000"/>
          </a:p>
          <a:p>
            <a:pPr lvl="1"/>
            <a:r>
              <a:rPr lang="en-US" sz="1800"/>
              <a:t>Courses (</a:t>
            </a:r>
            <a:r>
              <a:rPr lang="en-US" sz="1800" i="1" u="sng"/>
              <a:t>cid:</a:t>
            </a:r>
            <a:r>
              <a:rPr lang="en-US" sz="1800" u="sng"/>
              <a:t>string</a:t>
            </a:r>
            <a:r>
              <a:rPr lang="en-US" sz="1800"/>
              <a:t>, </a:t>
            </a:r>
            <a:r>
              <a:rPr lang="en-US" sz="1800" i="1"/>
              <a:t>cname:</a:t>
            </a:r>
            <a:r>
              <a:rPr lang="en-US" sz="1800"/>
              <a:t>string, </a:t>
            </a:r>
            <a:r>
              <a:rPr lang="en-US" sz="1800" i="1"/>
              <a:t>credits:</a:t>
            </a:r>
            <a:r>
              <a:rPr lang="en-US" sz="1800"/>
              <a:t>integer)</a:t>
            </a:r>
          </a:p>
          <a:p>
            <a:endParaRPr lang="en-US"/>
          </a:p>
          <a:p>
            <a:r>
              <a:rPr lang="en-US"/>
              <a:t>Each value in a the pointing field must appear in the primary key field of the target </a:t>
            </a:r>
          </a:p>
          <a:p>
            <a:pPr lvl="1"/>
            <a:r>
              <a:rPr lang="en-US"/>
              <a:t>Or </a:t>
            </a:r>
            <a:r>
              <a:rPr lang="en-US" b="1"/>
              <a:t>null</a:t>
            </a:r>
            <a:endParaRPr lang="en-US"/>
          </a:p>
        </p:txBody>
      </p:sp>
      <p:sp>
        <p:nvSpPr>
          <p:cNvPr id="858116" name="Line 4"/>
          <p:cNvSpPr>
            <a:spLocks noChangeShapeType="1"/>
          </p:cNvSpPr>
          <p:nvPr/>
        </p:nvSpPr>
        <p:spPr bwMode="auto">
          <a:xfrm flipV="1">
            <a:off x="2590800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17" name="Line 5"/>
          <p:cNvSpPr>
            <a:spLocks noChangeShapeType="1"/>
          </p:cNvSpPr>
          <p:nvPr/>
        </p:nvSpPr>
        <p:spPr bwMode="auto">
          <a:xfrm flipH="1">
            <a:off x="2667000" y="3581400"/>
            <a:ext cx="914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4E3-80A9-49FB-8AA4-03E7B915BB3F}" type="slidenum">
              <a:rPr lang="en-US"/>
              <a:pPr/>
              <a:t>27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Enforcement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r>
              <a:rPr lang="en-US"/>
              <a:t>If you try to enter an illegal value in the pointing column, the DBMS will forbid it</a:t>
            </a:r>
          </a:p>
          <a:p>
            <a:pPr lvl="1"/>
            <a:r>
              <a:rPr lang="en-US"/>
              <a:t>What if you delete an entry from the target relation?</a:t>
            </a:r>
          </a:p>
          <a:p>
            <a:pPr lvl="1"/>
            <a:endParaRPr lang="en-US"/>
          </a:p>
          <a:p>
            <a:r>
              <a:rPr lang="en-US"/>
              <a:t>You can have a foreign key within the same table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2000"/>
              <a:t>Students (</a:t>
            </a:r>
            <a:r>
              <a:rPr lang="en-US" sz="2000" i="1" u="sng"/>
              <a:t>sid:</a:t>
            </a:r>
            <a:r>
              <a:rPr lang="en-US" sz="2000" u="sng"/>
              <a:t>string</a:t>
            </a:r>
            <a:r>
              <a:rPr lang="en-US" sz="2000"/>
              <a:t>, </a:t>
            </a:r>
          </a:p>
          <a:p>
            <a:pPr>
              <a:buFontTx/>
              <a:buNone/>
            </a:pPr>
            <a:r>
              <a:rPr lang="en-US" sz="2000"/>
              <a:t>		 </a:t>
            </a:r>
            <a:r>
              <a:rPr lang="en-US" sz="2000" i="1"/>
              <a:t>name</a:t>
            </a:r>
            <a:r>
              <a:rPr lang="en-US" sz="2000"/>
              <a:t>:string, </a:t>
            </a:r>
          </a:p>
          <a:p>
            <a:pPr>
              <a:buFontTx/>
              <a:buNone/>
            </a:pPr>
            <a:r>
              <a:rPr lang="en-US" sz="2000"/>
              <a:t>		</a:t>
            </a:r>
            <a:r>
              <a:rPr lang="en-US" sz="2000" i="1"/>
              <a:t>login</a:t>
            </a:r>
            <a:r>
              <a:rPr lang="en-US" sz="2000"/>
              <a:t>:string, </a:t>
            </a:r>
          </a:p>
          <a:p>
            <a:pPr>
              <a:buFontTx/>
              <a:buNone/>
            </a:pPr>
            <a:r>
              <a:rPr lang="en-US" sz="2000"/>
              <a:t>		</a:t>
            </a:r>
            <a:r>
              <a:rPr lang="en-US" sz="2000" i="1"/>
              <a:t>age:</a:t>
            </a:r>
            <a:r>
              <a:rPr lang="en-US" sz="2000"/>
              <a:t>integer, </a:t>
            </a:r>
          </a:p>
          <a:p>
            <a:pPr>
              <a:buFontTx/>
              <a:buNone/>
            </a:pPr>
            <a:r>
              <a:rPr lang="en-US" sz="2000"/>
              <a:t>		</a:t>
            </a:r>
            <a:r>
              <a:rPr lang="en-US" sz="2000" i="1"/>
              <a:t>gpa</a:t>
            </a:r>
            <a:r>
              <a:rPr lang="en-US" sz="2000"/>
              <a:t>:real, </a:t>
            </a:r>
          </a:p>
          <a:p>
            <a:pPr>
              <a:buFontTx/>
              <a:buNone/>
            </a:pPr>
            <a:r>
              <a:rPr lang="en-US" sz="2000"/>
              <a:t>		</a:t>
            </a:r>
            <a:r>
              <a:rPr lang="en-US" sz="2000" i="1"/>
              <a:t>partner</a:t>
            </a:r>
            <a:r>
              <a:rPr lang="en-US" sz="2000"/>
              <a:t>:string)</a:t>
            </a:r>
          </a:p>
          <a:p>
            <a:pPr lvl="1"/>
            <a:endParaRPr lang="en-US"/>
          </a:p>
        </p:txBody>
      </p:sp>
      <p:sp>
        <p:nvSpPr>
          <p:cNvPr id="889864" name="Freeform 8"/>
          <p:cNvSpPr>
            <a:spLocks/>
          </p:cNvSpPr>
          <p:nvPr/>
        </p:nvSpPr>
        <p:spPr bwMode="auto">
          <a:xfrm>
            <a:off x="2895600" y="3657600"/>
            <a:ext cx="1409700" cy="1752600"/>
          </a:xfrm>
          <a:custGeom>
            <a:avLst/>
            <a:gdLst>
              <a:gd name="T0" fmla="*/ 144 w 888"/>
              <a:gd name="T1" fmla="*/ 1104 h 1104"/>
              <a:gd name="T2" fmla="*/ 864 w 888"/>
              <a:gd name="T3" fmla="*/ 528 h 1104"/>
              <a:gd name="T4" fmla="*/ 0 w 888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8" h="1104">
                <a:moveTo>
                  <a:pt x="144" y="1104"/>
                </a:moveTo>
                <a:cubicBezTo>
                  <a:pt x="516" y="908"/>
                  <a:pt x="888" y="712"/>
                  <a:pt x="864" y="528"/>
                </a:cubicBezTo>
                <a:cubicBezTo>
                  <a:pt x="840" y="344"/>
                  <a:pt x="420" y="17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5" name="Text Box 9"/>
          <p:cNvSpPr txBox="1">
            <a:spLocks noChangeArrowheads="1"/>
          </p:cNvSpPr>
          <p:nvPr/>
        </p:nvSpPr>
        <p:spPr bwMode="auto">
          <a:xfrm>
            <a:off x="5089525" y="3240088"/>
            <a:ext cx="3405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All </a:t>
            </a:r>
            <a:r>
              <a:rPr lang="en-US" i="1"/>
              <a:t>partner</a:t>
            </a:r>
            <a:r>
              <a:rPr lang="en-US"/>
              <a:t> values must</a:t>
            </a:r>
          </a:p>
          <a:p>
            <a:r>
              <a:rPr lang="en-US"/>
              <a:t>appear in </a:t>
            </a:r>
            <a:r>
              <a:rPr lang="en-US" i="1"/>
              <a:t>sid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How do you enter in the</a:t>
            </a:r>
          </a:p>
          <a:p>
            <a:r>
              <a:rPr lang="en-US"/>
              <a:t>first row?</a:t>
            </a: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>
            <a:off x="533400" y="2362200"/>
            <a:ext cx="800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4" grpId="0" animBg="1"/>
      <p:bldP spid="8898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8B4D-FBCE-4707-8B1A-153470CA65E4}" type="slidenum">
              <a:rPr lang="en-US"/>
              <a:pPr/>
              <a:t>28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in SQL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CREATE TABLE Enrolled (sid CHAR(20),</a:t>
            </a:r>
          </a:p>
          <a:p>
            <a:pPr>
              <a:buFontTx/>
              <a:buNone/>
            </a:pPr>
            <a:r>
              <a:rPr lang="en-US"/>
              <a:t>	cid CHAR(20),</a:t>
            </a:r>
          </a:p>
          <a:p>
            <a:pPr>
              <a:buFontTx/>
              <a:buNone/>
            </a:pPr>
            <a:r>
              <a:rPr lang="en-US"/>
              <a:t>	grade INT,</a:t>
            </a:r>
          </a:p>
          <a:p>
            <a:pPr>
              <a:buFontTx/>
              <a:buNone/>
            </a:pPr>
            <a:r>
              <a:rPr lang="en-US"/>
              <a:t>	PRIMARY KEY (sid, cid),</a:t>
            </a:r>
          </a:p>
          <a:p>
            <a:pPr>
              <a:buFontTx/>
              <a:buNone/>
            </a:pPr>
            <a:r>
              <a:rPr lang="en-US"/>
              <a:t>	FOREIGN KEY (sid) REFERENCES Students,</a:t>
            </a:r>
          </a:p>
          <a:p>
            <a:pPr>
              <a:buFontTx/>
              <a:buNone/>
            </a:pPr>
            <a:r>
              <a:rPr lang="en-US"/>
              <a:t>    FOREIGN KEY (cid) REFERENCES Courses)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Does this allow students to received more than one grade for a given course id?</a:t>
            </a:r>
          </a:p>
          <a:p>
            <a:pPr lvl="1"/>
            <a:r>
              <a:rPr lang="en-US"/>
              <a:t>What would it take to allow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3D6-FED9-4AAE-9D06-336C6AB5A54D}" type="slidenum">
              <a:rPr lang="en-US"/>
              <a:pPr/>
              <a:t>29</a:t>
            </a:fld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Constraints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SQL allows for a variety of other constraints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Custom domains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u="sng"/>
              <a:t>NOT NULL</a:t>
            </a:r>
            <a:r>
              <a:rPr lang="en-US"/>
              <a:t> is a simple one</a:t>
            </a:r>
          </a:p>
          <a:p>
            <a:pPr lvl="1">
              <a:lnSpc>
                <a:spcPct val="90000"/>
              </a:lnSpc>
            </a:pPr>
            <a:r>
              <a:rPr lang="en-US"/>
              <a:t>We can also write more generic ones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Table Constraints</a:t>
            </a:r>
            <a:r>
              <a:rPr lang="en-US"/>
              <a:t>: restrict values in a relation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Assertions</a:t>
            </a:r>
            <a:r>
              <a:rPr lang="en-US"/>
              <a:t>: Free form query checks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We’ll talk about these when we get to more advanced SQL</a:t>
            </a:r>
          </a:p>
          <a:p>
            <a:pPr lvl="1">
              <a:lnSpc>
                <a:spcPct val="90000"/>
              </a:lnSpc>
            </a:pPr>
            <a:r>
              <a:rPr lang="en-US"/>
              <a:t>Not all are supported by DB vendors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C90C-1D6A-4A35-A2E0-A26D85D001A3}" type="slidenum">
              <a:rPr lang="en-US"/>
              <a:pPr/>
              <a:t>3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vs. Ternary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relationship is between three entities, a ternary (or higher) relationship is required</a:t>
            </a:r>
          </a:p>
          <a:p>
            <a:endParaRPr lang="en-US"/>
          </a:p>
          <a:p>
            <a:r>
              <a:rPr lang="en-US"/>
              <a:t>Example: The relationship between a Judge and two People</a:t>
            </a:r>
          </a:p>
          <a:p>
            <a:endParaRPr lang="en-US"/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1316038" y="4110038"/>
            <a:ext cx="1025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Judge</a:t>
            </a: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6746875" y="4110038"/>
            <a:ext cx="11445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People</a:t>
            </a:r>
          </a:p>
        </p:txBody>
      </p:sp>
      <p:sp>
        <p:nvSpPr>
          <p:cNvPr id="876550" name="AutoShape 6"/>
          <p:cNvSpPr>
            <a:spLocks noChangeArrowheads="1"/>
          </p:cNvSpPr>
          <p:nvPr/>
        </p:nvSpPr>
        <p:spPr bwMode="auto">
          <a:xfrm>
            <a:off x="3378200" y="3889375"/>
            <a:ext cx="2162175" cy="8318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Judges</a:t>
            </a:r>
          </a:p>
        </p:txBody>
      </p:sp>
      <p:cxnSp>
        <p:nvCxnSpPr>
          <p:cNvPr id="876551" name="AutoShape 7"/>
          <p:cNvCxnSpPr>
            <a:cxnSpLocks noChangeShapeType="1"/>
            <a:stCxn id="876548" idx="3"/>
            <a:endCxn id="876550" idx="1"/>
          </p:cNvCxnSpPr>
          <p:nvPr/>
        </p:nvCxnSpPr>
        <p:spPr bwMode="auto">
          <a:xfrm flipV="1">
            <a:off x="2341563" y="4305300"/>
            <a:ext cx="1036637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6552" name="AutoShape 8"/>
          <p:cNvCxnSpPr>
            <a:cxnSpLocks noChangeShapeType="1"/>
            <a:stCxn id="876549" idx="0"/>
            <a:endCxn id="876550" idx="0"/>
          </p:cNvCxnSpPr>
          <p:nvPr/>
        </p:nvCxnSpPr>
        <p:spPr bwMode="auto">
          <a:xfrm flipH="1" flipV="1">
            <a:off x="4459288" y="3889375"/>
            <a:ext cx="2860675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6553" name="AutoShape 9"/>
          <p:cNvCxnSpPr>
            <a:cxnSpLocks noChangeShapeType="1"/>
            <a:stCxn id="876549" idx="2"/>
            <a:endCxn id="876550" idx="2"/>
          </p:cNvCxnSpPr>
          <p:nvPr/>
        </p:nvCxnSpPr>
        <p:spPr bwMode="auto">
          <a:xfrm flipH="1">
            <a:off x="4459288" y="4576763"/>
            <a:ext cx="2860675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6554" name="Text Box 10"/>
          <p:cNvSpPr txBox="1">
            <a:spLocks noChangeArrowheads="1"/>
          </p:cNvSpPr>
          <p:nvPr/>
        </p:nvSpPr>
        <p:spPr bwMode="auto">
          <a:xfrm>
            <a:off x="5105400" y="3468688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Plaintiff</a:t>
            </a:r>
          </a:p>
        </p:txBody>
      </p:sp>
      <p:sp>
        <p:nvSpPr>
          <p:cNvPr id="876555" name="Text Box 11"/>
          <p:cNvSpPr txBox="1">
            <a:spLocks noChangeArrowheads="1"/>
          </p:cNvSpPr>
          <p:nvPr/>
        </p:nvSpPr>
        <p:spPr bwMode="auto">
          <a:xfrm>
            <a:off x="5105400" y="4611688"/>
            <a:ext cx="159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Defendant</a:t>
            </a:r>
          </a:p>
        </p:txBody>
      </p:sp>
    </p:spTree>
    <p:extLst>
      <p:ext uri="{BB962C8B-B14F-4D97-AF65-F5344CB8AC3E}">
        <p14:creationId xmlns:p14="http://schemas.microsoft.com/office/powerpoint/2010/main" val="39156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938-23F4-47AE-B746-CCA38DADD67F}" type="slidenum">
              <a:rPr lang="en-US"/>
              <a:pPr/>
              <a:t>30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Far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ERD Decisions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Introduction </a:t>
            </a:r>
            <a:r>
              <a:rPr lang="en-US" dirty="0">
                <a:solidFill>
                  <a:schemeClr val="bg2"/>
                </a:solidFill>
              </a:rPr>
              <a:t>to the Relational Model</a:t>
            </a:r>
          </a:p>
          <a:p>
            <a:r>
              <a:rPr lang="en-US" dirty="0">
                <a:solidFill>
                  <a:schemeClr val="bg2"/>
                </a:solidFill>
              </a:rPr>
              <a:t>Integrity Constraints over Relations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Key Constraints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Foreign Key </a:t>
            </a:r>
            <a:r>
              <a:rPr lang="en-US" dirty="0" smtClean="0">
                <a:solidFill>
                  <a:schemeClr val="bg2"/>
                </a:solidFill>
              </a:rPr>
              <a:t>Constraints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General Constraints</a:t>
            </a:r>
          </a:p>
          <a:p>
            <a:r>
              <a:rPr lang="en-US" dirty="0"/>
              <a:t>Enforcing 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B18-E8FB-4E4A-B28B-8A0664868F9A}" type="slidenum">
              <a:rPr lang="en-US"/>
              <a:pPr/>
              <a:t>31</a:t>
            </a:fld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Enforcing Integrity Constraints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adding or updating any row, DBMS must check ICs:</a:t>
            </a:r>
          </a:p>
          <a:p>
            <a:pPr lvl="1"/>
            <a:r>
              <a:rPr lang="en-US"/>
              <a:t>UNIQUE constraints</a:t>
            </a:r>
          </a:p>
          <a:p>
            <a:pPr lvl="1"/>
            <a:r>
              <a:rPr lang="en-US"/>
              <a:t>Primary Key constraints</a:t>
            </a:r>
          </a:p>
          <a:p>
            <a:pPr lvl="1"/>
            <a:r>
              <a:rPr lang="en-US"/>
              <a:t>NOT NULL constraints</a:t>
            </a:r>
          </a:p>
          <a:p>
            <a:pPr lvl="1"/>
            <a:endParaRPr lang="en-US"/>
          </a:p>
          <a:p>
            <a:r>
              <a:rPr lang="en-US"/>
              <a:t>When deleting a row, we don’t need to check UNIQUE or Primary Keys</a:t>
            </a:r>
          </a:p>
          <a:p>
            <a:pPr lvl="1"/>
            <a:r>
              <a:rPr lang="en-US"/>
              <a:t>But what about Foreign Keys constraints?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1E13-49FF-4B31-AEBC-71320C7F9CF2}" type="slidenum">
              <a:rPr lang="en-US"/>
              <a:pPr/>
              <a:t>32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check</a:t>
            </a:r>
          </a:p>
        </p:txBody>
      </p:sp>
      <p:pic>
        <p:nvPicPr>
          <p:cNvPr id="891909" name="Picture 5" descr="Foreign-Key-Updates-Check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719388"/>
            <a:ext cx="8382000" cy="1798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51-24B7-448D-9A40-D2680A2FC915}" type="slidenum">
              <a:rPr lang="en-US"/>
              <a:pPr/>
              <a:t>33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ERD Decisions</a:t>
            </a:r>
          </a:p>
          <a:p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the Relational Model</a:t>
            </a:r>
          </a:p>
          <a:p>
            <a:r>
              <a:rPr lang="en-US" dirty="0"/>
              <a:t>Integrity Constraints over Relations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General Constraints</a:t>
            </a:r>
          </a:p>
          <a:p>
            <a:r>
              <a:rPr lang="en-US" dirty="0"/>
              <a:t>Enforcing 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CE20-7E70-4ADE-B565-80A8BAE71432}" type="slidenum">
              <a:rPr lang="en-US"/>
              <a:pPr/>
              <a:t>4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vs. Ternary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 relationship is really a series of binary relationships, then just show them</a:t>
            </a:r>
          </a:p>
          <a:p>
            <a:r>
              <a:rPr lang="en-US" b="1"/>
              <a:t>Example:</a:t>
            </a:r>
            <a:r>
              <a:rPr lang="en-US"/>
              <a:t> A life insurance policy covers an individual and has a main beneficiary</a:t>
            </a:r>
            <a:endParaRPr lang="en-US" b="1"/>
          </a:p>
        </p:txBody>
      </p:sp>
      <p:sp>
        <p:nvSpPr>
          <p:cNvPr id="900108" name="Rectangle 12"/>
          <p:cNvSpPr>
            <a:spLocks noChangeArrowheads="1"/>
          </p:cNvSpPr>
          <p:nvPr/>
        </p:nvSpPr>
        <p:spPr bwMode="auto">
          <a:xfrm>
            <a:off x="1171575" y="2763838"/>
            <a:ext cx="1008063" cy="466725"/>
          </a:xfrm>
          <a:prstGeom prst="rect">
            <a:avLst/>
          </a:prstGeom>
          <a:solidFill>
            <a:srgbClr val="FF99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Policy</a:t>
            </a:r>
          </a:p>
        </p:txBody>
      </p:sp>
      <p:sp>
        <p:nvSpPr>
          <p:cNvPr id="900109" name="Rectangle 13"/>
          <p:cNvSpPr>
            <a:spLocks noChangeArrowheads="1"/>
          </p:cNvSpPr>
          <p:nvPr/>
        </p:nvSpPr>
        <p:spPr bwMode="auto">
          <a:xfrm>
            <a:off x="6907213" y="2763838"/>
            <a:ext cx="1550987" cy="466725"/>
          </a:xfrm>
          <a:prstGeom prst="rect">
            <a:avLst/>
          </a:prstGeom>
          <a:solidFill>
            <a:srgbClr val="FF99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900110" name="Rectangle 14"/>
          <p:cNvSpPr>
            <a:spLocks noChangeArrowheads="1"/>
          </p:cNvSpPr>
          <p:nvPr/>
        </p:nvSpPr>
        <p:spPr bwMode="auto">
          <a:xfrm>
            <a:off x="3962400" y="3733800"/>
            <a:ext cx="1160463" cy="466725"/>
          </a:xfrm>
          <a:prstGeom prst="rect">
            <a:avLst/>
          </a:prstGeom>
          <a:solidFill>
            <a:srgbClr val="FF99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900111" name="AutoShape 15"/>
          <p:cNvSpPr>
            <a:spLocks noChangeArrowheads="1"/>
          </p:cNvSpPr>
          <p:nvPr/>
        </p:nvSpPr>
        <p:spPr bwMode="auto">
          <a:xfrm>
            <a:off x="3479800" y="2581275"/>
            <a:ext cx="2127250" cy="831850"/>
          </a:xfrm>
          <a:prstGeom prst="diamond">
            <a:avLst/>
          </a:prstGeom>
          <a:solidFill>
            <a:srgbClr val="FF99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Covers</a:t>
            </a:r>
          </a:p>
        </p:txBody>
      </p:sp>
      <p:cxnSp>
        <p:nvCxnSpPr>
          <p:cNvPr id="900112" name="AutoShape 16"/>
          <p:cNvCxnSpPr>
            <a:cxnSpLocks noChangeShapeType="1"/>
            <a:stCxn id="900108" idx="3"/>
            <a:endCxn id="900111" idx="1"/>
          </p:cNvCxnSpPr>
          <p:nvPr/>
        </p:nvCxnSpPr>
        <p:spPr bwMode="auto">
          <a:xfrm>
            <a:off x="2179638" y="2997200"/>
            <a:ext cx="1300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0113" name="AutoShape 17"/>
          <p:cNvCxnSpPr>
            <a:cxnSpLocks noChangeShapeType="1"/>
            <a:stCxn id="900111" idx="3"/>
            <a:endCxn id="900109" idx="1"/>
          </p:cNvCxnSpPr>
          <p:nvPr/>
        </p:nvCxnSpPr>
        <p:spPr bwMode="auto">
          <a:xfrm>
            <a:off x="5607050" y="2997200"/>
            <a:ext cx="1300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0114" name="AutoShape 18"/>
          <p:cNvCxnSpPr>
            <a:cxnSpLocks noChangeShapeType="1"/>
            <a:stCxn id="900110" idx="0"/>
            <a:endCxn id="900111" idx="2"/>
          </p:cNvCxnSpPr>
          <p:nvPr/>
        </p:nvCxnSpPr>
        <p:spPr bwMode="auto">
          <a:xfrm flipV="1">
            <a:off x="4543425" y="34131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0115" name="Text Box 19"/>
          <p:cNvSpPr txBox="1">
            <a:spLocks noChangeArrowheads="1"/>
          </p:cNvSpPr>
          <p:nvPr/>
        </p:nvSpPr>
        <p:spPr bwMode="auto">
          <a:xfrm>
            <a:off x="4630738" y="3276600"/>
            <a:ext cx="1693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Beneficiary</a:t>
            </a:r>
          </a:p>
        </p:txBody>
      </p:sp>
      <p:sp>
        <p:nvSpPr>
          <p:cNvPr id="900116" name="Rectangle 20"/>
          <p:cNvSpPr>
            <a:spLocks noChangeArrowheads="1"/>
          </p:cNvSpPr>
          <p:nvPr/>
        </p:nvSpPr>
        <p:spPr bwMode="auto">
          <a:xfrm>
            <a:off x="381000" y="4373563"/>
            <a:ext cx="1008063" cy="466725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Policy</a:t>
            </a:r>
          </a:p>
        </p:txBody>
      </p:sp>
      <p:sp>
        <p:nvSpPr>
          <p:cNvPr id="900117" name="Rectangle 21"/>
          <p:cNvSpPr>
            <a:spLocks noChangeArrowheads="1"/>
          </p:cNvSpPr>
          <p:nvPr/>
        </p:nvSpPr>
        <p:spPr bwMode="auto">
          <a:xfrm>
            <a:off x="4868863" y="4373563"/>
            <a:ext cx="1550987" cy="466725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900119" name="AutoShape 23"/>
          <p:cNvSpPr>
            <a:spLocks noChangeArrowheads="1"/>
          </p:cNvSpPr>
          <p:nvPr/>
        </p:nvSpPr>
        <p:spPr bwMode="auto">
          <a:xfrm>
            <a:off x="2133600" y="4191000"/>
            <a:ext cx="2127250" cy="831850"/>
          </a:xfrm>
          <a:prstGeom prst="diamond">
            <a:avLst/>
          </a:prstGeom>
          <a:solidFill>
            <a:srgbClr val="CC99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Covers</a:t>
            </a:r>
          </a:p>
        </p:txBody>
      </p:sp>
      <p:cxnSp>
        <p:nvCxnSpPr>
          <p:cNvPr id="900120" name="AutoShape 24"/>
          <p:cNvCxnSpPr>
            <a:cxnSpLocks noChangeShapeType="1"/>
            <a:stCxn id="900116" idx="3"/>
            <a:endCxn id="900119" idx="1"/>
          </p:cNvCxnSpPr>
          <p:nvPr/>
        </p:nvCxnSpPr>
        <p:spPr bwMode="auto">
          <a:xfrm>
            <a:off x="1389063" y="4606925"/>
            <a:ext cx="744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0121" name="AutoShape 25"/>
          <p:cNvCxnSpPr>
            <a:cxnSpLocks noChangeShapeType="1"/>
            <a:stCxn id="900119" idx="3"/>
            <a:endCxn id="900117" idx="1"/>
          </p:cNvCxnSpPr>
          <p:nvPr/>
        </p:nvCxnSpPr>
        <p:spPr bwMode="auto">
          <a:xfrm>
            <a:off x="4260850" y="4606925"/>
            <a:ext cx="608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0124" name="Rectangle 28"/>
          <p:cNvSpPr>
            <a:spLocks noChangeArrowheads="1"/>
          </p:cNvSpPr>
          <p:nvPr/>
        </p:nvSpPr>
        <p:spPr bwMode="auto">
          <a:xfrm>
            <a:off x="7772400" y="5592763"/>
            <a:ext cx="1160463" cy="466725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900125" name="AutoShape 29"/>
          <p:cNvSpPr>
            <a:spLocks noChangeArrowheads="1"/>
          </p:cNvSpPr>
          <p:nvPr/>
        </p:nvSpPr>
        <p:spPr bwMode="auto">
          <a:xfrm>
            <a:off x="4038600" y="5410200"/>
            <a:ext cx="3213100" cy="831850"/>
          </a:xfrm>
          <a:prstGeom prst="diamond">
            <a:avLst/>
          </a:prstGeom>
          <a:solidFill>
            <a:srgbClr val="CC99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Beneficiary</a:t>
            </a:r>
          </a:p>
        </p:txBody>
      </p:sp>
      <p:cxnSp>
        <p:nvCxnSpPr>
          <p:cNvPr id="900126" name="AutoShape 30"/>
          <p:cNvCxnSpPr>
            <a:cxnSpLocks noChangeShapeType="1"/>
            <a:stCxn id="900117" idx="2"/>
            <a:endCxn id="900125" idx="0"/>
          </p:cNvCxnSpPr>
          <p:nvPr/>
        </p:nvCxnSpPr>
        <p:spPr bwMode="auto">
          <a:xfrm>
            <a:off x="5645150" y="4840288"/>
            <a:ext cx="0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0127" name="AutoShape 31"/>
          <p:cNvCxnSpPr>
            <a:cxnSpLocks noChangeShapeType="1"/>
            <a:stCxn id="900125" idx="3"/>
            <a:endCxn id="900124" idx="1"/>
          </p:cNvCxnSpPr>
          <p:nvPr/>
        </p:nvCxnSpPr>
        <p:spPr bwMode="auto">
          <a:xfrm>
            <a:off x="7251700" y="5826125"/>
            <a:ext cx="520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46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C1B-7E1E-4D3A-A9A2-C70F6C329F77}" type="slidenum">
              <a:rPr lang="en-US"/>
              <a:pPr/>
              <a:t>5</a:t>
            </a:fld>
            <a:endParaRPr 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vs. Ternary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2425" indent="-352425"/>
            <a:r>
              <a:rPr lang="en-US"/>
              <a:t>If the relationship doesn’t require its own attributes, we can use ternary (or higher order) instead of aggregation</a:t>
            </a:r>
          </a:p>
          <a:p>
            <a:pPr marL="352425" indent="-352425"/>
            <a:endParaRPr lang="en-US" b="1"/>
          </a:p>
          <a:p>
            <a:pPr marL="352425" indent="-352425"/>
            <a:r>
              <a:rPr lang="en-US" b="1"/>
              <a:t>Example:</a:t>
            </a:r>
            <a:r>
              <a:rPr lang="en-US"/>
              <a:t> If we didn’t need the until attribute above, we could have made the relationship ternary instead</a:t>
            </a:r>
            <a:endParaRPr lang="en-US" b="1"/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1143000" y="49911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Projects</a:t>
            </a:r>
          </a:p>
        </p:txBody>
      </p:sp>
      <p:sp>
        <p:nvSpPr>
          <p:cNvPr id="877573" name="Oval 5"/>
          <p:cNvSpPr>
            <a:spLocks noChangeArrowheads="1"/>
          </p:cNvSpPr>
          <p:nvPr/>
        </p:nvSpPr>
        <p:spPr bwMode="auto">
          <a:xfrm>
            <a:off x="228600" y="4305300"/>
            <a:ext cx="914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pid</a:t>
            </a:r>
          </a:p>
        </p:txBody>
      </p:sp>
      <p:sp>
        <p:nvSpPr>
          <p:cNvPr id="877574" name="Oval 6"/>
          <p:cNvSpPr>
            <a:spLocks noChangeArrowheads="1"/>
          </p:cNvSpPr>
          <p:nvPr/>
        </p:nvSpPr>
        <p:spPr bwMode="auto">
          <a:xfrm>
            <a:off x="1219200" y="4305300"/>
            <a:ext cx="1371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started_on</a:t>
            </a:r>
          </a:p>
        </p:txBody>
      </p:sp>
      <p:sp>
        <p:nvSpPr>
          <p:cNvPr id="877575" name="Oval 7"/>
          <p:cNvSpPr>
            <a:spLocks noChangeArrowheads="1"/>
          </p:cNvSpPr>
          <p:nvPr/>
        </p:nvSpPr>
        <p:spPr bwMode="auto">
          <a:xfrm>
            <a:off x="3925888" y="5867400"/>
            <a:ext cx="9858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since</a:t>
            </a:r>
          </a:p>
        </p:txBody>
      </p:sp>
      <p:cxnSp>
        <p:nvCxnSpPr>
          <p:cNvPr id="877576" name="AutoShape 8"/>
          <p:cNvCxnSpPr>
            <a:cxnSpLocks noChangeShapeType="1"/>
            <a:stCxn id="877573" idx="4"/>
            <a:endCxn id="877572" idx="0"/>
          </p:cNvCxnSpPr>
          <p:nvPr/>
        </p:nvCxnSpPr>
        <p:spPr bwMode="auto">
          <a:xfrm>
            <a:off x="685800" y="4686300"/>
            <a:ext cx="11049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77" name="AutoShape 9"/>
          <p:cNvCxnSpPr>
            <a:cxnSpLocks noChangeShapeType="1"/>
            <a:stCxn id="877574" idx="4"/>
            <a:endCxn id="877572" idx="0"/>
          </p:cNvCxnSpPr>
          <p:nvPr/>
        </p:nvCxnSpPr>
        <p:spPr bwMode="auto">
          <a:xfrm flipH="1">
            <a:off x="1790700" y="46863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78" name="AutoShape 10"/>
          <p:cNvCxnSpPr>
            <a:cxnSpLocks noChangeShapeType="1"/>
            <a:endCxn id="877572" idx="0"/>
          </p:cNvCxnSpPr>
          <p:nvPr/>
        </p:nvCxnSpPr>
        <p:spPr bwMode="auto">
          <a:xfrm flipH="1">
            <a:off x="1790700" y="4610100"/>
            <a:ext cx="1255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7579" name="Oval 11"/>
          <p:cNvSpPr>
            <a:spLocks noChangeArrowheads="1"/>
          </p:cNvSpPr>
          <p:nvPr/>
        </p:nvSpPr>
        <p:spPr bwMode="auto">
          <a:xfrm>
            <a:off x="2743200" y="4305300"/>
            <a:ext cx="9858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pbudget</a:t>
            </a:r>
          </a:p>
        </p:txBody>
      </p:sp>
      <p:cxnSp>
        <p:nvCxnSpPr>
          <p:cNvPr id="877580" name="AutoShape 12"/>
          <p:cNvCxnSpPr>
            <a:cxnSpLocks noChangeShapeType="1"/>
            <a:stCxn id="877575" idx="0"/>
            <a:endCxn id="877589" idx="2"/>
          </p:cNvCxnSpPr>
          <p:nvPr/>
        </p:nvCxnSpPr>
        <p:spPr bwMode="auto">
          <a:xfrm flipV="1">
            <a:off x="44196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81" name="AutoShape 13"/>
          <p:cNvCxnSpPr>
            <a:cxnSpLocks noChangeShapeType="1"/>
            <a:stCxn id="877572" idx="3"/>
            <a:endCxn id="877589" idx="1"/>
          </p:cNvCxnSpPr>
          <p:nvPr/>
        </p:nvCxnSpPr>
        <p:spPr bwMode="auto">
          <a:xfrm>
            <a:off x="2438400" y="5181600"/>
            <a:ext cx="1257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7582" name="Rectangle 14"/>
          <p:cNvSpPr>
            <a:spLocks noChangeArrowheads="1"/>
          </p:cNvSpPr>
          <p:nvPr/>
        </p:nvSpPr>
        <p:spPr bwMode="auto">
          <a:xfrm>
            <a:off x="6172200" y="49530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Departments</a:t>
            </a:r>
          </a:p>
        </p:txBody>
      </p:sp>
      <p:sp>
        <p:nvSpPr>
          <p:cNvPr id="877583" name="Oval 15"/>
          <p:cNvSpPr>
            <a:spLocks noChangeArrowheads="1"/>
          </p:cNvSpPr>
          <p:nvPr/>
        </p:nvSpPr>
        <p:spPr bwMode="auto">
          <a:xfrm>
            <a:off x="5562600" y="4305300"/>
            <a:ext cx="914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did</a:t>
            </a:r>
          </a:p>
        </p:txBody>
      </p:sp>
      <p:sp>
        <p:nvSpPr>
          <p:cNvPr id="877584" name="Oval 16"/>
          <p:cNvSpPr>
            <a:spLocks noChangeArrowheads="1"/>
          </p:cNvSpPr>
          <p:nvPr/>
        </p:nvSpPr>
        <p:spPr bwMode="auto">
          <a:xfrm>
            <a:off x="6553200" y="4305300"/>
            <a:ext cx="914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dname</a:t>
            </a:r>
          </a:p>
        </p:txBody>
      </p:sp>
      <p:sp>
        <p:nvSpPr>
          <p:cNvPr id="877585" name="Oval 17"/>
          <p:cNvSpPr>
            <a:spLocks noChangeArrowheads="1"/>
          </p:cNvSpPr>
          <p:nvPr/>
        </p:nvSpPr>
        <p:spPr bwMode="auto">
          <a:xfrm>
            <a:off x="7543800" y="42672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budget</a:t>
            </a:r>
          </a:p>
        </p:txBody>
      </p:sp>
      <p:cxnSp>
        <p:nvCxnSpPr>
          <p:cNvPr id="877586" name="AutoShape 18"/>
          <p:cNvCxnSpPr>
            <a:cxnSpLocks noChangeShapeType="1"/>
            <a:stCxn id="877583" idx="4"/>
            <a:endCxn id="877582" idx="0"/>
          </p:cNvCxnSpPr>
          <p:nvPr/>
        </p:nvCxnSpPr>
        <p:spPr bwMode="auto">
          <a:xfrm>
            <a:off x="6019800" y="4610100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87" name="AutoShape 19"/>
          <p:cNvCxnSpPr>
            <a:cxnSpLocks noChangeShapeType="1"/>
            <a:stCxn id="877584" idx="4"/>
            <a:endCxn id="877582" idx="0"/>
          </p:cNvCxnSpPr>
          <p:nvPr/>
        </p:nvCxnSpPr>
        <p:spPr bwMode="auto">
          <a:xfrm>
            <a:off x="7010400" y="46101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88" name="AutoShape 20"/>
          <p:cNvCxnSpPr>
            <a:cxnSpLocks noChangeShapeType="1"/>
            <a:stCxn id="877585" idx="4"/>
            <a:endCxn id="877582" idx="0"/>
          </p:cNvCxnSpPr>
          <p:nvPr/>
        </p:nvCxnSpPr>
        <p:spPr bwMode="auto">
          <a:xfrm flipH="1">
            <a:off x="7010400" y="4648200"/>
            <a:ext cx="1028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7589" name="AutoShape 21"/>
          <p:cNvSpPr>
            <a:spLocks noChangeArrowheads="1"/>
          </p:cNvSpPr>
          <p:nvPr/>
        </p:nvSpPr>
        <p:spPr bwMode="auto">
          <a:xfrm>
            <a:off x="3695700" y="4800600"/>
            <a:ext cx="14478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Sponsors</a:t>
            </a:r>
          </a:p>
        </p:txBody>
      </p:sp>
      <p:sp>
        <p:nvSpPr>
          <p:cNvPr id="877591" name="Rectangle 23"/>
          <p:cNvSpPr>
            <a:spLocks noChangeArrowheads="1"/>
          </p:cNvSpPr>
          <p:nvPr/>
        </p:nvSpPr>
        <p:spPr bwMode="auto">
          <a:xfrm>
            <a:off x="3771900" y="37338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Employees</a:t>
            </a:r>
          </a:p>
        </p:txBody>
      </p:sp>
      <p:sp>
        <p:nvSpPr>
          <p:cNvPr id="877592" name="Oval 24"/>
          <p:cNvSpPr>
            <a:spLocks noChangeArrowheads="1"/>
          </p:cNvSpPr>
          <p:nvPr/>
        </p:nvSpPr>
        <p:spPr bwMode="auto">
          <a:xfrm>
            <a:off x="2819400" y="32004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tz</a:t>
            </a:r>
          </a:p>
        </p:txBody>
      </p:sp>
      <p:sp>
        <p:nvSpPr>
          <p:cNvPr id="877593" name="Oval 25"/>
          <p:cNvSpPr>
            <a:spLocks noChangeArrowheads="1"/>
          </p:cNvSpPr>
          <p:nvPr/>
        </p:nvSpPr>
        <p:spPr bwMode="auto">
          <a:xfrm>
            <a:off x="3970338" y="3222625"/>
            <a:ext cx="896937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name</a:t>
            </a:r>
          </a:p>
        </p:txBody>
      </p:sp>
      <p:cxnSp>
        <p:nvCxnSpPr>
          <p:cNvPr id="877594" name="AutoShape 26"/>
          <p:cNvCxnSpPr>
            <a:cxnSpLocks noChangeShapeType="1"/>
            <a:stCxn id="877592" idx="4"/>
            <a:endCxn id="877591" idx="0"/>
          </p:cNvCxnSpPr>
          <p:nvPr/>
        </p:nvCxnSpPr>
        <p:spPr bwMode="auto">
          <a:xfrm>
            <a:off x="3314700" y="3581400"/>
            <a:ext cx="1104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95" name="AutoShape 27"/>
          <p:cNvCxnSpPr>
            <a:cxnSpLocks noChangeShapeType="1"/>
            <a:stCxn id="877593" idx="4"/>
            <a:endCxn id="877591" idx="0"/>
          </p:cNvCxnSpPr>
          <p:nvPr/>
        </p:nvCxnSpPr>
        <p:spPr bwMode="auto">
          <a:xfrm>
            <a:off x="4419600" y="3560763"/>
            <a:ext cx="0" cy="173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96" name="AutoShape 28"/>
          <p:cNvCxnSpPr>
            <a:cxnSpLocks noChangeShapeType="1"/>
            <a:endCxn id="877591" idx="0"/>
          </p:cNvCxnSpPr>
          <p:nvPr/>
        </p:nvCxnSpPr>
        <p:spPr bwMode="auto">
          <a:xfrm flipH="1">
            <a:off x="4419600" y="3352800"/>
            <a:ext cx="1255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7597" name="Oval 29"/>
          <p:cNvSpPr>
            <a:spLocks noChangeArrowheads="1"/>
          </p:cNvSpPr>
          <p:nvPr/>
        </p:nvSpPr>
        <p:spPr bwMode="auto">
          <a:xfrm>
            <a:off x="4953000" y="3200400"/>
            <a:ext cx="9858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lot</a:t>
            </a:r>
          </a:p>
        </p:txBody>
      </p:sp>
      <p:cxnSp>
        <p:nvCxnSpPr>
          <p:cNvPr id="877598" name="AutoShape 30"/>
          <p:cNvCxnSpPr>
            <a:cxnSpLocks noChangeShapeType="1"/>
            <a:stCxn id="877589" idx="3"/>
            <a:endCxn id="877582" idx="1"/>
          </p:cNvCxnSpPr>
          <p:nvPr/>
        </p:nvCxnSpPr>
        <p:spPr bwMode="auto">
          <a:xfrm>
            <a:off x="5143500" y="5181600"/>
            <a:ext cx="1028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7599" name="AutoShape 31"/>
          <p:cNvCxnSpPr>
            <a:cxnSpLocks noChangeShapeType="1"/>
            <a:stCxn id="877589" idx="0"/>
            <a:endCxn id="877591" idx="2"/>
          </p:cNvCxnSpPr>
          <p:nvPr/>
        </p:nvCxnSpPr>
        <p:spPr bwMode="auto">
          <a:xfrm flipV="1">
            <a:off x="4419600" y="4114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7602" name="Text Box 34"/>
          <p:cNvSpPr txBox="1">
            <a:spLocks noChangeArrowheads="1"/>
          </p:cNvSpPr>
          <p:nvPr/>
        </p:nvSpPr>
        <p:spPr bwMode="auto">
          <a:xfrm>
            <a:off x="4349750" y="41148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Monitors</a:t>
            </a:r>
          </a:p>
        </p:txBody>
      </p:sp>
    </p:spTree>
    <p:extLst>
      <p:ext uri="{BB962C8B-B14F-4D97-AF65-F5344CB8AC3E}">
        <p14:creationId xmlns:p14="http://schemas.microsoft.com/office/powerpoint/2010/main" val="5414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AD30-6B98-49CC-B0F1-77DCBBE9708D}" type="slidenum">
              <a:rPr lang="en-US"/>
              <a:pPr/>
              <a:t>6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vs. Ternary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2425" indent="-352425"/>
            <a:r>
              <a:rPr lang="en-US"/>
              <a:t>Some key constraints require aggregation</a:t>
            </a:r>
            <a:endParaRPr lang="en-US" b="1"/>
          </a:p>
          <a:p>
            <a:pPr marL="352425" indent="-352425"/>
            <a:r>
              <a:rPr lang="en-US" b="1"/>
              <a:t>Example:</a:t>
            </a:r>
            <a:r>
              <a:rPr lang="en-US"/>
              <a:t> If at most one employee can monitor each sponsored project</a:t>
            </a:r>
            <a:endParaRPr lang="en-US" b="1"/>
          </a:p>
        </p:txBody>
      </p:sp>
      <p:sp>
        <p:nvSpPr>
          <p:cNvPr id="901151" name="Rectangle 31"/>
          <p:cNvSpPr>
            <a:spLocks noChangeArrowheads="1"/>
          </p:cNvSpPr>
          <p:nvPr/>
        </p:nvSpPr>
        <p:spPr bwMode="auto">
          <a:xfrm>
            <a:off x="533400" y="4343400"/>
            <a:ext cx="8153400" cy="14478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2" name="Rectangle 32"/>
          <p:cNvSpPr>
            <a:spLocks noChangeArrowheads="1"/>
          </p:cNvSpPr>
          <p:nvPr/>
        </p:nvSpPr>
        <p:spPr bwMode="auto">
          <a:xfrm>
            <a:off x="1524000" y="51435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Projects</a:t>
            </a:r>
          </a:p>
        </p:txBody>
      </p:sp>
      <p:sp>
        <p:nvSpPr>
          <p:cNvPr id="901153" name="Oval 33"/>
          <p:cNvSpPr>
            <a:spLocks noChangeArrowheads="1"/>
          </p:cNvSpPr>
          <p:nvPr/>
        </p:nvSpPr>
        <p:spPr bwMode="auto">
          <a:xfrm>
            <a:off x="609600" y="4457700"/>
            <a:ext cx="914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pid</a:t>
            </a:r>
          </a:p>
        </p:txBody>
      </p:sp>
      <p:sp>
        <p:nvSpPr>
          <p:cNvPr id="901154" name="Oval 34"/>
          <p:cNvSpPr>
            <a:spLocks noChangeArrowheads="1"/>
          </p:cNvSpPr>
          <p:nvPr/>
        </p:nvSpPr>
        <p:spPr bwMode="auto">
          <a:xfrm>
            <a:off x="1600200" y="4457700"/>
            <a:ext cx="1371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started_on</a:t>
            </a:r>
          </a:p>
        </p:txBody>
      </p:sp>
      <p:sp>
        <p:nvSpPr>
          <p:cNvPr id="901155" name="Oval 35"/>
          <p:cNvSpPr>
            <a:spLocks noChangeArrowheads="1"/>
          </p:cNvSpPr>
          <p:nvPr/>
        </p:nvSpPr>
        <p:spPr bwMode="auto">
          <a:xfrm>
            <a:off x="4306888" y="4419600"/>
            <a:ext cx="9858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since</a:t>
            </a:r>
          </a:p>
        </p:txBody>
      </p:sp>
      <p:cxnSp>
        <p:nvCxnSpPr>
          <p:cNvPr id="901156" name="AutoShape 36"/>
          <p:cNvCxnSpPr>
            <a:cxnSpLocks noChangeShapeType="1"/>
            <a:stCxn id="901153" idx="4"/>
            <a:endCxn id="901152" idx="0"/>
          </p:cNvCxnSpPr>
          <p:nvPr/>
        </p:nvCxnSpPr>
        <p:spPr bwMode="auto">
          <a:xfrm>
            <a:off x="1066800" y="4838700"/>
            <a:ext cx="11049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57" name="AutoShape 37"/>
          <p:cNvCxnSpPr>
            <a:cxnSpLocks noChangeShapeType="1"/>
            <a:stCxn id="901154" idx="4"/>
            <a:endCxn id="901152" idx="0"/>
          </p:cNvCxnSpPr>
          <p:nvPr/>
        </p:nvCxnSpPr>
        <p:spPr bwMode="auto">
          <a:xfrm flipH="1">
            <a:off x="2171700" y="48387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58" name="AutoShape 38"/>
          <p:cNvCxnSpPr>
            <a:cxnSpLocks noChangeShapeType="1"/>
            <a:endCxn id="901152" idx="0"/>
          </p:cNvCxnSpPr>
          <p:nvPr/>
        </p:nvCxnSpPr>
        <p:spPr bwMode="auto">
          <a:xfrm flipH="1">
            <a:off x="2171700" y="4762500"/>
            <a:ext cx="1255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159" name="Oval 39"/>
          <p:cNvSpPr>
            <a:spLocks noChangeArrowheads="1"/>
          </p:cNvSpPr>
          <p:nvPr/>
        </p:nvSpPr>
        <p:spPr bwMode="auto">
          <a:xfrm>
            <a:off x="3124200" y="4457700"/>
            <a:ext cx="9858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pbudget</a:t>
            </a:r>
          </a:p>
        </p:txBody>
      </p:sp>
      <p:cxnSp>
        <p:nvCxnSpPr>
          <p:cNvPr id="901160" name="AutoShape 40"/>
          <p:cNvCxnSpPr>
            <a:cxnSpLocks noChangeShapeType="1"/>
            <a:stCxn id="901155" idx="4"/>
            <a:endCxn id="901170" idx="0"/>
          </p:cNvCxnSpPr>
          <p:nvPr/>
        </p:nvCxnSpPr>
        <p:spPr bwMode="auto">
          <a:xfrm>
            <a:off x="4800600" y="4800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61" name="AutoShape 41"/>
          <p:cNvCxnSpPr>
            <a:cxnSpLocks noChangeShapeType="1"/>
            <a:stCxn id="901152" idx="3"/>
            <a:endCxn id="901170" idx="1"/>
          </p:cNvCxnSpPr>
          <p:nvPr/>
        </p:nvCxnSpPr>
        <p:spPr bwMode="auto">
          <a:xfrm>
            <a:off x="2819400" y="5334000"/>
            <a:ext cx="1257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162" name="Rectangle 42"/>
          <p:cNvSpPr>
            <a:spLocks noChangeArrowheads="1"/>
          </p:cNvSpPr>
          <p:nvPr/>
        </p:nvSpPr>
        <p:spPr bwMode="auto">
          <a:xfrm>
            <a:off x="6248400" y="51054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Departments</a:t>
            </a:r>
          </a:p>
        </p:txBody>
      </p:sp>
      <p:sp>
        <p:nvSpPr>
          <p:cNvPr id="901163" name="Oval 43"/>
          <p:cNvSpPr>
            <a:spLocks noChangeArrowheads="1"/>
          </p:cNvSpPr>
          <p:nvPr/>
        </p:nvSpPr>
        <p:spPr bwMode="auto">
          <a:xfrm>
            <a:off x="5638800" y="4457700"/>
            <a:ext cx="914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did</a:t>
            </a:r>
          </a:p>
        </p:txBody>
      </p:sp>
      <p:sp>
        <p:nvSpPr>
          <p:cNvPr id="901164" name="Oval 44"/>
          <p:cNvSpPr>
            <a:spLocks noChangeArrowheads="1"/>
          </p:cNvSpPr>
          <p:nvPr/>
        </p:nvSpPr>
        <p:spPr bwMode="auto">
          <a:xfrm>
            <a:off x="6629400" y="4457700"/>
            <a:ext cx="914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dname</a:t>
            </a:r>
          </a:p>
        </p:txBody>
      </p:sp>
      <p:sp>
        <p:nvSpPr>
          <p:cNvPr id="901165" name="Oval 45"/>
          <p:cNvSpPr>
            <a:spLocks noChangeArrowheads="1"/>
          </p:cNvSpPr>
          <p:nvPr/>
        </p:nvSpPr>
        <p:spPr bwMode="auto">
          <a:xfrm>
            <a:off x="7620000" y="4419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budget</a:t>
            </a:r>
          </a:p>
        </p:txBody>
      </p:sp>
      <p:cxnSp>
        <p:nvCxnSpPr>
          <p:cNvPr id="901166" name="AutoShape 46"/>
          <p:cNvCxnSpPr>
            <a:cxnSpLocks noChangeShapeType="1"/>
            <a:stCxn id="901163" idx="4"/>
            <a:endCxn id="901162" idx="0"/>
          </p:cNvCxnSpPr>
          <p:nvPr/>
        </p:nvCxnSpPr>
        <p:spPr bwMode="auto">
          <a:xfrm>
            <a:off x="6096000" y="4762500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67" name="AutoShape 47"/>
          <p:cNvCxnSpPr>
            <a:cxnSpLocks noChangeShapeType="1"/>
            <a:stCxn id="901164" idx="4"/>
            <a:endCxn id="901162" idx="0"/>
          </p:cNvCxnSpPr>
          <p:nvPr/>
        </p:nvCxnSpPr>
        <p:spPr bwMode="auto">
          <a:xfrm>
            <a:off x="7086600" y="47625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68" name="AutoShape 48"/>
          <p:cNvCxnSpPr>
            <a:cxnSpLocks noChangeShapeType="1"/>
            <a:stCxn id="901165" idx="4"/>
            <a:endCxn id="901162" idx="0"/>
          </p:cNvCxnSpPr>
          <p:nvPr/>
        </p:nvCxnSpPr>
        <p:spPr bwMode="auto">
          <a:xfrm flipH="1">
            <a:off x="7086600" y="4800600"/>
            <a:ext cx="1028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69" name="AutoShape 49"/>
          <p:cNvCxnSpPr>
            <a:cxnSpLocks noChangeShapeType="1"/>
            <a:stCxn id="901170" idx="3"/>
            <a:endCxn id="901162" idx="1"/>
          </p:cNvCxnSpPr>
          <p:nvPr/>
        </p:nvCxnSpPr>
        <p:spPr bwMode="auto">
          <a:xfrm>
            <a:off x="5524500" y="5334000"/>
            <a:ext cx="723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170" name="AutoShape 50"/>
          <p:cNvSpPr>
            <a:spLocks noChangeArrowheads="1"/>
          </p:cNvSpPr>
          <p:nvPr/>
        </p:nvSpPr>
        <p:spPr bwMode="auto">
          <a:xfrm>
            <a:off x="4076700" y="4953000"/>
            <a:ext cx="14478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Sponsors</a:t>
            </a:r>
          </a:p>
        </p:txBody>
      </p:sp>
      <p:sp>
        <p:nvSpPr>
          <p:cNvPr id="901171" name="AutoShape 51"/>
          <p:cNvSpPr>
            <a:spLocks noChangeArrowheads="1"/>
          </p:cNvSpPr>
          <p:nvPr/>
        </p:nvSpPr>
        <p:spPr bwMode="auto">
          <a:xfrm>
            <a:off x="4114800" y="3200400"/>
            <a:ext cx="14478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Monitors</a:t>
            </a:r>
          </a:p>
        </p:txBody>
      </p:sp>
      <p:sp>
        <p:nvSpPr>
          <p:cNvPr id="901173" name="Rectangle 53"/>
          <p:cNvSpPr>
            <a:spLocks noChangeArrowheads="1"/>
          </p:cNvSpPr>
          <p:nvPr/>
        </p:nvSpPr>
        <p:spPr bwMode="auto">
          <a:xfrm>
            <a:off x="4191000" y="2667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Employees</a:t>
            </a:r>
          </a:p>
        </p:txBody>
      </p:sp>
      <p:sp>
        <p:nvSpPr>
          <p:cNvPr id="901174" name="Oval 54"/>
          <p:cNvSpPr>
            <a:spLocks noChangeArrowheads="1"/>
          </p:cNvSpPr>
          <p:nvPr/>
        </p:nvSpPr>
        <p:spPr bwMode="auto">
          <a:xfrm>
            <a:off x="3281363" y="2133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tz</a:t>
            </a:r>
          </a:p>
        </p:txBody>
      </p:sp>
      <p:sp>
        <p:nvSpPr>
          <p:cNvPr id="901175" name="Oval 55"/>
          <p:cNvSpPr>
            <a:spLocks noChangeArrowheads="1"/>
          </p:cNvSpPr>
          <p:nvPr/>
        </p:nvSpPr>
        <p:spPr bwMode="auto">
          <a:xfrm>
            <a:off x="4391025" y="2155825"/>
            <a:ext cx="896938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name</a:t>
            </a:r>
          </a:p>
        </p:txBody>
      </p:sp>
      <p:cxnSp>
        <p:nvCxnSpPr>
          <p:cNvPr id="901176" name="AutoShape 56"/>
          <p:cNvCxnSpPr>
            <a:cxnSpLocks noChangeShapeType="1"/>
            <a:stCxn id="901174" idx="4"/>
            <a:endCxn id="901173" idx="0"/>
          </p:cNvCxnSpPr>
          <p:nvPr/>
        </p:nvCxnSpPr>
        <p:spPr bwMode="auto">
          <a:xfrm>
            <a:off x="3776663" y="2514600"/>
            <a:ext cx="106203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77" name="AutoShape 57"/>
          <p:cNvCxnSpPr>
            <a:cxnSpLocks noChangeShapeType="1"/>
            <a:stCxn id="901175" idx="4"/>
            <a:endCxn id="901173" idx="0"/>
          </p:cNvCxnSpPr>
          <p:nvPr/>
        </p:nvCxnSpPr>
        <p:spPr bwMode="auto">
          <a:xfrm flipH="1">
            <a:off x="4838700" y="2493963"/>
            <a:ext cx="1588" cy="173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78" name="AutoShape 58"/>
          <p:cNvCxnSpPr>
            <a:cxnSpLocks noChangeShapeType="1"/>
            <a:endCxn id="901173" idx="0"/>
          </p:cNvCxnSpPr>
          <p:nvPr/>
        </p:nvCxnSpPr>
        <p:spPr bwMode="auto">
          <a:xfrm flipH="1">
            <a:off x="4838700" y="2286000"/>
            <a:ext cx="1255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179" name="Oval 59"/>
          <p:cNvSpPr>
            <a:spLocks noChangeArrowheads="1"/>
          </p:cNvSpPr>
          <p:nvPr/>
        </p:nvSpPr>
        <p:spPr bwMode="auto">
          <a:xfrm>
            <a:off x="5414963" y="2133600"/>
            <a:ext cx="9858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lot</a:t>
            </a:r>
          </a:p>
        </p:txBody>
      </p:sp>
      <p:cxnSp>
        <p:nvCxnSpPr>
          <p:cNvPr id="901180" name="AutoShape 60"/>
          <p:cNvCxnSpPr>
            <a:cxnSpLocks noChangeShapeType="1"/>
            <a:stCxn id="901151" idx="0"/>
            <a:endCxn id="901151" idx="0"/>
          </p:cNvCxnSpPr>
          <p:nvPr/>
        </p:nvCxnSpPr>
        <p:spPr bwMode="auto">
          <a:xfrm>
            <a:off x="4610100" y="43338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181" name="AutoShape 61"/>
          <p:cNvCxnSpPr>
            <a:cxnSpLocks noChangeShapeType="1"/>
            <a:stCxn id="901173" idx="2"/>
            <a:endCxn id="901171" idx="0"/>
          </p:cNvCxnSpPr>
          <p:nvPr/>
        </p:nvCxnSpPr>
        <p:spPr bwMode="auto">
          <a:xfrm>
            <a:off x="4838700" y="3048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184" name="Line 64"/>
          <p:cNvSpPr>
            <a:spLocks noChangeShapeType="1"/>
          </p:cNvSpPr>
          <p:nvPr/>
        </p:nvSpPr>
        <p:spPr bwMode="auto">
          <a:xfrm flipV="1">
            <a:off x="48387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30B5-45E1-46AD-8946-13704369A410}" type="slidenum">
              <a:rPr lang="en-US"/>
              <a:pPr/>
              <a:t>7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vs. Ternary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2425" indent="-352425"/>
            <a:r>
              <a:rPr lang="en-US" dirty="0"/>
              <a:t>Some key constraints require aggregation</a:t>
            </a:r>
            <a:endParaRPr lang="en-US" b="1" dirty="0"/>
          </a:p>
          <a:p>
            <a:pPr marL="352425" indent="-352425"/>
            <a:r>
              <a:rPr lang="en-US" b="1"/>
              <a:t>Example:</a:t>
            </a:r>
            <a:r>
              <a:rPr lang="en-US"/>
              <a:t> If at most one employee can monitor each sponsored project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143000" y="49911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Projects</a:t>
            </a:r>
          </a:p>
        </p:txBody>
      </p:sp>
      <p:sp>
        <p:nvSpPr>
          <p:cNvPr id="903173" name="Oval 5"/>
          <p:cNvSpPr>
            <a:spLocks noChangeArrowheads="1"/>
          </p:cNvSpPr>
          <p:nvPr/>
        </p:nvSpPr>
        <p:spPr bwMode="auto">
          <a:xfrm>
            <a:off x="228600" y="4305300"/>
            <a:ext cx="914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pid</a:t>
            </a:r>
          </a:p>
        </p:txBody>
      </p:sp>
      <p:sp>
        <p:nvSpPr>
          <p:cNvPr id="903174" name="Oval 6"/>
          <p:cNvSpPr>
            <a:spLocks noChangeArrowheads="1"/>
          </p:cNvSpPr>
          <p:nvPr/>
        </p:nvSpPr>
        <p:spPr bwMode="auto">
          <a:xfrm>
            <a:off x="1219200" y="4305300"/>
            <a:ext cx="1371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started_on</a:t>
            </a:r>
          </a:p>
        </p:txBody>
      </p:sp>
      <p:sp>
        <p:nvSpPr>
          <p:cNvPr id="903175" name="Oval 7"/>
          <p:cNvSpPr>
            <a:spLocks noChangeArrowheads="1"/>
          </p:cNvSpPr>
          <p:nvPr/>
        </p:nvSpPr>
        <p:spPr bwMode="auto">
          <a:xfrm>
            <a:off x="3925888" y="5867400"/>
            <a:ext cx="9858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since</a:t>
            </a:r>
          </a:p>
        </p:txBody>
      </p:sp>
      <p:cxnSp>
        <p:nvCxnSpPr>
          <p:cNvPr id="903176" name="AutoShape 8"/>
          <p:cNvCxnSpPr>
            <a:cxnSpLocks noChangeShapeType="1"/>
            <a:stCxn id="903173" idx="4"/>
            <a:endCxn id="903172" idx="0"/>
          </p:cNvCxnSpPr>
          <p:nvPr/>
        </p:nvCxnSpPr>
        <p:spPr bwMode="auto">
          <a:xfrm>
            <a:off x="685800" y="4686300"/>
            <a:ext cx="11049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77" name="AutoShape 9"/>
          <p:cNvCxnSpPr>
            <a:cxnSpLocks noChangeShapeType="1"/>
            <a:stCxn id="903174" idx="4"/>
            <a:endCxn id="903172" idx="0"/>
          </p:cNvCxnSpPr>
          <p:nvPr/>
        </p:nvCxnSpPr>
        <p:spPr bwMode="auto">
          <a:xfrm flipH="1">
            <a:off x="1790700" y="46863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78" name="AutoShape 10"/>
          <p:cNvCxnSpPr>
            <a:cxnSpLocks noChangeShapeType="1"/>
            <a:endCxn id="903172" idx="0"/>
          </p:cNvCxnSpPr>
          <p:nvPr/>
        </p:nvCxnSpPr>
        <p:spPr bwMode="auto">
          <a:xfrm flipH="1">
            <a:off x="1790700" y="4610100"/>
            <a:ext cx="1255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3179" name="Oval 11"/>
          <p:cNvSpPr>
            <a:spLocks noChangeArrowheads="1"/>
          </p:cNvSpPr>
          <p:nvPr/>
        </p:nvSpPr>
        <p:spPr bwMode="auto">
          <a:xfrm>
            <a:off x="2743200" y="4305300"/>
            <a:ext cx="9858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pbudget</a:t>
            </a:r>
          </a:p>
        </p:txBody>
      </p:sp>
      <p:cxnSp>
        <p:nvCxnSpPr>
          <p:cNvPr id="903180" name="AutoShape 12"/>
          <p:cNvCxnSpPr>
            <a:cxnSpLocks noChangeShapeType="1"/>
            <a:stCxn id="903175" idx="0"/>
            <a:endCxn id="903189" idx="2"/>
          </p:cNvCxnSpPr>
          <p:nvPr/>
        </p:nvCxnSpPr>
        <p:spPr bwMode="auto">
          <a:xfrm flipV="1">
            <a:off x="44196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81" name="AutoShape 13"/>
          <p:cNvCxnSpPr>
            <a:cxnSpLocks noChangeShapeType="1"/>
            <a:stCxn id="903172" idx="3"/>
            <a:endCxn id="903189" idx="1"/>
          </p:cNvCxnSpPr>
          <p:nvPr/>
        </p:nvCxnSpPr>
        <p:spPr bwMode="auto">
          <a:xfrm>
            <a:off x="2438400" y="5181600"/>
            <a:ext cx="1257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3182" name="Rectangle 14"/>
          <p:cNvSpPr>
            <a:spLocks noChangeArrowheads="1"/>
          </p:cNvSpPr>
          <p:nvPr/>
        </p:nvSpPr>
        <p:spPr bwMode="auto">
          <a:xfrm>
            <a:off x="6248400" y="49530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Departments</a:t>
            </a:r>
          </a:p>
        </p:txBody>
      </p:sp>
      <p:sp>
        <p:nvSpPr>
          <p:cNvPr id="903183" name="Oval 15"/>
          <p:cNvSpPr>
            <a:spLocks noChangeArrowheads="1"/>
          </p:cNvSpPr>
          <p:nvPr/>
        </p:nvSpPr>
        <p:spPr bwMode="auto">
          <a:xfrm>
            <a:off x="5638800" y="4305300"/>
            <a:ext cx="914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did</a:t>
            </a:r>
          </a:p>
        </p:txBody>
      </p:sp>
      <p:sp>
        <p:nvSpPr>
          <p:cNvPr id="903184" name="Oval 16"/>
          <p:cNvSpPr>
            <a:spLocks noChangeArrowheads="1"/>
          </p:cNvSpPr>
          <p:nvPr/>
        </p:nvSpPr>
        <p:spPr bwMode="auto">
          <a:xfrm>
            <a:off x="6629400" y="4305300"/>
            <a:ext cx="914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dname</a:t>
            </a:r>
          </a:p>
        </p:txBody>
      </p:sp>
      <p:sp>
        <p:nvSpPr>
          <p:cNvPr id="903185" name="Oval 17"/>
          <p:cNvSpPr>
            <a:spLocks noChangeArrowheads="1"/>
          </p:cNvSpPr>
          <p:nvPr/>
        </p:nvSpPr>
        <p:spPr bwMode="auto">
          <a:xfrm>
            <a:off x="7620000" y="42672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budget</a:t>
            </a:r>
          </a:p>
        </p:txBody>
      </p:sp>
      <p:cxnSp>
        <p:nvCxnSpPr>
          <p:cNvPr id="903186" name="AutoShape 18"/>
          <p:cNvCxnSpPr>
            <a:cxnSpLocks noChangeShapeType="1"/>
            <a:stCxn id="903183" idx="4"/>
            <a:endCxn id="903182" idx="0"/>
          </p:cNvCxnSpPr>
          <p:nvPr/>
        </p:nvCxnSpPr>
        <p:spPr bwMode="auto">
          <a:xfrm>
            <a:off x="6096000" y="4610100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87" name="AutoShape 19"/>
          <p:cNvCxnSpPr>
            <a:cxnSpLocks noChangeShapeType="1"/>
            <a:stCxn id="903184" idx="4"/>
            <a:endCxn id="903182" idx="0"/>
          </p:cNvCxnSpPr>
          <p:nvPr/>
        </p:nvCxnSpPr>
        <p:spPr bwMode="auto">
          <a:xfrm>
            <a:off x="7086600" y="46101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88" name="AutoShape 20"/>
          <p:cNvCxnSpPr>
            <a:cxnSpLocks noChangeShapeType="1"/>
            <a:stCxn id="903185" idx="4"/>
            <a:endCxn id="903182" idx="0"/>
          </p:cNvCxnSpPr>
          <p:nvPr/>
        </p:nvCxnSpPr>
        <p:spPr bwMode="auto">
          <a:xfrm flipH="1">
            <a:off x="7086600" y="4648200"/>
            <a:ext cx="1028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3189" name="AutoShape 21"/>
          <p:cNvSpPr>
            <a:spLocks noChangeArrowheads="1"/>
          </p:cNvSpPr>
          <p:nvPr/>
        </p:nvSpPr>
        <p:spPr bwMode="auto">
          <a:xfrm>
            <a:off x="3695700" y="4800600"/>
            <a:ext cx="14478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Sponsors</a:t>
            </a:r>
          </a:p>
        </p:txBody>
      </p:sp>
      <p:sp>
        <p:nvSpPr>
          <p:cNvPr id="903190" name="Rectangle 22"/>
          <p:cNvSpPr>
            <a:spLocks noChangeArrowheads="1"/>
          </p:cNvSpPr>
          <p:nvPr/>
        </p:nvSpPr>
        <p:spPr bwMode="auto">
          <a:xfrm>
            <a:off x="3771900" y="37338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Employees</a:t>
            </a:r>
          </a:p>
        </p:txBody>
      </p:sp>
      <p:sp>
        <p:nvSpPr>
          <p:cNvPr id="903191" name="Oval 23"/>
          <p:cNvSpPr>
            <a:spLocks noChangeArrowheads="1"/>
          </p:cNvSpPr>
          <p:nvPr/>
        </p:nvSpPr>
        <p:spPr bwMode="auto">
          <a:xfrm>
            <a:off x="2819400" y="32004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u="sng">
                <a:cs typeface="Arial" charset="0"/>
              </a:rPr>
              <a:t>tz</a:t>
            </a:r>
          </a:p>
        </p:txBody>
      </p:sp>
      <p:sp>
        <p:nvSpPr>
          <p:cNvPr id="903192" name="Oval 24"/>
          <p:cNvSpPr>
            <a:spLocks noChangeArrowheads="1"/>
          </p:cNvSpPr>
          <p:nvPr/>
        </p:nvSpPr>
        <p:spPr bwMode="auto">
          <a:xfrm>
            <a:off x="3970338" y="3222625"/>
            <a:ext cx="896937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name</a:t>
            </a:r>
          </a:p>
        </p:txBody>
      </p:sp>
      <p:cxnSp>
        <p:nvCxnSpPr>
          <p:cNvPr id="903193" name="AutoShape 25"/>
          <p:cNvCxnSpPr>
            <a:cxnSpLocks noChangeShapeType="1"/>
            <a:stCxn id="903191" idx="4"/>
            <a:endCxn id="903190" idx="0"/>
          </p:cNvCxnSpPr>
          <p:nvPr/>
        </p:nvCxnSpPr>
        <p:spPr bwMode="auto">
          <a:xfrm>
            <a:off x="3314700" y="3581400"/>
            <a:ext cx="1104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94" name="AutoShape 26"/>
          <p:cNvCxnSpPr>
            <a:cxnSpLocks noChangeShapeType="1"/>
            <a:stCxn id="903192" idx="4"/>
            <a:endCxn id="903190" idx="0"/>
          </p:cNvCxnSpPr>
          <p:nvPr/>
        </p:nvCxnSpPr>
        <p:spPr bwMode="auto">
          <a:xfrm>
            <a:off x="4419600" y="3560763"/>
            <a:ext cx="0" cy="173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95" name="AutoShape 27"/>
          <p:cNvCxnSpPr>
            <a:cxnSpLocks noChangeShapeType="1"/>
            <a:endCxn id="903190" idx="0"/>
          </p:cNvCxnSpPr>
          <p:nvPr/>
        </p:nvCxnSpPr>
        <p:spPr bwMode="auto">
          <a:xfrm flipH="1">
            <a:off x="4419600" y="3352800"/>
            <a:ext cx="1255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3196" name="Oval 28"/>
          <p:cNvSpPr>
            <a:spLocks noChangeArrowheads="1"/>
          </p:cNvSpPr>
          <p:nvPr/>
        </p:nvSpPr>
        <p:spPr bwMode="auto">
          <a:xfrm>
            <a:off x="4953000" y="3200400"/>
            <a:ext cx="9858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>
                <a:cs typeface="Arial" charset="0"/>
              </a:rPr>
              <a:t>lot</a:t>
            </a:r>
          </a:p>
        </p:txBody>
      </p:sp>
      <p:cxnSp>
        <p:nvCxnSpPr>
          <p:cNvPr id="903197" name="AutoShape 29"/>
          <p:cNvCxnSpPr>
            <a:cxnSpLocks noChangeShapeType="1"/>
            <a:stCxn id="903189" idx="3"/>
            <a:endCxn id="903182" idx="1"/>
          </p:cNvCxnSpPr>
          <p:nvPr/>
        </p:nvCxnSpPr>
        <p:spPr bwMode="auto">
          <a:xfrm>
            <a:off x="5143500" y="5181600"/>
            <a:ext cx="1104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198" name="AutoShape 30"/>
          <p:cNvCxnSpPr>
            <a:cxnSpLocks noChangeShapeType="1"/>
          </p:cNvCxnSpPr>
          <p:nvPr/>
        </p:nvCxnSpPr>
        <p:spPr bwMode="auto">
          <a:xfrm flipV="1">
            <a:off x="4419600" y="4114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3199" name="Text Box 31"/>
          <p:cNvSpPr txBox="1">
            <a:spLocks noChangeArrowheads="1"/>
          </p:cNvSpPr>
          <p:nvPr/>
        </p:nvSpPr>
        <p:spPr bwMode="auto">
          <a:xfrm>
            <a:off x="4419600" y="42672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Monitors</a:t>
            </a:r>
          </a:p>
        </p:txBody>
      </p:sp>
      <p:cxnSp>
        <p:nvCxnSpPr>
          <p:cNvPr id="903201" name="AutoShape 33"/>
          <p:cNvCxnSpPr>
            <a:cxnSpLocks noChangeShapeType="1"/>
          </p:cNvCxnSpPr>
          <p:nvPr/>
        </p:nvCxnSpPr>
        <p:spPr bwMode="auto">
          <a:xfrm>
            <a:off x="4419600" y="4114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3202" name="AutoShape 34"/>
          <p:cNvCxnSpPr>
            <a:cxnSpLocks noChangeShapeType="1"/>
          </p:cNvCxnSpPr>
          <p:nvPr/>
        </p:nvCxnSpPr>
        <p:spPr bwMode="auto">
          <a:xfrm>
            <a:off x="4419600" y="4114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86600" y="3391694"/>
            <a:ext cx="158889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 smtClean="0"/>
              <a:t>כאשר חץ למלה – זה לא נכון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1307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03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03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F9E1-AA83-4E7D-823D-DA349252B141}" type="slidenum">
              <a:rPr lang="en-US"/>
              <a:pPr/>
              <a:t>8</a:t>
            </a:fld>
            <a:endParaRPr 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a Team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large organization, conceptual design is not done by one person</a:t>
            </a:r>
          </a:p>
          <a:p>
            <a:pPr lvl="1"/>
            <a:r>
              <a:rPr lang="en-US"/>
              <a:t>The team may not even be in the same location</a:t>
            </a:r>
          </a:p>
          <a:p>
            <a:pPr lvl="1"/>
            <a:r>
              <a:rPr lang="en-US"/>
              <a:t>They may not meet that often</a:t>
            </a:r>
          </a:p>
          <a:p>
            <a:r>
              <a:rPr lang="en-US"/>
              <a:t>Usually separate teams will design separate aspects</a:t>
            </a:r>
          </a:p>
          <a:p>
            <a:pPr lvl="1"/>
            <a:r>
              <a:rPr lang="en-US"/>
              <a:t>But they all interact…</a:t>
            </a:r>
          </a:p>
          <a:p>
            <a:pPr lvl="1"/>
            <a:endParaRPr lang="en-US"/>
          </a:p>
          <a:p>
            <a:r>
              <a:rPr lang="en-US"/>
              <a:t>This is why good planning </a:t>
            </a:r>
            <a:r>
              <a:rPr lang="en-US" b="1"/>
              <a:t>before</a:t>
            </a:r>
            <a:r>
              <a:rPr lang="en-US"/>
              <a:t> the design starts is essential</a:t>
            </a:r>
          </a:p>
          <a:p>
            <a:pPr lvl="1"/>
            <a:r>
              <a:rPr lang="en-US"/>
              <a:t>Determine central entities and relationships</a:t>
            </a:r>
          </a:p>
          <a:p>
            <a:pPr lvl="1"/>
            <a:r>
              <a:rPr lang="en-US"/>
              <a:t>Devise </a:t>
            </a:r>
            <a:r>
              <a:rPr lang="en-US" b="1"/>
              <a:t>interfaces</a:t>
            </a:r>
            <a:r>
              <a:rPr lang="en-US"/>
              <a:t> for the central entities or relationships ahead of time</a:t>
            </a:r>
          </a:p>
          <a:p>
            <a:pPr lvl="1"/>
            <a:r>
              <a:rPr lang="en-US"/>
              <a:t>Separation of responsibilities is key</a:t>
            </a:r>
          </a:p>
        </p:txBody>
      </p:sp>
    </p:spTree>
    <p:extLst>
      <p:ext uri="{BB962C8B-B14F-4D97-AF65-F5344CB8AC3E}">
        <p14:creationId xmlns:p14="http://schemas.microsoft.com/office/powerpoint/2010/main" val="24394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Nov 2012</a:t>
            </a:r>
            <a:endParaRPr lang="en-US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DAA-1F87-48DC-89E8-AF60A6546C97}" type="slidenum">
              <a:rPr lang="en-US"/>
              <a:pPr/>
              <a:t>9</a:t>
            </a:fld>
            <a:endParaRPr lang="en-US"/>
          </a:p>
        </p:txBody>
      </p:sp>
      <p:sp>
        <p:nvSpPr>
          <p:cNvPr id="904280" name="Text Box 88"/>
          <p:cNvSpPr txBox="1">
            <a:spLocks noChangeArrowheads="1"/>
          </p:cNvSpPr>
          <p:nvPr/>
        </p:nvSpPr>
        <p:spPr bwMode="auto">
          <a:xfrm>
            <a:off x="7515225" y="5794375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1..*</a:t>
            </a: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presented here a particular style of ERDs</a:t>
            </a:r>
          </a:p>
          <a:p>
            <a:pPr lvl="1"/>
            <a:r>
              <a:rPr lang="en-US"/>
              <a:t>They are graphically simple and easy to learn</a:t>
            </a:r>
          </a:p>
          <a:p>
            <a:pPr lvl="1"/>
            <a:r>
              <a:rPr lang="en-US"/>
              <a:t>There are many other styles and techniques for ERDs</a:t>
            </a:r>
          </a:p>
          <a:p>
            <a:r>
              <a:rPr lang="en-US"/>
              <a:t>Key constraints and participation constraints are expressed with arrows and heavy lines</a:t>
            </a:r>
          </a:p>
          <a:p>
            <a:pPr lvl="1"/>
            <a:r>
              <a:rPr lang="en-US"/>
              <a:t>The Information Systems Engineering book uses another style which makes them numerically explicit</a:t>
            </a:r>
          </a:p>
        </p:txBody>
      </p:sp>
      <p:sp>
        <p:nvSpPr>
          <p:cNvPr id="904230" name="Rectangle 38"/>
          <p:cNvSpPr>
            <a:spLocks noChangeArrowheads="1"/>
          </p:cNvSpPr>
          <p:nvPr/>
        </p:nvSpPr>
        <p:spPr bwMode="auto">
          <a:xfrm>
            <a:off x="3717925" y="3948113"/>
            <a:ext cx="4730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TZ</a:t>
            </a:r>
          </a:p>
        </p:txBody>
      </p:sp>
      <p:sp>
        <p:nvSpPr>
          <p:cNvPr id="904231" name="Rectangle 39"/>
          <p:cNvSpPr>
            <a:spLocks noChangeArrowheads="1"/>
          </p:cNvSpPr>
          <p:nvPr/>
        </p:nvSpPr>
        <p:spPr bwMode="auto">
          <a:xfrm>
            <a:off x="136525" y="3948113"/>
            <a:ext cx="9175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Person</a:t>
            </a:r>
          </a:p>
        </p:txBody>
      </p:sp>
      <p:sp>
        <p:nvSpPr>
          <p:cNvPr id="904232" name="AutoShape 40"/>
          <p:cNvSpPr>
            <a:spLocks noChangeArrowheads="1"/>
          </p:cNvSpPr>
          <p:nvPr/>
        </p:nvSpPr>
        <p:spPr bwMode="auto">
          <a:xfrm>
            <a:off x="1797050" y="3871913"/>
            <a:ext cx="765175" cy="527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has</a:t>
            </a:r>
          </a:p>
        </p:txBody>
      </p:sp>
      <p:cxnSp>
        <p:nvCxnSpPr>
          <p:cNvPr id="904233" name="AutoShape 41"/>
          <p:cNvCxnSpPr>
            <a:cxnSpLocks noChangeShapeType="1"/>
            <a:stCxn id="904230" idx="1"/>
            <a:endCxn id="904232" idx="3"/>
          </p:cNvCxnSpPr>
          <p:nvPr/>
        </p:nvCxnSpPr>
        <p:spPr bwMode="auto">
          <a:xfrm flipH="1" flipV="1">
            <a:off x="2562225" y="4135438"/>
            <a:ext cx="11557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4234" name="AutoShape 42"/>
          <p:cNvCxnSpPr>
            <a:cxnSpLocks noChangeShapeType="1"/>
            <a:stCxn id="904231" idx="3"/>
            <a:endCxn id="904232" idx="1"/>
          </p:cNvCxnSpPr>
          <p:nvPr/>
        </p:nvCxnSpPr>
        <p:spPr bwMode="auto">
          <a:xfrm flipV="1">
            <a:off x="1054100" y="4135438"/>
            <a:ext cx="7429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4235" name="Rectangle 43"/>
          <p:cNvSpPr>
            <a:spLocks noChangeArrowheads="1"/>
          </p:cNvSpPr>
          <p:nvPr/>
        </p:nvSpPr>
        <p:spPr bwMode="auto">
          <a:xfrm>
            <a:off x="3476625" y="4938713"/>
            <a:ext cx="7143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Child</a:t>
            </a:r>
          </a:p>
        </p:txBody>
      </p:sp>
      <p:sp>
        <p:nvSpPr>
          <p:cNvPr id="904236" name="AutoShape 44"/>
          <p:cNvSpPr>
            <a:spLocks noChangeArrowheads="1"/>
          </p:cNvSpPr>
          <p:nvPr/>
        </p:nvSpPr>
        <p:spPr bwMode="auto">
          <a:xfrm>
            <a:off x="1295400" y="4864100"/>
            <a:ext cx="1768475" cy="527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Mother Of</a:t>
            </a:r>
          </a:p>
        </p:txBody>
      </p:sp>
      <p:cxnSp>
        <p:nvCxnSpPr>
          <p:cNvPr id="904237" name="AutoShape 45"/>
          <p:cNvCxnSpPr>
            <a:cxnSpLocks noChangeShapeType="1"/>
            <a:stCxn id="904239" idx="3"/>
            <a:endCxn id="904236" idx="1"/>
          </p:cNvCxnSpPr>
          <p:nvPr/>
        </p:nvCxnSpPr>
        <p:spPr bwMode="auto">
          <a:xfrm>
            <a:off x="1117600" y="5126038"/>
            <a:ext cx="177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4238" name="AutoShape 46"/>
          <p:cNvCxnSpPr>
            <a:cxnSpLocks noChangeShapeType="1"/>
            <a:stCxn id="904235" idx="1"/>
            <a:endCxn id="904236" idx="3"/>
          </p:cNvCxnSpPr>
          <p:nvPr/>
        </p:nvCxnSpPr>
        <p:spPr bwMode="auto">
          <a:xfrm flipH="1">
            <a:off x="3063875" y="5127625"/>
            <a:ext cx="4127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4239" name="Rectangle 47"/>
          <p:cNvSpPr>
            <a:spLocks noChangeArrowheads="1"/>
          </p:cNvSpPr>
          <p:nvPr/>
        </p:nvSpPr>
        <p:spPr bwMode="auto">
          <a:xfrm>
            <a:off x="136525" y="4937125"/>
            <a:ext cx="9810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Woman</a:t>
            </a:r>
          </a:p>
        </p:txBody>
      </p:sp>
      <p:sp>
        <p:nvSpPr>
          <p:cNvPr id="904240" name="Rectangle 48"/>
          <p:cNvSpPr>
            <a:spLocks noChangeArrowheads="1"/>
          </p:cNvSpPr>
          <p:nvPr/>
        </p:nvSpPr>
        <p:spPr bwMode="auto">
          <a:xfrm>
            <a:off x="3159125" y="5888038"/>
            <a:ext cx="10318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904241" name="AutoShape 49"/>
          <p:cNvSpPr>
            <a:spLocks noChangeArrowheads="1"/>
          </p:cNvSpPr>
          <p:nvPr/>
        </p:nvSpPr>
        <p:spPr bwMode="auto">
          <a:xfrm>
            <a:off x="1450975" y="5813425"/>
            <a:ext cx="1457325" cy="527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Lives At</a:t>
            </a:r>
          </a:p>
        </p:txBody>
      </p:sp>
      <p:cxnSp>
        <p:nvCxnSpPr>
          <p:cNvPr id="904242" name="AutoShape 50"/>
          <p:cNvCxnSpPr>
            <a:cxnSpLocks noChangeShapeType="1"/>
            <a:stCxn id="904244" idx="3"/>
            <a:endCxn id="904241" idx="1"/>
          </p:cNvCxnSpPr>
          <p:nvPr/>
        </p:nvCxnSpPr>
        <p:spPr bwMode="auto">
          <a:xfrm>
            <a:off x="1054100" y="6075363"/>
            <a:ext cx="396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4243" name="AutoShape 51"/>
          <p:cNvCxnSpPr>
            <a:cxnSpLocks noChangeShapeType="1"/>
            <a:stCxn id="904240" idx="1"/>
            <a:endCxn id="904241" idx="3"/>
          </p:cNvCxnSpPr>
          <p:nvPr/>
        </p:nvCxnSpPr>
        <p:spPr bwMode="auto">
          <a:xfrm flipH="1">
            <a:off x="2908300" y="6076950"/>
            <a:ext cx="250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4244" name="Rectangle 52"/>
          <p:cNvSpPr>
            <a:spLocks noChangeArrowheads="1"/>
          </p:cNvSpPr>
          <p:nvPr/>
        </p:nvSpPr>
        <p:spPr bwMode="auto">
          <a:xfrm>
            <a:off x="136525" y="5886450"/>
            <a:ext cx="9175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Person</a:t>
            </a:r>
          </a:p>
        </p:txBody>
      </p:sp>
      <p:sp>
        <p:nvSpPr>
          <p:cNvPr id="904260" name="Rectangle 68"/>
          <p:cNvSpPr>
            <a:spLocks noChangeArrowheads="1"/>
          </p:cNvSpPr>
          <p:nvPr/>
        </p:nvSpPr>
        <p:spPr bwMode="auto">
          <a:xfrm>
            <a:off x="8518525" y="3962400"/>
            <a:ext cx="4730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TZ</a:t>
            </a:r>
          </a:p>
        </p:txBody>
      </p:sp>
      <p:sp>
        <p:nvSpPr>
          <p:cNvPr id="904261" name="Rectangle 69"/>
          <p:cNvSpPr>
            <a:spLocks noChangeArrowheads="1"/>
          </p:cNvSpPr>
          <p:nvPr/>
        </p:nvSpPr>
        <p:spPr bwMode="auto">
          <a:xfrm>
            <a:off x="4708525" y="3962400"/>
            <a:ext cx="9175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Person</a:t>
            </a:r>
          </a:p>
        </p:txBody>
      </p:sp>
      <p:sp>
        <p:nvSpPr>
          <p:cNvPr id="904262" name="AutoShape 70"/>
          <p:cNvSpPr>
            <a:spLocks noChangeArrowheads="1"/>
          </p:cNvSpPr>
          <p:nvPr/>
        </p:nvSpPr>
        <p:spPr bwMode="auto">
          <a:xfrm>
            <a:off x="6369050" y="3886200"/>
            <a:ext cx="765175" cy="527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has</a:t>
            </a:r>
          </a:p>
        </p:txBody>
      </p:sp>
      <p:cxnSp>
        <p:nvCxnSpPr>
          <p:cNvPr id="904263" name="AutoShape 71"/>
          <p:cNvCxnSpPr>
            <a:cxnSpLocks noChangeShapeType="1"/>
            <a:stCxn id="904260" idx="1"/>
            <a:endCxn id="904262" idx="3"/>
          </p:cNvCxnSpPr>
          <p:nvPr/>
        </p:nvCxnSpPr>
        <p:spPr bwMode="auto">
          <a:xfrm flipH="1" flipV="1">
            <a:off x="7134225" y="4149725"/>
            <a:ext cx="13843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4264" name="AutoShape 72"/>
          <p:cNvCxnSpPr>
            <a:cxnSpLocks noChangeShapeType="1"/>
            <a:stCxn id="904261" idx="3"/>
            <a:endCxn id="904262" idx="1"/>
          </p:cNvCxnSpPr>
          <p:nvPr/>
        </p:nvCxnSpPr>
        <p:spPr bwMode="auto">
          <a:xfrm flipV="1">
            <a:off x="5626100" y="4149725"/>
            <a:ext cx="7429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4265" name="Rectangle 73"/>
          <p:cNvSpPr>
            <a:spLocks noChangeArrowheads="1"/>
          </p:cNvSpPr>
          <p:nvPr/>
        </p:nvSpPr>
        <p:spPr bwMode="auto">
          <a:xfrm>
            <a:off x="8277225" y="4953000"/>
            <a:ext cx="7143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Child</a:t>
            </a:r>
          </a:p>
        </p:txBody>
      </p:sp>
      <p:sp>
        <p:nvSpPr>
          <p:cNvPr id="904266" name="AutoShape 74"/>
          <p:cNvSpPr>
            <a:spLocks noChangeArrowheads="1"/>
          </p:cNvSpPr>
          <p:nvPr/>
        </p:nvSpPr>
        <p:spPr bwMode="auto">
          <a:xfrm>
            <a:off x="5867400" y="4878388"/>
            <a:ext cx="1768475" cy="527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Mother Of</a:t>
            </a:r>
          </a:p>
        </p:txBody>
      </p:sp>
      <p:cxnSp>
        <p:nvCxnSpPr>
          <p:cNvPr id="904267" name="AutoShape 75"/>
          <p:cNvCxnSpPr>
            <a:cxnSpLocks noChangeShapeType="1"/>
            <a:stCxn id="904269" idx="3"/>
            <a:endCxn id="904266" idx="1"/>
          </p:cNvCxnSpPr>
          <p:nvPr/>
        </p:nvCxnSpPr>
        <p:spPr bwMode="auto">
          <a:xfrm>
            <a:off x="5689600" y="5140325"/>
            <a:ext cx="17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4268" name="AutoShape 76"/>
          <p:cNvCxnSpPr>
            <a:cxnSpLocks noChangeShapeType="1"/>
            <a:stCxn id="904265" idx="1"/>
            <a:endCxn id="904266" idx="3"/>
          </p:cNvCxnSpPr>
          <p:nvPr/>
        </p:nvCxnSpPr>
        <p:spPr bwMode="auto">
          <a:xfrm flipH="1">
            <a:off x="7635875" y="5141913"/>
            <a:ext cx="641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4269" name="Rectangle 77"/>
          <p:cNvSpPr>
            <a:spLocks noChangeArrowheads="1"/>
          </p:cNvSpPr>
          <p:nvPr/>
        </p:nvSpPr>
        <p:spPr bwMode="auto">
          <a:xfrm>
            <a:off x="4708525" y="4951413"/>
            <a:ext cx="9810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Woman</a:t>
            </a:r>
          </a:p>
        </p:txBody>
      </p:sp>
      <p:sp>
        <p:nvSpPr>
          <p:cNvPr id="904270" name="Rectangle 78"/>
          <p:cNvSpPr>
            <a:spLocks noChangeArrowheads="1"/>
          </p:cNvSpPr>
          <p:nvPr/>
        </p:nvSpPr>
        <p:spPr bwMode="auto">
          <a:xfrm>
            <a:off x="7959725" y="5902325"/>
            <a:ext cx="10318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904271" name="AutoShape 79"/>
          <p:cNvSpPr>
            <a:spLocks noChangeArrowheads="1"/>
          </p:cNvSpPr>
          <p:nvPr/>
        </p:nvSpPr>
        <p:spPr bwMode="auto">
          <a:xfrm>
            <a:off x="6022975" y="5827713"/>
            <a:ext cx="1457325" cy="527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Lives At</a:t>
            </a:r>
          </a:p>
        </p:txBody>
      </p:sp>
      <p:cxnSp>
        <p:nvCxnSpPr>
          <p:cNvPr id="904272" name="AutoShape 80"/>
          <p:cNvCxnSpPr>
            <a:cxnSpLocks noChangeShapeType="1"/>
            <a:stCxn id="904274" idx="3"/>
            <a:endCxn id="904271" idx="1"/>
          </p:cNvCxnSpPr>
          <p:nvPr/>
        </p:nvCxnSpPr>
        <p:spPr bwMode="auto">
          <a:xfrm>
            <a:off x="5626100" y="6089650"/>
            <a:ext cx="396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4273" name="AutoShape 81"/>
          <p:cNvCxnSpPr>
            <a:cxnSpLocks noChangeShapeType="1"/>
            <a:stCxn id="904270" idx="1"/>
            <a:endCxn id="904271" idx="3"/>
          </p:cNvCxnSpPr>
          <p:nvPr/>
        </p:nvCxnSpPr>
        <p:spPr bwMode="auto">
          <a:xfrm flipH="1">
            <a:off x="7480300" y="6091238"/>
            <a:ext cx="479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4274" name="Rectangle 82"/>
          <p:cNvSpPr>
            <a:spLocks noChangeArrowheads="1"/>
          </p:cNvSpPr>
          <p:nvPr/>
        </p:nvSpPr>
        <p:spPr bwMode="auto">
          <a:xfrm>
            <a:off x="4708525" y="5900738"/>
            <a:ext cx="9175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Person</a:t>
            </a:r>
          </a:p>
        </p:txBody>
      </p:sp>
      <p:sp>
        <p:nvSpPr>
          <p:cNvPr id="904275" name="Text Box 83"/>
          <p:cNvSpPr txBox="1">
            <a:spLocks noChangeArrowheads="1"/>
          </p:cNvSpPr>
          <p:nvPr/>
        </p:nvSpPr>
        <p:spPr bwMode="auto">
          <a:xfrm>
            <a:off x="5622925" y="3886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904276" name="Text Box 84"/>
          <p:cNvSpPr txBox="1">
            <a:spLocks noChangeArrowheads="1"/>
          </p:cNvSpPr>
          <p:nvPr/>
        </p:nvSpPr>
        <p:spPr bwMode="auto">
          <a:xfrm>
            <a:off x="8001000" y="3886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904277" name="Text Box 85"/>
          <p:cNvSpPr txBox="1">
            <a:spLocks noChangeArrowheads="1"/>
          </p:cNvSpPr>
          <p:nvPr/>
        </p:nvSpPr>
        <p:spPr bwMode="auto">
          <a:xfrm>
            <a:off x="5622925" y="4822825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0..*</a:t>
            </a:r>
          </a:p>
        </p:txBody>
      </p:sp>
      <p:sp>
        <p:nvSpPr>
          <p:cNvPr id="904278" name="Text Box 86"/>
          <p:cNvSpPr txBox="1">
            <a:spLocks noChangeArrowheads="1"/>
          </p:cNvSpPr>
          <p:nvPr/>
        </p:nvSpPr>
        <p:spPr bwMode="auto">
          <a:xfrm>
            <a:off x="8001000" y="48228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904279" name="Text Box 87"/>
          <p:cNvSpPr txBox="1">
            <a:spLocks noChangeArrowheads="1"/>
          </p:cNvSpPr>
          <p:nvPr/>
        </p:nvSpPr>
        <p:spPr bwMode="auto">
          <a:xfrm>
            <a:off x="5622925" y="5794375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0..*</a:t>
            </a:r>
          </a:p>
        </p:txBody>
      </p:sp>
      <p:sp>
        <p:nvSpPr>
          <p:cNvPr id="904281" name="Line 89"/>
          <p:cNvSpPr>
            <a:spLocks noChangeShapeType="1"/>
          </p:cNvSpPr>
          <p:nvPr/>
        </p:nvSpPr>
        <p:spPr bwMode="auto">
          <a:xfrm>
            <a:off x="4419600" y="3810000"/>
            <a:ext cx="0" cy="243840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2004:Templates:Presentations:Designs:Fossil</Template>
  <TotalTime>11807</TotalTime>
  <Words>1688</Words>
  <Application>Microsoft Office PowerPoint</Application>
  <PresentationFormat>‫הצגה על המסך (4:3)</PresentationFormat>
  <Paragraphs>549</Paragraphs>
  <Slides>33</Slides>
  <Notes>32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34" baseType="lpstr">
      <vt:lpstr>Blank Presentation</vt:lpstr>
      <vt:lpstr>ERD2, Relational Model   5 November 2012 Lecture 3</vt:lpstr>
      <vt:lpstr>Topics for Today</vt:lpstr>
      <vt:lpstr>Binary vs. Ternary</vt:lpstr>
      <vt:lpstr>Binary vs. Ternary</vt:lpstr>
      <vt:lpstr>Aggregation vs. Ternary</vt:lpstr>
      <vt:lpstr>Aggregation vs. Ternary</vt:lpstr>
      <vt:lpstr>Aggregation vs. Ternary</vt:lpstr>
      <vt:lpstr>For a Team</vt:lpstr>
      <vt:lpstr>Tools and Techniques</vt:lpstr>
      <vt:lpstr>Tools and Techniques</vt:lpstr>
      <vt:lpstr>So Far</vt:lpstr>
      <vt:lpstr>The Relational Model</vt:lpstr>
      <vt:lpstr>Example Schema</vt:lpstr>
      <vt:lpstr>Duplicates and Ordering</vt:lpstr>
      <vt:lpstr>Domains</vt:lpstr>
      <vt:lpstr>Some Relational Terms</vt:lpstr>
      <vt:lpstr>Creating Relations in SQL</vt:lpstr>
      <vt:lpstr>Adding a record</vt:lpstr>
      <vt:lpstr>Deleting Records</vt:lpstr>
      <vt:lpstr>Updating Records</vt:lpstr>
      <vt:lpstr>So Far</vt:lpstr>
      <vt:lpstr>Integrity Constraints</vt:lpstr>
      <vt:lpstr>Key Constraints</vt:lpstr>
      <vt:lpstr>Key examples</vt:lpstr>
      <vt:lpstr>Keys in SQL</vt:lpstr>
      <vt:lpstr>Foreign Key Constraints</vt:lpstr>
      <vt:lpstr>Foreign Key Enforcement</vt:lpstr>
      <vt:lpstr>Foreign Key in SQL</vt:lpstr>
      <vt:lpstr>General Constraints</vt:lpstr>
      <vt:lpstr>So Far</vt:lpstr>
      <vt:lpstr>Enforcing Integrity Constraints</vt:lpstr>
      <vt:lpstr>What to check</vt:lpstr>
      <vt:lpstr>Conclusion</vt:lpstr>
    </vt:vector>
  </TitlesOfParts>
  <Company>Kinneret College on the Sea of Galilee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ERD2, Relational Model 1</dc:title>
  <dc:subject>ISE324 : Database Systems</dc:subject>
  <dc:creator>Michael J. May</dc:creator>
  <cp:lastModifiedBy>214</cp:lastModifiedBy>
  <cp:revision>152</cp:revision>
  <cp:lastPrinted>2008-02-28T16:18:39Z</cp:lastPrinted>
  <dcterms:created xsi:type="dcterms:W3CDTF">2005-01-11T13:54:57Z</dcterms:created>
  <dcterms:modified xsi:type="dcterms:W3CDTF">2012-11-05T10:24:59Z</dcterms:modified>
</cp:coreProperties>
</file>