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39" r:id="rId4"/>
    <p:sldId id="340" r:id="rId5"/>
    <p:sldId id="342" r:id="rId6"/>
    <p:sldId id="305" r:id="rId7"/>
    <p:sldId id="281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286" r:id="rId18"/>
    <p:sldId id="319" r:id="rId19"/>
    <p:sldId id="288" r:id="rId20"/>
    <p:sldId id="289" r:id="rId21"/>
    <p:sldId id="320" r:id="rId22"/>
    <p:sldId id="321" r:id="rId23"/>
    <p:sldId id="291" r:id="rId24"/>
    <p:sldId id="293" r:id="rId25"/>
    <p:sldId id="322" r:id="rId26"/>
    <p:sldId id="294" r:id="rId27"/>
    <p:sldId id="323" r:id="rId28"/>
    <p:sldId id="324" r:id="rId29"/>
    <p:sldId id="326" r:id="rId30"/>
    <p:sldId id="327" r:id="rId31"/>
    <p:sldId id="295" r:id="rId32"/>
    <p:sldId id="328" r:id="rId33"/>
    <p:sldId id="297" r:id="rId34"/>
    <p:sldId id="298" r:id="rId35"/>
    <p:sldId id="329" r:id="rId36"/>
  </p:sldIdLst>
  <p:sldSz cx="9144000" cy="6858000" type="screen4x3"/>
  <p:notesSz cx="7315200" cy="96012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4660"/>
  </p:normalViewPr>
  <p:slideViewPr>
    <p:cSldViewPr>
      <p:cViewPr varScale="1">
        <p:scale>
          <a:sx n="71" d="100"/>
          <a:sy n="71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C1B08CA-618C-43CF-BDA2-9EAF1FA52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9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31826D9-3350-4B97-B632-C98EC6E6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5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92E9E113-7843-44B4-B0CF-9472A78A65CD}" type="slidenum">
              <a:rPr lang="en-US" sz="1200" smtClean="0"/>
              <a:pPr algn="r"/>
              <a:t>1</a:t>
            </a:fld>
            <a:endParaRPr lang="en-US" sz="1200" smtClean="0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he-IL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7713"/>
            <a:ext cx="5846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/>
          <a:p>
            <a:pPr eaLnBrk="1" hangingPunct="1"/>
            <a:endParaRPr lang="he-I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E1C4F0DF-3618-47F6-AC6A-511E6558C592}" type="slidenum">
              <a:rPr lang="en-US" sz="1200" smtClean="0"/>
              <a:pPr algn="r"/>
              <a:t>2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2532D-7E1F-444D-8117-8728ECB51602}" type="slidenum">
              <a:rPr lang="en-US"/>
              <a:pPr/>
              <a:t>3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D6116-0546-46B0-8DE6-59831966B2EB}" type="slidenum">
              <a:rPr lang="en-US"/>
              <a:pPr/>
              <a:t>4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101B7-0576-4021-9687-DB511CD2E0C8}" type="slidenum">
              <a:rPr lang="en-US"/>
              <a:pPr/>
              <a:t>5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7364B7E4-9A70-429A-B0E0-DD4FC99761B0}" type="slidenum">
              <a:rPr lang="en-US" sz="1200" smtClean="0"/>
              <a:pPr algn="r"/>
              <a:t>6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2FDD68E1-746C-4AFA-9A74-79CD0E1BD92C}" type="slidenum">
              <a:rPr lang="en-US" sz="1200" smtClean="0"/>
              <a:pPr algn="r"/>
              <a:t>7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4FA4B-90E4-4E51-BD38-2D025758C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BDDD7-DC30-4F23-AB25-B3EFA7A92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62484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34100" cy="62484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C6CF0-6B87-4F08-98F8-01BDBFD97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2000" y="0"/>
            <a:ext cx="8001000" cy="914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1FE14-736B-46BF-9356-A129AF1E0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001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209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2098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7A6CDA-6011-4BBF-872F-4D5FE1D52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53AE-FE9F-4394-9F38-0DC2F719C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3DFD5-DF21-41EA-B9CA-B9D9EC5B1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A3B0-F6C7-4106-837E-BDE3328A6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A0D1-E87F-4893-BF98-43973A4D7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2DED-E7BB-4785-B528-A12A6A4CD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5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29B5D-59B3-4D8A-AC53-1EDCBF382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F8204-4C8B-4563-82F8-0145029BE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C281F-267B-4F67-AC00-450FD62EF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1400"/>
            </a:lvl1pPr>
          </a:lstStyle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008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1000"/>
            </a:lvl1pPr>
          </a:lstStyle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778C524-3989-4F80-BF19-EC17C8F86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0" y="6324600"/>
            <a:ext cx="8839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endParaRPr lang="he-IL">
              <a:latin typeface="Arial" pitchFamily="34" charset="0"/>
              <a:cs typeface="+mn-cs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152400" y="838200"/>
            <a:ext cx="8839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endParaRPr lang="he-IL">
              <a:latin typeface="Arial" pitchFamily="34" charset="0"/>
              <a:cs typeface="+mn-cs"/>
            </a:endParaRPr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>
            <a:off x="152400" y="914400"/>
            <a:ext cx="8839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endParaRPr lang="he-IL">
              <a:latin typeface="Aria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  <p:sldLayoutId id="214748366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5B898F7-F619-422C-ADFE-2D725909B32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4325"/>
            <a:ext cx="7770813" cy="3689350"/>
          </a:xfrm>
        </p:spPr>
        <p:txBody>
          <a:bodyPr lIns="81639" tIns="42452" rIns="81639" bIns="42452"/>
          <a:lstStyle/>
          <a:p>
            <a:pPr defTabSz="414338" eaLnBrk="1"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</a:pPr>
            <a:r>
              <a:rPr lang="en-US" sz="4000" dirty="0" smtClean="0"/>
              <a:t>Relational Model 2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4000" dirty="0" smtClean="0">
                <a:solidFill>
                  <a:srgbClr val="000000"/>
                </a:solidFill>
              </a:rPr>
              <a:t/>
            </a:r>
            <a:br>
              <a:rPr lang="en-GB" sz="4000" dirty="0" smtClean="0">
                <a:solidFill>
                  <a:srgbClr val="000000"/>
                </a:solidFill>
              </a:rPr>
            </a:br>
            <a:r>
              <a:rPr lang="en-GB" sz="2500" dirty="0" smtClean="0">
                <a:solidFill>
                  <a:srgbClr val="000000"/>
                </a:solidFill>
              </a:rPr>
              <a:t>12 November 2012</a:t>
            </a:r>
            <a:br>
              <a:rPr lang="en-GB" sz="2500" dirty="0" smtClean="0">
                <a:solidFill>
                  <a:srgbClr val="000000"/>
                </a:solidFill>
              </a:rPr>
            </a:br>
            <a:r>
              <a:rPr lang="en-GB" sz="2500" dirty="0" smtClean="0">
                <a:solidFill>
                  <a:srgbClr val="000000"/>
                </a:solidFill>
              </a:rPr>
              <a:t>Lecture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1C9DA43-9326-4005-BD31-0D26CDABD70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Delete Cascade</a:t>
            </a:r>
          </a:p>
        </p:txBody>
      </p:sp>
      <p:pic>
        <p:nvPicPr>
          <p:cNvPr id="50179" name="Picture 3" descr="Foreign-Example-Star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0" y="2362200"/>
            <a:ext cx="3289300" cy="1917700"/>
          </a:xfrm>
          <a:noFill/>
          <a:ln/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22325" y="1905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Before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105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After</a:t>
            </a:r>
          </a:p>
        </p:txBody>
      </p:sp>
      <p:pic>
        <p:nvPicPr>
          <p:cNvPr id="50182" name="Picture 6" descr="Foreign-Example-Delete-Casca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420938"/>
            <a:ext cx="4114800" cy="1798637"/>
          </a:xfrm>
          <a:noFill/>
          <a:ln/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295400" y="1066800"/>
            <a:ext cx="624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5425" indent="-225425" rtl="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DELETE FROM Students WHERE sid = 53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28" y="4495800"/>
            <a:ext cx="7144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</a:pPr>
            <a:r>
              <a:rPr lang="en-US" sz="1600" dirty="0"/>
              <a:t>CREATE TABLE Enrolled (</a:t>
            </a:r>
            <a:r>
              <a:rPr lang="en-US" sz="1600" dirty="0" err="1"/>
              <a:t>sid</a:t>
            </a:r>
            <a:r>
              <a:rPr lang="en-US" sz="1600" dirty="0"/>
              <a:t> CHAR(20),</a:t>
            </a:r>
          </a:p>
          <a:p>
            <a:pPr algn="l" rtl="0">
              <a:buFontTx/>
              <a:buNone/>
            </a:pPr>
            <a:r>
              <a:rPr lang="en-US" sz="1600" dirty="0" err="1" smtClean="0"/>
              <a:t>cid</a:t>
            </a:r>
            <a:r>
              <a:rPr lang="en-US" sz="1600" dirty="0" smtClean="0"/>
              <a:t> </a:t>
            </a:r>
            <a:r>
              <a:rPr lang="en-US" sz="1600" dirty="0"/>
              <a:t>CHAR(20),</a:t>
            </a:r>
          </a:p>
          <a:p>
            <a:pPr algn="l" rtl="0">
              <a:buFontTx/>
              <a:buNone/>
            </a:pPr>
            <a:r>
              <a:rPr lang="en-US" sz="1600" dirty="0" smtClean="0"/>
              <a:t>grade </a:t>
            </a:r>
            <a:r>
              <a:rPr lang="en-US" sz="1600" dirty="0"/>
              <a:t>INT,</a:t>
            </a:r>
          </a:p>
          <a:p>
            <a:pPr algn="l" rtl="0">
              <a:buFontTx/>
              <a:buNone/>
            </a:pPr>
            <a:r>
              <a:rPr lang="en-US" sz="1600" dirty="0" smtClean="0"/>
              <a:t>PRIMARY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cid</a:t>
            </a:r>
            <a:r>
              <a:rPr lang="en-US" sz="1600" dirty="0"/>
              <a:t>),</a:t>
            </a: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) REFERENCES </a:t>
            </a:r>
            <a:r>
              <a:rPr lang="en-US" sz="1600" dirty="0" smtClean="0"/>
              <a:t>Students </a:t>
            </a:r>
            <a:r>
              <a:rPr lang="en-US" sz="1600" dirty="0" smtClean="0">
                <a:solidFill>
                  <a:srgbClr val="FF0000"/>
                </a:solidFill>
              </a:rPr>
              <a:t>ON DELETE CASCADE,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cid</a:t>
            </a:r>
            <a:r>
              <a:rPr lang="en-US" sz="1600" dirty="0"/>
              <a:t>) REFERENCES Courses)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CB21B6D-C228-4B9A-8AE3-F30CFE9B142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Delete Set Default</a:t>
            </a:r>
          </a:p>
        </p:txBody>
      </p:sp>
      <p:pic>
        <p:nvPicPr>
          <p:cNvPr id="52227" name="Picture 3" descr="Foreign-Example-Star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0" y="2343150"/>
            <a:ext cx="3289300" cy="1917700"/>
          </a:xfrm>
          <a:noFill/>
          <a:ln/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22325" y="1905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Before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105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After</a:t>
            </a:r>
          </a:p>
        </p:txBody>
      </p:sp>
      <p:pic>
        <p:nvPicPr>
          <p:cNvPr id="52230" name="Picture 6" descr="Foreign-Example-Delete-Default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259013"/>
            <a:ext cx="4114800" cy="2084387"/>
          </a:xfrm>
          <a:noFill/>
          <a:ln/>
        </p:spPr>
      </p:pic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295400" y="1066800"/>
            <a:ext cx="624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5425" indent="-225425" rtl="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DELETE FROM Students WHERE sid = 53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28" y="4495800"/>
            <a:ext cx="7373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</a:pPr>
            <a:r>
              <a:rPr lang="en-US" sz="1600" dirty="0"/>
              <a:t>CREATE TABLE Enrolled (</a:t>
            </a:r>
            <a:r>
              <a:rPr lang="en-US" sz="1600" dirty="0" err="1"/>
              <a:t>sid</a:t>
            </a:r>
            <a:r>
              <a:rPr lang="en-US" sz="1600" dirty="0"/>
              <a:t> </a:t>
            </a:r>
            <a:r>
              <a:rPr lang="en-US" sz="1600" dirty="0" smtClean="0"/>
              <a:t>CHAR(20) </a:t>
            </a:r>
            <a:r>
              <a:rPr lang="en-US" sz="1600" b="1" u="sng" dirty="0" smtClean="0">
                <a:solidFill>
                  <a:schemeClr val="accent2"/>
                </a:solidFill>
              </a:rPr>
              <a:t>DEFAULT ‘0’</a:t>
            </a:r>
            <a:r>
              <a:rPr lang="en-US" sz="1600" dirty="0" smtClean="0"/>
              <a:t>,</a:t>
            </a:r>
            <a:endParaRPr lang="en-US" sz="1600" dirty="0"/>
          </a:p>
          <a:p>
            <a:pPr algn="l" rtl="0">
              <a:buFontTx/>
              <a:buNone/>
            </a:pPr>
            <a:r>
              <a:rPr lang="en-US" sz="1600" dirty="0" err="1" smtClean="0"/>
              <a:t>cid</a:t>
            </a:r>
            <a:r>
              <a:rPr lang="en-US" sz="1600" dirty="0" smtClean="0"/>
              <a:t> </a:t>
            </a:r>
            <a:r>
              <a:rPr lang="en-US" sz="1600" dirty="0"/>
              <a:t>CHAR(20),</a:t>
            </a:r>
          </a:p>
          <a:p>
            <a:pPr algn="l" rtl="0">
              <a:buFontTx/>
              <a:buNone/>
            </a:pPr>
            <a:r>
              <a:rPr lang="en-US" sz="1600" dirty="0" smtClean="0"/>
              <a:t>grade </a:t>
            </a:r>
            <a:r>
              <a:rPr lang="en-US" sz="1600" dirty="0"/>
              <a:t>INT,</a:t>
            </a:r>
          </a:p>
          <a:p>
            <a:pPr algn="l" rtl="0">
              <a:buFontTx/>
              <a:buNone/>
            </a:pPr>
            <a:r>
              <a:rPr lang="en-US" sz="1600" dirty="0" smtClean="0"/>
              <a:t>PRIMARY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cid</a:t>
            </a:r>
            <a:r>
              <a:rPr lang="en-US" sz="1600" dirty="0"/>
              <a:t>),</a:t>
            </a: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) REFERENCES </a:t>
            </a:r>
            <a:r>
              <a:rPr lang="en-US" sz="1600" dirty="0" smtClean="0"/>
              <a:t>Students </a:t>
            </a:r>
            <a:r>
              <a:rPr lang="en-US" sz="1600" dirty="0" smtClean="0">
                <a:solidFill>
                  <a:srgbClr val="FF0000"/>
                </a:solidFill>
              </a:rPr>
              <a:t>ON DELETE SET DEFAULT,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cid</a:t>
            </a:r>
            <a:r>
              <a:rPr lang="en-US" sz="1600" dirty="0"/>
              <a:t>) REFERENCES Courses)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F668B32-FE00-4835-9748-7CCC040FFFA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Delete Set Null</a:t>
            </a:r>
          </a:p>
        </p:txBody>
      </p:sp>
      <p:pic>
        <p:nvPicPr>
          <p:cNvPr id="54275" name="Picture 3" descr="Foreign-Example-Star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0" y="2398712"/>
            <a:ext cx="3289300" cy="1917700"/>
          </a:xfrm>
          <a:noFill/>
          <a:ln/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22325" y="1905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Before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05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After</a:t>
            </a:r>
          </a:p>
        </p:txBody>
      </p:sp>
      <p:pic>
        <p:nvPicPr>
          <p:cNvPr id="54278" name="Picture 6" descr="Foreign-Example-Delete-Nul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293937"/>
            <a:ext cx="4114800" cy="2125663"/>
          </a:xfrm>
          <a:noFill/>
          <a:ln/>
        </p:spPr>
      </p:pic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295400" y="1066800"/>
            <a:ext cx="624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5425" indent="-225425" rtl="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DELETE FROM Students WHERE sid = 53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28" y="4495800"/>
            <a:ext cx="7144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</a:pPr>
            <a:r>
              <a:rPr lang="en-US" sz="1600" dirty="0"/>
              <a:t>CREATE TABLE Enrolled (</a:t>
            </a:r>
            <a:r>
              <a:rPr lang="en-US" sz="1600" dirty="0" err="1"/>
              <a:t>sid</a:t>
            </a:r>
            <a:r>
              <a:rPr lang="en-US" sz="1600" dirty="0"/>
              <a:t> CHAR(20),</a:t>
            </a:r>
          </a:p>
          <a:p>
            <a:pPr algn="l" rtl="0">
              <a:buFontTx/>
              <a:buNone/>
            </a:pPr>
            <a:r>
              <a:rPr lang="en-US" sz="1600" dirty="0" err="1" smtClean="0"/>
              <a:t>cid</a:t>
            </a:r>
            <a:r>
              <a:rPr lang="en-US" sz="1600" dirty="0" smtClean="0"/>
              <a:t> </a:t>
            </a:r>
            <a:r>
              <a:rPr lang="en-US" sz="1600" dirty="0"/>
              <a:t>CHAR(20),</a:t>
            </a:r>
          </a:p>
          <a:p>
            <a:pPr algn="l" rtl="0">
              <a:buFontTx/>
              <a:buNone/>
            </a:pPr>
            <a:r>
              <a:rPr lang="en-US" sz="1600" dirty="0" smtClean="0"/>
              <a:t>grade </a:t>
            </a:r>
            <a:r>
              <a:rPr lang="en-US" sz="1600" dirty="0"/>
              <a:t>INT,</a:t>
            </a:r>
          </a:p>
          <a:p>
            <a:pPr algn="l" rtl="0">
              <a:buFontTx/>
              <a:buNone/>
            </a:pPr>
            <a:r>
              <a:rPr lang="en-US" sz="1600" dirty="0" smtClean="0"/>
              <a:t>PRIMARY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cid</a:t>
            </a:r>
            <a:r>
              <a:rPr lang="en-US" sz="1600" dirty="0"/>
              <a:t>),</a:t>
            </a: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) REFERENCES </a:t>
            </a:r>
            <a:r>
              <a:rPr lang="en-US" sz="1600" dirty="0" smtClean="0"/>
              <a:t>Students </a:t>
            </a:r>
            <a:r>
              <a:rPr lang="en-US" sz="1600" dirty="0" smtClean="0">
                <a:solidFill>
                  <a:srgbClr val="FF0000"/>
                </a:solidFill>
              </a:rPr>
              <a:t>ON DELETE SET NULL,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cid</a:t>
            </a:r>
            <a:r>
              <a:rPr lang="en-US" sz="1600" dirty="0"/>
              <a:t>) REFERENCES Courses)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9AF00A3-1341-4B56-8663-4378310C459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Update No Action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822325" y="1905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Before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105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After</a:t>
            </a:r>
          </a:p>
        </p:txBody>
      </p:sp>
      <p:pic>
        <p:nvPicPr>
          <p:cNvPr id="56325" name="Picture 5" descr="Foreign-Example-Delete-Casca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316163"/>
            <a:ext cx="4114800" cy="1798637"/>
          </a:xfrm>
          <a:noFill/>
          <a:ln/>
        </p:spPr>
      </p:pic>
      <p:pic>
        <p:nvPicPr>
          <p:cNvPr id="56326" name="Picture 6" descr="Foreign-Example-Delete-Cascad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316163"/>
            <a:ext cx="4114800" cy="1798637"/>
          </a:xfrm>
          <a:noFill/>
          <a:ln/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914400" y="1219200"/>
            <a:ext cx="715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5425" indent="-225425" rtl="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UPDATE Students SET sid = 13 WHERE sid = 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28" y="4495800"/>
            <a:ext cx="7144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</a:pPr>
            <a:r>
              <a:rPr lang="en-US" sz="1600" dirty="0"/>
              <a:t>CREATE TABLE Enrolled (</a:t>
            </a:r>
            <a:r>
              <a:rPr lang="en-US" sz="1600" dirty="0" err="1"/>
              <a:t>sid</a:t>
            </a:r>
            <a:r>
              <a:rPr lang="en-US" sz="1600" dirty="0"/>
              <a:t> CHAR(20),</a:t>
            </a:r>
          </a:p>
          <a:p>
            <a:pPr algn="l" rtl="0">
              <a:buFontTx/>
              <a:buNone/>
            </a:pPr>
            <a:r>
              <a:rPr lang="en-US" sz="1600" dirty="0" err="1" smtClean="0"/>
              <a:t>cid</a:t>
            </a:r>
            <a:r>
              <a:rPr lang="en-US" sz="1600" dirty="0" smtClean="0"/>
              <a:t> </a:t>
            </a:r>
            <a:r>
              <a:rPr lang="en-US" sz="1600" dirty="0"/>
              <a:t>CHAR(20),</a:t>
            </a:r>
          </a:p>
          <a:p>
            <a:pPr algn="l" rtl="0">
              <a:buFontTx/>
              <a:buNone/>
            </a:pPr>
            <a:r>
              <a:rPr lang="en-US" sz="1600" dirty="0" smtClean="0"/>
              <a:t>grade </a:t>
            </a:r>
            <a:r>
              <a:rPr lang="en-US" sz="1600" dirty="0"/>
              <a:t>INT,</a:t>
            </a:r>
          </a:p>
          <a:p>
            <a:pPr algn="l" rtl="0">
              <a:buFontTx/>
              <a:buNone/>
            </a:pPr>
            <a:r>
              <a:rPr lang="en-US" sz="1600" dirty="0" smtClean="0"/>
              <a:t>PRIMARY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cid</a:t>
            </a:r>
            <a:r>
              <a:rPr lang="en-US" sz="1600" dirty="0" smtClean="0"/>
              <a:t>),</a:t>
            </a:r>
            <a:endParaRPr lang="en-US" sz="1600" dirty="0"/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) REFERENCES </a:t>
            </a:r>
            <a:r>
              <a:rPr lang="en-US" sz="1600" dirty="0" smtClean="0"/>
              <a:t>Students </a:t>
            </a:r>
            <a:r>
              <a:rPr lang="en-US" sz="1600" dirty="0" smtClean="0">
                <a:solidFill>
                  <a:srgbClr val="FF0000"/>
                </a:solidFill>
              </a:rPr>
              <a:t>ON UPDATE NO ACTION,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cid</a:t>
            </a:r>
            <a:r>
              <a:rPr lang="en-US" sz="1600" dirty="0"/>
              <a:t>) REFERENCES Courses)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928C39E-7BFA-4B38-957E-FCAD6E204B5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Update Cascade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822325" y="1905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Before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105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After</a:t>
            </a:r>
          </a:p>
        </p:txBody>
      </p:sp>
      <p:pic>
        <p:nvPicPr>
          <p:cNvPr id="58373" name="Picture 5" descr="Foreign-Example-Delete-Cascad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362200"/>
            <a:ext cx="4114800" cy="1798637"/>
          </a:xfrm>
          <a:noFill/>
          <a:ln/>
        </p:spPr>
      </p:pic>
      <p:pic>
        <p:nvPicPr>
          <p:cNvPr id="58374" name="Picture 6" descr="Foreign-Example-Update-Casca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368550"/>
            <a:ext cx="4114800" cy="1787525"/>
          </a:xfrm>
          <a:noFill/>
          <a:ln/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914400" y="1219200"/>
            <a:ext cx="715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5425" indent="-225425" rtl="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UPDATE Students SET sid = 13 WHERE sid = 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28" y="4495800"/>
            <a:ext cx="7144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</a:pPr>
            <a:r>
              <a:rPr lang="en-US" sz="1600" dirty="0"/>
              <a:t>CREATE TABLE Enrolled (</a:t>
            </a:r>
            <a:r>
              <a:rPr lang="en-US" sz="1600" dirty="0" err="1"/>
              <a:t>sid</a:t>
            </a:r>
            <a:r>
              <a:rPr lang="en-US" sz="1600" dirty="0"/>
              <a:t> CHAR(20),</a:t>
            </a:r>
          </a:p>
          <a:p>
            <a:pPr algn="l" rtl="0">
              <a:buFontTx/>
              <a:buNone/>
            </a:pPr>
            <a:r>
              <a:rPr lang="en-US" sz="1600" dirty="0" err="1" smtClean="0"/>
              <a:t>cid</a:t>
            </a:r>
            <a:r>
              <a:rPr lang="en-US" sz="1600" dirty="0" smtClean="0"/>
              <a:t> </a:t>
            </a:r>
            <a:r>
              <a:rPr lang="en-US" sz="1600" dirty="0"/>
              <a:t>CHAR(20),</a:t>
            </a:r>
          </a:p>
          <a:p>
            <a:pPr algn="l" rtl="0">
              <a:buFontTx/>
              <a:buNone/>
            </a:pPr>
            <a:r>
              <a:rPr lang="en-US" sz="1600" dirty="0" smtClean="0"/>
              <a:t>grade </a:t>
            </a:r>
            <a:r>
              <a:rPr lang="en-US" sz="1600" dirty="0"/>
              <a:t>INT,</a:t>
            </a:r>
          </a:p>
          <a:p>
            <a:pPr algn="l" rtl="0">
              <a:buFontTx/>
              <a:buNone/>
            </a:pPr>
            <a:r>
              <a:rPr lang="en-US" sz="1600" dirty="0" smtClean="0"/>
              <a:t>PRIMARY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cid</a:t>
            </a:r>
            <a:r>
              <a:rPr lang="en-US" sz="1600" dirty="0" smtClean="0"/>
              <a:t>),</a:t>
            </a:r>
            <a:endParaRPr lang="en-US" sz="1600" dirty="0"/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) REFERENCES </a:t>
            </a:r>
            <a:r>
              <a:rPr lang="en-US" sz="1600" dirty="0" smtClean="0"/>
              <a:t>Students </a:t>
            </a:r>
            <a:r>
              <a:rPr lang="en-US" sz="1600" dirty="0" smtClean="0">
                <a:solidFill>
                  <a:srgbClr val="FF0000"/>
                </a:solidFill>
              </a:rPr>
              <a:t>ON UPDATE CASCADE,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cid</a:t>
            </a:r>
            <a:r>
              <a:rPr lang="en-US" sz="1600" dirty="0"/>
              <a:t>) REFERENCES Courses)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FEE4AB9-001F-4189-B981-0D357A88456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Update Set Default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22325" y="1905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Before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105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After</a:t>
            </a:r>
          </a:p>
        </p:txBody>
      </p:sp>
      <p:pic>
        <p:nvPicPr>
          <p:cNvPr id="60421" name="Picture 5" descr="Foreign-Example-Delete-Cascad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362200"/>
            <a:ext cx="4114800" cy="1798637"/>
          </a:xfrm>
          <a:noFill/>
          <a:ln/>
        </p:spPr>
      </p:pic>
      <p:pic>
        <p:nvPicPr>
          <p:cNvPr id="60422" name="Picture 6" descr="Foreign-Example-Update-Default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362200"/>
            <a:ext cx="4114800" cy="1800225"/>
          </a:xfrm>
          <a:noFill/>
          <a:ln/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914400" y="1219200"/>
            <a:ext cx="715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5425" indent="-225425" rtl="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UPDATE Students SET sid = 13 WHERE sid = 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28" y="4495800"/>
            <a:ext cx="7373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</a:pPr>
            <a:r>
              <a:rPr lang="en-US" sz="1600" dirty="0"/>
              <a:t>CREATE TABLE Enrolled (</a:t>
            </a:r>
            <a:r>
              <a:rPr lang="en-US" sz="1600" dirty="0" err="1"/>
              <a:t>sid</a:t>
            </a:r>
            <a:r>
              <a:rPr lang="en-US" sz="1600" dirty="0"/>
              <a:t> </a:t>
            </a:r>
            <a:r>
              <a:rPr lang="en-US" sz="1600" dirty="0" smtClean="0"/>
              <a:t>CHAR(20) </a:t>
            </a:r>
            <a:r>
              <a:rPr lang="en-US" sz="1600" b="1" u="sng" dirty="0" smtClean="0">
                <a:solidFill>
                  <a:schemeClr val="accent2"/>
                </a:solidFill>
              </a:rPr>
              <a:t>DEFAULT ‘0’</a:t>
            </a:r>
            <a:r>
              <a:rPr lang="en-US" sz="1600" dirty="0" smtClean="0"/>
              <a:t>,</a:t>
            </a:r>
            <a:endParaRPr lang="en-US" sz="1600" dirty="0"/>
          </a:p>
          <a:p>
            <a:pPr algn="l" rtl="0">
              <a:buFontTx/>
              <a:buNone/>
            </a:pPr>
            <a:r>
              <a:rPr lang="en-US" sz="1600" dirty="0" err="1" smtClean="0"/>
              <a:t>cid</a:t>
            </a:r>
            <a:r>
              <a:rPr lang="en-US" sz="1600" dirty="0" smtClean="0"/>
              <a:t> </a:t>
            </a:r>
            <a:r>
              <a:rPr lang="en-US" sz="1600" dirty="0"/>
              <a:t>CHAR(20),</a:t>
            </a:r>
          </a:p>
          <a:p>
            <a:pPr algn="l" rtl="0">
              <a:buFontTx/>
              <a:buNone/>
            </a:pPr>
            <a:r>
              <a:rPr lang="en-US" sz="1600" dirty="0" smtClean="0"/>
              <a:t>grade </a:t>
            </a:r>
            <a:r>
              <a:rPr lang="en-US" sz="1600" dirty="0"/>
              <a:t>INT,</a:t>
            </a:r>
          </a:p>
          <a:p>
            <a:pPr algn="l" rtl="0">
              <a:buFontTx/>
              <a:buNone/>
            </a:pPr>
            <a:r>
              <a:rPr lang="en-US" sz="1600" dirty="0" smtClean="0"/>
              <a:t>PRIMARY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cid</a:t>
            </a:r>
            <a:r>
              <a:rPr lang="en-US" sz="1600" dirty="0"/>
              <a:t>),</a:t>
            </a: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) REFERENCES </a:t>
            </a:r>
            <a:r>
              <a:rPr lang="en-US" sz="1600" dirty="0" smtClean="0"/>
              <a:t>Students </a:t>
            </a:r>
            <a:r>
              <a:rPr lang="en-US" sz="1600" dirty="0" smtClean="0">
                <a:solidFill>
                  <a:srgbClr val="FF0000"/>
                </a:solidFill>
              </a:rPr>
              <a:t>ON UPDATE SET DEFAULT,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cid</a:t>
            </a:r>
            <a:r>
              <a:rPr lang="en-US" sz="1600" dirty="0"/>
              <a:t>) REFERENCES Courses)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FCE4FA9-A7EB-4ECC-BE03-EC63886875D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Update Set Null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22325" y="1905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Before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05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After</a:t>
            </a:r>
          </a:p>
        </p:txBody>
      </p:sp>
      <p:pic>
        <p:nvPicPr>
          <p:cNvPr id="62469" name="Picture 5" descr="Foreign-Example-Delete-Cascad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362200"/>
            <a:ext cx="4114800" cy="1798637"/>
          </a:xfrm>
          <a:noFill/>
          <a:ln/>
        </p:spPr>
      </p:pic>
      <p:pic>
        <p:nvPicPr>
          <p:cNvPr id="62470" name="Picture 6" descr="Foreign-Example-Update-Nul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365375"/>
            <a:ext cx="4114800" cy="1792287"/>
          </a:xfrm>
          <a:noFill/>
          <a:ln/>
        </p:spPr>
      </p:pic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914400" y="1219200"/>
            <a:ext cx="715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5425" indent="-225425" rtl="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UPDATE Students SET sid = 13 WHERE sid = 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28" y="4495800"/>
            <a:ext cx="7144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</a:pPr>
            <a:r>
              <a:rPr lang="en-US" sz="1600" dirty="0"/>
              <a:t>CREATE TABLE Enrolled (</a:t>
            </a:r>
            <a:r>
              <a:rPr lang="en-US" sz="1600" dirty="0" err="1"/>
              <a:t>sid</a:t>
            </a:r>
            <a:r>
              <a:rPr lang="en-US" sz="1600" dirty="0"/>
              <a:t> CHAR(20),</a:t>
            </a:r>
          </a:p>
          <a:p>
            <a:pPr algn="l" rtl="0">
              <a:buFontTx/>
              <a:buNone/>
            </a:pPr>
            <a:r>
              <a:rPr lang="en-US" sz="1600" dirty="0" err="1" smtClean="0"/>
              <a:t>cid</a:t>
            </a:r>
            <a:r>
              <a:rPr lang="en-US" sz="1600" dirty="0" smtClean="0"/>
              <a:t> </a:t>
            </a:r>
            <a:r>
              <a:rPr lang="en-US" sz="1600" dirty="0"/>
              <a:t>CHAR(20),</a:t>
            </a:r>
          </a:p>
          <a:p>
            <a:pPr algn="l" rtl="0">
              <a:buFontTx/>
              <a:buNone/>
            </a:pPr>
            <a:r>
              <a:rPr lang="en-US" sz="1600" dirty="0" smtClean="0"/>
              <a:t>grade </a:t>
            </a:r>
            <a:r>
              <a:rPr lang="en-US" sz="1600" dirty="0"/>
              <a:t>INT,</a:t>
            </a:r>
          </a:p>
          <a:p>
            <a:pPr algn="l" rtl="0">
              <a:buFontTx/>
              <a:buNone/>
            </a:pPr>
            <a:r>
              <a:rPr lang="en-US" sz="1600" dirty="0" smtClean="0"/>
              <a:t>PRIMARY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cid</a:t>
            </a:r>
            <a:r>
              <a:rPr lang="en-US" sz="1600" dirty="0" smtClean="0"/>
              <a:t>),</a:t>
            </a:r>
            <a:endParaRPr lang="en-US" sz="1600" dirty="0"/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) REFERENCES </a:t>
            </a:r>
            <a:r>
              <a:rPr lang="en-US" sz="1600" dirty="0" smtClean="0"/>
              <a:t>Students </a:t>
            </a:r>
            <a:r>
              <a:rPr lang="en-US" sz="1600" dirty="0" smtClean="0">
                <a:solidFill>
                  <a:srgbClr val="FF0000"/>
                </a:solidFill>
              </a:rPr>
              <a:t>ON UPDATE SET NULL,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cid</a:t>
            </a:r>
            <a:r>
              <a:rPr lang="en-US" sz="1600" dirty="0"/>
              <a:t>) REFERENCES Courses)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A438FB4-B6AB-4852-8FE3-149A70BABBB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Transactions and Constraints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By default, constraints are checked at the end of each SQL statement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Sometimes that is not the best time to check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Complex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Deleting, then adding rows in a complex network of foreign keys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can instruct the DBMS to wait to check the constraints until the </a:t>
            </a:r>
            <a:r>
              <a:rPr lang="en-US" u="sng" smtClean="0"/>
              <a:t>the end of the transaction</a:t>
            </a:r>
            <a:r>
              <a:rPr lang="en-US" smtClean="0"/>
              <a:t>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the constraint is called “CstNames” we write: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SET CONSTRAINT CstNames DEFERRED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</a:rPr>
              <a:t>[Valid only for Oracle DB]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A1B8C7A-A798-4080-ACAC-BD79A036423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Far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Enforcing Integrity Constraints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</a:rPr>
              <a:t>Transactions and Constraints</a:t>
            </a:r>
          </a:p>
          <a:p>
            <a:pPr eaLnBrk="1" hangingPunct="1"/>
            <a:r>
              <a:rPr lang="en-US" smtClean="0"/>
              <a:t>Querying Relational Data</a:t>
            </a:r>
          </a:p>
          <a:p>
            <a:pPr eaLnBrk="1" hangingPunct="1"/>
            <a:r>
              <a:rPr lang="en-US" smtClean="0"/>
              <a:t>Introduction to Views</a:t>
            </a:r>
          </a:p>
          <a:p>
            <a:pPr lvl="1" eaLnBrk="1" hangingPunct="1"/>
            <a:r>
              <a:rPr lang="en-US" smtClean="0"/>
              <a:t>Updates on Views</a:t>
            </a:r>
          </a:p>
          <a:p>
            <a:pPr eaLnBrk="1" hangingPunct="1"/>
            <a:r>
              <a:rPr lang="en-US" smtClean="0"/>
              <a:t>Destroying/Altering Tables and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16075A6-EABB-496E-A0B8-C48F13B2463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Queries and SQL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 saw some implicit queries before, now let’s talk a bit more about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We’ll see SQL in more depth next lecture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SQL is the most popular </a:t>
            </a:r>
            <a:r>
              <a:rPr lang="en-US" b="1" smtClean="0"/>
              <a:t>relational query language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are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are also many varieties of SQL (dialects) per vendor: PL/SQL, Transact-SQL,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standard for all of what we’ll see this semester is SQL-92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SQL is a (4</a:t>
            </a:r>
            <a:r>
              <a:rPr lang="en-US" baseline="30000" smtClean="0"/>
              <a:t>th</a:t>
            </a:r>
            <a:r>
              <a:rPr lang="en-US" smtClean="0"/>
              <a:t> generation) programming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 describe what data we want to see and the DBMS goes out and fetches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Learning to express what you want is the hardest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It’s easy to write very computationally intensive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4942D06-C03B-4960-B8BC-012434421E9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 for Today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Enforcing Integrity Constraints</a:t>
            </a:r>
          </a:p>
          <a:p>
            <a:pPr lvl="1" eaLnBrk="1" hangingPunct="1"/>
            <a:r>
              <a:rPr lang="en-US" smtClean="0"/>
              <a:t>Transactions and Constraints</a:t>
            </a:r>
          </a:p>
          <a:p>
            <a:pPr eaLnBrk="1" hangingPunct="1"/>
            <a:r>
              <a:rPr lang="en-US" smtClean="0"/>
              <a:t>Querying Relational Data</a:t>
            </a:r>
          </a:p>
          <a:p>
            <a:pPr eaLnBrk="1" hangingPunct="1"/>
            <a:r>
              <a:rPr lang="en-US" smtClean="0"/>
              <a:t>Introduction to Views</a:t>
            </a:r>
          </a:p>
          <a:p>
            <a:pPr lvl="1" eaLnBrk="1" hangingPunct="1"/>
            <a:r>
              <a:rPr lang="en-US" smtClean="0"/>
              <a:t>Updates on Views</a:t>
            </a:r>
          </a:p>
          <a:p>
            <a:pPr eaLnBrk="1" hangingPunct="1"/>
            <a:r>
              <a:rPr lang="en-US" smtClean="0"/>
              <a:t>Destroying/Altering Tables and Views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Source: Ramakrishnan and Gehrke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EC47FAB-1EA7-4FF4-878E-AF2890DB6AA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Queries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Show the students who are older than 18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SELECT * FROM Students S WHERE S.age &gt; 18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* means to show all of the columns in the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 S is an alias for Students (we could have chosen anything)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SELECT T.name, T.age FROM Students T WHERE T.age &gt; 18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This shows only two columns – name and 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 is an alias now (note that it works backwards)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SELECT S.name FROM Students S WHERE S.age &gt; 18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This shows just name (we don’t need to use the filtering condition column)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8D8DD84-47A3-48C8-AA31-53BF46829BA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Queries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Show the students who are over 18 and have a GPA less than 80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SELECT * FROM Students S WHERE S.age &gt; 18 AND S.gpa &lt; 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Two conditions – only rows which fulfill both of the conditions are included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For each student who received a 90 in a course, print the student’s name and course number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SELECT S.name, E.cid FROM Students S, Enrolled E</a:t>
            </a:r>
            <a:br>
              <a:rPr lang="en-US" sz="2000" smtClean="0"/>
            </a:br>
            <a:r>
              <a:rPr lang="en-US" sz="2000" smtClean="0"/>
              <a:t>WHERE S.sid = E.sid AND E.grade = 90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This combines data from two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Called a </a:t>
            </a:r>
            <a:r>
              <a:rPr lang="en-US" sz="1800" b="1" smtClean="0">
                <a:solidFill>
                  <a:schemeClr val="accent2"/>
                </a:solidFill>
              </a:rPr>
              <a:t>JOIN</a:t>
            </a:r>
            <a:r>
              <a:rPr lang="en-US" sz="1800" smtClean="0">
                <a:solidFill>
                  <a:schemeClr val="accent2"/>
                </a:solidFill>
              </a:rPr>
              <a:t> on Students and Enrolled (Inner Join)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Computes all pairs of rows between Students and Enrolled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Filters the pairs based on the WHERE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One of the most common uses of foreign keys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solidFill>
                <a:schemeClr val="accent2"/>
              </a:solidFill>
            </a:endParaRPr>
          </a:p>
        </p:txBody>
      </p:sp>
      <p:sp>
        <p:nvSpPr>
          <p:cNvPr id="915461" name="Line 5"/>
          <p:cNvSpPr>
            <a:spLocks noChangeShapeType="1"/>
          </p:cNvSpPr>
          <p:nvPr/>
        </p:nvSpPr>
        <p:spPr bwMode="auto">
          <a:xfrm>
            <a:off x="533400" y="2438400"/>
            <a:ext cx="8153400" cy="0"/>
          </a:xfrm>
          <a:prstGeom prst="line">
            <a:avLst/>
          </a:prstGeom>
          <a:noFill/>
          <a:ln w="38100" cmpd="dbl">
            <a:solidFill>
              <a:srgbClr val="99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1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1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15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D6E8F8B-C1BB-4B7E-95F7-A3556291EC7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Far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Enforcing Integrity Constraints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</a:rPr>
              <a:t>Transactions and Constraints</a:t>
            </a:r>
          </a:p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Querying Relational Data</a:t>
            </a:r>
          </a:p>
          <a:p>
            <a:pPr eaLnBrk="1" hangingPunct="1"/>
            <a:r>
              <a:rPr lang="en-US" smtClean="0"/>
              <a:t>Introduction to Views</a:t>
            </a:r>
          </a:p>
          <a:p>
            <a:pPr lvl="1" eaLnBrk="1" hangingPunct="1"/>
            <a:r>
              <a:rPr lang="en-US" smtClean="0"/>
              <a:t>Updates on Views</a:t>
            </a:r>
          </a:p>
          <a:p>
            <a:pPr eaLnBrk="1" hangingPunct="1"/>
            <a:r>
              <a:rPr lang="en-US" smtClean="0"/>
              <a:t>Destroying/Altering Tables and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0565267-092A-4E16-94B3-2E260EB074D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Views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view is a </a:t>
            </a:r>
            <a:r>
              <a:rPr lang="en-US" i="1" smtClean="0"/>
              <a:t>virtual relation</a:t>
            </a:r>
            <a:r>
              <a:rPr lang="en-US" smtClean="0"/>
              <a:t> built from other relations (or views)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To the user, a view behaves exactly like a normal relation</a:t>
            </a:r>
          </a:p>
          <a:p>
            <a:pPr lvl="1" eaLnBrk="1" hangingPunct="1"/>
            <a:r>
              <a:rPr lang="en-US" smtClean="0"/>
              <a:t>Under the hood, it is recalculated each time it is accessed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To define a view of all students whose have an 80 in a course:</a:t>
            </a:r>
            <a:br>
              <a:rPr lang="en-US" smtClean="0"/>
            </a:br>
            <a:r>
              <a:rPr lang="en-US" smtClean="0">
                <a:solidFill>
                  <a:schemeClr val="accent2"/>
                </a:solidFill>
              </a:rPr>
              <a:t>CREATE VIEW B-Students (name, sid, course)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</a:t>
            </a:r>
            <a:r>
              <a:rPr lang="en-US" sz="2400" smtClean="0">
                <a:solidFill>
                  <a:schemeClr val="accent2"/>
                </a:solidFill>
              </a:rPr>
              <a:t>AS SELECT S.name, S.sid, E.cid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	FROM Students S, Enrolled E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	WHERE S.sid = E.sid AND E.grade =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8EEF831-158B-4985-B929-6DBDB3ED15B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views?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Provide </a:t>
            </a:r>
            <a:r>
              <a:rPr lang="en-US" sz="2000" i="1" smtClean="0"/>
              <a:t>Logical Data Independence</a:t>
            </a:r>
            <a:endParaRPr lang="en-US" sz="2000" smtClean="0"/>
          </a:p>
          <a:p>
            <a:pPr lvl="1" eaLnBrk="1" hangingPunct="1"/>
            <a:r>
              <a:rPr lang="en-US" sz="1800" smtClean="0"/>
              <a:t>We can rewrite the view’s logic and not change the reading applications</a:t>
            </a:r>
          </a:p>
          <a:p>
            <a:pPr lvl="1" eaLnBrk="1" hangingPunct="1"/>
            <a:r>
              <a:rPr lang="en-US" sz="1800" smtClean="0"/>
              <a:t>We can modify or update the queried relations without affecting the view’s interface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/>
              <a:t>Example: We update the relations, breaking grades out of Enrolled and putting them in separate relation:</a:t>
            </a:r>
          </a:p>
          <a:p>
            <a:pPr lvl="1" eaLnBrk="1" hangingPunct="1"/>
            <a:r>
              <a:rPr lang="en-US" sz="1800" smtClean="0"/>
              <a:t>Students (sid, name, age, gpa)</a:t>
            </a:r>
          </a:p>
          <a:p>
            <a:pPr lvl="1" eaLnBrk="1" hangingPunct="1"/>
            <a:r>
              <a:rPr lang="en-US" sz="1800" smtClean="0"/>
              <a:t>Enrolled(sid, cid)</a:t>
            </a:r>
          </a:p>
          <a:p>
            <a:pPr lvl="1" eaLnBrk="1" hangingPunct="1"/>
            <a:r>
              <a:rPr lang="en-US" sz="1800" smtClean="0"/>
              <a:t>Grades(sid, cid, semester, grade)</a:t>
            </a:r>
          </a:p>
          <a:p>
            <a:pPr eaLnBrk="1" hangingPunct="1"/>
            <a:r>
              <a:rPr lang="en-US" sz="2000" smtClean="0"/>
              <a:t>We can then rewrite the view:</a:t>
            </a:r>
          </a:p>
          <a:p>
            <a:pPr lvl="1" eaLnBrk="1" hangingPunct="1"/>
            <a:r>
              <a:rPr lang="en-US" sz="1800" smtClean="0">
                <a:solidFill>
                  <a:schemeClr val="accent2"/>
                </a:solidFill>
              </a:rPr>
              <a:t>CREATE VIEW B-Students (name, sid, course)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</a:rPr>
              <a:t>	</a:t>
            </a:r>
            <a:r>
              <a:rPr lang="en-US" smtClean="0">
                <a:solidFill>
                  <a:schemeClr val="accent2"/>
                </a:solidFill>
              </a:rPr>
              <a:t>AS SELECT S.name, S.sid, G.cid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FROM Students S, Grades G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WHERE S.sid = G.sid AND G.grade = 80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CBE0466-4AD6-42C3-84CB-46BD0B7EE6E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views?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Provides information hiding and security</a:t>
            </a:r>
          </a:p>
          <a:p>
            <a:pPr lvl="1" eaLnBrk="1" hangingPunct="1"/>
            <a:r>
              <a:rPr lang="en-US" smtClean="0"/>
              <a:t>Can produce derivative relations which hide sensitive data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 Produce a list of students enrolled in a particular class, but don’t show their GPA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CREATE VIEW DB-Enrolled (name, sid, age)</a:t>
            </a:r>
            <a:br>
              <a:rPr lang="en-US" smtClean="0">
                <a:solidFill>
                  <a:schemeClr val="accent2"/>
                </a:solidFill>
              </a:rPr>
            </a:br>
            <a:r>
              <a:rPr lang="en-US" smtClean="0">
                <a:solidFill>
                  <a:schemeClr val="accent2"/>
                </a:solidFill>
              </a:rPr>
              <a:t>AS SELECT S.name, S.sid, S.age </a:t>
            </a:r>
            <a:br>
              <a:rPr lang="en-US" smtClean="0">
                <a:solidFill>
                  <a:schemeClr val="accent2"/>
                </a:solidFill>
              </a:rPr>
            </a:br>
            <a:r>
              <a:rPr lang="en-US" smtClean="0">
                <a:solidFill>
                  <a:schemeClr val="accent2"/>
                </a:solidFill>
              </a:rPr>
              <a:t>FROM Students S, Enrolled E</a:t>
            </a:r>
            <a:br>
              <a:rPr lang="en-US" smtClean="0">
                <a:solidFill>
                  <a:schemeClr val="accent2"/>
                </a:solidFill>
              </a:rPr>
            </a:br>
            <a:r>
              <a:rPr lang="en-US" smtClean="0">
                <a:solidFill>
                  <a:schemeClr val="accent2"/>
                </a:solidFill>
              </a:rPr>
              <a:t>WHERE S.sid = E.sid AND E.cid = ‘102322’</a:t>
            </a:r>
          </a:p>
          <a:p>
            <a:pPr lvl="1" eaLnBrk="1" hangingPunct="1"/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C47ABBD-2316-4EB6-AC64-E95AB8B8655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Updating Views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updating views?</a:t>
            </a:r>
          </a:p>
          <a:p>
            <a:pPr lvl="1" eaLnBrk="1" hangingPunct="1"/>
            <a:r>
              <a:rPr lang="en-US" smtClean="0"/>
              <a:t>In a word – </a:t>
            </a:r>
            <a:r>
              <a:rPr lang="en-US" smtClean="0">
                <a:solidFill>
                  <a:srgbClr val="FF0000"/>
                </a:solidFill>
              </a:rPr>
              <a:t>don’t</a:t>
            </a:r>
          </a:p>
          <a:p>
            <a:pPr lvl="1" eaLnBrk="1" hangingPunct="1"/>
            <a:r>
              <a:rPr lang="en-US" smtClean="0"/>
              <a:t>But if you must…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SQL-92 allows view updates </a:t>
            </a:r>
            <a:r>
              <a:rPr lang="en-US" b="1" smtClean="0"/>
              <a:t>if:</a:t>
            </a:r>
            <a:r>
              <a:rPr lang="en-US" smtClean="0"/>
              <a:t> </a:t>
            </a:r>
            <a:r>
              <a:rPr lang="en-US" u="sng" smtClean="0"/>
              <a:t>They are derived from a single relation and have no aggregation</a:t>
            </a:r>
          </a:p>
          <a:p>
            <a:pPr lvl="1" eaLnBrk="1" hangingPunct="1"/>
            <a:r>
              <a:rPr lang="en-US" smtClean="0"/>
              <a:t>Aggregation – averaging columns, counting rows, etc. (next time)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If you meet the condition:</a:t>
            </a:r>
          </a:p>
          <a:p>
            <a:pPr lvl="1" eaLnBrk="1" hangingPunct="1"/>
            <a:r>
              <a:rPr lang="en-US" smtClean="0"/>
              <a:t>If one update (or delete) one which row represents multiple rows in the source view, </a:t>
            </a:r>
            <a:r>
              <a:rPr lang="en-US" i="1" smtClean="0"/>
              <a:t>all source rows are updated (or deleted)</a:t>
            </a:r>
            <a:endParaRPr lang="en-US" smtClean="0"/>
          </a:p>
          <a:p>
            <a:pPr lvl="1" eaLnBrk="1" hangingPunct="1"/>
            <a:r>
              <a:rPr lang="en-US" smtClean="0"/>
              <a:t>If you add a new row – missing columns are put in </a:t>
            </a:r>
            <a:r>
              <a:rPr lang="en-US" b="1" smtClean="0"/>
              <a:t>null</a:t>
            </a:r>
            <a:endParaRPr lang="en-US" smtClean="0"/>
          </a:p>
          <a:p>
            <a:pPr lvl="2" eaLnBrk="1" hangingPunct="1"/>
            <a:r>
              <a:rPr lang="en-US" sz="1800" smtClean="0"/>
              <a:t>If that’s illegal, you can’t add a row</a:t>
            </a:r>
            <a:endParaRPr lang="he-IL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D286AE1-0EF6-4352-B592-5945D7E50D3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row is many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Students:</a:t>
            </a:r>
          </a:p>
        </p:txBody>
      </p:sp>
      <p:sp>
        <p:nvSpPr>
          <p:cNvPr id="17415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Cohens: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CREATE VIEW Cohens(name, age, gpa) AS 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SELECT DISTINCT S.name, S.age, S.gpa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FROM Students S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WHERE S.name = ’Cohen’</a:t>
            </a:r>
          </a:p>
          <a:p>
            <a:pPr eaLnBrk="1" hangingPunct="1"/>
            <a:endParaRPr lang="en-US" sz="2000" smtClean="0"/>
          </a:p>
        </p:txBody>
      </p:sp>
      <p:pic>
        <p:nvPicPr>
          <p:cNvPr id="17416" name="Picture 4" descr="View-Update-Example-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4343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0581" name="Picture 5" descr="View-Update-Example-Cohen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86200"/>
            <a:ext cx="20574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0583" name="Line 7"/>
          <p:cNvSpPr>
            <a:spLocks noChangeShapeType="1"/>
          </p:cNvSpPr>
          <p:nvPr/>
        </p:nvSpPr>
        <p:spPr bwMode="auto">
          <a:xfrm>
            <a:off x="44958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584" name="Line 8"/>
          <p:cNvSpPr>
            <a:spLocks noChangeShapeType="1"/>
          </p:cNvSpPr>
          <p:nvPr/>
        </p:nvSpPr>
        <p:spPr bwMode="auto">
          <a:xfrm>
            <a:off x="4495800" y="4572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585" name="Line 9"/>
          <p:cNvSpPr>
            <a:spLocks noChangeShapeType="1"/>
          </p:cNvSpPr>
          <p:nvPr/>
        </p:nvSpPr>
        <p:spPr bwMode="auto">
          <a:xfrm flipV="1">
            <a:off x="4495800" y="45720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586" name="Line 10"/>
          <p:cNvSpPr>
            <a:spLocks noChangeShapeType="1"/>
          </p:cNvSpPr>
          <p:nvPr/>
        </p:nvSpPr>
        <p:spPr bwMode="auto">
          <a:xfrm flipV="1">
            <a:off x="4495800" y="48768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587" name="Line 11"/>
          <p:cNvSpPr>
            <a:spLocks noChangeShapeType="1"/>
          </p:cNvSpPr>
          <p:nvPr/>
        </p:nvSpPr>
        <p:spPr bwMode="auto">
          <a:xfrm flipV="1">
            <a:off x="4495800" y="51054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588" name="Line 12"/>
          <p:cNvSpPr>
            <a:spLocks noChangeShapeType="1"/>
          </p:cNvSpPr>
          <p:nvPr/>
        </p:nvSpPr>
        <p:spPr bwMode="auto">
          <a:xfrm>
            <a:off x="4495800" y="571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0589" name="Picture 13" descr="red-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626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0590" name="AutoShape 14"/>
          <p:cNvSpPr>
            <a:spLocks/>
          </p:cNvSpPr>
          <p:nvPr/>
        </p:nvSpPr>
        <p:spPr bwMode="auto">
          <a:xfrm>
            <a:off x="2057400" y="1828800"/>
            <a:ext cx="1752600" cy="590550"/>
          </a:xfrm>
          <a:prstGeom prst="borderCallout2">
            <a:avLst>
              <a:gd name="adj1" fmla="val 19356"/>
              <a:gd name="adj2" fmla="val 104347"/>
              <a:gd name="adj3" fmla="val 19356"/>
              <a:gd name="adj4" fmla="val 137139"/>
              <a:gd name="adj5" fmla="val 45699"/>
              <a:gd name="adj6" fmla="val 2296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rtl="0" eaLnBrk="0" hangingPunct="0"/>
            <a:r>
              <a:rPr lang="en-US" sz="1600">
                <a:solidFill>
                  <a:srgbClr val="FF0000"/>
                </a:solidFill>
              </a:rPr>
              <a:t>Removes duplicate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3" grpId="0" animBg="1"/>
      <p:bldP spid="920584" grpId="0" animBg="1"/>
      <p:bldP spid="920585" grpId="0" animBg="1"/>
      <p:bldP spid="920586" grpId="0" animBg="1"/>
      <p:bldP spid="920587" grpId="0" animBg="1"/>
      <p:bldP spid="920588" grpId="0" animBg="1"/>
      <p:bldP spid="9205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E737E10-4421-4BE5-BFE7-33C6685B4B8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row is many</a:t>
            </a:r>
          </a:p>
        </p:txBody>
      </p:sp>
      <p:pic>
        <p:nvPicPr>
          <p:cNvPr id="18438" name="Picture 6" descr="View-Update-Example-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43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View-Update-Example-Cohen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20574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2400" y="1219200"/>
            <a:ext cx="888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UPDATE Cohens SET gpa = 81 WHERE age = 20 and gpa = 80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52400" y="2057400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/>
              <a:t>Before:</a:t>
            </a:r>
          </a:p>
        </p:txBody>
      </p:sp>
      <p:sp>
        <p:nvSpPr>
          <p:cNvPr id="921611" name="Text Box 11"/>
          <p:cNvSpPr txBox="1">
            <a:spLocks noChangeArrowheads="1"/>
          </p:cNvSpPr>
          <p:nvPr/>
        </p:nvSpPr>
        <p:spPr bwMode="auto">
          <a:xfrm>
            <a:off x="152400" y="4800600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/>
              <a:t>After:</a:t>
            </a:r>
          </a:p>
        </p:txBody>
      </p:sp>
      <p:pic>
        <p:nvPicPr>
          <p:cNvPr id="921612" name="Picture 12" descr="View-Update-Example-Cohens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20574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13" name="Picture 13" descr="View-Update-Example-StudentsAf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435451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14" name="Line 14"/>
          <p:cNvSpPr>
            <a:spLocks noChangeShapeType="1"/>
          </p:cNvSpPr>
          <p:nvPr/>
        </p:nvSpPr>
        <p:spPr bwMode="auto">
          <a:xfrm flipV="1">
            <a:off x="3581400" y="4876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3581400" y="541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4038600" y="1752600"/>
            <a:ext cx="0" cy="4419600"/>
          </a:xfrm>
          <a:prstGeom prst="line">
            <a:avLst/>
          </a:prstGeom>
          <a:noFill/>
          <a:ln w="19050">
            <a:solidFill>
              <a:srgbClr val="99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1" grpId="0"/>
      <p:bldP spid="921614" grpId="0" animBg="1"/>
      <p:bldP spid="9216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FB05E96-84AA-4199-B18E-F229E16882D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row</a:t>
            </a:r>
          </a:p>
        </p:txBody>
      </p:sp>
      <p:pic>
        <p:nvPicPr>
          <p:cNvPr id="19462" name="Picture 3" descr="View-Update-Example-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4343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685800" y="1066800"/>
            <a:ext cx="776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INSERT INTO Cohens (name, age, gpa) VALUES (‘Cohen’, 21, 89)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52400" y="2057400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/>
              <a:t>Before:</a:t>
            </a:r>
          </a:p>
        </p:txBody>
      </p: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152400" y="4800600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algn="l" rtl="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/>
              <a:t>After:</a:t>
            </a:r>
          </a:p>
        </p:txBody>
      </p:sp>
      <p:pic>
        <p:nvPicPr>
          <p:cNvPr id="926733" name="Picture 13" descr="View-Add-Ille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4038600"/>
            <a:ext cx="4367212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6734" name="Line 14"/>
          <p:cNvSpPr>
            <a:spLocks noChangeShapeType="1"/>
          </p:cNvSpPr>
          <p:nvPr/>
        </p:nvSpPr>
        <p:spPr bwMode="auto">
          <a:xfrm>
            <a:off x="238125" y="6134100"/>
            <a:ext cx="1295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7" grpId="0"/>
      <p:bldP spid="9267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8B4D-FBCE-4707-8B1A-153470CA65E4}" type="slidenum">
              <a:rPr lang="en-US"/>
              <a:pPr/>
              <a:t>3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 in SQL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1800" dirty="0" smtClean="0"/>
              <a:t>Students </a:t>
            </a:r>
            <a:r>
              <a:rPr lang="en-US" sz="1800" dirty="0"/>
              <a:t>(</a:t>
            </a:r>
            <a:r>
              <a:rPr lang="en-US" sz="1800" i="1" u="sng" dirty="0" err="1"/>
              <a:t>sid:</a:t>
            </a:r>
            <a:r>
              <a:rPr lang="en-US" sz="1800" u="sng" dirty="0" err="1"/>
              <a:t>string</a:t>
            </a:r>
            <a:r>
              <a:rPr lang="en-US" sz="1800" dirty="0"/>
              <a:t>, </a:t>
            </a:r>
            <a:r>
              <a:rPr lang="en-US" sz="1800" i="1" dirty="0" err="1"/>
              <a:t>name</a:t>
            </a:r>
            <a:r>
              <a:rPr lang="en-US" sz="1800" dirty="0" err="1"/>
              <a:t>:string</a:t>
            </a:r>
            <a:r>
              <a:rPr lang="en-US" sz="1800" dirty="0"/>
              <a:t>, </a:t>
            </a:r>
            <a:r>
              <a:rPr lang="en-US" sz="1800" i="1" dirty="0" err="1"/>
              <a:t>login</a:t>
            </a:r>
            <a:r>
              <a:rPr lang="en-US" sz="1800" dirty="0" err="1"/>
              <a:t>:string</a:t>
            </a:r>
            <a:r>
              <a:rPr lang="en-US" sz="1800" dirty="0"/>
              <a:t>, </a:t>
            </a:r>
            <a:r>
              <a:rPr lang="en-US" sz="1800" i="1" dirty="0" err="1"/>
              <a:t>age:</a:t>
            </a:r>
            <a:r>
              <a:rPr lang="en-US" sz="1800" dirty="0" err="1"/>
              <a:t>integer</a:t>
            </a:r>
            <a:r>
              <a:rPr lang="en-US" sz="1800" dirty="0"/>
              <a:t>, </a:t>
            </a:r>
            <a:r>
              <a:rPr lang="en-US" sz="1800" dirty="0" err="1" smtClean="0"/>
              <a:t>gpa:real</a:t>
            </a:r>
            <a:r>
              <a:rPr lang="en-US" sz="1800" dirty="0" smtClean="0"/>
              <a:t>)</a:t>
            </a:r>
          </a:p>
          <a:p>
            <a:pPr marL="57150" indent="0">
              <a:buNone/>
            </a:pPr>
            <a:r>
              <a:rPr lang="en-US" sz="1800" dirty="0" smtClean="0"/>
              <a:t>Enrolled </a:t>
            </a:r>
            <a:r>
              <a:rPr lang="en-US" sz="1800" dirty="0"/>
              <a:t>(</a:t>
            </a:r>
            <a:r>
              <a:rPr lang="en-US" sz="1800" i="1" u="sng" dirty="0" err="1"/>
              <a:t>sid:</a:t>
            </a:r>
            <a:r>
              <a:rPr lang="en-US" sz="1800" u="sng" dirty="0" err="1"/>
              <a:t>string</a:t>
            </a:r>
            <a:r>
              <a:rPr lang="en-US" sz="1800" u="sng" dirty="0"/>
              <a:t>, </a:t>
            </a:r>
            <a:r>
              <a:rPr lang="en-US" sz="1800" i="1" u="sng" dirty="0"/>
              <a:t>cid:</a:t>
            </a:r>
            <a:r>
              <a:rPr lang="en-US" sz="1800" u="sng" dirty="0"/>
              <a:t>string</a:t>
            </a:r>
            <a:r>
              <a:rPr lang="en-US" sz="1800" i="1" dirty="0"/>
              <a:t>, </a:t>
            </a:r>
            <a:r>
              <a:rPr lang="en-US" sz="1800" i="1" dirty="0" err="1" smtClean="0"/>
              <a:t>grade:</a:t>
            </a:r>
            <a:r>
              <a:rPr lang="en-US" sz="1800" dirty="0" err="1" smtClean="0"/>
              <a:t>integer</a:t>
            </a:r>
            <a:r>
              <a:rPr lang="en-US" sz="1800" dirty="0" smtClean="0"/>
              <a:t>)</a:t>
            </a:r>
          </a:p>
          <a:p>
            <a:pPr marL="57150" indent="0">
              <a:buNone/>
            </a:pPr>
            <a:r>
              <a:rPr lang="en-US" sz="1800" dirty="0" smtClean="0"/>
              <a:t>Courses </a:t>
            </a:r>
            <a:r>
              <a:rPr lang="en-US" sz="1800" dirty="0"/>
              <a:t>(</a:t>
            </a:r>
            <a:r>
              <a:rPr lang="en-US" sz="1800" i="1" u="sng" dirty="0"/>
              <a:t>cid:</a:t>
            </a:r>
            <a:r>
              <a:rPr lang="en-US" sz="1800" u="sng" dirty="0"/>
              <a:t>string</a:t>
            </a:r>
            <a:r>
              <a:rPr lang="en-US" sz="1800" dirty="0"/>
              <a:t>, </a:t>
            </a:r>
            <a:r>
              <a:rPr lang="en-US" sz="1800" i="1" dirty="0" err="1"/>
              <a:t>cname:</a:t>
            </a:r>
            <a:r>
              <a:rPr lang="en-US" sz="1800" dirty="0" err="1"/>
              <a:t>string</a:t>
            </a:r>
            <a:r>
              <a:rPr lang="en-US" sz="1800" dirty="0"/>
              <a:t>, </a:t>
            </a:r>
            <a:r>
              <a:rPr lang="en-US" sz="1800" i="1" dirty="0" err="1"/>
              <a:t>credits:</a:t>
            </a:r>
            <a:r>
              <a:rPr lang="en-US" sz="1800" dirty="0" err="1"/>
              <a:t>integer</a:t>
            </a:r>
            <a:r>
              <a:rPr lang="en-US" sz="1800" dirty="0"/>
              <a:t>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CREATE </a:t>
            </a:r>
            <a:r>
              <a:rPr lang="en-US" dirty="0"/>
              <a:t>TABLE Enrolled (</a:t>
            </a:r>
            <a:r>
              <a:rPr lang="en-US" dirty="0" err="1"/>
              <a:t>sid</a:t>
            </a:r>
            <a:r>
              <a:rPr lang="en-US" dirty="0"/>
              <a:t> CHAR(20),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/>
              <a:t>cid</a:t>
            </a:r>
            <a:r>
              <a:rPr lang="en-US" dirty="0"/>
              <a:t> CHAR(20),</a:t>
            </a:r>
          </a:p>
          <a:p>
            <a:pPr>
              <a:buFontTx/>
              <a:buNone/>
            </a:pPr>
            <a:r>
              <a:rPr lang="en-US" dirty="0"/>
              <a:t>	grade INT,</a:t>
            </a:r>
          </a:p>
          <a:p>
            <a:pPr>
              <a:buFontTx/>
              <a:buNone/>
            </a:pPr>
            <a:r>
              <a:rPr lang="en-US" dirty="0"/>
              <a:t>	PRIMARY KEY (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cid</a:t>
            </a:r>
            <a:r>
              <a:rPr lang="en-US" dirty="0"/>
              <a:t>),</a:t>
            </a:r>
          </a:p>
          <a:p>
            <a:pPr>
              <a:buFontTx/>
              <a:buNone/>
            </a:pPr>
            <a:r>
              <a:rPr lang="en-US" dirty="0"/>
              <a:t>	FOREIGN KEY (</a:t>
            </a:r>
            <a:r>
              <a:rPr lang="en-US" dirty="0" err="1"/>
              <a:t>sid</a:t>
            </a:r>
            <a:r>
              <a:rPr lang="en-US" dirty="0"/>
              <a:t>) REFERENCES Students,</a:t>
            </a:r>
          </a:p>
          <a:p>
            <a:pPr>
              <a:buFontTx/>
              <a:buNone/>
            </a:pPr>
            <a:r>
              <a:rPr lang="en-US" dirty="0"/>
              <a:t>    FOREIGN KEY (</a:t>
            </a:r>
            <a:r>
              <a:rPr lang="en-US" dirty="0" err="1"/>
              <a:t>cid</a:t>
            </a:r>
            <a:r>
              <a:rPr lang="en-US" dirty="0"/>
              <a:t>) REFERENCES Courses)</a:t>
            </a: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this allow students to received more than one grade for a given course id?</a:t>
            </a:r>
          </a:p>
          <a:p>
            <a:pPr lvl="1"/>
            <a:r>
              <a:rPr lang="en-US" dirty="0"/>
              <a:t>What would it take to allow that?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81000" y="4876800"/>
            <a:ext cx="838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68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12A362A-D054-4B31-9A6F-ACD4F856A69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row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CREATE VIEW Cohens2 (id, name, age, gpa)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AS SELECT S.sid, S.name, S.age, S.gpa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FROM Students S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WHERE S.name = ’Cohen’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INSERT INTO Cohens2 (id, name, age, gpa) VALUES (63, ’Cohen’, 21, 89)</a:t>
            </a:r>
          </a:p>
        </p:txBody>
      </p:sp>
      <p:pic>
        <p:nvPicPr>
          <p:cNvPr id="20487" name="Picture 5" descr="View-Add-Leg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426720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B7B8CE8-C87B-457C-B70A-1AF8A17AA14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Invisible Updates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 add a row to view which is invisible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INSERT INTO Cohens2 (id, name, age, gpa) VALUES (65, ’Levi’, 30, 88)</a:t>
            </a:r>
          </a:p>
          <a:p>
            <a:pPr lvl="1" eaLnBrk="1" hangingPunct="1"/>
            <a:r>
              <a:rPr lang="en-US" smtClean="0"/>
              <a:t>The new row is inserted into Students, but is invisible in Cohens2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You can prevent this using the </a:t>
            </a:r>
            <a:r>
              <a:rPr lang="en-US" smtClean="0">
                <a:solidFill>
                  <a:schemeClr val="accent2"/>
                </a:solidFill>
              </a:rPr>
              <a:t>WITH CHECK OPTION</a:t>
            </a:r>
            <a:r>
              <a:rPr lang="en-US" smtClean="0"/>
              <a:t> command at the end of the </a:t>
            </a:r>
            <a:r>
              <a:rPr lang="en-US" smtClean="0">
                <a:solidFill>
                  <a:schemeClr val="accent2"/>
                </a:solidFill>
              </a:rPr>
              <a:t>CREATE VIEW </a:t>
            </a:r>
            <a:r>
              <a:rPr lang="en-US" smtClean="0"/>
              <a:t>command</a:t>
            </a:r>
          </a:p>
          <a:p>
            <a:pPr lvl="1" eaLnBrk="1" hangingPunct="1"/>
            <a:r>
              <a:rPr lang="en-US" smtClean="0"/>
              <a:t>What if a view is built on another view and one has the </a:t>
            </a:r>
            <a:r>
              <a:rPr lang="en-US" smtClean="0">
                <a:solidFill>
                  <a:schemeClr val="accent2"/>
                </a:solidFill>
              </a:rPr>
              <a:t>WITH CHECK OPTION</a:t>
            </a:r>
            <a:r>
              <a:rPr lang="en-US" smtClean="0"/>
              <a:t> and the other doesn’t?</a:t>
            </a:r>
          </a:p>
          <a:p>
            <a:pPr lvl="1" eaLnBrk="1" hangingPunct="1"/>
            <a:r>
              <a:rPr lang="en-US" smtClean="0"/>
              <a:t>We won’t talk more about this – just be careful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B577292-63DA-4F20-85E2-D69CA1FBBE3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Far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Enforcing Integrity Constraints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</a:rPr>
              <a:t>Transactions and Constraints</a:t>
            </a:r>
          </a:p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Querying Relational Data</a:t>
            </a:r>
          </a:p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Introduction to Views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</a:rPr>
              <a:t>Updates on Views</a:t>
            </a:r>
          </a:p>
          <a:p>
            <a:pPr eaLnBrk="1" hangingPunct="1"/>
            <a:r>
              <a:rPr lang="en-US" smtClean="0"/>
              <a:t>Destroying/Altering Tables and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D8686AE-6210-4BFC-8D52-07927647D72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Destroying Tables and Views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To delete a table: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DROP TABLE Students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delete a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DROP VIEW Cohens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about 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DROP TABLE Students RESTRICT</a:t>
            </a:r>
            <a:r>
              <a:rPr lang="en-US" smtClean="0"/>
              <a:t> (only drops if it won’t affect others) </a:t>
            </a:r>
            <a:r>
              <a:rPr lang="en-US" i="1" smtClean="0"/>
              <a:t>(Default)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DROP TABLE Students CASCADE</a:t>
            </a:r>
            <a:r>
              <a:rPr lang="en-US" smtClean="0"/>
              <a:t> (drops all other dependent tables)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Not supported in MS SQL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Same for views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just delete all rows and leave the schema – use </a:t>
            </a:r>
            <a:r>
              <a:rPr lang="en-US" smtClean="0">
                <a:solidFill>
                  <a:schemeClr val="accent2"/>
                </a:solidFill>
              </a:rPr>
              <a:t>TRUNCATE </a:t>
            </a:r>
            <a:r>
              <a:rPr lang="en-US" smtClean="0"/>
              <a:t>or</a:t>
            </a:r>
            <a:r>
              <a:rPr lang="en-US" smtClean="0">
                <a:solidFill>
                  <a:schemeClr val="accent2"/>
                </a:solidFill>
              </a:rPr>
              <a:t> DELETE FROM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4B59813-FD48-451E-8F5E-66EDABAD1778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Altering Tables and Views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To alter a table – use </a:t>
            </a:r>
            <a:r>
              <a:rPr lang="en-US" dirty="0" smtClean="0">
                <a:solidFill>
                  <a:schemeClr val="accent2"/>
                </a:solidFill>
              </a:rPr>
              <a:t>ALTER TABLE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add a column(s):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ALTER TABLE Students ADD </a:t>
            </a:r>
            <a:r>
              <a:rPr lang="en-US" dirty="0" err="1" smtClean="0">
                <a:solidFill>
                  <a:schemeClr val="accent2"/>
                </a:solidFill>
              </a:rPr>
              <a:t>maidenName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CHAR(10)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ALTER TABLE Students ADD </a:t>
            </a:r>
            <a:r>
              <a:rPr lang="en-US" dirty="0" err="1" smtClean="0">
                <a:solidFill>
                  <a:schemeClr val="accent2"/>
                </a:solidFill>
              </a:rPr>
              <a:t>birthYear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birthMonth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delete a column: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ALTER TABLE Students DROP COLUMN </a:t>
            </a:r>
            <a:r>
              <a:rPr lang="en-US" dirty="0" err="1" smtClean="0">
                <a:solidFill>
                  <a:schemeClr val="accent2"/>
                </a:solidFill>
              </a:rPr>
              <a:t>maidenName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modify a column: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ALTER TABLE Students ALTER COLUMN </a:t>
            </a:r>
            <a:r>
              <a:rPr lang="en-US" dirty="0" err="1" smtClean="0">
                <a:solidFill>
                  <a:schemeClr val="accent2"/>
                </a:solidFill>
              </a:rPr>
              <a:t>birthMonth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varchar</a:t>
            </a:r>
            <a:r>
              <a:rPr lang="en-US" dirty="0" smtClean="0">
                <a:solidFill>
                  <a:schemeClr val="accent2"/>
                </a:solidFill>
              </a:rPr>
              <a:t>(10)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add a foreign </a:t>
            </a:r>
            <a:r>
              <a:rPr lang="en-US" dirty="0" smtClean="0"/>
              <a:t>key: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ALTER TABLE </a:t>
            </a:r>
            <a:r>
              <a:rPr lang="en-US" dirty="0">
                <a:solidFill>
                  <a:schemeClr val="accent2"/>
                </a:solidFill>
              </a:rPr>
              <a:t>Courses ADD </a:t>
            </a:r>
            <a:r>
              <a:rPr lang="en-US" dirty="0" err="1">
                <a:solidFill>
                  <a:schemeClr val="accent2"/>
                </a:solidFill>
              </a:rPr>
              <a:t>sid</a:t>
            </a:r>
            <a:r>
              <a:rPr lang="en-US" dirty="0">
                <a:solidFill>
                  <a:schemeClr val="accent2"/>
                </a:solidFill>
              </a:rPr>
              <a:t> CHAR(20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ALTER </a:t>
            </a:r>
            <a:r>
              <a:rPr lang="en-US" dirty="0" smtClean="0">
                <a:solidFill>
                  <a:schemeClr val="accent2"/>
                </a:solidFill>
              </a:rPr>
              <a:t>TABLE </a:t>
            </a:r>
            <a:r>
              <a:rPr lang="en-US" dirty="0" smtClean="0">
                <a:solidFill>
                  <a:schemeClr val="accent2"/>
                </a:solidFill>
              </a:rPr>
              <a:t>Courses ADD FOREIGN KEY (</a:t>
            </a:r>
            <a:r>
              <a:rPr lang="en-US" dirty="0" err="1" smtClean="0">
                <a:solidFill>
                  <a:schemeClr val="accent2"/>
                </a:solidFill>
              </a:rPr>
              <a:t>sid</a:t>
            </a:r>
            <a:r>
              <a:rPr lang="en-US" dirty="0" smtClean="0">
                <a:solidFill>
                  <a:schemeClr val="accent2"/>
                </a:solidFill>
              </a:rPr>
              <a:t>) REFERENCES Students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modify a </a:t>
            </a:r>
            <a:r>
              <a:rPr lang="en-US" dirty="0" smtClean="0"/>
              <a:t>view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2"/>
                </a:solidFill>
              </a:rPr>
              <a:t>ALTER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1D5F226-C4C5-4CBE-ADCC-272311C08F8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Enforcing Integrity Constraints</a:t>
            </a:r>
          </a:p>
          <a:p>
            <a:pPr lvl="1" eaLnBrk="1" hangingPunct="1"/>
            <a:r>
              <a:rPr lang="en-US" smtClean="0"/>
              <a:t>Transactions and Constraints</a:t>
            </a:r>
          </a:p>
          <a:p>
            <a:pPr eaLnBrk="1" hangingPunct="1"/>
            <a:r>
              <a:rPr lang="en-US" smtClean="0"/>
              <a:t>Querying Relational Data</a:t>
            </a:r>
          </a:p>
          <a:p>
            <a:pPr eaLnBrk="1" hangingPunct="1"/>
            <a:r>
              <a:rPr lang="en-US" smtClean="0"/>
              <a:t>Introduction to Views</a:t>
            </a:r>
          </a:p>
          <a:p>
            <a:pPr lvl="1" eaLnBrk="1" hangingPunct="1"/>
            <a:r>
              <a:rPr lang="en-US" smtClean="0"/>
              <a:t>Updates on Views</a:t>
            </a:r>
          </a:p>
          <a:p>
            <a:pPr eaLnBrk="1" hangingPunct="1"/>
            <a:r>
              <a:rPr lang="en-US" smtClean="0"/>
              <a:t>Destroying/Altering Tables and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3D6-FED9-4AAE-9D06-336C6AB5A54D}" type="slidenum">
              <a:rPr lang="en-US"/>
              <a:pPr/>
              <a:t>4</a:t>
            </a:fld>
            <a:endParaRPr lang="en-US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Constraints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SQL allows for a variety of other constraints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Custom domains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u="sng" dirty="0"/>
              <a:t>NOT NULL</a:t>
            </a:r>
            <a:r>
              <a:rPr lang="en-US" dirty="0"/>
              <a:t> is a simple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can also write more generic ones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Table Constraints</a:t>
            </a:r>
            <a:r>
              <a:rPr lang="en-US" dirty="0"/>
              <a:t>: restrict values in a relation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Assertions</a:t>
            </a:r>
            <a:r>
              <a:rPr lang="en-US" dirty="0"/>
              <a:t>: Free form query checks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More</a:t>
            </a:r>
            <a:r>
              <a:rPr lang="en-US" dirty="0" smtClean="0"/>
              <a:t> </a:t>
            </a:r>
            <a:r>
              <a:rPr lang="en-US" dirty="0"/>
              <a:t>about these </a:t>
            </a:r>
            <a:r>
              <a:rPr lang="en-US" dirty="0" smtClean="0"/>
              <a:t>in advanced </a:t>
            </a:r>
            <a:r>
              <a:rPr lang="en-US" dirty="0"/>
              <a:t>SQL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all are supported by DB vendors</a:t>
            </a:r>
          </a:p>
        </p:txBody>
      </p:sp>
    </p:spTree>
    <p:extLst>
      <p:ext uri="{BB962C8B-B14F-4D97-AF65-F5344CB8AC3E}">
        <p14:creationId xmlns:p14="http://schemas.microsoft.com/office/powerpoint/2010/main" val="31809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B18-E8FB-4E4A-B28B-8A0664868F9A}" type="slidenum">
              <a:rPr lang="en-US"/>
              <a:pPr/>
              <a:t>5</a:t>
            </a:fld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Enforcing Integrity Constraints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adding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updating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row, DBMS must </a:t>
            </a:r>
            <a:r>
              <a:rPr lang="en-US" dirty="0" smtClean="0"/>
              <a:t>check:</a:t>
            </a:r>
            <a:endParaRPr lang="en-US" dirty="0"/>
          </a:p>
          <a:p>
            <a:pPr lvl="1"/>
            <a:r>
              <a:rPr lang="en-US" dirty="0"/>
              <a:t>UNIQUE constraints</a:t>
            </a:r>
          </a:p>
          <a:p>
            <a:pPr lvl="1"/>
            <a:r>
              <a:rPr lang="en-US" dirty="0"/>
              <a:t>Primary Key constraints</a:t>
            </a:r>
          </a:p>
          <a:p>
            <a:pPr lvl="1"/>
            <a:r>
              <a:rPr lang="en-US" dirty="0"/>
              <a:t>NOT NULL constraints</a:t>
            </a:r>
          </a:p>
          <a:p>
            <a:pPr lvl="1"/>
            <a:endParaRPr lang="en-US" dirty="0"/>
          </a:p>
          <a:p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deleting</a:t>
            </a:r>
            <a:r>
              <a:rPr lang="en-US" dirty="0"/>
              <a:t> a row, we don’t need to check UNIQUE or Primary Keys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about Foreign </a:t>
            </a:r>
            <a:r>
              <a:rPr lang="en-US" dirty="0" smtClean="0"/>
              <a:t>Key </a:t>
            </a:r>
            <a:r>
              <a:rPr lang="en-US" dirty="0"/>
              <a:t>constraints?</a:t>
            </a:r>
          </a:p>
        </p:txBody>
      </p:sp>
    </p:spTree>
    <p:extLst>
      <p:ext uri="{BB962C8B-B14F-4D97-AF65-F5344CB8AC3E}">
        <p14:creationId xmlns:p14="http://schemas.microsoft.com/office/powerpoint/2010/main" val="25905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Foreign Key Checks</a:t>
            </a:r>
            <a:endParaRPr lang="en-US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8D97211-2686-4718-B588-DD8208C3021D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Picture 5" descr="Foreign-Key-Updates-Check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" y="4343400"/>
            <a:ext cx="8732849" cy="187325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16515"/>
              </p:ext>
            </p:extLst>
          </p:nvPr>
        </p:nvGraphicFramePr>
        <p:xfrm>
          <a:off x="152400" y="1371600"/>
          <a:ext cx="3910521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7380"/>
                <a:gridCol w="868680"/>
                <a:gridCol w="1011555"/>
                <a:gridCol w="678180"/>
                <a:gridCol w="72472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gpa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joe@cs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0890"/>
              </p:ext>
            </p:extLst>
          </p:nvPr>
        </p:nvGraphicFramePr>
        <p:xfrm>
          <a:off x="6705600" y="1447800"/>
          <a:ext cx="204724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1980"/>
                <a:gridCol w="576580"/>
                <a:gridCol w="86868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47800" y="912167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965954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Enrolled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 bwMode="auto">
          <a:xfrm>
            <a:off x="134939" y="2474259"/>
            <a:ext cx="7436501" cy="811614"/>
          </a:xfrm>
          <a:custGeom>
            <a:avLst/>
            <a:gdLst>
              <a:gd name="connsiteX0" fmla="*/ 6870979 w 7436501"/>
              <a:gd name="connsiteY0" fmla="*/ 80682 h 811614"/>
              <a:gd name="connsiteX1" fmla="*/ 6844085 w 7436501"/>
              <a:gd name="connsiteY1" fmla="*/ 685800 h 811614"/>
              <a:gd name="connsiteX2" fmla="*/ 779461 w 7436501"/>
              <a:gd name="connsiteY2" fmla="*/ 753035 h 811614"/>
              <a:gd name="connsiteX3" fmla="*/ 268473 w 7436501"/>
              <a:gd name="connsiteY3" fmla="*/ 0 h 8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36501" h="811614">
                <a:moveTo>
                  <a:pt x="6870979" y="80682"/>
                </a:moveTo>
                <a:cubicBezTo>
                  <a:pt x="7365158" y="327211"/>
                  <a:pt x="7859338" y="573741"/>
                  <a:pt x="6844085" y="685800"/>
                </a:cubicBezTo>
                <a:cubicBezTo>
                  <a:pt x="5828832" y="797859"/>
                  <a:pt x="1875396" y="867335"/>
                  <a:pt x="779461" y="753035"/>
                </a:cubicBezTo>
                <a:cubicBezTo>
                  <a:pt x="-316474" y="638735"/>
                  <a:pt x="-24001" y="319367"/>
                  <a:pt x="26847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FA60EA9-EE00-4284-A0F3-2C82B456E1D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happens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smtClean="0"/>
              <a:t>In the pointing relation:</a:t>
            </a:r>
          </a:p>
          <a:p>
            <a:pPr marL="1022350" lvl="1" indent="-334963" eaLnBrk="1" hangingPunct="1"/>
            <a:r>
              <a:rPr lang="en-US" smtClean="0"/>
              <a:t>On Add/Update: If the new value is not in the target relation, the action is blocked</a:t>
            </a:r>
          </a:p>
          <a:p>
            <a:pPr marL="1022350" lvl="1" indent="-334963" eaLnBrk="1" hangingPunct="1"/>
            <a:endParaRPr lang="en-US" smtClean="0"/>
          </a:p>
          <a:p>
            <a:pPr marL="341313" indent="-341313" eaLnBrk="1" hangingPunct="1"/>
            <a:r>
              <a:rPr lang="en-US" smtClean="0"/>
              <a:t>In the target relation, the user can decide:</a:t>
            </a:r>
          </a:p>
          <a:p>
            <a:pPr marL="1022350" lvl="1" indent="-334963" eaLnBrk="1" hangingPunct="1"/>
            <a:r>
              <a:rPr lang="en-US" smtClean="0"/>
              <a:t>NO ACTION (the default condition)</a:t>
            </a:r>
          </a:p>
          <a:p>
            <a:pPr marL="1022350" lvl="1" indent="-334963" eaLnBrk="1" hangingPunct="1"/>
            <a:r>
              <a:rPr lang="en-US" smtClean="0"/>
              <a:t>CASCADE</a:t>
            </a:r>
          </a:p>
          <a:p>
            <a:pPr marL="1022350" lvl="1" indent="-334963" eaLnBrk="1" hangingPunct="1"/>
            <a:r>
              <a:rPr lang="en-US" smtClean="0"/>
              <a:t>SET DEFAULT</a:t>
            </a:r>
          </a:p>
          <a:p>
            <a:pPr marL="1022350" lvl="1" indent="-334963" eaLnBrk="1" hangingPunct="1"/>
            <a:r>
              <a:rPr lang="en-US" smtClean="0"/>
              <a:t>SET NULL</a:t>
            </a:r>
          </a:p>
          <a:p>
            <a:pPr marL="341313" indent="-341313" eaLnBrk="1" hangingPunct="1"/>
            <a:r>
              <a:rPr lang="en-US" smtClean="0"/>
              <a:t>One choice for Delete, one choice for Update</a:t>
            </a:r>
          </a:p>
          <a:p>
            <a:pPr marL="341313" indent="-341313" eaLnBrk="1" hangingPunct="1"/>
            <a:endParaRPr lang="en-US" smtClean="0"/>
          </a:p>
          <a:p>
            <a:pPr marL="341313" indent="-341313" eaLnBrk="1" hangingPunct="1"/>
            <a:r>
              <a:rPr lang="en-US" smtClean="0"/>
              <a:t>Let’s see some examples…</a:t>
            </a:r>
          </a:p>
          <a:p>
            <a:pPr marL="1022350" lvl="1" indent="-334963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B079C-200E-49AC-B5ED-A9D09F5FD7B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DELETE FROM Students WHERE sid = 53</a:t>
            </a:r>
          </a:p>
          <a:p>
            <a:endParaRPr lang="en-US" sz="2000" smtClean="0"/>
          </a:p>
          <a:p>
            <a:r>
              <a:rPr lang="en-US" sz="2000" smtClean="0"/>
              <a:t>UPDATE Students SET sid = 13 WHERE sid = 12</a:t>
            </a:r>
          </a:p>
        </p:txBody>
      </p:sp>
      <p:pic>
        <p:nvPicPr>
          <p:cNvPr id="46084" name="Picture 4" descr="Foreign-Example-Star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0950" y="2660650"/>
            <a:ext cx="3289300" cy="19177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12 Nov 2012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ISE 324: Database Systems </a:t>
            </a:r>
            <a:endParaRPr lang="en-US" sz="140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AE12159-C9E8-44B6-BE28-4D0604FB783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Delete No Action</a:t>
            </a:r>
          </a:p>
        </p:txBody>
      </p:sp>
      <p:pic>
        <p:nvPicPr>
          <p:cNvPr id="48131" name="Picture 3" descr="Foreign-Example-Star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0" y="2362200"/>
            <a:ext cx="3289300" cy="1917700"/>
          </a:xfrm>
          <a:noFill/>
          <a:ln/>
        </p:spPr>
      </p:pic>
      <p:pic>
        <p:nvPicPr>
          <p:cNvPr id="48132" name="Picture 4" descr="Foreign-Example-Star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0950" y="2349500"/>
            <a:ext cx="3289300" cy="1917700"/>
          </a:xfrm>
          <a:noFill/>
          <a:ln/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22325" y="1905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Before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105400" y="1905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/>
              <a:t>After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295400" y="1066800"/>
            <a:ext cx="624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5425" indent="-225425" rtl="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DELETE FROM Students WHERE sid = 53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28" y="4495800"/>
            <a:ext cx="6916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</a:pPr>
            <a:r>
              <a:rPr lang="en-US" sz="1600" dirty="0"/>
              <a:t>CREATE TABLE Enrolled (</a:t>
            </a:r>
            <a:r>
              <a:rPr lang="en-US" sz="1600" dirty="0" err="1"/>
              <a:t>sid</a:t>
            </a:r>
            <a:r>
              <a:rPr lang="en-US" sz="1600" dirty="0"/>
              <a:t> CHAR(20),</a:t>
            </a:r>
          </a:p>
          <a:p>
            <a:pPr algn="l" rtl="0">
              <a:buFontTx/>
              <a:buNone/>
            </a:pPr>
            <a:r>
              <a:rPr lang="en-US" sz="1600" dirty="0" err="1" smtClean="0"/>
              <a:t>cid</a:t>
            </a:r>
            <a:r>
              <a:rPr lang="en-US" sz="1600" dirty="0" smtClean="0"/>
              <a:t> </a:t>
            </a:r>
            <a:r>
              <a:rPr lang="en-US" sz="1600" dirty="0"/>
              <a:t>CHAR(20),</a:t>
            </a:r>
          </a:p>
          <a:p>
            <a:pPr algn="l" rtl="0">
              <a:buFontTx/>
              <a:buNone/>
            </a:pPr>
            <a:r>
              <a:rPr lang="en-US" sz="1600" dirty="0" smtClean="0"/>
              <a:t>grade </a:t>
            </a:r>
            <a:r>
              <a:rPr lang="en-US" sz="1600" dirty="0"/>
              <a:t>INT,</a:t>
            </a:r>
          </a:p>
          <a:p>
            <a:pPr algn="l" rtl="0">
              <a:buFontTx/>
              <a:buNone/>
            </a:pPr>
            <a:r>
              <a:rPr lang="en-US" sz="1600" dirty="0" smtClean="0"/>
              <a:t>PRIMARY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cid</a:t>
            </a:r>
            <a:r>
              <a:rPr lang="en-US" sz="1600" dirty="0"/>
              <a:t>),</a:t>
            </a: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sid</a:t>
            </a:r>
            <a:r>
              <a:rPr lang="en-US" sz="1600" dirty="0"/>
              <a:t>) REFERENCES </a:t>
            </a:r>
            <a:r>
              <a:rPr lang="en-US" sz="1600" dirty="0" smtClean="0"/>
              <a:t>Students </a:t>
            </a:r>
            <a:r>
              <a:rPr lang="en-US" sz="1600" dirty="0" smtClean="0">
                <a:solidFill>
                  <a:srgbClr val="FF0000"/>
                </a:solidFill>
              </a:rPr>
              <a:t>ON DELETE NO ACTION,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buFontTx/>
              <a:buNone/>
            </a:pPr>
            <a:r>
              <a:rPr lang="en-US" sz="1600" dirty="0" smtClean="0"/>
              <a:t>FOREIGN </a:t>
            </a:r>
            <a:r>
              <a:rPr lang="en-US" sz="1600" dirty="0"/>
              <a:t>KEY (</a:t>
            </a:r>
            <a:r>
              <a:rPr lang="en-US" sz="1600" dirty="0" err="1"/>
              <a:t>cid</a:t>
            </a:r>
            <a:r>
              <a:rPr lang="en-US" sz="1600" dirty="0"/>
              <a:t>) REFERENCES Courses)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2004:Templates:Presentations:Designs:Fossil</Template>
  <TotalTime>11902</TotalTime>
  <Words>2162</Words>
  <Application>Microsoft Office PowerPoint</Application>
  <PresentationFormat>On-screen Show (4:3)</PresentationFormat>
  <Paragraphs>466</Paragraphs>
  <Slides>35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Blank Presentation</vt:lpstr>
      <vt:lpstr>Relational Model 2   12 November 2012 Lecture 5</vt:lpstr>
      <vt:lpstr>Topics for Today</vt:lpstr>
      <vt:lpstr>Foreign Key in SQL</vt:lpstr>
      <vt:lpstr>General Constraints</vt:lpstr>
      <vt:lpstr>Enforcing Integrity Constraints</vt:lpstr>
      <vt:lpstr>Foreign Key Checks</vt:lpstr>
      <vt:lpstr>What happens</vt:lpstr>
      <vt:lpstr>Foreign Key Example</vt:lpstr>
      <vt:lpstr>ON Delete No Action</vt:lpstr>
      <vt:lpstr>ON Delete Cascade</vt:lpstr>
      <vt:lpstr>ON Delete Set Default</vt:lpstr>
      <vt:lpstr>ON Delete Set Null</vt:lpstr>
      <vt:lpstr>ON Update No Action</vt:lpstr>
      <vt:lpstr>ON Update Cascade</vt:lpstr>
      <vt:lpstr>ON Update Set Default</vt:lpstr>
      <vt:lpstr>ON Update Set Null</vt:lpstr>
      <vt:lpstr>Transactions and Constraints</vt:lpstr>
      <vt:lpstr>So Far</vt:lpstr>
      <vt:lpstr>Queries and SQL</vt:lpstr>
      <vt:lpstr>Example Queries</vt:lpstr>
      <vt:lpstr>Example Queries</vt:lpstr>
      <vt:lpstr>So Far</vt:lpstr>
      <vt:lpstr>Introduction to Views</vt:lpstr>
      <vt:lpstr>Why use views?</vt:lpstr>
      <vt:lpstr>Why use views?</vt:lpstr>
      <vt:lpstr>Updating Views</vt:lpstr>
      <vt:lpstr>One row is many</vt:lpstr>
      <vt:lpstr>One row is many</vt:lpstr>
      <vt:lpstr>Adding a row</vt:lpstr>
      <vt:lpstr>Adding a row</vt:lpstr>
      <vt:lpstr>Invisible Updates</vt:lpstr>
      <vt:lpstr>So Far</vt:lpstr>
      <vt:lpstr>Destroying Tables and Views</vt:lpstr>
      <vt:lpstr>Altering Tables and Views</vt:lpstr>
      <vt:lpstr>Conclusion</vt:lpstr>
    </vt:vector>
  </TitlesOfParts>
  <Company>Kinneret College on the Sea of Galilee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Relational Model 2</dc:title>
  <dc:subject>ISE324: Database Systems</dc:subject>
  <dc:creator>Michael J. May</dc:creator>
  <cp:lastModifiedBy>mjmay</cp:lastModifiedBy>
  <cp:revision>171</cp:revision>
  <cp:lastPrinted>2008-02-28T16:18:39Z</cp:lastPrinted>
  <dcterms:created xsi:type="dcterms:W3CDTF">2005-01-11T13:54:57Z</dcterms:created>
  <dcterms:modified xsi:type="dcterms:W3CDTF">2012-11-11T09:03:38Z</dcterms:modified>
</cp:coreProperties>
</file>