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AD7D1C5-3DB0-45DD-94D9-D165AFF6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B9287A8-004F-4F21-A7AD-1628CD6F3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01603E-6054-4D68-A41C-AA9AD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E32AE2-C501-41AB-B49D-1B098354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5B5B46-09A1-44A9-B7C9-625A7291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28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F192660-34DD-40B1-89F4-2569C735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2C9C684-DAD5-4D9D-9E6B-73C7F040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D3110D-8426-4A97-8CD2-E9CABB2F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045351-2936-4CBF-82AC-E2C056BF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D2E12D-6AF5-4CF8-AD0C-D1ACF946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78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BEB3EF7-197F-457E-848B-999764596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90A0C02-F188-495D-BBFA-911EAD0B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2F1FA7-36B9-4CFA-A114-7260C89C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D52757-5EA0-4826-86A4-E9FBDCA1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4F49DF-AB2D-4334-B32A-248E91C0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3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041CF3-2A59-42AD-BC69-8AB51AD1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B5F869-12B8-4854-95F6-FEF688E7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6B8806-77AB-4E0C-B362-4DA499AD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F036E8-328A-437C-8086-28EB7ADE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D62231-2032-46DB-8B65-219B4F5D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58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693CE2-3EB1-4C75-98BE-4D6A88B7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F99473-0FF4-483D-B166-6E0EFFBB0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CF71AF-7C9C-4809-989A-46DC2B36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7D0B83-41DD-460A-8801-3DFAE1A8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270FFF-FE04-4049-B25B-F822BD1C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351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088CDCE-F29B-4C76-8095-ABB14AF7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DD72F6-D3BA-4144-B7AC-72FA00B0B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C2AA12-DD07-4A87-B6B3-EB0C692AB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5EECD3-DE6E-421B-85FF-F2CAB727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A72CC6-0D3D-49AF-A1C9-4E9AEB4B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BCCBA0-FB9E-4DDD-9947-6C7626F2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8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23C3D3-7559-4682-89C8-19FF64EA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A58B62-6815-4BAE-876B-27FB7BE6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B5D74D-A897-446C-9891-AC99ECF9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5A99222-0CE9-4322-BA75-FC7F23B36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D15EFBC-05F6-4762-ADEF-A9A260774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82029A5-0033-4181-9E11-11403616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282CF60-03CB-4270-BDE6-3D54F18E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C79FAB6-6DC2-4835-8C0C-E8FE5D28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51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8B2135-FED9-4A84-9318-CBBCD70F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400238E-8A0C-400B-9E61-F38DD613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16CC08-E952-49FF-BFEB-5FA2C567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A1FBD31-C533-447B-BF6D-943D5AEE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916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CD7C42B-3C61-423F-A463-87223EDE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5AB5780-C34B-4760-9BEC-7033535D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D2580E4-AE58-439A-91B4-A489826E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1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B306AC-09EA-4365-A80E-329C77EC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D5B989-1F14-4087-A3E3-CA28A378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F1857D-8020-40B1-AAAE-0C046ACD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80AC3F-5BB0-487E-961A-83A28917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FD0260-23CB-4F38-934A-8B422B85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08E18D-ACFC-4D4B-A5B7-A9F134D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1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BD9E12-C9F9-474A-918B-A3A9BA65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B441AD5-B45C-4E51-A15D-57CBF3AB1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9D11B10-5DAA-4BB8-8BA1-86E6F439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9BEDEF-2889-4EC8-8D3A-A6401F13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18DD51F-FA83-4CC2-9CD0-0B3009C8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2F21EE-DC2C-419A-8AC2-330511B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7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72D9391-0B05-4DC3-973C-C2610F9B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983BAF0-C436-4ACB-A12F-4381E6FF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E2A929-40D5-4628-BF34-2C7666503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A68B-DCCE-48AB-9C74-115C2E521636}" type="datetimeFigureOut">
              <a:rPr lang="tr-TR" smtClean="0"/>
              <a:t>5.01.2020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F81004-485E-4231-8892-ABB1B86C1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5F1C4C-DA97-4F08-A331-C8A3EF066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F7CC-0A06-4381-8A6F-FD97DB637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301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C0C59F-A3C3-453E-ABAA-02E11B368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1" y="1519238"/>
            <a:ext cx="8662737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Numerical Modelling of Photon Recycling in Solar Cells and its Simulation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BDB921-6CC1-4C0C-B6DB-EDD2D47DC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114341"/>
          </a:xfrm>
        </p:spPr>
        <p:txBody>
          <a:bodyPr/>
          <a:lstStyle/>
          <a:p>
            <a:endParaRPr lang="tr-TR" dirty="0"/>
          </a:p>
          <a:p>
            <a:r>
              <a:rPr lang="en-US" dirty="0"/>
              <a:t>Presenter: Refik Mert Cam</a:t>
            </a:r>
          </a:p>
        </p:txBody>
      </p:sp>
    </p:spTree>
    <p:extLst>
      <p:ext uri="{BB962C8B-B14F-4D97-AF65-F5344CB8AC3E}">
        <p14:creationId xmlns:p14="http://schemas.microsoft.com/office/powerpoint/2010/main" val="133104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07AA1-4AA3-4EC0-BC73-851EEE9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332"/>
          </a:xfrm>
        </p:spPr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en-US" b="1" dirty="0"/>
              <a:t>Algorithm to simulate photon recycling</a:t>
            </a:r>
            <a:br>
              <a:rPr lang="tr-TR" dirty="0"/>
            </a:b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5000F2E4-62D0-4A59-880E-1C5ECD288914}"/>
                  </a:ext>
                </a:extLst>
              </p:cNvPr>
              <p:cNvSpPr txBox="1"/>
              <p:nvPr/>
            </p:nvSpPr>
            <p:spPr>
              <a:xfrm>
                <a:off x="1665126" y="1157935"/>
                <a:ext cx="314707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The solar cell structure is simulated with S</a:t>
                </a:r>
                <a:r>
                  <a:rPr lang="tr-TR" sz="2000" dirty="0"/>
                  <a:t>CAPS</a:t>
                </a:r>
                <a:r>
                  <a:rPr lang="en-US" sz="2000" dirty="0"/>
                  <a:t>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sub>
                    </m:sSub>
                  </m:oMath>
                </a14:m>
                <a:r>
                  <a:rPr lang="en-US" sz="2000" dirty="0"/>
                  <a:t>term</a:t>
                </a:r>
                <a:r>
                  <a:rPr lang="tr-TR" sz="2000" dirty="0"/>
                  <a:t> </a:t>
                </a:r>
                <a:r>
                  <a:rPr lang="en-US" sz="2000" dirty="0"/>
                  <a:t>and the quasi-Fermi level separation</a:t>
                </a:r>
                <a:r>
                  <a:rPr lang="tr-TR" sz="2000" dirty="0"/>
                  <a:t> is </a:t>
                </a:r>
                <a:r>
                  <a:rPr lang="en-US" sz="2000" dirty="0"/>
                  <a:t>given</a:t>
                </a:r>
                <a:r>
                  <a:rPr lang="tr-TR" sz="2000" dirty="0"/>
                  <a:t> as </a:t>
                </a:r>
                <a:r>
                  <a:rPr lang="en-US" sz="2000" dirty="0"/>
                  <a:t>input to M</a:t>
                </a:r>
                <a:r>
                  <a:rPr lang="tr-TR" sz="2000" dirty="0"/>
                  <a:t>ATLAB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5000F2E4-62D0-4A59-880E-1C5ECD28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126" y="1157935"/>
                <a:ext cx="3147079" cy="1631216"/>
              </a:xfrm>
              <a:prstGeom prst="rect">
                <a:avLst/>
              </a:prstGeom>
              <a:blipFill>
                <a:blip r:embed="rId2"/>
                <a:stretch>
                  <a:fillRect l="-1938" t="-2239" r="-2132" b="-55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ikdörtgen 14">
            <a:extLst>
              <a:ext uri="{FF2B5EF4-FFF2-40B4-BE49-F238E27FC236}">
                <a16:creationId xmlns:a16="http://schemas.microsoft.com/office/drawing/2014/main" id="{95D12011-B00A-4953-8E9B-31656B697627}"/>
              </a:ext>
            </a:extLst>
          </p:cNvPr>
          <p:cNvSpPr/>
          <p:nvPr/>
        </p:nvSpPr>
        <p:spPr bwMode="auto">
          <a:xfrm>
            <a:off x="1668526" y="1157935"/>
            <a:ext cx="3143679" cy="172577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880BBB66-9CEE-449A-B482-4B43C9B6367D}"/>
              </a:ext>
            </a:extLst>
          </p:cNvPr>
          <p:cNvSpPr/>
          <p:nvPr/>
        </p:nvSpPr>
        <p:spPr bwMode="auto">
          <a:xfrm>
            <a:off x="5053667" y="1699580"/>
            <a:ext cx="1052059" cy="64633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356F3CA5-C4AF-4234-B4E9-B2CAF5D4B717}"/>
              </a:ext>
            </a:extLst>
          </p:cNvPr>
          <p:cNvSpPr/>
          <p:nvPr/>
        </p:nvSpPr>
        <p:spPr bwMode="auto">
          <a:xfrm>
            <a:off x="6347188" y="1159860"/>
            <a:ext cx="3428121" cy="172577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9774982-5813-4240-B96B-FBEF92C5C8B8}"/>
              </a:ext>
            </a:extLst>
          </p:cNvPr>
          <p:cNvSpPr txBox="1"/>
          <p:nvPr/>
        </p:nvSpPr>
        <p:spPr>
          <a:xfrm>
            <a:off x="6347188" y="1375302"/>
            <a:ext cx="3428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MATLAB code generates an initial photon recycling generation rate profile</a:t>
            </a:r>
            <a:r>
              <a:rPr lang="tr-TR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and gives the profile to S</a:t>
            </a:r>
            <a:r>
              <a:rPr lang="tr-TR" dirty="0">
                <a:cs typeface="Times New Roman" panose="02020603050405020304" pitchFamily="18" charset="0"/>
              </a:rPr>
              <a:t>CAPS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25848E4F-1D35-4ED1-BA88-0510D7ABFA01}"/>
              </a:ext>
            </a:extLst>
          </p:cNvPr>
          <p:cNvSpPr/>
          <p:nvPr/>
        </p:nvSpPr>
        <p:spPr bwMode="auto">
          <a:xfrm rot="5400000">
            <a:off x="7535217" y="3172006"/>
            <a:ext cx="1052059" cy="64633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A650BE5D-1A66-4FC2-A647-B45DE670A34C}"/>
              </a:ext>
            </a:extLst>
          </p:cNvPr>
          <p:cNvSpPr txBox="1"/>
          <p:nvPr/>
        </p:nvSpPr>
        <p:spPr>
          <a:xfrm>
            <a:off x="6347187" y="4207511"/>
            <a:ext cx="3356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</a:t>
            </a:r>
            <a:r>
              <a:rPr lang="tr-TR" dirty="0"/>
              <a:t>CAPS</a:t>
            </a:r>
            <a:r>
              <a:rPr lang="en-US" dirty="0"/>
              <a:t> simulates the structure with additional photon recycling generation profile</a:t>
            </a:r>
            <a:r>
              <a:rPr lang="tr-TR" dirty="0"/>
              <a:t> </a:t>
            </a:r>
            <a:r>
              <a:rPr lang="en-US" dirty="0"/>
              <a:t>and new quasi-Fermi level separation </a:t>
            </a:r>
            <a:r>
              <a:rPr lang="tr-TR" dirty="0"/>
              <a:t>is </a:t>
            </a:r>
            <a:r>
              <a:rPr lang="en-US" dirty="0"/>
              <a:t>given again to MATLAB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8D505206-DB92-4CC8-8758-7CC56883B561}"/>
              </a:ext>
            </a:extLst>
          </p:cNvPr>
          <p:cNvSpPr/>
          <p:nvPr/>
        </p:nvSpPr>
        <p:spPr bwMode="auto">
          <a:xfrm>
            <a:off x="6347187" y="4114075"/>
            <a:ext cx="3428121" cy="17570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k: Sağ 21">
            <a:extLst>
              <a:ext uri="{FF2B5EF4-FFF2-40B4-BE49-F238E27FC236}">
                <a16:creationId xmlns:a16="http://schemas.microsoft.com/office/drawing/2014/main" id="{EF035482-7BF6-4BA6-906F-97EFCADE2515}"/>
              </a:ext>
            </a:extLst>
          </p:cNvPr>
          <p:cNvSpPr/>
          <p:nvPr/>
        </p:nvSpPr>
        <p:spPr bwMode="auto">
          <a:xfrm rot="10800000">
            <a:off x="5015301" y="4623009"/>
            <a:ext cx="1052059" cy="646331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5BCF606-FEF0-4BF8-86AA-7BAAEAB2EE65}"/>
              </a:ext>
            </a:extLst>
          </p:cNvPr>
          <p:cNvSpPr/>
          <p:nvPr/>
        </p:nvSpPr>
        <p:spPr bwMode="auto">
          <a:xfrm>
            <a:off x="1665126" y="4114074"/>
            <a:ext cx="3143679" cy="175707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CC2748F-EBE1-4E17-818D-13A512164DEA}"/>
              </a:ext>
            </a:extLst>
          </p:cNvPr>
          <p:cNvSpPr txBox="1"/>
          <p:nvPr/>
        </p:nvSpPr>
        <p:spPr>
          <a:xfrm>
            <a:off x="1665126" y="4131981"/>
            <a:ext cx="307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quasi-Fermi level separation and generation profile exchange continues until the quasi-Fermi level separation converges to some point.</a:t>
            </a:r>
          </a:p>
        </p:txBody>
      </p:sp>
    </p:spTree>
    <p:extLst>
      <p:ext uri="{BB962C8B-B14F-4D97-AF65-F5344CB8AC3E}">
        <p14:creationId xmlns:p14="http://schemas.microsoft.com/office/powerpoint/2010/main" val="103463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07AA1-4AA3-4EC0-BC73-851EEE9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777"/>
            <a:ext cx="10515600" cy="646332"/>
          </a:xfrm>
        </p:spPr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en-US" b="1" dirty="0"/>
              <a:t>Simulation results</a:t>
            </a:r>
            <a:br>
              <a:rPr lang="tr-TR" dirty="0"/>
            </a:br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C9A1C96E-0281-4840-9E96-0A64DD1A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81" y="1607377"/>
            <a:ext cx="5678712" cy="4062125"/>
          </a:xfrm>
          <a:prstGeom prst="rect">
            <a:avLst/>
          </a:prstGeom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8E5D4AC1-D85C-4F3E-A696-2CCC8AEEB77F}"/>
              </a:ext>
            </a:extLst>
          </p:cNvPr>
          <p:cNvSpPr txBox="1"/>
          <p:nvPr/>
        </p:nvSpPr>
        <p:spPr>
          <a:xfrm>
            <a:off x="6951476" y="5582367"/>
            <a:ext cx="353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Balenzategui</a:t>
            </a:r>
            <a:r>
              <a:rPr lang="tr-TR" sz="2400" dirty="0"/>
              <a:t>’s</a:t>
            </a:r>
            <a:r>
              <a:rPr lang="en-US" sz="2400" dirty="0"/>
              <a:t> simulation results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80F18734-86D5-4ABB-A4E2-23D5F709C01E}"/>
              </a:ext>
            </a:extLst>
          </p:cNvPr>
          <p:cNvSpPr txBox="1"/>
          <p:nvPr/>
        </p:nvSpPr>
        <p:spPr>
          <a:xfrm>
            <a:off x="2121328" y="5582366"/>
            <a:ext cx="2265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Our simulation results</a:t>
            </a: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E45B63C2-E4DA-409A-8C7C-21CFD629F7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1" t="3862" r="27933" b="7970"/>
          <a:stretch/>
        </p:blipFill>
        <p:spPr>
          <a:xfrm>
            <a:off x="441827" y="1553245"/>
            <a:ext cx="5227390" cy="4029121"/>
          </a:xfrm>
          <a:prstGeom prst="rect">
            <a:avLst/>
          </a:prstGeom>
        </p:spPr>
      </p:pic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950520BB-F70F-4143-9F77-CB76FEA97B1A}"/>
              </a:ext>
            </a:extLst>
          </p:cNvPr>
          <p:cNvCxnSpPr>
            <a:cxnSpLocks/>
          </p:cNvCxnSpPr>
          <p:nvPr/>
        </p:nvCxnSpPr>
        <p:spPr bwMode="auto">
          <a:xfrm>
            <a:off x="4021670" y="3306956"/>
            <a:ext cx="0" cy="41173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9" name="Resim 28">
            <a:extLst>
              <a:ext uri="{FF2B5EF4-FFF2-40B4-BE49-F238E27FC236}">
                <a16:creationId xmlns:a16="http://schemas.microsoft.com/office/drawing/2014/main" id="{20A5DF00-D7E5-4E7E-BD5F-F053C5770A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t="6502" r="18196" b="11468"/>
          <a:stretch/>
        </p:blipFill>
        <p:spPr>
          <a:xfrm>
            <a:off x="3171269" y="3777246"/>
            <a:ext cx="2114022" cy="10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34961A-3179-451F-B7BF-E091FFE7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Outline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394B4C-6E19-4B69-9333-623AD33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photon recycling?</a:t>
            </a:r>
            <a:endParaRPr lang="tr-TR" dirty="0"/>
          </a:p>
          <a:p>
            <a:r>
              <a:rPr lang="en-US" dirty="0"/>
              <a:t>How does photon recycling increase solar cell efficiency?</a:t>
            </a:r>
            <a:endParaRPr lang="tr-TR" dirty="0"/>
          </a:p>
          <a:p>
            <a:r>
              <a:rPr lang="en-US" dirty="0"/>
              <a:t>General formulization of photon recycling</a:t>
            </a:r>
            <a:endParaRPr lang="tr-TR" dirty="0"/>
          </a:p>
          <a:p>
            <a:r>
              <a:rPr lang="en-US" dirty="0"/>
              <a:t>Algorithm to simulate photon recycling</a:t>
            </a:r>
            <a:endParaRPr lang="tr-TR" dirty="0"/>
          </a:p>
          <a:p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45072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25888E-9E39-4B05-AC40-64EE6DE2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photon recycling?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7437C4-2968-4718-819D-0A028BC0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9186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Re-absorption of a photon emitted by the radiative recombination</a:t>
            </a:r>
            <a:r>
              <a:rPr lang="tr-TR" dirty="0"/>
              <a:t> [1]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7168747-6231-4DFE-969C-81299986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98" y="2048919"/>
            <a:ext cx="4850401" cy="232153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11DED1A-91C0-4B72-9FEC-FD39E019404C}"/>
              </a:ext>
            </a:extLst>
          </p:cNvPr>
          <p:cNvSpPr txBox="1"/>
          <p:nvPr/>
        </p:nvSpPr>
        <p:spPr>
          <a:xfrm>
            <a:off x="3670798" y="4454028"/>
            <a:ext cx="452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 Physical illustration of photon</a:t>
            </a:r>
          </a:p>
          <a:p>
            <a:pPr algn="ctr"/>
            <a:r>
              <a:rPr lang="en-US" dirty="0"/>
              <a:t>recycling process [2]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C710706-2E51-44E5-8DEE-CDE0140EA495}"/>
              </a:ext>
            </a:extLst>
          </p:cNvPr>
          <p:cNvSpPr txBox="1"/>
          <p:nvPr/>
        </p:nvSpPr>
        <p:spPr>
          <a:xfrm>
            <a:off x="838201" y="556952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[1] </a:t>
            </a:r>
            <a:r>
              <a:rPr lang="en-US" dirty="0" err="1"/>
              <a:t>Kayes</a:t>
            </a:r>
            <a:r>
              <a:rPr lang="en-US" dirty="0"/>
              <a:t> and et al. 27.6% Conversion efficiency, a new record for single-junction solar cells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1 sun </a:t>
            </a:r>
            <a:r>
              <a:rPr lang="tr-TR" dirty="0" err="1"/>
              <a:t>illumination</a:t>
            </a:r>
            <a:r>
              <a:rPr lang="tr-TR" dirty="0"/>
              <a:t>. 2011.</a:t>
            </a:r>
          </a:p>
          <a:p>
            <a:pPr algn="just"/>
            <a:r>
              <a:rPr lang="en-US" dirty="0"/>
              <a:t>[2] </a:t>
            </a:r>
            <a:r>
              <a:rPr lang="en-US" dirty="0" err="1"/>
              <a:t>Yablonovitch</a:t>
            </a:r>
            <a:r>
              <a:rPr lang="en-US" dirty="0"/>
              <a:t>, Miller and et al. The opto-electronic physics that broke the efficiency limit in</a:t>
            </a:r>
            <a:r>
              <a:rPr lang="tr-TR" dirty="0"/>
              <a:t> solar </a:t>
            </a:r>
            <a:r>
              <a:rPr lang="tr-TR" dirty="0" err="1"/>
              <a:t>cells</a:t>
            </a:r>
            <a:r>
              <a:rPr lang="tr-TR" dirty="0"/>
              <a:t>.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07AA1-4AA3-4EC0-BC73-851EEE9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61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en-US" b="1" dirty="0"/>
              <a:t>How does </a:t>
            </a:r>
            <a:r>
              <a:rPr lang="tr-TR" b="1" dirty="0"/>
              <a:t>PR </a:t>
            </a:r>
            <a:r>
              <a:rPr lang="en-US" b="1" dirty="0"/>
              <a:t>increase solar cell efficiency?</a:t>
            </a:r>
            <a:br>
              <a:rPr lang="tr-TR" dirty="0"/>
            </a:b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2B6CB24-C129-4CDF-964F-3A246EFB9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5052"/>
                <a:ext cx="10515600" cy="4351338"/>
              </a:xfrm>
            </p:spPr>
            <p:txBody>
              <a:bodyPr/>
              <a:lstStyle/>
              <a:p>
                <a:pPr algn="just"/>
                <a:r>
                  <a:rPr lang="en-US" dirty="0"/>
                  <a:t>In ideal case, electron-hole pairs are either collected as current in the device or emit photon with radiative recombination.</a:t>
                </a:r>
                <a:endParaRPr lang="tr-TR" dirty="0"/>
              </a:p>
              <a:p>
                <a:pPr algn="just"/>
                <a:r>
                  <a:rPr lang="en-US" dirty="0"/>
                  <a:t>These re-emitted photons have a second chance to generate electron-hole pairs.</a:t>
                </a:r>
                <a:endParaRPr lang="tr-TR" dirty="0"/>
              </a:p>
              <a:p>
                <a:pPr algn="just"/>
                <a:r>
                  <a:rPr lang="en-US" dirty="0"/>
                  <a:t>Increased carrier density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Greater quasi-Fermi level separation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2B6CB24-C129-4CDF-964F-3A246EFB9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5052"/>
                <a:ext cx="10515600" cy="4351338"/>
              </a:xfrm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2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07AA1-4AA3-4EC0-BC73-851EEE98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en-US" b="1" dirty="0"/>
              <a:t>How does </a:t>
            </a:r>
            <a:r>
              <a:rPr lang="tr-TR" b="1" dirty="0"/>
              <a:t>PR </a:t>
            </a:r>
            <a:r>
              <a:rPr lang="en-US" b="1" dirty="0"/>
              <a:t>increase solar cell efficiency?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B6CB24-C129-4CDF-964F-3A246EFB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349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Having a good rear reflector improves PR and therefore efficiency of the solar cell.</a:t>
            </a:r>
          </a:p>
          <a:p>
            <a:pPr algn="just"/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43668E-808C-4074-BFC5-F6D960A5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79" y="2174795"/>
            <a:ext cx="5136612" cy="3074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45BA8E54-E5EF-43C7-BEBF-6AF62661A67D}"/>
                  </a:ext>
                </a:extLst>
              </p:cNvPr>
              <p:cNvSpPr txBox="1"/>
              <p:nvPr/>
            </p:nvSpPr>
            <p:spPr>
              <a:xfrm>
                <a:off x="4037511" y="5168468"/>
                <a:ext cx="39245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Figure 2. Cell efficiency vs. rear reflectivity 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GaAs solar cell [2]</a:t>
                </a:r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45BA8E54-E5EF-43C7-BEBF-6AF62661A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11" y="5168468"/>
                <a:ext cx="3924590" cy="646331"/>
              </a:xfrm>
              <a:prstGeom prst="rect">
                <a:avLst/>
              </a:prstGeom>
              <a:blipFill>
                <a:blip r:embed="rId3"/>
                <a:stretch>
                  <a:fillRect l="-466" t="-5660" r="-621" b="-141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etin kutusu 6">
            <a:extLst>
              <a:ext uri="{FF2B5EF4-FFF2-40B4-BE49-F238E27FC236}">
                <a16:creationId xmlns:a16="http://schemas.microsoft.com/office/drawing/2014/main" id="{FA54E2B8-DC20-404B-9690-8F31625D51E1}"/>
              </a:ext>
            </a:extLst>
          </p:cNvPr>
          <p:cNvSpPr txBox="1"/>
          <p:nvPr/>
        </p:nvSpPr>
        <p:spPr>
          <a:xfrm>
            <a:off x="838200" y="57910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[2] </a:t>
            </a:r>
            <a:r>
              <a:rPr lang="en-US" dirty="0" err="1"/>
              <a:t>Yablonovitch</a:t>
            </a:r>
            <a:r>
              <a:rPr lang="en-US" dirty="0"/>
              <a:t>, Miller and et al. The opto-electronic physics that broke the efficiency limit in</a:t>
            </a:r>
            <a:r>
              <a:rPr lang="tr-TR" dirty="0"/>
              <a:t> solar </a:t>
            </a:r>
            <a:r>
              <a:rPr lang="tr-TR" dirty="0" err="1"/>
              <a:t>cells</a:t>
            </a:r>
            <a:r>
              <a:rPr lang="tr-TR" dirty="0"/>
              <a:t>.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0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07AA1-4AA3-4EC0-BC73-851EEE98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en-US" b="1" dirty="0"/>
              <a:t>General Formulation of Photon Recycling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B6CB24-C129-4CDF-964F-3A246EFB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349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An additional term corresponding to generation rate due to </a:t>
            </a:r>
            <a:r>
              <a:rPr lang="tr-TR" dirty="0"/>
              <a:t>PR </a:t>
            </a:r>
            <a:r>
              <a:rPr lang="en-US" dirty="0"/>
              <a:t>has been added to the standard set of equations used in</a:t>
            </a:r>
            <a:r>
              <a:rPr lang="tr-TR" dirty="0"/>
              <a:t> </a:t>
            </a:r>
            <a:r>
              <a:rPr lang="en-US" dirty="0"/>
              <a:t>simulation programs.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DA378D3-C0CB-41A9-B0FB-2CF49F10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50" y="2870750"/>
            <a:ext cx="10449450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07AA1-4AA3-4EC0-BC73-851EEE98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en-US" b="1" dirty="0"/>
              <a:t>General Formulation of Photon Recycling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B6CB24-C129-4CDF-964F-3A246EFB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349"/>
            <a:ext cx="10515600" cy="4749510"/>
          </a:xfrm>
        </p:spPr>
        <p:txBody>
          <a:bodyPr/>
          <a:lstStyle/>
          <a:p>
            <a:pPr algn="just"/>
            <a:r>
              <a:rPr lang="tr-TR" dirty="0" err="1"/>
              <a:t>So</a:t>
            </a:r>
            <a:r>
              <a:rPr lang="tr-TR" dirty="0"/>
              <a:t> as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formulate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generation</a:t>
            </a:r>
            <a:r>
              <a:rPr lang="tr-TR" dirty="0"/>
              <a:t> </a:t>
            </a:r>
            <a:r>
              <a:rPr lang="tr-TR" dirty="0" err="1"/>
              <a:t>term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PR,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introduce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photon</a:t>
            </a:r>
            <a:r>
              <a:rPr lang="tr-TR" dirty="0"/>
              <a:t> </a:t>
            </a:r>
            <a:r>
              <a:rPr lang="tr-TR" dirty="0" err="1"/>
              <a:t>continuity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3D1A57-F893-4531-B06F-AC6EBC3B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99" y="2828492"/>
            <a:ext cx="3773751" cy="120101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6B0DBDC-5F48-42DF-BBA2-ACD3C5B5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35" y="2281190"/>
            <a:ext cx="3812192" cy="2619261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A71139DE-E668-4F11-96A7-1FEEDEDCB093}"/>
              </a:ext>
            </a:extLst>
          </p:cNvPr>
          <p:cNvSpPr txBox="1"/>
          <p:nvPr/>
        </p:nvSpPr>
        <p:spPr>
          <a:xfrm>
            <a:off x="1475070" y="4917817"/>
            <a:ext cx="390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</a:t>
            </a:r>
            <a:r>
              <a:rPr lang="tr-TR" dirty="0"/>
              <a:t>3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involved</a:t>
            </a:r>
            <a:r>
              <a:rPr lang="tr-TR" dirty="0"/>
              <a:t> in </a:t>
            </a:r>
            <a:r>
              <a:rPr lang="tr-TR" dirty="0" err="1"/>
              <a:t>photon</a:t>
            </a:r>
            <a:endParaRPr lang="tr-TR" dirty="0"/>
          </a:p>
          <a:p>
            <a:pPr algn="ctr"/>
            <a:r>
              <a:rPr lang="tr-TR" dirty="0" err="1"/>
              <a:t>continuity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 [3]</a:t>
            </a:r>
            <a:r>
              <a:rPr lang="en-US" dirty="0"/>
              <a:t> 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9F364DE-B630-4342-BD7B-53B4A68AD637}"/>
              </a:ext>
            </a:extLst>
          </p:cNvPr>
          <p:cNvSpPr txBox="1"/>
          <p:nvPr/>
        </p:nvSpPr>
        <p:spPr>
          <a:xfrm>
            <a:off x="1160675" y="5779893"/>
            <a:ext cx="987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[</a:t>
            </a:r>
            <a:r>
              <a:rPr lang="tr-TR" dirty="0"/>
              <a:t>3</a:t>
            </a:r>
            <a:r>
              <a:rPr lang="en-US" dirty="0"/>
              <a:t>] </a:t>
            </a:r>
            <a:r>
              <a:rPr lang="en-US" dirty="0" err="1"/>
              <a:t>Balenzategui</a:t>
            </a:r>
            <a:r>
              <a:rPr lang="en-US" dirty="0"/>
              <a:t> and Marti. Detailed modelling of photon recycling: application to GaAs solar</a:t>
            </a:r>
            <a:r>
              <a:rPr lang="tr-TR" dirty="0"/>
              <a:t> </a:t>
            </a:r>
            <a:r>
              <a:rPr lang="tr-TR" dirty="0" err="1"/>
              <a:t>cells</a:t>
            </a:r>
            <a:r>
              <a:rPr lang="tr-TR" dirty="0"/>
              <a:t>. 2006.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07AA1-4AA3-4EC0-BC73-851EEE98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en-US" b="1" dirty="0"/>
              <a:t>General Formulation of Photon Recycling</a:t>
            </a:r>
            <a:br>
              <a:rPr lang="tr-TR" dirty="0"/>
            </a:b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2B6CB24-C129-4CDF-964F-3A246EFB9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2349"/>
                <a:ext cx="10841611" cy="474951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formulated with generalized</a:t>
                </a:r>
                <a:r>
                  <a:rPr lang="tr-TR" dirty="0"/>
                  <a:t> </a:t>
                </a:r>
                <a:r>
                  <a:rPr lang="tr-TR" dirty="0" err="1"/>
                  <a:t>Roosbroeck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Shockley</a:t>
                </a:r>
                <a:r>
                  <a:rPr lang="tr-TR" dirty="0"/>
                  <a:t> </a:t>
                </a:r>
                <a:r>
                  <a:rPr lang="tr-TR" dirty="0" err="1"/>
                  <a:t>equation</a:t>
                </a:r>
                <a:r>
                  <a:rPr lang="tr-TR" dirty="0"/>
                  <a:t>.[4]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2B6CB24-C129-4CDF-964F-3A246EFB9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2349"/>
                <a:ext cx="10841611" cy="4749510"/>
              </a:xfrm>
              <a:blipFill>
                <a:blip r:embed="rId2"/>
                <a:stretch>
                  <a:fillRect t="-2182" r="-7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>
            <a:extLst>
              <a:ext uri="{FF2B5EF4-FFF2-40B4-BE49-F238E27FC236}">
                <a16:creationId xmlns:a16="http://schemas.microsoft.com/office/drawing/2014/main" id="{20D33EC4-4576-44CD-8299-B210A4A34CB6}"/>
              </a:ext>
            </a:extLst>
          </p:cNvPr>
          <p:cNvSpPr txBox="1"/>
          <p:nvPr/>
        </p:nvSpPr>
        <p:spPr>
          <a:xfrm>
            <a:off x="1160675" y="5779893"/>
            <a:ext cx="987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[</a:t>
            </a:r>
            <a:r>
              <a:rPr lang="tr-TR" dirty="0"/>
              <a:t>4</a:t>
            </a:r>
            <a:r>
              <a:rPr lang="en-US" dirty="0"/>
              <a:t>]</a:t>
            </a:r>
            <a:r>
              <a:rPr lang="tr-TR" dirty="0"/>
              <a:t> H.B. </a:t>
            </a:r>
            <a:r>
              <a:rPr lang="tr-TR" dirty="0" err="1"/>
              <a:t>Bebb</a:t>
            </a:r>
            <a:r>
              <a:rPr lang="tr-TR" dirty="0"/>
              <a:t>, E.W. Williams, </a:t>
            </a:r>
            <a:r>
              <a:rPr lang="tr-TR" dirty="0" err="1"/>
              <a:t>Semicond</a:t>
            </a:r>
            <a:r>
              <a:rPr lang="tr-TR" dirty="0"/>
              <a:t>. </a:t>
            </a:r>
            <a:r>
              <a:rPr lang="tr-TR" dirty="0" err="1"/>
              <a:t>Semimet</a:t>
            </a:r>
            <a:r>
              <a:rPr lang="tr-TR" dirty="0"/>
              <a:t>. 2 (1972) 181–320.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5827F08-1D57-4D92-B535-3740BE85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529" y="2572438"/>
            <a:ext cx="6248942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907AA1-4AA3-4EC0-BC73-851EEE98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en-US" b="1" dirty="0"/>
              <a:t>General Formulation of Photon Recycling</a:t>
            </a:r>
            <a:br>
              <a:rPr lang="tr-TR" dirty="0"/>
            </a:br>
            <a:endParaRPr lang="tr-TR" dirty="0"/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5B1FF472-83DC-422E-8DEB-31FAA4E52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36" y="1690688"/>
            <a:ext cx="8947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492</Words>
  <Application>Microsoft Office PowerPoint</Application>
  <PresentationFormat>Geniş ekran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Teması</vt:lpstr>
      <vt:lpstr>Numerical Modelling of Photon Recycling in Solar Cells and its Simulation</vt:lpstr>
      <vt:lpstr>Outline</vt:lpstr>
      <vt:lpstr>What is photon recycling?</vt:lpstr>
      <vt:lpstr> How does PR increase solar cell efficiency? </vt:lpstr>
      <vt:lpstr> How does PR increase solar cell efficiency? </vt:lpstr>
      <vt:lpstr> General Formulation of Photon Recycling </vt:lpstr>
      <vt:lpstr> General Formulation of Photon Recycling </vt:lpstr>
      <vt:lpstr> General Formulation of Photon Recycling </vt:lpstr>
      <vt:lpstr> General Formulation of Photon Recycling </vt:lpstr>
      <vt:lpstr> Algorithm to simulate photon recycling </vt:lpstr>
      <vt:lpstr> Simulation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Modelling of Photon Recycling in Solar Cells and its Simulation</dc:title>
  <dc:creator>Refik Mert ÇAM</dc:creator>
  <cp:lastModifiedBy>Refik Mert ÇAM</cp:lastModifiedBy>
  <cp:revision>30</cp:revision>
  <dcterms:created xsi:type="dcterms:W3CDTF">2019-03-10T16:53:14Z</dcterms:created>
  <dcterms:modified xsi:type="dcterms:W3CDTF">2020-01-05T11:23:13Z</dcterms:modified>
</cp:coreProperties>
</file>