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0000"/>
    <a:srgbClr val="AC0000"/>
    <a:srgbClr val="C0C0C0"/>
    <a:srgbClr val="0046D2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59" autoAdjust="0"/>
    <p:restoredTop sz="95194" autoAdjust="0"/>
  </p:normalViewPr>
  <p:slideViewPr>
    <p:cSldViewPr snapToGrid="0">
      <p:cViewPr>
        <p:scale>
          <a:sx n="25" d="100"/>
          <a:sy n="25" d="100"/>
        </p:scale>
        <p:origin x="1872" y="-14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6BFFBEBF-6F96-4D73-87E7-3525B82575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4663476" y="42353512"/>
            <a:ext cx="3255359" cy="16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9C365D95-4213-4FDE-84BF-DFB5A2F65993}"/>
              </a:ext>
            </a:extLst>
          </p:cNvPr>
          <p:cNvSpPr txBox="1"/>
          <p:nvPr userDrawn="1"/>
        </p:nvSpPr>
        <p:spPr>
          <a:xfrm>
            <a:off x="27895976" y="42276676"/>
            <a:ext cx="19756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7E6A034-93E0-421C-ACA5-B28573E1673A}"/>
              </a:ext>
            </a:extLst>
          </p:cNvPr>
          <p:cNvSpPr txBox="1"/>
          <p:nvPr userDrawn="1"/>
        </p:nvSpPr>
        <p:spPr>
          <a:xfrm>
            <a:off x="0" y="42680652"/>
            <a:ext cx="4619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5218291" y="2649155"/>
            <a:ext cx="2040255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dirty="0"/>
              <a:t>Numerical Modelling of Photon Recycling in Solar Cells and its Simulation</a:t>
            </a:r>
          </a:p>
          <a:p>
            <a:pPr defTabSz="4389438"/>
            <a:r>
              <a:rPr lang="tr-TR" sz="4400" dirty="0"/>
              <a:t>Refik Mert Cam</a:t>
            </a:r>
            <a:r>
              <a:rPr lang="tr-TR" sz="4400" baseline="30000" dirty="0"/>
              <a:t>1,2</a:t>
            </a:r>
            <a:r>
              <a:rPr lang="tr-TR" sz="4400" dirty="0"/>
              <a:t>, Deniz Turkay</a:t>
            </a:r>
            <a:r>
              <a:rPr lang="tr-TR" sz="4400" baseline="30000" dirty="0"/>
              <a:t>3</a:t>
            </a:r>
            <a:r>
              <a:rPr lang="tr-TR" sz="4400" dirty="0"/>
              <a:t>, </a:t>
            </a:r>
            <a:r>
              <a:rPr lang="en-US" sz="4400" dirty="0"/>
              <a:t>Selcuk</a:t>
            </a:r>
            <a:r>
              <a:rPr lang="tr-TR" sz="4400" dirty="0"/>
              <a:t> Yerci</a:t>
            </a:r>
            <a:r>
              <a:rPr lang="tr-TR" sz="4400" baseline="30000" dirty="0"/>
              <a:t>1,3 </a:t>
            </a:r>
          </a:p>
          <a:p>
            <a:pPr marL="514350" indent="-514350" defTabSz="4389438">
              <a:buAutoNum type="arabicPeriod"/>
            </a:pPr>
            <a:r>
              <a:rPr lang="tr-TR" sz="2800" i="1" dirty="0"/>
              <a:t>Department of Electrical and Electronics Engineering, Middle East Technical University, 06800,</a:t>
            </a:r>
            <a:r>
              <a:rPr lang="en-US" sz="2800" i="1" dirty="0"/>
              <a:t> Ankara,</a:t>
            </a:r>
            <a:r>
              <a:rPr lang="tr-TR" sz="2800" i="1" dirty="0"/>
              <a:t> </a:t>
            </a:r>
            <a:r>
              <a:rPr lang="en-US" sz="2800" i="1" dirty="0"/>
              <a:t>Turkey</a:t>
            </a:r>
          </a:p>
          <a:p>
            <a:pPr marL="514350" indent="-514350" defTabSz="4389438">
              <a:buFontTx/>
              <a:buAutoNum type="arabicPeriod"/>
            </a:pPr>
            <a:r>
              <a:rPr lang="tr-TR" sz="2800" i="1" dirty="0">
                <a:solidFill>
                  <a:srgbClr val="000000"/>
                </a:solidFill>
              </a:rPr>
              <a:t> Department of Physics, </a:t>
            </a:r>
            <a:r>
              <a:rPr lang="en-US" sz="2800" i="1" dirty="0">
                <a:solidFill>
                  <a:srgbClr val="000000"/>
                </a:solidFill>
              </a:rPr>
              <a:t>Middle</a:t>
            </a:r>
            <a:r>
              <a:rPr lang="tr-TR" sz="2800" i="1" dirty="0">
                <a:solidFill>
                  <a:srgbClr val="000000"/>
                </a:solidFill>
              </a:rPr>
              <a:t> East Technical </a:t>
            </a:r>
            <a:r>
              <a:rPr lang="en-US" sz="2800" i="1" dirty="0">
                <a:solidFill>
                  <a:srgbClr val="000000"/>
                </a:solidFill>
              </a:rPr>
              <a:t>University</a:t>
            </a:r>
            <a:r>
              <a:rPr lang="tr-TR" sz="2800" i="1" dirty="0">
                <a:solidFill>
                  <a:srgbClr val="000000"/>
                </a:solidFill>
              </a:rPr>
              <a:t>, 06800,</a:t>
            </a:r>
            <a:r>
              <a:rPr lang="en-US" sz="2800" i="1" dirty="0">
                <a:solidFill>
                  <a:srgbClr val="000000"/>
                </a:solidFill>
              </a:rPr>
              <a:t> Ankara,</a:t>
            </a:r>
            <a:r>
              <a:rPr lang="tr-TR" sz="2800" i="1" dirty="0">
                <a:solidFill>
                  <a:srgbClr val="000000"/>
                </a:solidFill>
              </a:rPr>
              <a:t> </a:t>
            </a:r>
            <a:r>
              <a:rPr lang="en-US" sz="2800" i="1" dirty="0">
                <a:solidFill>
                  <a:srgbClr val="000000"/>
                </a:solidFill>
              </a:rPr>
              <a:t>Turkey</a:t>
            </a:r>
          </a:p>
          <a:p>
            <a:pPr marL="514350" indent="-514350" defTabSz="4389438">
              <a:buFontTx/>
              <a:buAutoNum type="arabicPeriod"/>
            </a:pPr>
            <a:r>
              <a:rPr lang="tr-TR" sz="2800" i="1" dirty="0">
                <a:solidFill>
                  <a:srgbClr val="000000"/>
                </a:solidFill>
              </a:rPr>
              <a:t> Department of Micro </a:t>
            </a:r>
            <a:r>
              <a:rPr lang="en-US" sz="2800" i="1" dirty="0">
                <a:solidFill>
                  <a:srgbClr val="000000"/>
                </a:solidFill>
              </a:rPr>
              <a:t>and</a:t>
            </a:r>
            <a:r>
              <a:rPr lang="tr-TR" sz="2800" i="1" dirty="0">
                <a:solidFill>
                  <a:srgbClr val="000000"/>
                </a:solidFill>
              </a:rPr>
              <a:t> Nanotechnology, Middle East Technical University, 06800,</a:t>
            </a:r>
            <a:r>
              <a:rPr lang="en-US" sz="2800" i="1" dirty="0">
                <a:solidFill>
                  <a:srgbClr val="000000"/>
                </a:solidFill>
              </a:rPr>
              <a:t> Ankara,</a:t>
            </a:r>
            <a:r>
              <a:rPr lang="tr-TR" sz="2800" i="1" dirty="0">
                <a:solidFill>
                  <a:srgbClr val="000000"/>
                </a:solidFill>
              </a:rPr>
              <a:t> Turkey</a:t>
            </a:r>
          </a:p>
          <a:p>
            <a:pPr marL="514350" indent="-514350" defTabSz="4389438">
              <a:buAutoNum type="arabicPeriod"/>
            </a:pPr>
            <a:endParaRPr lang="tr-TR" sz="2800" i="1" dirty="0"/>
          </a:p>
          <a:p>
            <a:pPr defTabSz="4389438"/>
            <a:endParaRPr lang="en-US" sz="6000" dirty="0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533583" y="36922429"/>
            <a:ext cx="12560298" cy="449374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just"/>
            <a:r>
              <a:rPr lang="tr-TR" sz="2400" dirty="0"/>
              <a:t>[1] </a:t>
            </a:r>
            <a:r>
              <a:rPr lang="en-US" sz="2400" dirty="0" err="1"/>
              <a:t>Kayes</a:t>
            </a:r>
            <a:r>
              <a:rPr lang="tr-TR" sz="2400" dirty="0"/>
              <a:t> </a:t>
            </a:r>
            <a:r>
              <a:rPr lang="en-US" sz="2400" dirty="0"/>
              <a:t>and</a:t>
            </a:r>
            <a:r>
              <a:rPr lang="tr-TR" sz="2400" dirty="0"/>
              <a:t> et al. </a:t>
            </a:r>
            <a:r>
              <a:rPr lang="en-US" sz="2400" dirty="0"/>
              <a:t>27.6% Conversion efficiency</a:t>
            </a:r>
            <a:r>
              <a:rPr lang="tr-TR" sz="2400" dirty="0"/>
              <a:t>, a </a:t>
            </a:r>
            <a:r>
              <a:rPr lang="en-US" sz="2400" dirty="0"/>
              <a:t>new record for single-junction solar cells under</a:t>
            </a:r>
            <a:r>
              <a:rPr lang="tr-TR" sz="2400" dirty="0"/>
              <a:t> 1 sun </a:t>
            </a:r>
            <a:r>
              <a:rPr lang="en-US" sz="2400" dirty="0"/>
              <a:t>illumination</a:t>
            </a:r>
            <a:r>
              <a:rPr lang="tr-TR" sz="2400" dirty="0"/>
              <a:t>. 2011.</a:t>
            </a:r>
          </a:p>
          <a:p>
            <a:pPr algn="just"/>
            <a:r>
              <a:rPr lang="tr-TR" sz="2400" dirty="0"/>
              <a:t>[2] </a:t>
            </a:r>
            <a:r>
              <a:rPr lang="en-US" sz="2400" dirty="0" err="1"/>
              <a:t>Yablonovitch</a:t>
            </a:r>
            <a:r>
              <a:rPr lang="en-US" sz="2400" dirty="0"/>
              <a:t>, Miller and et al. The opto-electronic physics that broke the efficiency limit in solar cells. 2012.</a:t>
            </a:r>
          </a:p>
          <a:p>
            <a:pPr algn="just"/>
            <a:r>
              <a:rPr lang="tr-TR" sz="2400" dirty="0"/>
              <a:t>[</a:t>
            </a:r>
            <a:r>
              <a:rPr lang="en-US" sz="2400" dirty="0"/>
              <a:t>3] Miller and </a:t>
            </a:r>
            <a:r>
              <a:rPr lang="en-US" sz="2400" dirty="0" err="1"/>
              <a:t>Yablonovitch</a:t>
            </a:r>
            <a:r>
              <a:rPr lang="en-US" sz="2400" dirty="0"/>
              <a:t>. Photon extraction: the key physics for approaching solar cell </a:t>
            </a:r>
            <a:r>
              <a:rPr lang="en-US" sz="2400" dirty="0" err="1"/>
              <a:t>efficieny</a:t>
            </a:r>
            <a:r>
              <a:rPr lang="en-US" sz="2400" dirty="0"/>
              <a:t> limits. 2013</a:t>
            </a:r>
            <a:r>
              <a:rPr lang="tr-TR" sz="2400" dirty="0"/>
              <a:t>.</a:t>
            </a:r>
            <a:endParaRPr lang="en-US" sz="2400" dirty="0"/>
          </a:p>
          <a:p>
            <a:pPr algn="just"/>
            <a:r>
              <a:rPr lang="tr-TR" sz="2400" dirty="0"/>
              <a:t>[4] </a:t>
            </a:r>
            <a:r>
              <a:rPr lang="en-US" sz="2400" dirty="0"/>
              <a:t>"PV Lighthouse", </a:t>
            </a:r>
            <a:r>
              <a:rPr lang="en-US" sz="2400" i="1" dirty="0"/>
              <a:t>Pvlighthouse.com.au</a:t>
            </a:r>
            <a:r>
              <a:rPr lang="en-US" sz="2400" dirty="0"/>
              <a:t>, 2019. [Online]. Available: https://www.pvlighthouse.com.au/cms/simulation-programs/scaps. [Accessed: 18- Feb- 2019].</a:t>
            </a:r>
            <a:endParaRPr lang="tr-TR" sz="2400" dirty="0"/>
          </a:p>
          <a:p>
            <a:pPr algn="just"/>
            <a:r>
              <a:rPr lang="tr-TR" sz="2400" dirty="0"/>
              <a:t>[5] </a:t>
            </a:r>
            <a:r>
              <a:rPr lang="en-US" sz="2400" dirty="0" err="1"/>
              <a:t>Balenzategui</a:t>
            </a:r>
            <a:r>
              <a:rPr lang="en-US" sz="2400" dirty="0"/>
              <a:t> and Marti. Detailed modelling of photon recycling: application to GaAs solar cells. 2006.</a:t>
            </a:r>
          </a:p>
          <a:p>
            <a:pPr algn="just"/>
            <a:r>
              <a:rPr lang="tr-TR" sz="2400" dirty="0"/>
              <a:t>[6] </a:t>
            </a:r>
            <a:r>
              <a:rPr lang="en-US" sz="2400" dirty="0"/>
              <a:t>H.B. </a:t>
            </a:r>
            <a:r>
              <a:rPr lang="en-US" sz="2400" dirty="0" err="1"/>
              <a:t>Bebb</a:t>
            </a:r>
            <a:r>
              <a:rPr lang="en-US" sz="2400" dirty="0"/>
              <a:t>, E.W. Williams, </a:t>
            </a:r>
            <a:r>
              <a:rPr lang="en-US" sz="2400" dirty="0" err="1"/>
              <a:t>Semicond</a:t>
            </a:r>
            <a:r>
              <a:rPr lang="en-US" sz="2400" dirty="0"/>
              <a:t>. </a:t>
            </a:r>
            <a:r>
              <a:rPr lang="en-US" sz="2400" dirty="0" err="1"/>
              <a:t>Semimet</a:t>
            </a:r>
            <a:r>
              <a:rPr lang="en-US" sz="2400" dirty="0"/>
              <a:t>. 2 (1972) 181–320.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259243" y="7378609"/>
            <a:ext cx="12590914" cy="1166219"/>
          </a:xfrm>
          <a:prstGeom prst="rect">
            <a:avLst/>
          </a:prstGeom>
          <a:solidFill>
            <a:srgbClr val="AC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b="1" dirty="0">
                <a:solidFill>
                  <a:schemeClr val="bg1"/>
                </a:solidFill>
              </a:rPr>
              <a:t>Introduction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9D9EC-6A4C-4AA3-B451-6695F821C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978" y="552889"/>
            <a:ext cx="2677269" cy="223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4A710-2EAC-417F-8CC7-BC79E01CE3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53" y="689052"/>
            <a:ext cx="4460559" cy="21397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0EB375-3B37-40D4-AD6E-46CA236C3F7E}"/>
              </a:ext>
            </a:extLst>
          </p:cNvPr>
          <p:cNvCxnSpPr>
            <a:cxnSpLocks/>
          </p:cNvCxnSpPr>
          <p:nvPr/>
        </p:nvCxnSpPr>
        <p:spPr bwMode="auto">
          <a:xfrm>
            <a:off x="14857932" y="7432970"/>
            <a:ext cx="0" cy="340901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5B7D041-EE10-4B05-9B5C-1269FD37E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7" y="651309"/>
            <a:ext cx="2677269" cy="2395450"/>
          </a:xfrm>
          <a:prstGeom prst="rect">
            <a:avLst/>
          </a:prstGeom>
        </p:spPr>
      </p:pic>
      <p:sp>
        <p:nvSpPr>
          <p:cNvPr id="75" name="Text Box 42">
            <a:extLst>
              <a:ext uri="{FF2B5EF4-FFF2-40B4-BE49-F238E27FC236}">
                <a16:creationId xmlns:a16="http://schemas.microsoft.com/office/drawing/2014/main" id="{B94AF7E7-9324-40CA-B90A-33CED285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4156" y="30918804"/>
            <a:ext cx="12543573" cy="1417638"/>
          </a:xfrm>
          <a:prstGeom prst="rect">
            <a:avLst/>
          </a:prstGeom>
          <a:solidFill>
            <a:srgbClr val="AC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800" b="1" dirty="0">
                <a:solidFill>
                  <a:schemeClr val="bg1"/>
                </a:solidFill>
              </a:rPr>
              <a:t>Conclusions</a:t>
            </a:r>
            <a:r>
              <a:rPr lang="en-US" sz="4800" b="1" dirty="0">
                <a:solidFill>
                  <a:schemeClr val="bg1"/>
                </a:solidFill>
              </a:rPr>
              <a:t> and future work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0494" y="8893685"/>
            <a:ext cx="73580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process of re-absorbing a photon emitted by the radiative recombination</a:t>
            </a:r>
            <a:r>
              <a:rPr lang="tr-TR" sz="2800" dirty="0"/>
              <a:t> </a:t>
            </a:r>
            <a:r>
              <a:rPr lang="en-US" sz="2800" dirty="0"/>
              <a:t>is called as photon recycling </a:t>
            </a:r>
            <a:r>
              <a:rPr lang="tr-TR" sz="2800" dirty="0"/>
              <a:t>[1].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tr-T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 2012, the solar cell efficiency record was renewed by a single-junction GaAs solar cell as 28.8%</a:t>
            </a:r>
            <a:r>
              <a:rPr lang="tr-TR" sz="2800" dirty="0"/>
              <a:t> </a:t>
            </a:r>
            <a:r>
              <a:rPr lang="en-US" sz="2800" dirty="0"/>
              <a:t>with the aid </a:t>
            </a:r>
            <a:r>
              <a:rPr lang="tr-TR" sz="2800" dirty="0"/>
              <a:t>of</a:t>
            </a:r>
            <a:r>
              <a:rPr lang="en-US" sz="2800" dirty="0"/>
              <a:t> effective photon recycling</a:t>
            </a:r>
            <a:r>
              <a:rPr lang="tr-TR" sz="2800" dirty="0"/>
              <a:t> [3]</a:t>
            </a:r>
            <a:r>
              <a:rPr lang="en-US" sz="2800" dirty="0"/>
              <a:t>. </a:t>
            </a:r>
            <a:endParaRPr lang="tr-TR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397405" y="11245003"/>
            <a:ext cx="4390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Physical</a:t>
            </a:r>
            <a:r>
              <a:rPr lang="tr-TR" sz="2400" dirty="0"/>
              <a:t> illustration of photon recycling process [2]</a:t>
            </a:r>
            <a:endParaRPr lang="en-US" sz="240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290494" y="21286744"/>
            <a:ext cx="12369395" cy="2168482"/>
            <a:chOff x="1287219" y="18118021"/>
            <a:chExt cx="6571711" cy="1005299"/>
          </a:xfrm>
        </p:grpSpPr>
        <p:sp>
          <p:nvSpPr>
            <p:cNvPr id="22" name="TextBox 21"/>
            <p:cNvSpPr txBox="1"/>
            <p:nvPr/>
          </p:nvSpPr>
          <p:spPr>
            <a:xfrm>
              <a:off x="1287219" y="18481242"/>
              <a:ext cx="6571711" cy="642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+mn-lt"/>
                  <a:cs typeface="Times New Roman" panose="02020603050405020304" pitchFamily="18" charset="0"/>
                </a:rPr>
                <a:t>An additional term corresponding to generation rate due to photon recycling has been added to the standard set of equations used in simulation programs</a:t>
              </a:r>
              <a:r>
                <a:rPr lang="tr-TR" sz="2800" dirty="0">
                  <a:latin typeface="+mn-lt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7219" y="18118021"/>
              <a:ext cx="5049552" cy="299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600" b="1" dirty="0">
                  <a:latin typeface="+mj-lt"/>
                  <a:cs typeface="Times New Roman" panose="02020603050405020304" pitchFamily="18" charset="0"/>
                </a:rPr>
                <a:t>General Formulation of Photon Recycling</a:t>
              </a:r>
            </a:p>
          </p:txBody>
        </p:sp>
      </p:grp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290494" y="19793752"/>
            <a:ext cx="12534899" cy="1166219"/>
          </a:xfrm>
          <a:prstGeom prst="rect">
            <a:avLst/>
          </a:prstGeom>
          <a:solidFill>
            <a:srgbClr val="AC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b="1" dirty="0">
                <a:solidFill>
                  <a:schemeClr val="bg1"/>
                </a:solidFill>
              </a:rPr>
              <a:t>Methodology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15510262" y="17694815"/>
            <a:ext cx="12534899" cy="1166219"/>
          </a:xfrm>
          <a:prstGeom prst="rect">
            <a:avLst/>
          </a:prstGeom>
          <a:solidFill>
            <a:srgbClr val="AC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b="1" dirty="0">
                <a:solidFill>
                  <a:schemeClr val="bg1"/>
                </a:solidFill>
              </a:rPr>
              <a:t>Results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7" name="Text Box 42">
            <a:extLst>
              <a:ext uri="{FF2B5EF4-FFF2-40B4-BE49-F238E27FC236}">
                <a16:creationId xmlns:a16="http://schemas.microsoft.com/office/drawing/2014/main" id="{B94AF7E7-9324-40CA-B90A-33CED285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9687" y="35504791"/>
            <a:ext cx="12534899" cy="1417638"/>
          </a:xfrm>
          <a:prstGeom prst="rect">
            <a:avLst/>
          </a:prstGeom>
          <a:solidFill>
            <a:srgbClr val="AC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b="1" dirty="0">
                <a:solidFill>
                  <a:schemeClr val="bg1"/>
                </a:solidFill>
              </a:rPr>
              <a:t>References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metu electrical engineering logo ile ilgili görsel sonuc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656" y="532296"/>
            <a:ext cx="2867167" cy="227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İçerik Yer Tutucusu 3">
            <a:extLst>
              <a:ext uri="{FF2B5EF4-FFF2-40B4-BE49-F238E27FC236}">
                <a16:creationId xmlns:a16="http://schemas.microsoft.com/office/drawing/2014/main" id="{B2418050-D213-4247-874D-ACDD757E8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2850" y="8647437"/>
            <a:ext cx="4590690" cy="2622785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C1A37E0C-770C-4DB3-9B7F-F69619512411}"/>
              </a:ext>
            </a:extLst>
          </p:cNvPr>
          <p:cNvSpPr txBox="1"/>
          <p:nvPr/>
        </p:nvSpPr>
        <p:spPr>
          <a:xfrm>
            <a:off x="1299828" y="12886059"/>
            <a:ext cx="7348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2800" dirty="0"/>
              <a:t>T</a:t>
            </a:r>
            <a:r>
              <a:rPr lang="en-US" sz="2800" dirty="0"/>
              <a:t>here is no available simulation tool</a:t>
            </a:r>
            <a:r>
              <a:rPr lang="tr-TR" sz="2800" dirty="0"/>
              <a:t> </a:t>
            </a:r>
            <a:r>
              <a:rPr lang="en-US" sz="2800" dirty="0"/>
              <a:t>for</a:t>
            </a:r>
            <a:r>
              <a:rPr lang="tr-TR" sz="2800" dirty="0"/>
              <a:t> PR </a:t>
            </a:r>
            <a:r>
              <a:rPr lang="en-US" sz="2800" dirty="0"/>
              <a:t> due to high-level complexity of modelling.</a:t>
            </a:r>
            <a:r>
              <a:rPr lang="tr-TR" sz="2800" dirty="0"/>
              <a:t> </a:t>
            </a:r>
            <a:r>
              <a:rPr lang="en-US" sz="2800" dirty="0"/>
              <a:t>In this project, we have tried to numerically model and simulate photon recycling in solar cells</a:t>
            </a:r>
            <a:r>
              <a:rPr lang="tr-TR" sz="2800" dirty="0"/>
              <a:t> </a:t>
            </a:r>
            <a:r>
              <a:rPr lang="en-US" sz="2800" dirty="0"/>
              <a:t>with</a:t>
            </a:r>
            <a:r>
              <a:rPr lang="tr-TR" sz="2800" dirty="0"/>
              <a:t> MATLAB </a:t>
            </a:r>
            <a:r>
              <a:rPr lang="en-US" sz="2800" dirty="0"/>
              <a:t>and</a:t>
            </a:r>
            <a:r>
              <a:rPr lang="tr-TR" sz="2800" dirty="0"/>
              <a:t> </a:t>
            </a:r>
            <a:r>
              <a:rPr lang="en-US" sz="2800" dirty="0"/>
              <a:t>SCAPS</a:t>
            </a:r>
            <a:r>
              <a:rPr lang="tr-TR" sz="2800" dirty="0"/>
              <a:t> </a:t>
            </a:r>
            <a:r>
              <a:rPr lang="en-US" sz="2800" dirty="0"/>
              <a:t>[4].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>
                <a:extLst>
                  <a:ext uri="{FF2B5EF4-FFF2-40B4-BE49-F238E27FC236}">
                    <a16:creationId xmlns:a16="http://schemas.microsoft.com/office/drawing/2014/main" id="{6096E534-8128-48ED-8193-ABFF690118FD}"/>
                  </a:ext>
                </a:extLst>
              </p:cNvPr>
              <p:cNvSpPr txBox="1"/>
              <p:nvPr/>
            </p:nvSpPr>
            <p:spPr>
              <a:xfrm>
                <a:off x="3256398" y="23843148"/>
                <a:ext cx="6717137" cy="668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</m:oMath>
                </a14:m>
                <a:r>
                  <a:rPr lang="tr-TR" sz="2800" dirty="0"/>
                  <a:t>[1]</a:t>
                </a:r>
                <a:endParaRPr lang="tr-TR" dirty="0"/>
              </a:p>
            </p:txBody>
          </p:sp>
        </mc:Choice>
        <mc:Fallback xmlns="">
          <p:sp>
            <p:nvSpPr>
              <p:cNvPr id="30" name="Metin kutusu 29">
                <a:extLst>
                  <a:ext uri="{FF2B5EF4-FFF2-40B4-BE49-F238E27FC236}">
                    <a16:creationId xmlns:a16="http://schemas.microsoft.com/office/drawing/2014/main" id="{6096E534-8128-48ED-8193-ABFF6901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398" y="23843148"/>
                <a:ext cx="6717137" cy="668837"/>
              </a:xfrm>
              <a:prstGeom prst="rect">
                <a:avLst/>
              </a:prstGeom>
              <a:blipFill>
                <a:blip r:embed="rId8"/>
                <a:stretch>
                  <a:fillRect t="-2727" r="-272" b="-90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Metin kutusu 61">
                <a:extLst>
                  <a:ext uri="{FF2B5EF4-FFF2-40B4-BE49-F238E27FC236}">
                    <a16:creationId xmlns:a16="http://schemas.microsoft.com/office/drawing/2014/main" id="{16ACB56F-4F04-4376-98CD-9C3A47443A78}"/>
                  </a:ext>
                </a:extLst>
              </p:cNvPr>
              <p:cNvSpPr txBox="1"/>
              <p:nvPr/>
            </p:nvSpPr>
            <p:spPr>
              <a:xfrm>
                <a:off x="3255472" y="24546268"/>
                <a:ext cx="6914985" cy="98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tr-T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tr-T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𝑃𝑅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tr-TR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Metin kutusu 61">
                <a:extLst>
                  <a:ext uri="{FF2B5EF4-FFF2-40B4-BE49-F238E27FC236}">
                    <a16:creationId xmlns:a16="http://schemas.microsoft.com/office/drawing/2014/main" id="{16ACB56F-4F04-4376-98CD-9C3A47443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72" y="24546268"/>
                <a:ext cx="6914985" cy="9841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Metin kutusu 64">
                <a:extLst>
                  <a:ext uri="{FF2B5EF4-FFF2-40B4-BE49-F238E27FC236}">
                    <a16:creationId xmlns:a16="http://schemas.microsoft.com/office/drawing/2014/main" id="{5321CF70-6677-47CD-8185-03271A39DC2B}"/>
                  </a:ext>
                </a:extLst>
              </p:cNvPr>
              <p:cNvSpPr txBox="1"/>
              <p:nvPr/>
            </p:nvSpPr>
            <p:spPr>
              <a:xfrm>
                <a:off x="3255472" y="25524164"/>
                <a:ext cx="6914985" cy="98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tr-T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tr-T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𝑃𝑅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tr-TR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Metin kutusu 64">
                <a:extLst>
                  <a:ext uri="{FF2B5EF4-FFF2-40B4-BE49-F238E27FC236}">
                    <a16:creationId xmlns:a16="http://schemas.microsoft.com/office/drawing/2014/main" id="{5321CF70-6677-47CD-8185-03271A39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72" y="25524164"/>
                <a:ext cx="6914985" cy="9841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Metin kutusu 31">
                <a:extLst>
                  <a:ext uri="{FF2B5EF4-FFF2-40B4-BE49-F238E27FC236}">
                    <a16:creationId xmlns:a16="http://schemas.microsoft.com/office/drawing/2014/main" id="{52139CF8-F2A4-4D3C-A0D9-7B838BDBD1F2}"/>
                  </a:ext>
                </a:extLst>
              </p:cNvPr>
              <p:cNvSpPr txBox="1"/>
              <p:nvPr/>
            </p:nvSpPr>
            <p:spPr>
              <a:xfrm>
                <a:off x="1261977" y="26955969"/>
                <a:ext cx="12422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So as to formulate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sub>
                    </m:sSub>
                  </m:oMath>
                </a14:m>
                <a:r>
                  <a:rPr lang="en-US" sz="2800" dirty="0"/>
                  <a:t> term in the above equation set, we introduce a new equation, which is photon continuity equation that is formulated in equation 4</a:t>
                </a:r>
                <a:r>
                  <a:rPr lang="tr-TR" sz="2800" dirty="0"/>
                  <a:t>. [5]</a:t>
                </a:r>
              </a:p>
              <a:p>
                <a:pPr algn="just"/>
                <a:endParaRPr lang="tr-TR" sz="2800" dirty="0"/>
              </a:p>
            </p:txBody>
          </p:sp>
        </mc:Choice>
        <mc:Fallback xmlns="">
          <p:sp>
            <p:nvSpPr>
              <p:cNvPr id="32" name="Metin kutusu 31">
                <a:extLst>
                  <a:ext uri="{FF2B5EF4-FFF2-40B4-BE49-F238E27FC236}">
                    <a16:creationId xmlns:a16="http://schemas.microsoft.com/office/drawing/2014/main" id="{52139CF8-F2A4-4D3C-A0D9-7B838BDBD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77" y="26955969"/>
                <a:ext cx="12422958" cy="1815882"/>
              </a:xfrm>
              <a:prstGeom prst="rect">
                <a:avLst/>
              </a:prstGeom>
              <a:blipFill>
                <a:blip r:embed="rId11"/>
                <a:stretch>
                  <a:fillRect l="-883" t="-3691" r="-10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8841CBE9-653C-4736-9C39-93CBCC5B3FBE}"/>
                  </a:ext>
                </a:extLst>
              </p:cNvPr>
              <p:cNvSpPr txBox="1"/>
              <p:nvPr/>
            </p:nvSpPr>
            <p:spPr>
              <a:xfrm>
                <a:off x="3090110" y="28879859"/>
                <a:ext cx="3627266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𝑑𝑏</m:t>
                        </m:r>
                      </m:num>
                      <m:den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sz="2800" dirty="0"/>
                  <a:t>[4]</a:t>
                </a:r>
              </a:p>
            </p:txBody>
          </p:sp>
        </mc:Choice>
        <mc:Fallback xmlns="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8841CBE9-653C-4736-9C39-93CBCC5B3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10" y="28879859"/>
                <a:ext cx="3627266" cy="712887"/>
              </a:xfrm>
              <a:prstGeom prst="rect">
                <a:avLst/>
              </a:prstGeom>
              <a:blipFill>
                <a:blip r:embed="rId12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Resim 77">
            <a:extLst>
              <a:ext uri="{FF2B5EF4-FFF2-40B4-BE49-F238E27FC236}">
                <a16:creationId xmlns:a16="http://schemas.microsoft.com/office/drawing/2014/main" id="{26CA6695-2FAD-4CCA-970C-F37B77E08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47341" y="28089094"/>
            <a:ext cx="6273970" cy="4311039"/>
          </a:xfrm>
          <a:prstGeom prst="rect">
            <a:avLst/>
          </a:prstGeom>
        </p:spPr>
      </p:pic>
      <p:sp>
        <p:nvSpPr>
          <p:cNvPr id="79" name="TextBox 15">
            <a:extLst>
              <a:ext uri="{FF2B5EF4-FFF2-40B4-BE49-F238E27FC236}">
                <a16:creationId xmlns:a16="http://schemas.microsoft.com/office/drawing/2014/main" id="{4A29EF6D-7DEF-4288-8735-6F2B3FFCE3D4}"/>
              </a:ext>
            </a:extLst>
          </p:cNvPr>
          <p:cNvSpPr txBox="1"/>
          <p:nvPr/>
        </p:nvSpPr>
        <p:spPr>
          <a:xfrm>
            <a:off x="8736125" y="32587438"/>
            <a:ext cx="511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Parameters involved in photon continuity equation</a:t>
            </a:r>
            <a:r>
              <a:rPr lang="tr-TR" sz="2400" dirty="0"/>
              <a:t> [5]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Metin kutusu 44">
                <a:extLst>
                  <a:ext uri="{FF2B5EF4-FFF2-40B4-BE49-F238E27FC236}">
                    <a16:creationId xmlns:a16="http://schemas.microsoft.com/office/drawing/2014/main" id="{F54EB127-0410-445B-9E83-B78AD45A31C2}"/>
                  </a:ext>
                </a:extLst>
              </p:cNvPr>
              <p:cNvSpPr txBox="1"/>
              <p:nvPr/>
            </p:nvSpPr>
            <p:spPr>
              <a:xfrm>
                <a:off x="1295070" y="33781162"/>
                <a:ext cx="117966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At the end of formulization</a:t>
                </a:r>
                <a:r>
                  <a:rPr lang="tr-TR" sz="2800" dirty="0"/>
                  <a:t> </a:t>
                </a:r>
                <a:r>
                  <a:rPr lang="en-US" sz="2800" dirty="0"/>
                  <a:t>with proper boundary conditions, we end up with 5 equations to obtain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𝑃𝑅</m:t>
                        </m:r>
                      </m:sub>
                    </m:sSub>
                  </m:oMath>
                </a14:m>
                <a:r>
                  <a:rPr lang="en-US" sz="2800" dirty="0"/>
                  <a:t> term, which are shown in equations 6-10.</a:t>
                </a:r>
              </a:p>
            </p:txBody>
          </p:sp>
        </mc:Choice>
        <mc:Fallback xmlns="">
          <p:sp>
            <p:nvSpPr>
              <p:cNvPr id="45" name="Metin kutusu 44">
                <a:extLst>
                  <a:ext uri="{FF2B5EF4-FFF2-40B4-BE49-F238E27FC236}">
                    <a16:creationId xmlns:a16="http://schemas.microsoft.com/office/drawing/2014/main" id="{F54EB127-0410-445B-9E83-B78AD45A3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70" y="33781162"/>
                <a:ext cx="11796610" cy="1384995"/>
              </a:xfrm>
              <a:prstGeom prst="rect">
                <a:avLst/>
              </a:prstGeom>
              <a:blipFill>
                <a:blip r:embed="rId14"/>
                <a:stretch>
                  <a:fillRect l="-930" t="-4846" r="-1033" b="-114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Metin kutusu 46">
                <a:extLst>
                  <a:ext uri="{FF2B5EF4-FFF2-40B4-BE49-F238E27FC236}">
                    <a16:creationId xmlns:a16="http://schemas.microsoft.com/office/drawing/2014/main" id="{E97BAB68-5FF8-4518-A9F8-F9407F238E9D}"/>
                  </a:ext>
                </a:extLst>
              </p:cNvPr>
              <p:cNvSpPr txBox="1"/>
              <p:nvPr/>
            </p:nvSpPr>
            <p:spPr>
              <a:xfrm>
                <a:off x="1290494" y="30012781"/>
                <a:ext cx="661817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sz="2800" dirty="0"/>
                  <a:t> </a:t>
                </a:r>
                <a:r>
                  <a:rPr lang="en-US" sz="2800" dirty="0"/>
                  <a:t>is formulated with generalized </a:t>
                </a:r>
                <a:r>
                  <a:rPr lang="en-US" sz="2800" dirty="0" err="1"/>
                  <a:t>Roosbroeck</a:t>
                </a:r>
                <a:r>
                  <a:rPr lang="en-US" sz="2800" dirty="0"/>
                  <a:t> and Shockley equation in equation 5.</a:t>
                </a:r>
                <a:r>
                  <a:rPr lang="tr-TR" sz="2800" dirty="0"/>
                  <a:t> [6]</a:t>
                </a:r>
                <a:endParaRPr lang="en-US" sz="2800" dirty="0"/>
              </a:p>
            </p:txBody>
          </p:sp>
        </mc:Choice>
        <mc:Fallback xmlns="">
          <p:sp>
            <p:nvSpPr>
              <p:cNvPr id="47" name="Metin kutusu 46">
                <a:extLst>
                  <a:ext uri="{FF2B5EF4-FFF2-40B4-BE49-F238E27FC236}">
                    <a16:creationId xmlns:a16="http://schemas.microsoft.com/office/drawing/2014/main" id="{E97BAB68-5FF8-4518-A9F8-F9407F238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494" y="30012781"/>
                <a:ext cx="6618171" cy="1384995"/>
              </a:xfrm>
              <a:prstGeom prst="rect">
                <a:avLst/>
              </a:prstGeom>
              <a:blipFill>
                <a:blip r:embed="rId15"/>
                <a:stretch>
                  <a:fillRect t="-4386" r="-1843" b="-1096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Metin kutusu 51">
                <a:extLst>
                  <a:ext uri="{FF2B5EF4-FFF2-40B4-BE49-F238E27FC236}">
                    <a16:creationId xmlns:a16="http://schemas.microsoft.com/office/drawing/2014/main" id="{8EAC38C5-3D63-4093-AD09-01A6D7DFFDB3}"/>
                  </a:ext>
                </a:extLst>
              </p:cNvPr>
              <p:cNvSpPr txBox="1"/>
              <p:nvPr/>
            </p:nvSpPr>
            <p:spPr>
              <a:xfrm>
                <a:off x="1831574" y="31917383"/>
                <a:ext cx="6080710" cy="137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tr-T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tr-T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tr-T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tr-TR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tr-TR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tr-TR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tr-TR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[5]</m:t>
                      </m:r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52" name="Metin kutusu 51">
                <a:extLst>
                  <a:ext uri="{FF2B5EF4-FFF2-40B4-BE49-F238E27FC236}">
                    <a16:creationId xmlns:a16="http://schemas.microsoft.com/office/drawing/2014/main" id="{8EAC38C5-3D63-4093-AD09-01A6D7DF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574" y="31917383"/>
                <a:ext cx="6080710" cy="13779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Metin kutusu 52">
                <a:extLst>
                  <a:ext uri="{FF2B5EF4-FFF2-40B4-BE49-F238E27FC236}">
                    <a16:creationId xmlns:a16="http://schemas.microsoft.com/office/drawing/2014/main" id="{43D08A43-549E-48A9-A132-2ABD1D7BA1D9}"/>
                  </a:ext>
                </a:extLst>
              </p:cNvPr>
              <p:cNvSpPr txBox="1"/>
              <p:nvPr/>
            </p:nvSpPr>
            <p:spPr>
              <a:xfrm>
                <a:off x="1283792" y="35325580"/>
                <a:ext cx="13100468" cy="7435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tr-T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tr-T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f>
                                <m:fPr>
                                  <m:ctrlP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tr-TR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tr-TR" sz="2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  </m:t>
                                  </m:r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0&lt;</m:t>
                                  </m:r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≤1⁡</m:t>
                                  </m:r>
                                </m:e>
                              </m:nary>
                            </m:e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tr-T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×[</m:t>
                              </m:r>
                              <m:f>
                                <m:f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tr-T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tr-T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tr-TR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tr-TR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  </m:t>
                                  </m:r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−1≤</m:t>
                                  </m:r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&lt;0</m:t>
                                  </m:r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</m:t>
                                  </m:r>
                                </m:e>
                              </m:nary>
                            </m:e>
                          </m:eqArr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[6]</m:t>
                          </m:r>
                        </m:e>
                      </m:d>
                    </m:oMath>
                  </m:oMathPara>
                </a14:m>
                <a:endParaRPr lang="tr-TR" sz="2800" dirty="0"/>
              </a:p>
              <a:p>
                <a:pPr algn="just"/>
                <a:endParaRPr lang="tr-TR" sz="28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sub>
                    </m:sSub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sub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𝑑𝐸</m:t>
                        </m:r>
                        <m:nary>
                          <m:nary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tr-T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nary>
                      </m:e>
                    </m:nary>
                    <m:r>
                      <a:rPr lang="tr-T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</m:t>
                    </m:r>
                  </m:oMath>
                </a14:m>
                <a:r>
                  <a:rPr lang="tr-TR" sz="2800" dirty="0"/>
                  <a:t>                                                [7]</a:t>
                </a:r>
              </a:p>
              <a:p>
                <a:pPr algn="just"/>
                <a:endParaRPr lang="tr-TR" sz="2800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28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|"/>
                        <m:endChr m:val="|"/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tr-T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  <m:r>
                      <a:rPr lang="tr-TR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tr-TR" sz="2800" dirty="0"/>
                  <a:t>                                                                                            [8]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tr-TR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nary>
                      <m:nary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sSub>
                          <m:sSub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tr-T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sz="2800" dirty="0"/>
                  <a:t>+</a:t>
                </a:r>
                <a:r>
                  <a:rPr lang="tr-T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</m:e>
                    </m:func>
                    <m:nary>
                      <m:nary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sSub>
                          <m:sSub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tr-T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r>
                  <a:rPr lang="tr-TR" sz="2800" dirty="0"/>
                  <a:t>                               [9]</a:t>
                </a:r>
              </a:p>
              <a:p>
                <a:pPr algn="just"/>
                <a:endParaRPr lang="tr-TR" sz="28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tr-TR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nary>
                      <m:nary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sSub>
                          <m:sSub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tr-T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sz="2800" dirty="0"/>
                  <a:t>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sSub>
                          <m:sSub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tr-T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r>
                  <a:rPr lang="tr-TR" sz="2800" dirty="0"/>
                  <a:t>                                              [10]</a:t>
                </a:r>
              </a:p>
              <a:p>
                <a:pPr algn="just"/>
                <a:endParaRPr lang="tr-TR" sz="2800" dirty="0"/>
              </a:p>
              <a:p>
                <a:pPr algn="just"/>
                <a:endParaRPr lang="tr-TR" sz="2800" dirty="0"/>
              </a:p>
              <a:p>
                <a:pPr algn="just"/>
                <a:endParaRPr lang="tr-TR" sz="2800" dirty="0"/>
              </a:p>
            </p:txBody>
          </p:sp>
        </mc:Choice>
        <mc:Fallback xmlns="">
          <p:sp>
            <p:nvSpPr>
              <p:cNvPr id="53" name="Metin kutusu 52">
                <a:extLst>
                  <a:ext uri="{FF2B5EF4-FFF2-40B4-BE49-F238E27FC236}">
                    <a16:creationId xmlns:a16="http://schemas.microsoft.com/office/drawing/2014/main" id="{43D08A43-549E-48A9-A132-2ABD1D7B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92" y="35325580"/>
                <a:ext cx="13100468" cy="7435625"/>
              </a:xfrm>
              <a:prstGeom prst="rect">
                <a:avLst/>
              </a:prstGeom>
              <a:blipFill>
                <a:blip r:embed="rId17"/>
                <a:stretch>
                  <a:fillRect r="-2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kdörtgen 1">
            <a:extLst>
              <a:ext uri="{FF2B5EF4-FFF2-40B4-BE49-F238E27FC236}">
                <a16:creationId xmlns:a16="http://schemas.microsoft.com/office/drawing/2014/main" id="{A8019086-81DB-4033-BD68-BAF71CC21131}"/>
              </a:ext>
            </a:extLst>
          </p:cNvPr>
          <p:cNvSpPr/>
          <p:nvPr/>
        </p:nvSpPr>
        <p:spPr bwMode="auto">
          <a:xfrm>
            <a:off x="3090110" y="23647213"/>
            <a:ext cx="5347312" cy="294397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1981228-DF46-43DD-AA1B-792A6EAA8E89}"/>
              </a:ext>
            </a:extLst>
          </p:cNvPr>
          <p:cNvSpPr/>
          <p:nvPr/>
        </p:nvSpPr>
        <p:spPr bwMode="auto">
          <a:xfrm>
            <a:off x="8664052" y="24775831"/>
            <a:ext cx="1221713" cy="154974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716F9E9-4E13-4CCE-980C-52D92D32AAC8}"/>
              </a:ext>
            </a:extLst>
          </p:cNvPr>
          <p:cNvSpPr txBox="1"/>
          <p:nvPr/>
        </p:nvSpPr>
        <p:spPr>
          <a:xfrm>
            <a:off x="10653219" y="25230855"/>
            <a:ext cx="286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Additional Term</a:t>
            </a: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14EDD6CB-8696-4D50-93FE-7EE3085E59CB}"/>
              </a:ext>
            </a:extLst>
          </p:cNvPr>
          <p:cNvSpPr/>
          <p:nvPr/>
        </p:nvSpPr>
        <p:spPr bwMode="auto">
          <a:xfrm>
            <a:off x="10035812" y="25352046"/>
            <a:ext cx="553982" cy="28083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3D68602-CBE2-4BBD-B717-D4AB101CCD5A}"/>
              </a:ext>
            </a:extLst>
          </p:cNvPr>
          <p:cNvSpPr/>
          <p:nvPr/>
        </p:nvSpPr>
        <p:spPr bwMode="auto">
          <a:xfrm>
            <a:off x="3090110" y="28609073"/>
            <a:ext cx="3737775" cy="116078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6D73891D-6173-4B71-9E01-3CE243DA9119}"/>
              </a:ext>
            </a:extLst>
          </p:cNvPr>
          <p:cNvSpPr/>
          <p:nvPr/>
        </p:nvSpPr>
        <p:spPr bwMode="auto">
          <a:xfrm>
            <a:off x="1685521" y="31671114"/>
            <a:ext cx="6080706" cy="1671043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86769D7D-93F3-4B3C-8DAB-665DE1CA6D12}"/>
              </a:ext>
            </a:extLst>
          </p:cNvPr>
          <p:cNvSpPr/>
          <p:nvPr/>
        </p:nvSpPr>
        <p:spPr bwMode="auto">
          <a:xfrm>
            <a:off x="1259243" y="35166157"/>
            <a:ext cx="13125017" cy="63569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A4718389-C09B-45DC-8008-3471BA14E694}"/>
              </a:ext>
            </a:extLst>
          </p:cNvPr>
          <p:cNvSpPr txBox="1"/>
          <p:nvPr/>
        </p:nvSpPr>
        <p:spPr>
          <a:xfrm>
            <a:off x="15510262" y="7525433"/>
            <a:ext cx="1059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+mj-lt"/>
                <a:cs typeface="Times New Roman" panose="02020603050405020304" pitchFamily="18" charset="0"/>
              </a:rPr>
              <a:t>The Algorithm to Simulate Photon Recycling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974729F4-8394-41F1-A125-5313DE53C28B}"/>
                  </a:ext>
                </a:extLst>
              </p:cNvPr>
              <p:cNvSpPr txBox="1"/>
              <p:nvPr/>
            </p:nvSpPr>
            <p:spPr>
              <a:xfrm>
                <a:off x="15607850" y="8435872"/>
                <a:ext cx="483989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The solar cell structure is simulated with S</a:t>
                </a:r>
                <a:r>
                  <a:rPr lang="tr-TR" sz="2800" dirty="0"/>
                  <a:t>CAPS</a:t>
                </a:r>
                <a:r>
                  <a:rPr lang="en-US" sz="2800" dirty="0"/>
                  <a:t>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sub>
                    </m:sSub>
                  </m:oMath>
                </a14:m>
                <a:r>
                  <a:rPr lang="en-US" sz="2800" dirty="0"/>
                  <a:t>term</a:t>
                </a:r>
                <a:r>
                  <a:rPr lang="tr-TR" sz="2800" dirty="0"/>
                  <a:t> </a:t>
                </a:r>
                <a:r>
                  <a:rPr lang="en-US" sz="2800" dirty="0"/>
                  <a:t>and the quasi-Fermi level separation</a:t>
                </a:r>
                <a:r>
                  <a:rPr lang="tr-TR" sz="2800" dirty="0"/>
                  <a:t> is </a:t>
                </a:r>
                <a:r>
                  <a:rPr lang="en-US" sz="2800" dirty="0"/>
                  <a:t>given</a:t>
                </a:r>
                <a:r>
                  <a:rPr lang="tr-TR" sz="2800" dirty="0"/>
                  <a:t> as </a:t>
                </a:r>
                <a:r>
                  <a:rPr lang="en-US" sz="2800" dirty="0"/>
                  <a:t>input to M</a:t>
                </a:r>
                <a:r>
                  <a:rPr lang="tr-TR" sz="2800" dirty="0"/>
                  <a:t>ATLAB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974729F4-8394-41F1-A125-5313DE53C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850" y="8435872"/>
                <a:ext cx="4839890" cy="2246769"/>
              </a:xfrm>
              <a:prstGeom prst="rect">
                <a:avLst/>
              </a:prstGeom>
              <a:blipFill>
                <a:blip r:embed="rId18"/>
                <a:stretch>
                  <a:fillRect l="-2519" t="-2989" r="-2645" b="-67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ikdörtgen 20">
            <a:extLst>
              <a:ext uri="{FF2B5EF4-FFF2-40B4-BE49-F238E27FC236}">
                <a16:creationId xmlns:a16="http://schemas.microsoft.com/office/drawing/2014/main" id="{B0444F63-C3D1-4EAD-925A-968EE51ADDA5}"/>
              </a:ext>
            </a:extLst>
          </p:cNvPr>
          <p:cNvSpPr/>
          <p:nvPr/>
        </p:nvSpPr>
        <p:spPr bwMode="auto">
          <a:xfrm>
            <a:off x="15611250" y="8342102"/>
            <a:ext cx="4882498" cy="234053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1F2A0CD-A07F-49C0-ACCD-5D3018A50E53}"/>
              </a:ext>
            </a:extLst>
          </p:cNvPr>
          <p:cNvSpPr/>
          <p:nvPr/>
        </p:nvSpPr>
        <p:spPr bwMode="auto">
          <a:xfrm>
            <a:off x="21903630" y="8385205"/>
            <a:ext cx="5263959" cy="232849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k: Sağ 28">
            <a:extLst>
              <a:ext uri="{FF2B5EF4-FFF2-40B4-BE49-F238E27FC236}">
                <a16:creationId xmlns:a16="http://schemas.microsoft.com/office/drawing/2014/main" id="{41BF35F6-DF67-4A36-9549-830C52D8CD12}"/>
              </a:ext>
            </a:extLst>
          </p:cNvPr>
          <p:cNvSpPr/>
          <p:nvPr/>
        </p:nvSpPr>
        <p:spPr bwMode="auto">
          <a:xfrm>
            <a:off x="20650590" y="9236090"/>
            <a:ext cx="1052059" cy="64633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8B15A77-8D50-4D2B-BB51-961A14331EF8}"/>
              </a:ext>
            </a:extLst>
          </p:cNvPr>
          <p:cNvSpPr txBox="1"/>
          <p:nvPr/>
        </p:nvSpPr>
        <p:spPr>
          <a:xfrm>
            <a:off x="21950201" y="11898494"/>
            <a:ext cx="51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S</a:t>
            </a:r>
            <a:r>
              <a:rPr lang="tr-TR" sz="2800" dirty="0"/>
              <a:t>CAPS</a:t>
            </a:r>
            <a:r>
              <a:rPr lang="en-US" sz="2800" dirty="0"/>
              <a:t> simulates the structure with additional photon recycling generation profile</a:t>
            </a:r>
            <a:r>
              <a:rPr lang="tr-TR" sz="2800" dirty="0"/>
              <a:t> </a:t>
            </a:r>
            <a:r>
              <a:rPr lang="en-US" sz="2800" dirty="0"/>
              <a:t>and new quasi-Fermi level separation </a:t>
            </a:r>
            <a:r>
              <a:rPr lang="tr-TR" sz="2800" dirty="0"/>
              <a:t>is </a:t>
            </a:r>
            <a:r>
              <a:rPr lang="en-US" sz="2800" dirty="0"/>
              <a:t>given again to MATLAB</a:t>
            </a:r>
            <a:r>
              <a:rPr lang="tr-TR" sz="2800" dirty="0"/>
              <a:t>.</a:t>
            </a:r>
            <a:endParaRPr lang="en-US" sz="2800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74B9E8B2-57C3-4E7D-9789-4DD67541AAD6}"/>
              </a:ext>
            </a:extLst>
          </p:cNvPr>
          <p:cNvSpPr/>
          <p:nvPr/>
        </p:nvSpPr>
        <p:spPr bwMode="auto">
          <a:xfrm>
            <a:off x="22000602" y="11819561"/>
            <a:ext cx="5166991" cy="267137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0CBA70FB-0B29-47FE-A3D8-DF9F46F552AF}"/>
              </a:ext>
            </a:extLst>
          </p:cNvPr>
          <p:cNvSpPr/>
          <p:nvPr/>
        </p:nvSpPr>
        <p:spPr bwMode="auto">
          <a:xfrm>
            <a:off x="15584525" y="11822220"/>
            <a:ext cx="5129059" cy="267137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71FCCBBC-7FC3-4C06-AE73-FD98AFC6CC35}"/>
              </a:ext>
            </a:extLst>
          </p:cNvPr>
          <p:cNvSpPr txBox="1"/>
          <p:nvPr/>
        </p:nvSpPr>
        <p:spPr>
          <a:xfrm>
            <a:off x="15606758" y="11851819"/>
            <a:ext cx="49379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quasi-Fermi level separation and generation profile exchange continues until the quasi-Fermi level separation converges to some point.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36359E86-16C3-4161-AD6D-D56E9A8EF813}"/>
              </a:ext>
            </a:extLst>
          </p:cNvPr>
          <p:cNvSpPr txBox="1"/>
          <p:nvPr/>
        </p:nvSpPr>
        <p:spPr>
          <a:xfrm>
            <a:off x="15569794" y="15709025"/>
            <a:ext cx="51437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After the convergence, simulation results taken into consideration photon recycling is obtained</a:t>
            </a:r>
            <a:r>
              <a:rPr lang="tr-TR" sz="2800" dirty="0"/>
              <a:t>.</a:t>
            </a:r>
            <a:endParaRPr lang="en-US" sz="2800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BC54687-DB63-430F-95CE-710BD49DAD59}"/>
              </a:ext>
            </a:extLst>
          </p:cNvPr>
          <p:cNvSpPr/>
          <p:nvPr/>
        </p:nvSpPr>
        <p:spPr bwMode="auto">
          <a:xfrm>
            <a:off x="15612816" y="15652212"/>
            <a:ext cx="5143790" cy="181588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Resim 45">
            <a:extLst>
              <a:ext uri="{FF2B5EF4-FFF2-40B4-BE49-F238E27FC236}">
                <a16:creationId xmlns:a16="http://schemas.microsoft.com/office/drawing/2014/main" id="{6C2D9208-0097-46AD-8FA4-D6C3496549B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360"/>
          <a:stretch/>
        </p:blipFill>
        <p:spPr>
          <a:xfrm>
            <a:off x="21176619" y="19195305"/>
            <a:ext cx="8589317" cy="46168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Metin kutusu 49">
                <a:extLst>
                  <a:ext uri="{FF2B5EF4-FFF2-40B4-BE49-F238E27FC236}">
                    <a16:creationId xmlns:a16="http://schemas.microsoft.com/office/drawing/2014/main" id="{EEE7D6FC-F59E-411E-A6BA-D4F5822D5732}"/>
                  </a:ext>
                </a:extLst>
              </p:cNvPr>
              <p:cNvSpPr txBox="1"/>
              <p:nvPr/>
            </p:nvSpPr>
            <p:spPr>
              <a:xfrm>
                <a:off x="15625728" y="19162554"/>
                <a:ext cx="5799270" cy="4977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u="sng" dirty="0"/>
                  <a:t>Simulation</a:t>
                </a:r>
                <a:r>
                  <a:rPr lang="tr-TR" sz="2800" u="sng" dirty="0"/>
                  <a:t> </a:t>
                </a:r>
                <a:r>
                  <a:rPr lang="en-US" sz="2800" u="sng" dirty="0"/>
                  <a:t>parameters:</a:t>
                </a:r>
                <a:endParaRPr lang="tr-TR" sz="2800" u="sng" dirty="0"/>
              </a:p>
              <a:p>
                <a:pPr algn="just"/>
                <a:endParaRPr lang="en-US" sz="2800" u="sng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pl-PL" sz="2800" dirty="0"/>
                  <a:t>p-GaAs emitter w</a:t>
                </a:r>
                <a:r>
                  <a:rPr lang="tr-TR" sz="2800" dirty="0"/>
                  <a:t>=</a:t>
                </a:r>
                <a:r>
                  <a:rPr lang="pl-PL" sz="2800" dirty="0"/>
                  <a:t>0.9 </a:t>
                </a:r>
                <a:r>
                  <a:rPr lang="el-GR" sz="2800" dirty="0"/>
                  <a:t>μ</a:t>
                </a:r>
                <a:r>
                  <a:rPr lang="pl-PL" sz="2800" dirty="0"/>
                  <a:t>m, </a:t>
                </a:r>
                <a:r>
                  <a:rPr lang="tr-TR" sz="2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l-PL" sz="2800" dirty="0"/>
                  <a:t> </a:t>
                </a:r>
                <a:endParaRPr lang="tr-TR" sz="2800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n-GaAs base </a:t>
                </a:r>
                <a:r>
                  <a:rPr lang="pl-PL" sz="2800" dirty="0"/>
                  <a:t>w</a:t>
                </a:r>
                <a:r>
                  <a:rPr lang="tr-TR" sz="2800" dirty="0"/>
                  <a:t>=4</a:t>
                </a:r>
                <a:r>
                  <a:rPr lang="pl-PL" sz="2800" dirty="0"/>
                  <a:t>.</a:t>
                </a:r>
                <a:r>
                  <a:rPr lang="tr-TR" sz="2800" dirty="0"/>
                  <a:t>0</a:t>
                </a:r>
                <a:r>
                  <a:rPr lang="pl-PL" sz="2800" dirty="0"/>
                  <a:t> </a:t>
                </a:r>
                <a:r>
                  <a:rPr lang="el-GR" sz="2800" dirty="0"/>
                  <a:t>μ</a:t>
                </a:r>
                <a:r>
                  <a:rPr lang="pl-PL" sz="2800" dirty="0"/>
                  <a:t>m,</a:t>
                </a:r>
                <a:r>
                  <a:rPr lang="tr-TR" sz="2800" dirty="0"/>
                  <a:t>     </a:t>
                </a:r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tr-TR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l-PL" sz="2800" dirty="0"/>
                  <a:t> </a:t>
                </a:r>
                <a:endParaRPr lang="pt-BR" sz="2800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p-</a:t>
                </a:r>
                <a:r>
                  <a:rPr lang="pl-P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800" b="0" i="0" smtClean="0">
                            <a:latin typeface="Cambria Math" panose="02040503050406030204" pitchFamily="18" charset="0"/>
                          </a:rPr>
                          <m:t>Al</m:t>
                        </m:r>
                      </m:e>
                      <m:sub>
                        <m:r>
                          <a:rPr lang="tr-TR" sz="2800" b="0" i="0" smtClean="0">
                            <a:latin typeface="Cambria Math" panose="02040503050406030204" pitchFamily="18" charset="0"/>
                          </a:rPr>
                          <m:t>0.8</m:t>
                        </m:r>
                      </m:sub>
                    </m:sSub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800" b="0" i="0" smtClean="0">
                            <a:latin typeface="Cambria Math" panose="02040503050406030204" pitchFamily="18" charset="0"/>
                          </a:rPr>
                          <m:t>Ga</m:t>
                        </m:r>
                      </m:e>
                      <m:sub>
                        <m:r>
                          <a:rPr lang="tr-TR" sz="2800" b="0" i="0" smtClean="0">
                            <a:latin typeface="Cambria Math" panose="02040503050406030204" pitchFamily="18" charset="0"/>
                          </a:rPr>
                          <m:t>0.2</m:t>
                        </m:r>
                      </m:sub>
                    </m:sSub>
                    <m:r>
                      <m:rPr>
                        <m:sty m:val="p"/>
                      </m:rPr>
                      <a:rPr lang="tr-TR" sz="2800" b="0" i="0" smtClean="0">
                        <a:latin typeface="Cambria Math" panose="02040503050406030204" pitchFamily="18" charset="0"/>
                      </a:rPr>
                      <m:t>As</m:t>
                    </m:r>
                  </m:oMath>
                </a14:m>
                <a:r>
                  <a:rPr lang="en-US" sz="2800" dirty="0"/>
                  <a:t> window layer </a:t>
                </a:r>
                <a:r>
                  <a:rPr lang="pl-PL" sz="2800" dirty="0"/>
                  <a:t>w</a:t>
                </a:r>
                <a:r>
                  <a:rPr lang="tr-TR" sz="2800" dirty="0"/>
                  <a:t>=0</a:t>
                </a:r>
                <a:r>
                  <a:rPr lang="pl-PL" sz="2800" dirty="0"/>
                  <a:t>.</a:t>
                </a:r>
                <a:r>
                  <a:rPr lang="tr-TR" sz="2800" dirty="0"/>
                  <a:t>05</a:t>
                </a:r>
                <a:r>
                  <a:rPr lang="pl-PL" sz="2800" dirty="0"/>
                  <a:t> </a:t>
                </a:r>
                <a:r>
                  <a:rPr lang="el-GR" sz="2800" dirty="0"/>
                  <a:t>μ</a:t>
                </a:r>
                <a:r>
                  <a:rPr lang="pl-PL" sz="2800" dirty="0"/>
                  <a:t>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l-PL" sz="2800" dirty="0"/>
                  <a:t> </a:t>
                </a:r>
                <a:endParaRPr lang="tr-TR" sz="2800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Surface recombination velocity </a:t>
                </a:r>
                <a:r>
                  <a:rPr lang="tr-TR" sz="2800" dirty="0"/>
                  <a:t>S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tr-TR" sz="2800" dirty="0"/>
                  <a:t>(</a:t>
                </a:r>
                <a:r>
                  <a:rPr lang="en-US" sz="2800" dirty="0"/>
                  <a:t>base,</a:t>
                </a:r>
                <a:r>
                  <a:rPr lang="tr-TR" sz="2800" dirty="0"/>
                  <a:t> </a:t>
                </a:r>
                <a:r>
                  <a:rPr lang="en-US" sz="2800" dirty="0"/>
                  <a:t>emitter</a:t>
                </a:r>
                <a:r>
                  <a:rPr lang="tr-TR" sz="2800" dirty="0"/>
                  <a:t>) S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2800" dirty="0"/>
                  <a:t>(</a:t>
                </a:r>
                <a:r>
                  <a:rPr lang="en-US" sz="2800" dirty="0"/>
                  <a:t>window)</a:t>
                </a:r>
              </a:p>
            </p:txBody>
          </p:sp>
        </mc:Choice>
        <mc:Fallback>
          <p:sp>
            <p:nvSpPr>
              <p:cNvPr id="50" name="Metin kutusu 49">
                <a:extLst>
                  <a:ext uri="{FF2B5EF4-FFF2-40B4-BE49-F238E27FC236}">
                    <a16:creationId xmlns:a16="http://schemas.microsoft.com/office/drawing/2014/main" id="{EEE7D6FC-F59E-411E-A6BA-D4F5822D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5728" y="19162554"/>
                <a:ext cx="5799270" cy="4977709"/>
              </a:xfrm>
              <a:prstGeom prst="rect">
                <a:avLst/>
              </a:prstGeom>
              <a:blipFill>
                <a:blip r:embed="rId20"/>
                <a:stretch>
                  <a:fillRect l="-2101" t="-1224" r="-21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ikdörtgen 50">
            <a:extLst>
              <a:ext uri="{FF2B5EF4-FFF2-40B4-BE49-F238E27FC236}">
                <a16:creationId xmlns:a16="http://schemas.microsoft.com/office/drawing/2014/main" id="{E6661483-29EF-4A65-BD0D-5718098D2454}"/>
              </a:ext>
            </a:extLst>
          </p:cNvPr>
          <p:cNvSpPr/>
          <p:nvPr/>
        </p:nvSpPr>
        <p:spPr bwMode="auto">
          <a:xfrm>
            <a:off x="15569794" y="19184207"/>
            <a:ext cx="6060373" cy="515329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15">
            <a:extLst>
              <a:ext uri="{FF2B5EF4-FFF2-40B4-BE49-F238E27FC236}">
                <a16:creationId xmlns:a16="http://schemas.microsoft.com/office/drawing/2014/main" id="{35407519-3071-4EC0-A87B-7D78FF53E41C}"/>
              </a:ext>
            </a:extLst>
          </p:cNvPr>
          <p:cNvSpPr txBox="1"/>
          <p:nvPr/>
        </p:nvSpPr>
        <p:spPr>
          <a:xfrm>
            <a:off x="23510935" y="23563919"/>
            <a:ext cx="34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 The simulated structure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2CF8EF44-EE3A-4500-917C-2FAD4FC9849D}"/>
              </a:ext>
            </a:extLst>
          </p:cNvPr>
          <p:cNvSpPr txBox="1"/>
          <p:nvPr/>
        </p:nvSpPr>
        <p:spPr>
          <a:xfrm>
            <a:off x="15582303" y="32400133"/>
            <a:ext cx="124628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numerical model was implemented to simulate the effects of photon recycling</a:t>
            </a:r>
            <a:r>
              <a:rPr lang="tr-TR" sz="2800" dirty="0"/>
              <a:t>. </a:t>
            </a:r>
            <a:r>
              <a:rPr lang="en-US" sz="2800" dirty="0"/>
              <a:t>Due to some missing simulation parameters, the results are not same as in the literature. However,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tr-TR" sz="2800" dirty="0">
                <a:solidFill>
                  <a:srgbClr val="000000"/>
                </a:solidFill>
              </a:rPr>
              <a:t>t</a:t>
            </a:r>
            <a:r>
              <a:rPr lang="en-US" sz="2800" dirty="0">
                <a:solidFill>
                  <a:srgbClr val="000000"/>
                </a:solidFill>
              </a:rPr>
              <a:t>he decrease pattern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in current density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shows consistency</a:t>
            </a:r>
            <a:r>
              <a:rPr lang="tr-TR" sz="2800" dirty="0">
                <a:solidFill>
                  <a:srgbClr val="000000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As future work,</a:t>
            </a:r>
            <a:r>
              <a:rPr lang="tr-TR" sz="2800" dirty="0"/>
              <a:t> </a:t>
            </a:r>
            <a:r>
              <a:rPr lang="en-US" sz="2800" dirty="0"/>
              <a:t>all simulation parameters will be obtained to get the exact results with the literature</a:t>
            </a:r>
            <a:r>
              <a:rPr lang="tr-TR" sz="2800" dirty="0"/>
              <a:t> </a:t>
            </a:r>
            <a:r>
              <a:rPr lang="en-US" sz="2800" dirty="0"/>
              <a:t>data</a:t>
            </a:r>
            <a:r>
              <a:rPr lang="tr-TR" sz="2800" dirty="0"/>
              <a:t>.</a:t>
            </a:r>
            <a:endParaRPr lang="en-US" sz="2800" dirty="0"/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2585A338-0BDF-4A6A-B176-899203A4B863}"/>
              </a:ext>
            </a:extLst>
          </p:cNvPr>
          <p:cNvSpPr txBox="1"/>
          <p:nvPr/>
        </p:nvSpPr>
        <p:spPr>
          <a:xfrm>
            <a:off x="21220786" y="14991809"/>
            <a:ext cx="6463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 this part of the project, we have got contact with Marc </a:t>
            </a:r>
            <a:r>
              <a:rPr lang="en-US" sz="2800" dirty="0" err="1"/>
              <a:t>Burgelman</a:t>
            </a:r>
            <a:r>
              <a:rPr lang="en-US" sz="2800" dirty="0"/>
              <a:t>, the programmer of S</a:t>
            </a:r>
            <a:r>
              <a:rPr lang="tr-TR" sz="2800" dirty="0"/>
              <a:t>CAPS</a:t>
            </a:r>
            <a:r>
              <a:rPr lang="en-US" sz="2800" dirty="0"/>
              <a:t> and he sent us to some useful codes which make S</a:t>
            </a:r>
            <a:r>
              <a:rPr lang="tr-TR" sz="2800" dirty="0"/>
              <a:t>CAPS</a:t>
            </a:r>
            <a:r>
              <a:rPr lang="en-US" sz="2800" dirty="0"/>
              <a:t> and MATLAB interact. 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17AB5DC2-07AD-4658-9AC5-AA095EE1C09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465" y="15865130"/>
            <a:ext cx="4381573" cy="2767448"/>
          </a:xfrm>
          <a:prstGeom prst="rect">
            <a:avLst/>
          </a:prstGeom>
        </p:spPr>
      </p:pic>
      <p:sp>
        <p:nvSpPr>
          <p:cNvPr id="67" name="TextBox 15">
            <a:extLst>
              <a:ext uri="{FF2B5EF4-FFF2-40B4-BE49-F238E27FC236}">
                <a16:creationId xmlns:a16="http://schemas.microsoft.com/office/drawing/2014/main" id="{CBF1E64D-C0C8-459F-AA46-F2B93426727B}"/>
              </a:ext>
            </a:extLst>
          </p:cNvPr>
          <p:cNvSpPr txBox="1"/>
          <p:nvPr/>
        </p:nvSpPr>
        <p:spPr>
          <a:xfrm>
            <a:off x="9397405" y="18795038"/>
            <a:ext cx="438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SEM image of aerogel layer in a solar cell 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CCA28BD-29A9-4E73-B8A8-D37F3167FD4D}"/>
              </a:ext>
            </a:extLst>
          </p:cNvPr>
          <p:cNvSpPr txBox="1"/>
          <p:nvPr/>
        </p:nvSpPr>
        <p:spPr>
          <a:xfrm>
            <a:off x="1257567" y="15937881"/>
            <a:ext cx="7582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tr-TR" sz="2800" dirty="0" err="1"/>
              <a:t>aim</a:t>
            </a:r>
            <a:r>
              <a:rPr lang="tr-TR" sz="2800" dirty="0"/>
              <a:t> </a:t>
            </a:r>
            <a:r>
              <a:rPr lang="en-US" sz="2800" dirty="0"/>
              <a:t>of the project is that simulation of photon recycling will create a prognosis to aerogel applications in APP research group.</a:t>
            </a:r>
            <a:r>
              <a:rPr lang="tr-TR" sz="2800" dirty="0"/>
              <a:t> </a:t>
            </a:r>
            <a:r>
              <a:rPr lang="tr-TR" sz="2800" dirty="0" err="1"/>
              <a:t>Aerogel</a:t>
            </a:r>
            <a:r>
              <a:rPr lang="tr-TR" sz="2800" dirty="0"/>
              <a:t> is a </a:t>
            </a:r>
            <a:r>
              <a:rPr lang="tr-TR" sz="2800" dirty="0" err="1"/>
              <a:t>material</a:t>
            </a:r>
            <a:r>
              <a:rPr lang="tr-TR" sz="2800" dirty="0"/>
              <a:t> </a:t>
            </a:r>
            <a:r>
              <a:rPr lang="tr-TR" sz="2800" dirty="0" err="1"/>
              <a:t>which</a:t>
            </a:r>
            <a:r>
              <a:rPr lang="tr-TR" sz="2800" dirty="0"/>
              <a:t> </a:t>
            </a:r>
            <a:r>
              <a:rPr lang="en-US" sz="2800" dirty="0"/>
              <a:t>can be used as a</a:t>
            </a:r>
            <a:r>
              <a:rPr lang="tr-TR" sz="2800" dirty="0"/>
              <a:t> </a:t>
            </a:r>
            <a:r>
              <a:rPr lang="en-US" sz="2800" dirty="0"/>
              <a:t>back-</a:t>
            </a:r>
            <a:r>
              <a:rPr lang="en-US" sz="2800" dirty="0" err="1"/>
              <a:t>reflecto</a:t>
            </a:r>
            <a:r>
              <a:rPr lang="tr-TR" sz="2800" dirty="0"/>
              <a:t>r</a:t>
            </a:r>
            <a:r>
              <a:rPr lang="en-US" sz="2800" dirty="0"/>
              <a:t> in order to enhance photon recycling</a:t>
            </a:r>
            <a:r>
              <a:rPr lang="tr-TR" sz="2800" dirty="0"/>
              <a:t>. </a:t>
            </a:r>
            <a:r>
              <a:rPr lang="en-US" sz="2800" dirty="0"/>
              <a:t> </a:t>
            </a:r>
          </a:p>
        </p:txBody>
      </p:sp>
      <p:sp>
        <p:nvSpPr>
          <p:cNvPr id="69" name="Ok: Sağ 68">
            <a:extLst>
              <a:ext uri="{FF2B5EF4-FFF2-40B4-BE49-F238E27FC236}">
                <a16:creationId xmlns:a16="http://schemas.microsoft.com/office/drawing/2014/main" id="{3CA0094A-A1B8-48D7-B874-5653C2E411FC}"/>
              </a:ext>
            </a:extLst>
          </p:cNvPr>
          <p:cNvSpPr/>
          <p:nvPr/>
        </p:nvSpPr>
        <p:spPr bwMode="auto">
          <a:xfrm rot="10800000">
            <a:off x="20815078" y="12834743"/>
            <a:ext cx="1052059" cy="64633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k: Sağ 69">
            <a:extLst>
              <a:ext uri="{FF2B5EF4-FFF2-40B4-BE49-F238E27FC236}">
                <a16:creationId xmlns:a16="http://schemas.microsoft.com/office/drawing/2014/main" id="{AACE946A-D09F-4409-9006-B3F5AD9E7D49}"/>
              </a:ext>
            </a:extLst>
          </p:cNvPr>
          <p:cNvSpPr/>
          <p:nvPr/>
        </p:nvSpPr>
        <p:spPr bwMode="auto">
          <a:xfrm rot="5400000">
            <a:off x="17518955" y="14778146"/>
            <a:ext cx="1052059" cy="64633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k: Sağ 70">
            <a:extLst>
              <a:ext uri="{FF2B5EF4-FFF2-40B4-BE49-F238E27FC236}">
                <a16:creationId xmlns:a16="http://schemas.microsoft.com/office/drawing/2014/main" id="{177BA20D-F256-477B-8983-D814C0D8C3E7}"/>
              </a:ext>
            </a:extLst>
          </p:cNvPr>
          <p:cNvSpPr/>
          <p:nvPr/>
        </p:nvSpPr>
        <p:spPr bwMode="auto">
          <a:xfrm rot="5400000">
            <a:off x="23907387" y="10916567"/>
            <a:ext cx="1052059" cy="64633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7614AC65-5ECA-462F-88CE-3A8A56919CD1}"/>
              </a:ext>
            </a:extLst>
          </p:cNvPr>
          <p:cNvSpPr txBox="1"/>
          <p:nvPr/>
        </p:nvSpPr>
        <p:spPr>
          <a:xfrm>
            <a:off x="22021447" y="8647455"/>
            <a:ext cx="4839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cs typeface="Times New Roman" panose="02020603050405020304" pitchFamily="18" charset="0"/>
              </a:rPr>
              <a:t>MATLAB code generates an initial photon recycling generation rate profile</a:t>
            </a:r>
            <a:r>
              <a:rPr lang="tr-TR" sz="2800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and gives the profile to S</a:t>
            </a:r>
            <a:r>
              <a:rPr lang="tr-TR" sz="2800" dirty="0">
                <a:cs typeface="Times New Roman" panose="02020603050405020304" pitchFamily="18" charset="0"/>
              </a:rPr>
              <a:t>CAPS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D4931AD-4B2F-4E40-A44C-37E6AFF6740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625845" y="24822666"/>
            <a:ext cx="7044401" cy="5039037"/>
          </a:xfrm>
          <a:prstGeom prst="rect">
            <a:avLst/>
          </a:prstGeom>
        </p:spPr>
      </p:pic>
      <p:sp>
        <p:nvSpPr>
          <p:cNvPr id="73" name="TextBox 15">
            <a:extLst>
              <a:ext uri="{FF2B5EF4-FFF2-40B4-BE49-F238E27FC236}">
                <a16:creationId xmlns:a16="http://schemas.microsoft.com/office/drawing/2014/main" id="{93F798D6-26C7-4595-8A90-B8B2CD02B52C}"/>
              </a:ext>
            </a:extLst>
          </p:cNvPr>
          <p:cNvSpPr txBox="1"/>
          <p:nvPr/>
        </p:nvSpPr>
        <p:spPr>
          <a:xfrm>
            <a:off x="22998023" y="29689519"/>
            <a:ext cx="511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Balenzategui</a:t>
            </a:r>
            <a:r>
              <a:rPr lang="tr-TR" sz="2400" dirty="0"/>
              <a:t>’s</a:t>
            </a:r>
            <a:r>
              <a:rPr lang="en-US" sz="2400" dirty="0"/>
              <a:t> simulation results [5]</a:t>
            </a: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id="{4FEFE058-D139-4457-B2A9-4CEBA4EA2D3A}"/>
              </a:ext>
            </a:extLst>
          </p:cNvPr>
          <p:cNvSpPr txBox="1"/>
          <p:nvPr/>
        </p:nvSpPr>
        <p:spPr>
          <a:xfrm>
            <a:off x="17170036" y="29610809"/>
            <a:ext cx="327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simulation results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69EAF28-3010-41C4-A2F8-783424142E12}"/>
              </a:ext>
            </a:extLst>
          </p:cNvPr>
          <p:cNvSpPr/>
          <p:nvPr/>
        </p:nvSpPr>
        <p:spPr bwMode="auto">
          <a:xfrm>
            <a:off x="22021447" y="22668357"/>
            <a:ext cx="1489488" cy="8955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Dikdörtgen 75">
            <a:extLst>
              <a:ext uri="{FF2B5EF4-FFF2-40B4-BE49-F238E27FC236}">
                <a16:creationId xmlns:a16="http://schemas.microsoft.com/office/drawing/2014/main" id="{3F966657-442A-429D-B234-33AFF50BD466}"/>
              </a:ext>
            </a:extLst>
          </p:cNvPr>
          <p:cNvSpPr/>
          <p:nvPr/>
        </p:nvSpPr>
        <p:spPr bwMode="auto">
          <a:xfrm>
            <a:off x="26670494" y="22668357"/>
            <a:ext cx="1489488" cy="8955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E9996B1-81A4-44C4-901B-6548C4BAF3DC}"/>
              </a:ext>
            </a:extLst>
          </p:cNvPr>
          <p:cNvSpPr txBox="1"/>
          <p:nvPr/>
        </p:nvSpPr>
        <p:spPr>
          <a:xfrm>
            <a:off x="22118058" y="22854488"/>
            <a:ext cx="198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 contact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E4C18B6B-0181-44A4-90F0-16B5E0ED829C}"/>
              </a:ext>
            </a:extLst>
          </p:cNvPr>
          <p:cNvSpPr txBox="1"/>
          <p:nvPr/>
        </p:nvSpPr>
        <p:spPr>
          <a:xfrm>
            <a:off x="26424352" y="22807727"/>
            <a:ext cx="198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 contact</a:t>
            </a:r>
          </a:p>
        </p:txBody>
      </p:sp>
      <p:pic>
        <p:nvPicPr>
          <p:cNvPr id="58" name="Resim 57">
            <a:extLst>
              <a:ext uri="{FF2B5EF4-FFF2-40B4-BE49-F238E27FC236}">
                <a16:creationId xmlns:a16="http://schemas.microsoft.com/office/drawing/2014/main" id="{EFD2F65D-4557-4333-9892-C0E9DD4925B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1" t="3862" r="27933" b="7970"/>
          <a:stretch/>
        </p:blipFill>
        <p:spPr>
          <a:xfrm>
            <a:off x="15141306" y="24644941"/>
            <a:ext cx="6484540" cy="4998096"/>
          </a:xfrm>
          <a:prstGeom prst="rect">
            <a:avLst/>
          </a:prstGeom>
        </p:spPr>
      </p:pic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62F34211-86DF-4087-9665-D49CDA32C11F}"/>
              </a:ext>
            </a:extLst>
          </p:cNvPr>
          <p:cNvCxnSpPr/>
          <p:nvPr/>
        </p:nvCxnSpPr>
        <p:spPr bwMode="auto">
          <a:xfrm>
            <a:off x="19676963" y="26888611"/>
            <a:ext cx="0" cy="51075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Resim 80">
            <a:extLst>
              <a:ext uri="{FF2B5EF4-FFF2-40B4-BE49-F238E27FC236}">
                <a16:creationId xmlns:a16="http://schemas.microsoft.com/office/drawing/2014/main" id="{3BA34667-3B42-44A2-9C2F-1535488C6FD3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t="6502" r="18196" b="11468"/>
          <a:stretch/>
        </p:blipFill>
        <p:spPr>
          <a:xfrm>
            <a:off x="18632864" y="27520520"/>
            <a:ext cx="2622430" cy="1299145"/>
          </a:xfrm>
          <a:prstGeom prst="rect">
            <a:avLst/>
          </a:prstGeom>
        </p:spPr>
      </p:pic>
      <p:pic>
        <p:nvPicPr>
          <p:cNvPr id="83" name="İçerik Yer Tutucusu 3">
            <a:extLst>
              <a:ext uri="{FF2B5EF4-FFF2-40B4-BE49-F238E27FC236}">
                <a16:creationId xmlns:a16="http://schemas.microsoft.com/office/drawing/2014/main" id="{2060B228-FDBC-4768-813E-029905AE4BF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842612" y="12023769"/>
            <a:ext cx="5007545" cy="3227224"/>
          </a:xfrm>
          <a:prstGeom prst="rect">
            <a:avLst/>
          </a:prstGeom>
        </p:spPr>
      </p:pic>
      <p:sp>
        <p:nvSpPr>
          <p:cNvPr id="82" name="Metin kutusu 81">
            <a:extLst>
              <a:ext uri="{FF2B5EF4-FFF2-40B4-BE49-F238E27FC236}">
                <a16:creationId xmlns:a16="http://schemas.microsoft.com/office/drawing/2014/main" id="{A8CAA05B-8CDD-4250-AF9A-0A04106A2CE0}"/>
              </a:ext>
            </a:extLst>
          </p:cNvPr>
          <p:cNvSpPr txBox="1"/>
          <p:nvPr/>
        </p:nvSpPr>
        <p:spPr>
          <a:xfrm>
            <a:off x="9299574" y="15079547"/>
            <a:ext cx="4557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Cell efficiency vs. reflectivity</a:t>
            </a:r>
            <a:r>
              <a:rPr lang="tr-TR" sz="2400" dirty="0"/>
              <a:t> [2]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81246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840</Words>
  <Application>Microsoft Office PowerPoint</Application>
  <PresentationFormat>Özel</PresentationFormat>
  <Paragraphs>67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Default Design</vt:lpstr>
      <vt:lpstr>PowerPoint Sunusu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Refik Mert ÇAM</cp:lastModifiedBy>
  <cp:revision>151</cp:revision>
  <dcterms:created xsi:type="dcterms:W3CDTF">2008-12-04T00:20:37Z</dcterms:created>
  <dcterms:modified xsi:type="dcterms:W3CDTF">2019-02-28T20:24:13Z</dcterms:modified>
  <cp:category>Research Poster</cp:category>
</cp:coreProperties>
</file>