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4"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61" d="100"/>
          <a:sy n="61" d="100"/>
        </p:scale>
        <p:origin x="5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10/17/2020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9837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3162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11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4513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497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6349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476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7465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136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268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06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10/17/2020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713321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2571F6-9C4F-4E00-BFBA-F53E731246C0}"/>
              </a:ext>
            </a:extLst>
          </p:cNvPr>
          <p:cNvPicPr>
            <a:picLocks noChangeAspect="1"/>
          </p:cNvPicPr>
          <p:nvPr/>
        </p:nvPicPr>
        <p:blipFill rotWithShape="1">
          <a:blip r:embed="rId2"/>
          <a:srcRect t="9268" b="1471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6CABB-D6A1-4DB0-A4B1-828CACF6FB9F}"/>
              </a:ext>
            </a:extLst>
          </p:cNvPr>
          <p:cNvSpPr>
            <a:spLocks noGrp="1"/>
          </p:cNvSpPr>
          <p:nvPr>
            <p:ph type="ctrTitle"/>
          </p:nvPr>
        </p:nvSpPr>
        <p:spPr>
          <a:xfrm>
            <a:off x="960119" y="2100845"/>
            <a:ext cx="4670234" cy="1975527"/>
          </a:xfrm>
        </p:spPr>
        <p:txBody>
          <a:bodyPr anchor="ctr">
            <a:noAutofit/>
          </a:bodyPr>
          <a:lstStyle/>
          <a:p>
            <a:pPr algn="l"/>
            <a:r>
              <a:rPr lang="en-US" sz="3600" dirty="0"/>
              <a:t>Predicting Manhattan Crime Using Naive Bayes Classifier</a:t>
            </a:r>
            <a:r>
              <a:rPr lang="id-ID" sz="3600" dirty="0"/>
              <a:t> </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E9488C6-9657-4FA0-862C-873D0C07EE4D}"/>
              </a:ext>
            </a:extLst>
          </p:cNvPr>
          <p:cNvSpPr>
            <a:spLocks noGrp="1"/>
          </p:cNvSpPr>
          <p:nvPr>
            <p:ph type="subTitle" idx="1"/>
          </p:nvPr>
        </p:nvSpPr>
        <p:spPr>
          <a:xfrm>
            <a:off x="960119" y="4372379"/>
            <a:ext cx="4670233" cy="540135"/>
          </a:xfrm>
        </p:spPr>
        <p:txBody>
          <a:bodyPr anchor="ctr">
            <a:normAutofit/>
          </a:bodyPr>
          <a:lstStyle/>
          <a:p>
            <a:pPr algn="l"/>
            <a:r>
              <a:rPr lang="id-ID" sz="2800" dirty="0"/>
              <a:t>Capstone Project</a:t>
            </a:r>
          </a:p>
        </p:txBody>
      </p:sp>
    </p:spTree>
    <p:extLst>
      <p:ext uri="{BB962C8B-B14F-4D97-AF65-F5344CB8AC3E}">
        <p14:creationId xmlns:p14="http://schemas.microsoft.com/office/powerpoint/2010/main" val="9767343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E9A6-6E77-4768-B0A4-9FFF11A4C20E}"/>
              </a:ext>
            </a:extLst>
          </p:cNvPr>
          <p:cNvSpPr>
            <a:spLocks noGrp="1"/>
          </p:cNvSpPr>
          <p:nvPr>
            <p:ph type="title"/>
          </p:nvPr>
        </p:nvSpPr>
        <p:spPr/>
        <p:txBody>
          <a:bodyPr/>
          <a:lstStyle/>
          <a:p>
            <a:r>
              <a:rPr lang="id-ID" dirty="0"/>
              <a:t>Introduction</a:t>
            </a:r>
          </a:p>
        </p:txBody>
      </p:sp>
      <p:sp>
        <p:nvSpPr>
          <p:cNvPr id="3" name="Content Placeholder 2">
            <a:extLst>
              <a:ext uri="{FF2B5EF4-FFF2-40B4-BE49-F238E27FC236}">
                <a16:creationId xmlns:a16="http://schemas.microsoft.com/office/drawing/2014/main" id="{2236F33E-5EF0-4B34-9E05-946CFB59ED91}"/>
              </a:ext>
            </a:extLst>
          </p:cNvPr>
          <p:cNvSpPr>
            <a:spLocks noGrp="1"/>
          </p:cNvSpPr>
          <p:nvPr>
            <p:ph idx="1"/>
          </p:nvPr>
        </p:nvSpPr>
        <p:spPr/>
        <p:txBody>
          <a:bodyPr/>
          <a:lstStyle/>
          <a:p>
            <a:r>
              <a:rPr lang="en-US" sz="1800" dirty="0">
                <a:effectLst/>
                <a:latin typeface="Calibri" panose="020F0502020204030204" pitchFamily="34" charset="0"/>
                <a:ea typeface="Yu Mincho" panose="02020400000000000000" pitchFamily="18" charset="-128"/>
                <a:cs typeface="Times New Roman" panose="02020603050405020304" pitchFamily="18" charset="0"/>
              </a:rPr>
              <a:t>A crime can happen anytime and anywhere without any warning. Sometimes, it can happen at the same place and at the same recur</a:t>
            </a:r>
            <a:r>
              <a:rPr lang="id-ID" sz="1800" dirty="0">
                <a:effectLst/>
                <a:latin typeface="Calibri" panose="020F0502020204030204" pitchFamily="34" charset="0"/>
                <a:ea typeface="Yu Mincho" panose="02020400000000000000" pitchFamily="18" charset="-128"/>
                <a:cs typeface="Times New Roman" panose="02020603050405020304" pitchFamily="18" charset="0"/>
              </a:rPr>
              <a:t>r</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ing</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time. I think it would be great if we can predict where and when the crime is going to be and we can prevent it before it happened. By using artificial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inte</a:t>
            </a:r>
            <a:r>
              <a:rPr lang="id-ID" sz="1800" dirty="0">
                <a:effectLst/>
                <a:latin typeface="Calibri" panose="020F0502020204030204" pitchFamily="34" charset="0"/>
                <a:ea typeface="Yu Mincho" panose="02020400000000000000" pitchFamily="18" charset="-128"/>
                <a:cs typeface="Times New Roman" panose="02020603050405020304" pitchFamily="18" charset="0"/>
              </a:rPr>
              <a:t>l</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ligence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and machine learning from historical data, we could build a classifier to make a prediction out of it. So in this project I will try to train a model using naive bayes classification algorithm to predict a crime that is going to happen around Manhattan on January 2020. Naive bayes is a classification algorithm that using a concept of likelihood a posterior event may happened after a prior event. Hopefully, someone will be interested on this matter of research and conduct any further research using more powerful algorithm and state of the art method. It will be very helpful for the law enforcer to handle the crime in the area.</a:t>
            </a:r>
            <a:endParaRPr lang="id-ID" dirty="0"/>
          </a:p>
        </p:txBody>
      </p:sp>
    </p:spTree>
    <p:extLst>
      <p:ext uri="{BB962C8B-B14F-4D97-AF65-F5344CB8AC3E}">
        <p14:creationId xmlns:p14="http://schemas.microsoft.com/office/powerpoint/2010/main" val="15099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AE9A6-6E77-4768-B0A4-9FFF11A4C20E}"/>
              </a:ext>
            </a:extLst>
          </p:cNvPr>
          <p:cNvSpPr>
            <a:spLocks noGrp="1"/>
          </p:cNvSpPr>
          <p:nvPr>
            <p:ph type="title"/>
          </p:nvPr>
        </p:nvSpPr>
        <p:spPr>
          <a:xfrm>
            <a:off x="960120" y="643467"/>
            <a:ext cx="4628638" cy="5571066"/>
          </a:xfrm>
        </p:spPr>
        <p:txBody>
          <a:bodyPr>
            <a:normAutofit/>
          </a:bodyPr>
          <a:lstStyle/>
          <a:p>
            <a:r>
              <a:rPr lang="id-ID" sz="6100"/>
              <a:t>Data Description</a:t>
            </a:r>
          </a:p>
        </p:txBody>
      </p:sp>
      <p:sp>
        <p:nvSpPr>
          <p:cNvPr id="3" name="Content Placeholder 2">
            <a:extLst>
              <a:ext uri="{FF2B5EF4-FFF2-40B4-BE49-F238E27FC236}">
                <a16:creationId xmlns:a16="http://schemas.microsoft.com/office/drawing/2014/main" id="{2236F33E-5EF0-4B34-9E05-946CFB59ED91}"/>
              </a:ext>
            </a:extLst>
          </p:cNvPr>
          <p:cNvSpPr>
            <a:spLocks noGrp="1"/>
          </p:cNvSpPr>
          <p:nvPr>
            <p:ph idx="1"/>
          </p:nvPr>
        </p:nvSpPr>
        <p:spPr>
          <a:xfrm>
            <a:off x="6575296" y="643467"/>
            <a:ext cx="4653536" cy="5571066"/>
          </a:xfrm>
        </p:spPr>
        <p:txBody>
          <a:bodyPr anchor="ctr">
            <a:normAutofit/>
          </a:bodyPr>
          <a:lstStyle/>
          <a:p>
            <a:pPr marL="342900" lvl="0" indent="-342900">
              <a:buFont typeface="Symbol" panose="05050102010706020507" pitchFamily="18" charset="2"/>
              <a:buChar char=""/>
            </a:pPr>
            <a:r>
              <a:rPr lang="en-US" dirty="0" err="1">
                <a:effectLst/>
                <a:latin typeface="Calibri" panose="020F0502020204030204" pitchFamily="34" charset="0"/>
                <a:ea typeface="Yu Mincho" panose="02020400000000000000" pitchFamily="18" charset="-128"/>
                <a:cs typeface="Times New Roman" panose="02020603050405020304" pitchFamily="18" charset="0"/>
              </a:rPr>
              <a:t>nyu-geojson</a:t>
            </a:r>
            <a:r>
              <a:rPr lang="en-US" dirty="0">
                <a:effectLst/>
                <a:latin typeface="Calibri" panose="020F0502020204030204" pitchFamily="34" charset="0"/>
                <a:ea typeface="Yu Mincho" panose="02020400000000000000" pitchFamily="18" charset="-128"/>
                <a:cs typeface="Times New Roman" panose="02020603050405020304" pitchFamily="18" charset="0"/>
              </a:rPr>
              <a:t> data to retrieve the neighborhood latitude and longitude</a:t>
            </a:r>
            <a:endParaRPr lang="id-ID"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buFont typeface="Symbol" panose="05050102010706020507" pitchFamily="18" charset="2"/>
              <a:buChar char=""/>
            </a:pPr>
            <a:r>
              <a:rPr lang="id-ID" dirty="0">
                <a:effectLst/>
                <a:latin typeface="Calibri" panose="020F0502020204030204" pitchFamily="34" charset="0"/>
                <a:ea typeface="Yu Mincho" panose="02020400000000000000" pitchFamily="18" charset="-128"/>
                <a:cs typeface="Times New Roman" panose="02020603050405020304" pitchFamily="18" charset="0"/>
              </a:rPr>
              <a:t>F</a:t>
            </a:r>
            <a:r>
              <a:rPr lang="en-US" dirty="0" err="1">
                <a:effectLst/>
                <a:latin typeface="Calibri" panose="020F0502020204030204" pitchFamily="34" charset="0"/>
                <a:ea typeface="Yu Mincho" panose="02020400000000000000" pitchFamily="18" charset="-128"/>
                <a:cs typeface="Times New Roman" panose="02020603050405020304" pitchFamily="18" charset="0"/>
              </a:rPr>
              <a:t>oursquare</a:t>
            </a:r>
            <a:r>
              <a:rPr lang="en-US" dirty="0">
                <a:effectLst/>
                <a:latin typeface="Calibri" panose="020F0502020204030204" pitchFamily="34" charset="0"/>
                <a:ea typeface="Yu Mincho" panose="02020400000000000000" pitchFamily="18" charset="-128"/>
                <a:cs typeface="Times New Roman" panose="02020603050405020304" pitchFamily="18" charset="0"/>
              </a:rPr>
              <a:t> </a:t>
            </a:r>
            <a:r>
              <a:rPr lang="id-ID" dirty="0">
                <a:effectLst/>
                <a:latin typeface="Calibri" panose="020F0502020204030204" pitchFamily="34" charset="0"/>
                <a:ea typeface="Yu Mincho" panose="02020400000000000000" pitchFamily="18" charset="-128"/>
                <a:cs typeface="Times New Roman" panose="02020603050405020304" pitchFamily="18" charset="0"/>
              </a:rPr>
              <a:t>API</a:t>
            </a:r>
            <a:r>
              <a:rPr lang="en-US" dirty="0">
                <a:effectLst/>
                <a:latin typeface="Calibri" panose="020F0502020204030204" pitchFamily="34" charset="0"/>
                <a:ea typeface="Yu Mincho" panose="02020400000000000000" pitchFamily="18" charset="-128"/>
                <a:cs typeface="Times New Roman" panose="02020603050405020304" pitchFamily="18" charset="0"/>
              </a:rPr>
              <a:t> to retrieve the venues around the neighborhood</a:t>
            </a:r>
            <a:endParaRPr lang="id-ID"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spcAft>
                <a:spcPts val="800"/>
              </a:spcAft>
              <a:buFont typeface="Symbol" panose="05050102010706020507" pitchFamily="18" charset="2"/>
              <a:buChar char=""/>
            </a:pPr>
            <a:r>
              <a:rPr lang="en-US" dirty="0">
                <a:effectLst/>
                <a:latin typeface="Calibri" panose="020F0502020204030204" pitchFamily="34" charset="0"/>
                <a:ea typeface="Yu Mincho" panose="02020400000000000000" pitchFamily="18" charset="-128"/>
                <a:cs typeface="Times New Roman" panose="02020603050405020304" pitchFamily="18" charset="0"/>
              </a:rPr>
              <a:t>NYPD complaint data on year range from 2015 – 2019</a:t>
            </a:r>
            <a:endParaRPr lang="id-ID"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85283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6D4F-08F0-4991-BFF3-D4384329E89D}"/>
              </a:ext>
            </a:extLst>
          </p:cNvPr>
          <p:cNvSpPr>
            <a:spLocks noGrp="1"/>
          </p:cNvSpPr>
          <p:nvPr>
            <p:ph type="title"/>
          </p:nvPr>
        </p:nvSpPr>
        <p:spPr/>
        <p:txBody>
          <a:bodyPr/>
          <a:lstStyle/>
          <a:p>
            <a:r>
              <a:rPr lang="id-ID" dirty="0"/>
              <a:t>methodology</a:t>
            </a:r>
          </a:p>
        </p:txBody>
      </p:sp>
      <p:sp>
        <p:nvSpPr>
          <p:cNvPr id="3" name="Content Placeholder 2">
            <a:extLst>
              <a:ext uri="{FF2B5EF4-FFF2-40B4-BE49-F238E27FC236}">
                <a16:creationId xmlns:a16="http://schemas.microsoft.com/office/drawing/2014/main" id="{AFD7EC05-7A26-420F-8CC8-EC1927D3C07F}"/>
              </a:ext>
            </a:extLst>
          </p:cNvPr>
          <p:cNvSpPr>
            <a:spLocks noGrp="1"/>
          </p:cNvSpPr>
          <p:nvPr>
            <p:ph idx="1"/>
          </p:nvPr>
        </p:nvSpPr>
        <p:spPr/>
        <p:txBody>
          <a:bodyPr/>
          <a:lstStyle/>
          <a:p>
            <a:pPr marL="457200" indent="-457200">
              <a:buFont typeface="Arial" panose="020B0604020202020204" pitchFamily="34" charset="0"/>
              <a:buChar char="•"/>
            </a:pPr>
            <a:r>
              <a:rPr lang="id-ID" dirty="0"/>
              <a:t>Retrieve venues data from Foursquare API</a:t>
            </a:r>
          </a:p>
          <a:p>
            <a:pPr marL="457200" indent="-457200">
              <a:buFont typeface="Arial" panose="020B0604020202020204" pitchFamily="34" charset="0"/>
              <a:buChar char="•"/>
            </a:pPr>
            <a:r>
              <a:rPr lang="id-ID" dirty="0"/>
              <a:t>Preprocess NYPD complaints data (clean data type, resample data, split train test data)</a:t>
            </a:r>
          </a:p>
          <a:p>
            <a:pPr marL="457200" indent="-457200">
              <a:buFont typeface="Arial" panose="020B0604020202020204" pitchFamily="34" charset="0"/>
              <a:buChar char="•"/>
            </a:pPr>
            <a:r>
              <a:rPr lang="id-ID" dirty="0"/>
              <a:t>Training model</a:t>
            </a:r>
          </a:p>
          <a:p>
            <a:pPr marL="457200" indent="-457200">
              <a:buFont typeface="Arial" panose="020B0604020202020204" pitchFamily="34" charset="0"/>
              <a:buChar char="•"/>
            </a:pPr>
            <a:r>
              <a:rPr lang="id-ID" dirty="0"/>
              <a:t>Evaluate model</a:t>
            </a:r>
          </a:p>
          <a:p>
            <a:pPr marL="457200" indent="-457200">
              <a:buFont typeface="Arial" panose="020B0604020202020204" pitchFamily="34" charset="0"/>
              <a:buChar char="•"/>
            </a:pPr>
            <a:r>
              <a:rPr lang="id-ID" dirty="0"/>
              <a:t>Make a prediction</a:t>
            </a:r>
          </a:p>
        </p:txBody>
      </p:sp>
    </p:spTree>
    <p:extLst>
      <p:ext uri="{BB962C8B-B14F-4D97-AF65-F5344CB8AC3E}">
        <p14:creationId xmlns:p14="http://schemas.microsoft.com/office/powerpoint/2010/main" val="198361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E6E59-D092-464C-9058-2B8E5A2174D4}"/>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id-ID" sz="8800" dirty="0"/>
              <a:t>result</a:t>
            </a:r>
            <a:endParaRPr lang="en-US" sz="8800" dirty="0"/>
          </a:p>
        </p:txBody>
      </p:sp>
      <p:sp>
        <p:nvSpPr>
          <p:cNvPr id="7" name="Title 1">
            <a:extLst>
              <a:ext uri="{FF2B5EF4-FFF2-40B4-BE49-F238E27FC236}">
                <a16:creationId xmlns:a16="http://schemas.microsoft.com/office/drawing/2014/main" id="{91E7C5E6-1DF8-4DE7-B216-16103383273E}"/>
              </a:ext>
            </a:extLst>
          </p:cNvPr>
          <p:cNvSpPr txBox="1">
            <a:spLocks/>
          </p:cNvSpPr>
          <p:nvPr/>
        </p:nvSpPr>
        <p:spPr>
          <a:xfrm>
            <a:off x="0" y="4544568"/>
            <a:ext cx="12192000" cy="17007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a:lstStyle>
          <a:p>
            <a:pPr algn="ctr"/>
            <a:r>
              <a:rPr lang="id-ID" dirty="0">
                <a:solidFill>
                  <a:schemeClr val="tx1"/>
                </a:solidFill>
              </a:rPr>
              <a:t>Accuracy : 0.4958 %</a:t>
            </a:r>
          </a:p>
          <a:p>
            <a:pPr algn="ctr"/>
            <a:r>
              <a:rPr lang="id-ID" dirty="0">
                <a:solidFill>
                  <a:schemeClr val="tx1"/>
                </a:solidFill>
              </a:rPr>
              <a:t>F1 score : 0.3333 %</a:t>
            </a:r>
          </a:p>
        </p:txBody>
      </p:sp>
    </p:spTree>
    <p:extLst>
      <p:ext uri="{BB962C8B-B14F-4D97-AF65-F5344CB8AC3E}">
        <p14:creationId xmlns:p14="http://schemas.microsoft.com/office/powerpoint/2010/main" val="303197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9301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F11035-BA13-4D5B-9611-2A1F35284BDC}"/>
              </a:ext>
            </a:extLst>
          </p:cNvPr>
          <p:cNvSpPr>
            <a:spLocks noGrp="1"/>
          </p:cNvSpPr>
          <p:nvPr>
            <p:ph type="title"/>
          </p:nvPr>
        </p:nvSpPr>
        <p:spPr>
          <a:xfrm>
            <a:off x="960120" y="5029200"/>
            <a:ext cx="10268712" cy="1327554"/>
          </a:xfrm>
        </p:spPr>
        <p:txBody>
          <a:bodyPr>
            <a:normAutofit/>
          </a:bodyPr>
          <a:lstStyle/>
          <a:p>
            <a:pPr algn="r"/>
            <a:r>
              <a:rPr lang="id-ID" dirty="0"/>
              <a:t>prediction</a:t>
            </a:r>
          </a:p>
        </p:txBody>
      </p:sp>
      <p:sp>
        <p:nvSpPr>
          <p:cNvPr id="5" name="Content Placeholder 4">
            <a:extLst>
              <a:ext uri="{FF2B5EF4-FFF2-40B4-BE49-F238E27FC236}">
                <a16:creationId xmlns:a16="http://schemas.microsoft.com/office/drawing/2014/main" id="{FA12C8D3-EFEF-457E-9B2B-E40C4C671FF7}"/>
              </a:ext>
            </a:extLst>
          </p:cNvPr>
          <p:cNvSpPr>
            <a:spLocks noGrp="1"/>
          </p:cNvSpPr>
          <p:nvPr>
            <p:ph idx="1"/>
          </p:nvPr>
        </p:nvSpPr>
        <p:spPr>
          <a:xfrm>
            <a:off x="1421958" y="-48696"/>
            <a:ext cx="5938520" cy="3593592"/>
          </a:xfrm>
        </p:spPr>
        <p:txBody>
          <a:bodyPr anchor="ctr">
            <a:normAutofit/>
          </a:bodyPr>
          <a:lstStyle/>
          <a:p>
            <a:r>
              <a:rPr lang="id-ID" sz="2800" b="1" dirty="0">
                <a:effectLst/>
                <a:latin typeface="Consolas" panose="020B0609020204030204" pitchFamily="49" charset="0"/>
                <a:ea typeface="Yu Mincho" panose="02020400000000000000" pitchFamily="18" charset="-128"/>
                <a:cs typeface="Times New Roman" panose="02020603050405020304" pitchFamily="18" charset="0"/>
              </a:rPr>
              <a:t>225</a:t>
            </a:r>
            <a:r>
              <a:rPr lang="id-ID" sz="2000" dirty="0">
                <a:effectLst/>
                <a:latin typeface="Consolas" panose="020B0609020204030204" pitchFamily="49" charset="0"/>
                <a:ea typeface="Yu Mincho" panose="02020400000000000000" pitchFamily="18" charset="-128"/>
                <a:cs typeface="Times New Roman" panose="02020603050405020304" pitchFamily="18" charset="0"/>
              </a:rPr>
              <a:t> total crime of INTOXICATED/IMPAIRED DRIVING is going to happen on January 5th around these neighborhood:</a:t>
            </a:r>
          </a:p>
          <a:p>
            <a:endParaRPr lang="id-ID" sz="2000" dirty="0"/>
          </a:p>
        </p:txBody>
      </p:sp>
      <p:pic>
        <p:nvPicPr>
          <p:cNvPr id="6" name="Picture 5">
            <a:extLst>
              <a:ext uri="{FF2B5EF4-FFF2-40B4-BE49-F238E27FC236}">
                <a16:creationId xmlns:a16="http://schemas.microsoft.com/office/drawing/2014/main" id="{125D1243-46FE-4F8B-B563-2C2C1352B252}"/>
              </a:ext>
            </a:extLst>
          </p:cNvPr>
          <p:cNvPicPr/>
          <p:nvPr/>
        </p:nvPicPr>
        <p:blipFill rotWithShape="1">
          <a:blip r:embed="rId2"/>
          <a:srcRect t="74308" r="66583" b="4733"/>
          <a:stretch/>
        </p:blipFill>
        <p:spPr bwMode="auto">
          <a:xfrm>
            <a:off x="1350943" y="2370916"/>
            <a:ext cx="3683677" cy="158838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77838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6295B30-3C06-4543-BFAC-C252FCB53E1F}"/>
              </a:ext>
            </a:extLst>
          </p:cNvPr>
          <p:cNvSpPr>
            <a:spLocks noGrp="1"/>
          </p:cNvSpPr>
          <p:nvPr>
            <p:ph type="title"/>
          </p:nvPr>
        </p:nvSpPr>
        <p:spPr>
          <a:xfrm>
            <a:off x="960438" y="640080"/>
            <a:ext cx="4500737" cy="2194560"/>
          </a:xfrm>
        </p:spPr>
        <p:txBody>
          <a:bodyPr vert="horz" lIns="91440" tIns="45720" rIns="91440" bIns="45720" rtlCol="0" anchor="ctr">
            <a:normAutofit/>
          </a:bodyPr>
          <a:lstStyle/>
          <a:p>
            <a:r>
              <a:rPr lang="id-ID" sz="6600" kern="1200" cap="all" spc="120" baseline="0" dirty="0">
                <a:solidFill>
                  <a:schemeClr val="bg1"/>
                </a:solidFill>
                <a:latin typeface="+mj-lt"/>
                <a:ea typeface="+mj-ea"/>
                <a:cs typeface="+mj-cs"/>
              </a:rPr>
              <a:t>Predicted crime map</a:t>
            </a:r>
            <a:endParaRPr lang="en-US" sz="6600" kern="1200" cap="all" spc="120" baseline="0" dirty="0">
              <a:solidFill>
                <a:schemeClr val="bg1"/>
              </a:solidFill>
              <a:latin typeface="+mj-lt"/>
              <a:ea typeface="+mj-ea"/>
              <a:cs typeface="+mj-cs"/>
            </a:endParaRPr>
          </a:p>
        </p:txBody>
      </p:sp>
      <p:sp>
        <p:nvSpPr>
          <p:cNvPr id="6" name="Text Placeholder 5">
            <a:extLst>
              <a:ext uri="{FF2B5EF4-FFF2-40B4-BE49-F238E27FC236}">
                <a16:creationId xmlns:a16="http://schemas.microsoft.com/office/drawing/2014/main" id="{20C4CCEE-D27B-4A7B-90EA-03A8DB758FAB}"/>
              </a:ext>
            </a:extLst>
          </p:cNvPr>
          <p:cNvSpPr>
            <a:spLocks noGrp="1"/>
          </p:cNvSpPr>
          <p:nvPr>
            <p:ph type="body" sz="half" idx="2"/>
          </p:nvPr>
        </p:nvSpPr>
        <p:spPr>
          <a:xfrm>
            <a:off x="960438" y="2916936"/>
            <a:ext cx="4500737" cy="3264408"/>
          </a:xfrm>
        </p:spPr>
        <p:txBody>
          <a:bodyPr vert="horz" lIns="91440" tIns="45720" rIns="91440" bIns="45720" rtlCol="0" anchor="t">
            <a:normAutofit/>
          </a:bodyPr>
          <a:lstStyle/>
          <a:p>
            <a:endParaRPr lang="en-US">
              <a:solidFill>
                <a:schemeClr val="bg1"/>
              </a:solidFill>
            </a:endParaRPr>
          </a:p>
        </p:txBody>
      </p:sp>
      <p:pic>
        <p:nvPicPr>
          <p:cNvPr id="11" name="Picture 10">
            <a:extLst>
              <a:ext uri="{FF2B5EF4-FFF2-40B4-BE49-F238E27FC236}">
                <a16:creationId xmlns:a16="http://schemas.microsoft.com/office/drawing/2014/main" id="{A3E02FC3-F0FD-42C3-AD66-884797394222}"/>
              </a:ext>
            </a:extLst>
          </p:cNvPr>
          <p:cNvPicPr/>
          <p:nvPr/>
        </p:nvPicPr>
        <p:blipFill rotWithShape="1">
          <a:blip r:embed="rId2"/>
          <a:srcRect t="862" b="1458"/>
          <a:stretch/>
        </p:blipFill>
        <p:spPr>
          <a:xfrm>
            <a:off x="7409257" y="143278"/>
            <a:ext cx="3466436" cy="6571443"/>
          </a:xfrm>
          <a:prstGeom prst="rect">
            <a:avLst/>
          </a:prstGeom>
        </p:spPr>
      </p:pic>
      <p:sp>
        <p:nvSpPr>
          <p:cNvPr id="19" name="Rectangle 18">
            <a:extLst>
              <a:ext uri="{FF2B5EF4-FFF2-40B4-BE49-F238E27FC236}">
                <a16:creationId xmlns:a16="http://schemas.microsoft.com/office/drawing/2014/main" id="{C5D25F0B-A7A5-4DD4-8E0F-2B6C72AD125B}"/>
              </a:ext>
            </a:extLst>
          </p:cNvPr>
          <p:cNvSpPr/>
          <p:nvPr/>
        </p:nvSpPr>
        <p:spPr>
          <a:xfrm>
            <a:off x="6505938" y="465716"/>
            <a:ext cx="1805114" cy="17831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Blue : Marble Hill</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Green : Inwood</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Red : Washington Heights</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Purple : Hamilton Heights</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Yellow : East Harlem</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Orange : Central Harlem</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 </a:t>
            </a:r>
          </a:p>
          <a:p>
            <a:pPr algn="just">
              <a:lnSpc>
                <a:spcPct val="107000"/>
              </a:lnSpc>
              <a:spcAft>
                <a:spcPts val="800"/>
              </a:spcAft>
            </a:pPr>
            <a:r>
              <a:rPr lang="id-ID" sz="1100">
                <a:effectLst/>
                <a:ea typeface="Yu Mincho" panose="02020400000000000000" pitchFamily="18" charset="-128"/>
                <a:cs typeface="Times New Roman" panose="02020603050405020304" pitchFamily="18" charset="0"/>
              </a:rPr>
              <a:t> </a:t>
            </a:r>
          </a:p>
        </p:txBody>
      </p:sp>
    </p:spTree>
    <p:extLst>
      <p:ext uri="{BB962C8B-B14F-4D97-AF65-F5344CB8AC3E}">
        <p14:creationId xmlns:p14="http://schemas.microsoft.com/office/powerpoint/2010/main" val="62411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3FE4-C516-438E-9669-707FE1081910}"/>
              </a:ext>
            </a:extLst>
          </p:cNvPr>
          <p:cNvSpPr>
            <a:spLocks noGrp="1"/>
          </p:cNvSpPr>
          <p:nvPr>
            <p:ph type="title"/>
          </p:nvPr>
        </p:nvSpPr>
        <p:spPr/>
        <p:txBody>
          <a:bodyPr/>
          <a:lstStyle/>
          <a:p>
            <a:r>
              <a:rPr lang="id-ID" dirty="0"/>
              <a:t>Conclusion</a:t>
            </a:r>
          </a:p>
        </p:txBody>
      </p:sp>
      <p:sp>
        <p:nvSpPr>
          <p:cNvPr id="3" name="Content Placeholder 2">
            <a:extLst>
              <a:ext uri="{FF2B5EF4-FFF2-40B4-BE49-F238E27FC236}">
                <a16:creationId xmlns:a16="http://schemas.microsoft.com/office/drawing/2014/main" id="{C5F8DE6A-DFB2-4263-90E9-25AD33D70636}"/>
              </a:ext>
            </a:extLst>
          </p:cNvPr>
          <p:cNvSpPr>
            <a:spLocks noGrp="1"/>
          </p:cNvSpPr>
          <p:nvPr>
            <p:ph idx="1"/>
          </p:nvPr>
        </p:nvSpPr>
        <p:spPr/>
        <p:txBody>
          <a:bodyPr/>
          <a:lstStyle/>
          <a:p>
            <a:pPr marL="457200" indent="-457200">
              <a:buFont typeface="Arial" panose="020B0604020202020204" pitchFamily="34" charset="0"/>
              <a:buChar char="•"/>
            </a:pPr>
            <a:r>
              <a:rPr lang="id-ID" dirty="0"/>
              <a:t>Naive bayes classifier can make a model that can predict a crime in Manhattan but the model itself is still need a lot of more improvement to increase the accuracy of model.</a:t>
            </a:r>
          </a:p>
          <a:p>
            <a:pPr marL="457200" indent="-457200">
              <a:buFont typeface="Arial" panose="020B0604020202020204" pitchFamily="34" charset="0"/>
              <a:buChar char="•"/>
            </a:pPr>
            <a:r>
              <a:rPr lang="id-ID" dirty="0"/>
              <a:t>Further research : improve the model performance, use another algorithm, add more features that correspond the happening of a crime from another source of data</a:t>
            </a:r>
          </a:p>
        </p:txBody>
      </p:sp>
    </p:spTree>
    <p:extLst>
      <p:ext uri="{BB962C8B-B14F-4D97-AF65-F5344CB8AC3E}">
        <p14:creationId xmlns:p14="http://schemas.microsoft.com/office/powerpoint/2010/main" val="548259752"/>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B30"/>
      </a:dk2>
      <a:lt2>
        <a:srgbClr val="F3F0F1"/>
      </a:lt2>
      <a:accent1>
        <a:srgbClr val="20B599"/>
      </a:accent1>
      <a:accent2>
        <a:srgbClr val="17A9D5"/>
      </a:accent2>
      <a:accent3>
        <a:srgbClr val="296CE7"/>
      </a:accent3>
      <a:accent4>
        <a:srgbClr val="463CDC"/>
      </a:accent4>
      <a:accent5>
        <a:srgbClr val="8429E7"/>
      </a:accent5>
      <a:accent6>
        <a:srgbClr val="C117D5"/>
      </a:accent6>
      <a:hlink>
        <a:srgbClr val="BF3F57"/>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11</TotalTime>
  <Words>371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Franklin Gothic Demi Cond</vt:lpstr>
      <vt:lpstr>Franklin Gothic Medium</vt:lpstr>
      <vt:lpstr>Symbol</vt:lpstr>
      <vt:lpstr>Wingdings</vt:lpstr>
      <vt:lpstr>JuxtaposeVTI</vt:lpstr>
      <vt:lpstr>Predicting Manhattan Crime Using Naive Bayes Classifier </vt:lpstr>
      <vt:lpstr>Introduction</vt:lpstr>
      <vt:lpstr>Data Description</vt:lpstr>
      <vt:lpstr>methodology</vt:lpstr>
      <vt:lpstr>result</vt:lpstr>
      <vt:lpstr>prediction</vt:lpstr>
      <vt:lpstr>Predicted crime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Manhattan Crime Using Naive Bayes Classifier</dc:title>
  <dc:creator>MOHAMMAD REFI NUR GHOZI(557879)</dc:creator>
  <cp:lastModifiedBy>MOHAMMAD REFI NUR GHOZI(557879)</cp:lastModifiedBy>
  <cp:revision>3</cp:revision>
  <dcterms:created xsi:type="dcterms:W3CDTF">2020-10-17T12:22:11Z</dcterms:created>
  <dcterms:modified xsi:type="dcterms:W3CDTF">2020-10-17T12:33:21Z</dcterms:modified>
</cp:coreProperties>
</file>