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44"/>
  </p:notesMasterIdLst>
  <p:sldIdLst>
    <p:sldId id="256" r:id="rId2"/>
    <p:sldId id="260" r:id="rId3"/>
    <p:sldId id="261" r:id="rId4"/>
    <p:sldId id="323" r:id="rId5"/>
    <p:sldId id="289" r:id="rId6"/>
    <p:sldId id="301" r:id="rId7"/>
    <p:sldId id="302" r:id="rId8"/>
    <p:sldId id="304" r:id="rId9"/>
    <p:sldId id="303" r:id="rId10"/>
    <p:sldId id="276" r:id="rId11"/>
    <p:sldId id="291" r:id="rId12"/>
    <p:sldId id="292" r:id="rId13"/>
    <p:sldId id="293" r:id="rId14"/>
    <p:sldId id="294" r:id="rId15"/>
    <p:sldId id="297" r:id="rId16"/>
    <p:sldId id="283" r:id="rId17"/>
    <p:sldId id="284" r:id="rId18"/>
    <p:sldId id="285" r:id="rId19"/>
    <p:sldId id="286" r:id="rId20"/>
    <p:sldId id="287" r:id="rId21"/>
    <p:sldId id="288" r:id="rId22"/>
    <p:sldId id="306" r:id="rId23"/>
    <p:sldId id="325" r:id="rId24"/>
    <p:sldId id="328" r:id="rId25"/>
    <p:sldId id="329" r:id="rId26"/>
    <p:sldId id="330" r:id="rId27"/>
    <p:sldId id="319" r:id="rId28"/>
    <p:sldId id="308" r:id="rId29"/>
    <p:sldId id="324" r:id="rId30"/>
    <p:sldId id="309" r:id="rId31"/>
    <p:sldId id="310" r:id="rId32"/>
    <p:sldId id="311" r:id="rId33"/>
    <p:sldId id="313" r:id="rId34"/>
    <p:sldId id="315" r:id="rId35"/>
    <p:sldId id="317" r:id="rId36"/>
    <p:sldId id="318" r:id="rId37"/>
    <p:sldId id="332" r:id="rId38"/>
    <p:sldId id="331" r:id="rId39"/>
    <p:sldId id="345" r:id="rId40"/>
    <p:sldId id="352" r:id="rId41"/>
    <p:sldId id="354" r:id="rId42"/>
    <p:sldId id="355" r:id="rId4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59" autoAdjust="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1E2D131-262E-4C98-A2A2-70714BB65D4E}" type="datetimeFigureOut">
              <a:rPr lang="pt-BR"/>
              <a:pPr>
                <a:defRPr/>
              </a:pPr>
              <a:t>07/09/2010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511120D-3948-4EDF-9103-7394D660C3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333747-AB4E-4E7A-9D31-A09F21C894D6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/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3884613" y="8883650"/>
            <a:ext cx="2973387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400" tIns="47520" rIns="95400" bIns="47520" anchor="b">
            <a:spAutoFit/>
          </a:bodyPr>
          <a:lstStyle/>
          <a:p>
            <a:pPr algn="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B4420EB-19BE-4C10-A31D-2539E58749F8}" type="slidenum">
              <a:rPr lang="en-GB" sz="1200">
                <a:solidFill>
                  <a:srgbClr val="000000"/>
                </a:solidFill>
                <a:latin typeface="Calibri" pitchFamily="34" charset="0"/>
                <a:ea typeface="SimSun"/>
                <a:cs typeface="SimSun"/>
              </a:rPr>
              <a:pPr algn="r"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GB" sz="1200">
              <a:solidFill>
                <a:srgbClr val="000000"/>
              </a:solidFill>
              <a:latin typeface="Calibri" pitchFamily="34" charset="0"/>
              <a:ea typeface="SimSun"/>
              <a:cs typeface="SimSun"/>
            </a:endParaRP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18437" name="Rectangle 3"/>
          <p:cNvSpPr txBox="1">
            <a:spLocks noGrp="1" noChangeArrowheads="1"/>
          </p:cNvSpPr>
          <p:nvPr>
            <p:ph type="body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EF2ED4-7888-42FE-9231-66C0165AF995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/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3884613" y="8883650"/>
            <a:ext cx="2973387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400" tIns="47520" rIns="95400" bIns="47520" anchor="b">
            <a:spAutoFit/>
          </a:bodyPr>
          <a:lstStyle/>
          <a:p>
            <a:pPr algn="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B36A26F-271E-44D5-9018-F60B39D90139}" type="slidenum">
              <a:rPr lang="en-GB" sz="1200">
                <a:solidFill>
                  <a:srgbClr val="000000"/>
                </a:solidFill>
                <a:latin typeface="Calibri" pitchFamily="34" charset="0"/>
                <a:ea typeface="SimSun"/>
                <a:cs typeface="SimSun"/>
              </a:rPr>
              <a:pPr algn="r">
                <a:lnSpc>
                  <a:spcPct val="9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GB" sz="1200">
              <a:solidFill>
                <a:srgbClr val="000000"/>
              </a:solidFill>
              <a:latin typeface="Calibri" pitchFamily="34" charset="0"/>
              <a:ea typeface="SimSun"/>
              <a:cs typeface="SimSun"/>
            </a:endParaRP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0485" name="Rectangle 3"/>
          <p:cNvSpPr txBox="1">
            <a:spLocks noGrp="1" noChangeArrowheads="1"/>
          </p:cNvSpPr>
          <p:nvPr>
            <p:ph type="body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79F5C68-3740-4235-9E19-E276F5D6106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mtClean="0"/>
              <a:t>Paulo Tigre</a:t>
            </a:r>
          </a:p>
        </p:txBody>
      </p:sp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D8FFA1-3124-4E32-BCBC-B954EA539217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pt-B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F00DF1-BC3F-44F4-93F9-03F35BC87F39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/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319213" y="877888"/>
            <a:ext cx="4221162" cy="3165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40964" name="Rectangle 2"/>
          <p:cNvSpPr txBox="1">
            <a:spLocks noGrp="1" noChangeArrowheads="1"/>
          </p:cNvSpPr>
          <p:nvPr>
            <p:ph type="body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1FD709-5713-4DC6-8AEF-9D9E67043BAA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3884613" y="8883650"/>
            <a:ext cx="2973387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5400" tIns="47520" rIns="95400" bIns="47520" anchor="b">
            <a:spAutoFit/>
          </a:bodyPr>
          <a:lstStyle/>
          <a:p>
            <a:pPr algn="r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AE4BC736-AC52-40BD-9F4E-CF8038813499}" type="slidenum">
              <a:rPr lang="en-GB" sz="1200">
                <a:solidFill>
                  <a:srgbClr val="000000"/>
                </a:solidFill>
                <a:latin typeface="Calibri" pitchFamily="34" charset="0"/>
                <a:ea typeface="SimSun"/>
                <a:cs typeface="SimSun"/>
              </a:rPr>
              <a:pPr algn="r">
                <a:lnSpc>
                  <a:spcPct val="9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12</a:t>
            </a:fld>
            <a:endParaRPr lang="en-GB" sz="1200">
              <a:solidFill>
                <a:srgbClr val="000000"/>
              </a:solidFill>
              <a:latin typeface="Calibri" pitchFamily="34" charset="0"/>
              <a:ea typeface="SimSun"/>
              <a:cs typeface="SimSun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25603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3470275"/>
          </a:xfrm>
          <a:ln>
            <a:round/>
            <a:headEnd/>
            <a:tailEnd/>
          </a:ln>
        </p:spPr>
        <p:txBody>
          <a:bodyPr lIns="95400" tIns="47520" rIns="95400" bIns="47520"/>
          <a:lstStyle/>
          <a:p>
            <a:pPr marL="228600" indent="-228600" fontAlgn="auto">
              <a:spcBef>
                <a:spcPts val="300"/>
              </a:spcBef>
              <a:spcAft>
                <a:spcPts val="0"/>
              </a:spcAft>
              <a:buFont typeface="Times New Roman" pitchFamily="16" charset="0"/>
              <a:buAutoNum type="arabicPeriod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/>
            </a:pPr>
            <a:r>
              <a:rPr lang="pt-BR" sz="800" b="1">
                <a:latin typeface="Arial" charset="0"/>
                <a:ea typeface="MS PGothic" pitchFamily="32" charset="-128"/>
              </a:rPr>
              <a:t>CEO STUDY – 750 CEOS</a:t>
            </a:r>
          </a:p>
          <a:p>
            <a:pPr marL="228600" indent="-228600" fontAlgn="auto">
              <a:spcBef>
                <a:spcPts val="300"/>
              </a:spcBef>
              <a:spcAft>
                <a:spcPts val="0"/>
              </a:spcAft>
              <a:buFont typeface="Times New Roman" pitchFamily="16" charset="0"/>
              <a:buAutoNum type="arabicPeriod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/>
            </a:pPr>
            <a:r>
              <a:rPr lang="pt-BR" sz="800" b="1">
                <a:latin typeface="Arial" charset="0"/>
                <a:ea typeface="MS PGothic" pitchFamily="32" charset="-128"/>
              </a:rPr>
              <a:t>SOME INTERESTING CHARTS</a:t>
            </a:r>
          </a:p>
          <a:p>
            <a:pPr marL="228600" indent="-228600" fontAlgn="auto">
              <a:spcBef>
                <a:spcPts val="300"/>
              </a:spcBef>
              <a:spcAft>
                <a:spcPts val="0"/>
              </a:spcAft>
              <a:buFont typeface="Times New Roman" pitchFamily="16" charset="0"/>
              <a:buAutoNum type="arabicPeriod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/>
            </a:pPr>
            <a:r>
              <a:rPr lang="pt-BR" sz="800" b="1">
                <a:latin typeface="Arial" charset="0"/>
                <a:ea typeface="MS PGothic" pitchFamily="32" charset="-128"/>
              </a:rPr>
              <a:t>CEOs WERE ASKED WHERE THEY GET THEIR TOP IDEAS</a:t>
            </a:r>
          </a:p>
          <a:p>
            <a:pPr marL="228600" indent="-228600" fontAlgn="auto">
              <a:spcBef>
                <a:spcPts val="300"/>
              </a:spcBef>
              <a:spcAft>
                <a:spcPts val="0"/>
              </a:spcAft>
              <a:buFont typeface="Times New Roman" pitchFamily="16" charset="0"/>
              <a:buAutoNum type="arabicPeriod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/>
            </a:pPr>
            <a:r>
              <a:rPr lang="pt-BR" sz="800" b="1">
                <a:latin typeface="Arial" charset="0"/>
                <a:ea typeface="MS PGothic" pitchFamily="32" charset="-128"/>
              </a:rPr>
              <a:t>NOTE THAT THEY RANKED THEIR OWN EMPLOYEES ON TOP</a:t>
            </a:r>
          </a:p>
          <a:p>
            <a:pPr marL="228600" indent="-228600" fontAlgn="auto">
              <a:spcBef>
                <a:spcPts val="300"/>
              </a:spcBef>
              <a:spcAft>
                <a:spcPts val="0"/>
              </a:spcAft>
              <a:buFont typeface="Times New Roman" pitchFamily="16" charset="0"/>
              <a:buAutoNum type="arabicPeriod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/>
            </a:pPr>
            <a:r>
              <a:rPr lang="pt-BR" sz="800" b="1">
                <a:latin typeface="Arial" charset="0"/>
                <a:ea typeface="MS PGothic" pitchFamily="32" charset="-128"/>
              </a:rPr>
              <a:t>THEY ARE GETTING 2X AS MANY INNOVATIONS FROM EMPLOYEES THAN R&amp;D</a:t>
            </a:r>
          </a:p>
          <a:p>
            <a:pPr marL="228600" indent="-228600" fontAlgn="auto">
              <a:spcBef>
                <a:spcPts val="300"/>
              </a:spcBef>
              <a:spcAft>
                <a:spcPts val="0"/>
              </a:spcAft>
              <a:buFont typeface="Times New Roman" pitchFamily="16" charset="0"/>
              <a:buAutoNum type="arabicPeriod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/>
            </a:pPr>
            <a:r>
              <a:rPr lang="pt-BR" sz="800" b="1" u="sng">
                <a:latin typeface="Arial" charset="0"/>
                <a:ea typeface="MS PGothic" pitchFamily="32" charset="-128"/>
              </a:rPr>
              <a:t>RANKED ABOVE</a:t>
            </a:r>
            <a:r>
              <a:rPr lang="pt-BR" sz="800" b="1">
                <a:latin typeface="Arial" charset="0"/>
                <a:ea typeface="MS PGothic" pitchFamily="32" charset="-128"/>
              </a:rPr>
              <a:t> INTERNAL R&amp;D</a:t>
            </a:r>
          </a:p>
          <a:p>
            <a:pPr marL="228600" indent="-228600" fontAlgn="auto">
              <a:spcBef>
                <a:spcPts val="300"/>
              </a:spcBef>
              <a:spcAft>
                <a:spcPts val="0"/>
              </a:spcAft>
              <a:buFont typeface="Times New Roman" pitchFamily="16" charset="0"/>
              <a:buAutoNum type="arabicPeriod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/>
            </a:pPr>
            <a:r>
              <a:rPr lang="pt-BR" sz="800" b="1">
                <a:latin typeface="Arial" charset="0"/>
                <a:ea typeface="MS PGothic" pitchFamily="32" charset="-128"/>
              </a:rPr>
              <a:t>PEOPLE KNOW THEY NEED TO INNOVATE</a:t>
            </a:r>
          </a:p>
          <a:p>
            <a:pPr marL="228600" indent="-228600" fontAlgn="auto">
              <a:spcBef>
                <a:spcPts val="300"/>
              </a:spcBef>
              <a:spcAft>
                <a:spcPts val="0"/>
              </a:spcAft>
              <a:buFont typeface="Times New Roman" pitchFamily="16" charset="0"/>
              <a:buAutoNum type="arabicPeriod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/>
            </a:pPr>
            <a:r>
              <a:rPr lang="pt-BR" sz="800" b="1">
                <a:latin typeface="Arial" charset="0"/>
                <a:ea typeface="MS PGothic" pitchFamily="32" charset="-128"/>
              </a:rPr>
              <a:t>THEY’RE LOOKING FOR A WAY TO CREATE NEW VALUE FOR THEIR CLIENTS</a:t>
            </a:r>
          </a:p>
          <a:p>
            <a:pPr marL="228600" indent="-228600" fontAlgn="auto">
              <a:spcBef>
                <a:spcPts val="300"/>
              </a:spcBef>
              <a:spcAft>
                <a:spcPts val="0"/>
              </a:spcAft>
              <a:buFont typeface="Times New Roman" pitchFamily="16" charset="0"/>
              <a:buAutoNum type="arabicPeriod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/>
            </a:pPr>
            <a:r>
              <a:rPr lang="pt-BR" sz="800" b="1">
                <a:latin typeface="Arial" charset="0"/>
                <a:ea typeface="MS PGothic" pitchFamily="32" charset="-128"/>
              </a:rPr>
              <a:t>THAT IS THE STRUGGLE TODAY. </a:t>
            </a:r>
          </a:p>
          <a:p>
            <a:pPr marL="228600" indent="-228600" fontAlgn="auto">
              <a:spcBef>
                <a:spcPts val="300"/>
              </a:spcBef>
              <a:spcAft>
                <a:spcPts val="0"/>
              </a:spcAft>
              <a:buFont typeface="Times New Roman" pitchFamily="16" charset="0"/>
              <a:buAutoNum type="arabicPeriod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/>
            </a:pPr>
            <a:r>
              <a:rPr lang="pt-BR" sz="800" b="1">
                <a:latin typeface="Arial" charset="0"/>
                <a:ea typeface="MS PGothic" pitchFamily="32" charset="-128"/>
              </a:rPr>
              <a:t>IT’S NO LONGER ABOUT THE RACE TO BEST</a:t>
            </a:r>
          </a:p>
          <a:p>
            <a:pPr marL="228600" indent="-228600" fontAlgn="auto">
              <a:spcBef>
                <a:spcPts val="300"/>
              </a:spcBef>
              <a:spcAft>
                <a:spcPts val="0"/>
              </a:spcAft>
              <a:buFont typeface="Times New Roman" pitchFamily="16" charset="0"/>
              <a:buAutoNum type="arabicPeriod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/>
            </a:pPr>
            <a:r>
              <a:rPr lang="pt-BR" sz="800" b="1">
                <a:latin typeface="Arial" charset="0"/>
                <a:ea typeface="MS PGothic" pitchFamily="32" charset="-128"/>
              </a:rPr>
              <a:t>IT’S ABOUT THE RACE TO BE SPECIAL. </a:t>
            </a:r>
          </a:p>
          <a:p>
            <a:pPr marL="228600" indent="-227013" fontAlgn="auto">
              <a:spcBef>
                <a:spcPts val="300"/>
              </a:spcBef>
              <a:spcAft>
                <a:spcPts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/>
            </a:pPr>
            <a:endParaRPr lang="pt-BR" sz="800" b="1">
              <a:latin typeface="Arial" charset="0"/>
              <a:ea typeface="MS PGothic" pitchFamily="32" charset="-128"/>
            </a:endParaRPr>
          </a:p>
          <a:p>
            <a:pPr marL="228600" indent="-227013" fontAlgn="auto">
              <a:spcBef>
                <a:spcPts val="300"/>
              </a:spcBef>
              <a:spcAft>
                <a:spcPts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/>
            </a:pPr>
            <a:r>
              <a:rPr lang="pt-BR" sz="800" b="1">
                <a:latin typeface="Arial" charset="0"/>
                <a:ea typeface="MS PGothic" pitchFamily="32" charset="-128"/>
              </a:rPr>
              <a:t>Collaboration and co-creation are shaping every industry in one way or another.</a:t>
            </a:r>
            <a:r>
              <a:rPr lang="pt-BR" sz="800">
                <a:latin typeface="Arial" charset="0"/>
                <a:ea typeface="MS PGothic" pitchFamily="32" charset="-128"/>
              </a:rPr>
              <a:t>  For example, the 750 CEOs we surveyed last year told us a lot about where their companies get the best ideas. </a:t>
            </a:r>
          </a:p>
          <a:p>
            <a:pPr marL="228600" indent="-227013" fontAlgn="auto">
              <a:spcBef>
                <a:spcPts val="300"/>
              </a:spcBef>
              <a:spcAft>
                <a:spcPts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/>
            </a:pPr>
            <a:endParaRPr lang="pt-BR" sz="800">
              <a:latin typeface="Arial" charset="0"/>
              <a:ea typeface="MS PGothic" pitchFamily="32" charset="-128"/>
            </a:endParaRPr>
          </a:p>
          <a:p>
            <a:pPr lvl="1" fontAlgn="auto">
              <a:spcBef>
                <a:spcPts val="300"/>
              </a:spcBef>
              <a:spcAft>
                <a:spcPts val="0"/>
              </a:spcAft>
              <a:buFont typeface="Arial" charset="0"/>
              <a:buChar char="–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/>
            </a:pPr>
            <a:r>
              <a:rPr lang="pt-BR" sz="800" b="1">
                <a:latin typeface="Arial" charset="0"/>
                <a:ea typeface="MS PGothic" pitchFamily="32" charset="-128"/>
              </a:rPr>
              <a:t>Note that after “employees,” the next seven sources are external ... </a:t>
            </a:r>
          </a:p>
          <a:p>
            <a:pPr lvl="1" fontAlgn="auto">
              <a:spcBef>
                <a:spcPts val="300"/>
              </a:spcBef>
              <a:spcAft>
                <a:spcPts val="0"/>
              </a:spcAft>
              <a:buFont typeface="Arial" charset="0"/>
              <a:buChar char="–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/>
            </a:pPr>
            <a:r>
              <a:rPr lang="pt-BR" sz="800">
                <a:latin typeface="Arial" charset="0"/>
                <a:ea typeface="MS PGothic" pitchFamily="32" charset="-128"/>
              </a:rPr>
              <a:t>They’re getting about twice as many innovation insights from customers as they are from the sales and service units who work directly with those customers.</a:t>
            </a:r>
          </a:p>
          <a:p>
            <a:pPr lvl="1" fontAlgn="auto">
              <a:spcBef>
                <a:spcPts val="300"/>
              </a:spcBef>
              <a:spcAft>
                <a:spcPts val="0"/>
              </a:spcAft>
              <a:buFont typeface="Arial" charset="0"/>
              <a:buChar char="–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/>
            </a:pPr>
            <a:r>
              <a:rPr lang="pt-BR" sz="800">
                <a:latin typeface="Arial" charset="0"/>
                <a:ea typeface="MS PGothic" pitchFamily="32" charset="-128"/>
              </a:rPr>
              <a:t>Their own R&amp;D functions came in eighth!!</a:t>
            </a:r>
          </a:p>
          <a:p>
            <a:pPr lvl="1" fontAlgn="auto">
              <a:spcBef>
                <a:spcPts val="300"/>
              </a:spcBef>
              <a:spcAft>
                <a:spcPts val="0"/>
              </a:spcAft>
              <a:buFont typeface="Arial" charset="0"/>
              <a:buChar char="–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/>
            </a:pPr>
            <a:r>
              <a:rPr lang="pt-BR" sz="800">
                <a:latin typeface="Arial" charset="0"/>
                <a:ea typeface="MS PGothic" pitchFamily="32" charset="-128"/>
              </a:rPr>
              <a:t>What they’re realizing is that they no longer have to create – and own -- everything themselves, as they once believed. </a:t>
            </a:r>
          </a:p>
          <a:p>
            <a:pPr marL="228600" indent="-227013" fontAlgn="auto">
              <a:spcBef>
                <a:spcPts val="300"/>
              </a:spcBef>
              <a:spcAft>
                <a:spcPts val="0"/>
              </a:spcAft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/>
            </a:pPr>
            <a:endParaRPr lang="pt-BR" sz="800">
              <a:latin typeface="Arial" charset="0"/>
              <a:ea typeface="MS PGothic" pitchFamily="32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mtClean="0"/>
              <a:t>Paulo Tigre</a:t>
            </a:r>
          </a:p>
        </p:txBody>
      </p:sp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333505-1FDD-47C1-8982-F6ABB916AA12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pt-B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mtClean="0"/>
              <a:t>Paulo Tigre</a:t>
            </a:r>
          </a:p>
        </p:txBody>
      </p:sp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A3288E-56BD-49C8-9C0A-2D0EC3C5C2FD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pt-B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52C6A96-FCED-48AA-B59F-C756E6CF1FD3}" type="datetimeFigureOut">
              <a:rPr lang="pt-BR"/>
              <a:pPr>
                <a:defRPr/>
              </a:pPr>
              <a:t>07/09/2010</a:t>
            </a:fld>
            <a:endParaRPr lang="pt-BR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69AA5A-2339-44C0-8D06-89CDA5C734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7F808-75CD-426B-B1F9-1C0583DDC367}" type="datetimeFigureOut">
              <a:rPr lang="pt-BR"/>
              <a:pPr>
                <a:defRPr/>
              </a:pPr>
              <a:t>07/09/2010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2EAF1-E8C4-4D95-8CC7-3C08862D20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CD7B8-56AA-4C3A-B19D-0AFB20776885}" type="datetimeFigureOut">
              <a:rPr lang="pt-BR"/>
              <a:pPr>
                <a:defRPr/>
              </a:pPr>
              <a:t>07/09/2010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046DC-E50D-4FCB-9D3E-4C21A9FC0A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592FF-0CF3-4EBA-B2F5-106C2BC48B4B}" type="datetimeFigureOut">
              <a:rPr lang="pt-BR"/>
              <a:pPr>
                <a:defRPr/>
              </a:pPr>
              <a:t>07/09/2010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2554C-239D-4779-A019-9DE7B36DF3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A52D8-9393-4726-8379-C72C839AD15B}" type="datetimeFigureOut">
              <a:rPr lang="pt-BR"/>
              <a:pPr>
                <a:defRPr/>
              </a:pPr>
              <a:t>07/09/2010</a:t>
            </a:fld>
            <a:endParaRPr lang="pt-BR"/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067429D-055B-457A-AD5A-1C84F923C3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C4EF16-B80A-4DC7-8CDE-587DE367D896}" type="datetimeFigureOut">
              <a:rPr lang="pt-BR"/>
              <a:pPr>
                <a:defRPr/>
              </a:pPr>
              <a:t>07/09/2010</a:t>
            </a:fld>
            <a:endParaRPr lang="pt-BR"/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898F841-2FAD-4F8D-B21B-684CEF26EC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r>
              <a:rPr lang="pt-BR"/>
              <a:t>Prof.jucelaine@fatecjd.edu.br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6D2EB6F-4C22-48C2-90DB-5A2E241420D0}" type="datetimeFigureOut">
              <a:rPr lang="pt-BR"/>
              <a:pPr>
                <a:defRPr/>
              </a:pPr>
              <a:t>07/09/2010</a:t>
            </a:fld>
            <a:endParaRPr lang="pt-BR"/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4161B08-D791-4102-B620-15857A5808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110C1-5008-4CDE-A302-CB12A0DFFCD1}" type="datetimeFigureOut">
              <a:rPr lang="pt-BR"/>
              <a:pPr>
                <a:defRPr/>
              </a:pPr>
              <a:t>07/09/2010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66727-F1CB-4C7C-B923-6E88FDA143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D2D40-5970-496A-B6B8-186FC24EB68A}" type="datetimeFigureOut">
              <a:rPr lang="pt-BR"/>
              <a:pPr>
                <a:defRPr/>
              </a:pPr>
              <a:t>07/09/2010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6C950D6-5613-4D70-B7CA-5050364319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0EB62-EE73-4155-BB20-B3B33FEF90A3}" type="datetimeFigureOut">
              <a:rPr lang="pt-BR"/>
              <a:pPr>
                <a:defRPr/>
              </a:pPr>
              <a:t>07/09/2010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4F205-2E58-4071-A5B8-4441004FC6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30B4B9C-2C88-4B1A-93D4-6170158C8C32}" type="datetimeFigureOut">
              <a:rPr lang="pt-BR"/>
              <a:pPr>
                <a:defRPr/>
              </a:pPr>
              <a:t>07/09/2010</a:t>
            </a:fld>
            <a:endParaRPr lang="pt-BR"/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CAFF84F7-8FE2-4DCB-B1BA-E5427DDDC9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7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A7DA541-84FB-4146-AFCF-D0B5D0F01ACA}" type="datetimeFigureOut">
              <a:rPr lang="pt-BR"/>
              <a:pPr>
                <a:defRPr/>
              </a:pPr>
              <a:t>07/09/2010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7826B135-2A46-4D94-8781-FE09E9146E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7" r:id="rId2"/>
    <p:sldLayoutId id="2147483739" r:id="rId3"/>
    <p:sldLayoutId id="2147483740" r:id="rId4"/>
    <p:sldLayoutId id="2147483741" r:id="rId5"/>
    <p:sldLayoutId id="2147483736" r:id="rId6"/>
    <p:sldLayoutId id="2147483742" r:id="rId7"/>
    <p:sldLayoutId id="2147483735" r:id="rId8"/>
    <p:sldLayoutId id="2147483743" r:id="rId9"/>
    <p:sldLayoutId id="2147483734" r:id="rId10"/>
    <p:sldLayoutId id="214748374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GESTÃO DA INOVAÇÃO &amp; CONHECIMENTO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23850" y="260350"/>
            <a:ext cx="8291513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b="1" dirty="0" smtClean="0"/>
              <a:t>Contexto de Negócio do Século XXI...</a:t>
            </a:r>
            <a:r>
              <a:rPr lang="pt-BR" dirty="0" smtClean="0"/>
              <a:t> 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179388" y="1989138"/>
            <a:ext cx="8713787" cy="4572000"/>
          </a:xfrm>
        </p:spPr>
        <p:txBody>
          <a:bodyPr>
            <a:normAutofit fontScale="92500"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pt-BR" b="1" dirty="0" smtClean="0"/>
              <a:t>1. Globalização</a:t>
            </a:r>
            <a:endParaRPr lang="pt-BR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pt-BR" b="1" dirty="0" smtClean="0"/>
              <a:t>2. </a:t>
            </a:r>
            <a:r>
              <a:rPr lang="pt-BR" b="1" dirty="0" err="1" smtClean="0"/>
              <a:t>Hipercompetição</a:t>
            </a:r>
            <a:endParaRPr lang="pt-BR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pt-BR" b="1" dirty="0" smtClean="0"/>
              <a:t>3. </a:t>
            </a:r>
            <a:r>
              <a:rPr lang="pt-BR" b="1" dirty="0" err="1" smtClean="0"/>
              <a:t>Hiperinformação</a:t>
            </a:r>
            <a:r>
              <a:rPr lang="pt-BR" b="1" dirty="0" smtClean="0"/>
              <a:t> </a:t>
            </a:r>
            <a:endParaRPr lang="pt-BR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pt-BR" b="1" dirty="0" smtClean="0"/>
              <a:t>4. Mudanças tecnológicas rápidas</a:t>
            </a:r>
            <a:endParaRPr lang="pt-BR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pt-BR" b="1" dirty="0" smtClean="0"/>
              <a:t>5. Ciclo de Vida reduzido</a:t>
            </a:r>
            <a:endParaRPr lang="pt-BR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pt-BR" b="1" dirty="0" smtClean="0"/>
              <a:t>6. Sustentabilidade</a:t>
            </a:r>
            <a:r>
              <a:rPr lang="pt-BR" dirty="0" smtClean="0"/>
              <a:t> </a:t>
            </a:r>
            <a:br>
              <a:rPr lang="pt-BR" dirty="0" smtClean="0"/>
            </a:br>
            <a:endParaRPr lang="pt-BR" dirty="0" smtClean="0"/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pt-BR" dirty="0" smtClean="0"/>
              <a:t>Mudanças constantes e rápidas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pt-BR" dirty="0" smtClean="0"/>
              <a:t>“A única certeza é a incerteza”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pt-BR" dirty="0" smtClean="0"/>
              <a:t>(</a:t>
            </a:r>
            <a:r>
              <a:rPr lang="pt-BR" dirty="0" err="1" smtClean="0"/>
              <a:t>Nonaka</a:t>
            </a:r>
            <a:r>
              <a:rPr lang="pt-BR" dirty="0" smtClean="0"/>
              <a:t> &amp; </a:t>
            </a:r>
            <a:r>
              <a:rPr lang="pt-BR" dirty="0" err="1" smtClean="0"/>
              <a:t>Takeuchi</a:t>
            </a:r>
            <a:r>
              <a:rPr lang="pt-BR" dirty="0" smtClean="0"/>
              <a:t>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pt-BR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ctrTitle"/>
          </p:nvPr>
        </p:nvSpPr>
        <p:spPr/>
        <p:txBody>
          <a:bodyPr lIns="90000" tIns="46800" rIns="90000" bIns="46800">
            <a:normAutofit fontScale="90000"/>
          </a:bodyPr>
          <a:lstStyle/>
          <a:p>
            <a:pPr algn="ctr" fontAlgn="auto"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6400" dirty="0">
                <a:solidFill>
                  <a:schemeClr val="tx1"/>
                </a:solidFill>
              </a:rPr>
              <a:t>De </a:t>
            </a:r>
            <a:r>
              <a:rPr lang="en-US" sz="6400" dirty="0" err="1">
                <a:solidFill>
                  <a:schemeClr val="tx1"/>
                </a:solidFill>
              </a:rPr>
              <a:t>onde</a:t>
            </a:r>
            <a:r>
              <a:rPr lang="en-US" sz="6400" dirty="0">
                <a:solidFill>
                  <a:schemeClr val="tx1"/>
                </a:solidFill>
              </a:rPr>
              <a:t> </a:t>
            </a:r>
            <a:r>
              <a:rPr lang="en-US" sz="6400" dirty="0" err="1">
                <a:solidFill>
                  <a:schemeClr val="tx1"/>
                </a:solidFill>
              </a:rPr>
              <a:t>vem</a:t>
            </a:r>
            <a:r>
              <a:rPr lang="en-US" sz="6400" dirty="0">
                <a:solidFill>
                  <a:schemeClr val="tx1"/>
                </a:solidFill>
              </a:rPr>
              <a:t> a </a:t>
            </a:r>
            <a:r>
              <a:rPr lang="en-US" sz="6400" dirty="0" err="1">
                <a:solidFill>
                  <a:schemeClr val="tx1"/>
                </a:solidFill>
              </a:rPr>
              <a:t>Inovação</a:t>
            </a:r>
            <a:r>
              <a:rPr lang="en-US" sz="6400" dirty="0">
                <a:solidFill>
                  <a:schemeClr val="tx1"/>
                </a:solidFill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788" y="1484313"/>
            <a:ext cx="2686050" cy="5246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7008813" y="6726238"/>
            <a:ext cx="2133600" cy="223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800" tIns="41400" rIns="82800" bIns="41400">
            <a:spAutoFit/>
          </a:bodyPr>
          <a:lstStyle/>
          <a:p>
            <a:pPr algn="r">
              <a:lnSpc>
                <a:spcPct val="92000"/>
              </a:lnSpc>
              <a:tabLst>
                <a:tab pos="723900" algn="l"/>
                <a:tab pos="1447800" algn="l"/>
              </a:tabLst>
            </a:pPr>
            <a:fld id="{5085479C-BD15-4F96-A802-A992176B0985}" type="slidenum">
              <a:rPr lang="pt-BR" sz="1000" b="1">
                <a:latin typeface="Tw Cen MT" pitchFamily="34" charset="0"/>
                <a:ea typeface="SimSun"/>
                <a:cs typeface="SimSun"/>
              </a:rPr>
              <a:pPr algn="r">
                <a:lnSpc>
                  <a:spcPct val="92000"/>
                </a:lnSpc>
                <a:tabLst>
                  <a:tab pos="723900" algn="l"/>
                  <a:tab pos="1447800" algn="l"/>
                </a:tabLst>
              </a:pPr>
              <a:t>12</a:t>
            </a:fld>
            <a:endParaRPr lang="pt-BR" sz="1000" b="1">
              <a:latin typeface="Tw Cen MT" pitchFamily="34" charset="0"/>
              <a:ea typeface="SimSun"/>
              <a:cs typeface="SimSun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179763" y="4884738"/>
            <a:ext cx="1725612" cy="3270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CC0000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049463" y="4926013"/>
            <a:ext cx="1058862" cy="236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7000"/>
              </a:lnSpc>
              <a:tabLst>
                <a:tab pos="723900" algn="l"/>
              </a:tabLst>
            </a:pPr>
            <a:r>
              <a:rPr lang="pt-BR" sz="1600">
                <a:solidFill>
                  <a:srgbClr val="5D991F"/>
                </a:solidFill>
                <a:latin typeface="Arial Narrow" pitchFamily="34" charset="0"/>
                <a:ea typeface="SimSun"/>
                <a:cs typeface="SimSun"/>
              </a:rPr>
              <a:t>Universidades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179763" y="3756025"/>
            <a:ext cx="2373312" cy="315913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CC0000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166938" y="3762375"/>
            <a:ext cx="939800" cy="236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7000"/>
              </a:lnSpc>
              <a:tabLst>
                <a:tab pos="723900" algn="l"/>
              </a:tabLst>
            </a:pPr>
            <a:r>
              <a:rPr lang="pt-BR" sz="1600">
                <a:solidFill>
                  <a:srgbClr val="5D991F"/>
                </a:solidFill>
                <a:latin typeface="Arial Narrow" pitchFamily="34" charset="0"/>
                <a:ea typeface="SimSun"/>
                <a:cs typeface="SimSun"/>
              </a:rPr>
              <a:t>Associações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179763" y="2216150"/>
            <a:ext cx="4905375" cy="3302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BEC4FD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1512888" y="2260600"/>
            <a:ext cx="1595437" cy="236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7000"/>
              </a:lnSpc>
              <a:tabLst>
                <a:tab pos="723900" algn="l"/>
                <a:tab pos="1447800" algn="l"/>
              </a:tabLst>
            </a:pPr>
            <a:r>
              <a:rPr lang="pt-BR" sz="1600">
                <a:solidFill>
                  <a:srgbClr val="5D991F"/>
                </a:solidFill>
                <a:latin typeface="Arial Narrow" pitchFamily="34" charset="0"/>
                <a:ea typeface="SimSun"/>
                <a:cs typeface="SimSun"/>
              </a:rPr>
              <a:t>Parceiros de Negócio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3179763" y="3371850"/>
            <a:ext cx="2601912" cy="3270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CC0000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2068513" y="3405188"/>
            <a:ext cx="1038225" cy="236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7000"/>
              </a:lnSpc>
              <a:tabLst>
                <a:tab pos="723900" algn="l"/>
              </a:tabLst>
            </a:pPr>
            <a:r>
              <a:rPr lang="pt-BR" sz="1600">
                <a:solidFill>
                  <a:srgbClr val="5D991F"/>
                </a:solidFill>
                <a:latin typeface="Arial Narrow" pitchFamily="34" charset="0"/>
                <a:ea typeface="SimSun"/>
                <a:cs typeface="SimSun"/>
              </a:rPr>
              <a:t>Competidores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3179763" y="5268913"/>
            <a:ext cx="1149350" cy="315912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CC0000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2197100" y="5297488"/>
            <a:ext cx="911225" cy="236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7000"/>
              </a:lnSpc>
              <a:tabLst>
                <a:tab pos="723900" algn="l"/>
              </a:tabLst>
            </a:pPr>
            <a:r>
              <a:rPr lang="pt-BR" sz="1600" i="1">
                <a:solidFill>
                  <a:srgbClr val="5D991F"/>
                </a:solidFill>
                <a:latin typeface="Arial Narrow" pitchFamily="34" charset="0"/>
                <a:ea typeface="SimSun"/>
                <a:cs typeface="SimSun"/>
              </a:rPr>
              <a:t>Think Tanks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3179763" y="2987675"/>
            <a:ext cx="2794000" cy="325438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CC0000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2216150" y="3021013"/>
            <a:ext cx="890588" cy="236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7000"/>
              </a:lnSpc>
              <a:tabLst>
                <a:tab pos="723900" algn="l"/>
              </a:tabLst>
            </a:pPr>
            <a:r>
              <a:rPr lang="pt-BR" sz="1600">
                <a:solidFill>
                  <a:srgbClr val="5D991F"/>
                </a:solidFill>
                <a:latin typeface="Arial Narrow" pitchFamily="34" charset="0"/>
                <a:ea typeface="SimSun"/>
                <a:cs typeface="SimSun"/>
              </a:rPr>
              <a:t>Consultores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179763" y="2603500"/>
            <a:ext cx="4724400" cy="328613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BEC4FD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1295400" y="2630488"/>
            <a:ext cx="1812925" cy="236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7000"/>
              </a:lnSpc>
              <a:tabLst>
                <a:tab pos="723900" algn="l"/>
                <a:tab pos="1447800" algn="l"/>
              </a:tabLst>
            </a:pPr>
            <a:r>
              <a:rPr lang="pt-BR" sz="1600">
                <a:solidFill>
                  <a:srgbClr val="5D991F"/>
                </a:solidFill>
                <a:latin typeface="Arial Narrow" pitchFamily="34" charset="0"/>
                <a:ea typeface="SimSun"/>
                <a:cs typeface="SimSun"/>
              </a:rPr>
              <a:t>Clientes, de forma direta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179763" y="1831975"/>
            <a:ext cx="5287962" cy="328613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BEC4FD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2151063" y="1898650"/>
            <a:ext cx="955675" cy="236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7000"/>
              </a:lnSpc>
              <a:tabLst>
                <a:tab pos="723900" algn="l"/>
              </a:tabLst>
            </a:pPr>
            <a:r>
              <a:rPr lang="pt-BR" sz="1600">
                <a:solidFill>
                  <a:srgbClr val="7030A0"/>
                </a:solidFill>
                <a:latin typeface="Arial Narrow" pitchFamily="34" charset="0"/>
                <a:ea typeface="SimSun"/>
                <a:cs typeface="SimSun"/>
              </a:rPr>
              <a:t>Funcionários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179763" y="5641975"/>
            <a:ext cx="998537" cy="322263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CC0000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1533525" y="5673725"/>
            <a:ext cx="1574800" cy="236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7000"/>
              </a:lnSpc>
              <a:tabLst>
                <a:tab pos="723900" algn="l"/>
                <a:tab pos="1447800" algn="l"/>
              </a:tabLst>
            </a:pPr>
            <a:r>
              <a:rPr lang="pt-BR" sz="1600">
                <a:solidFill>
                  <a:srgbClr val="5D991F"/>
                </a:solidFill>
                <a:latin typeface="Arial Narrow" pitchFamily="34" charset="0"/>
                <a:ea typeface="SimSun"/>
                <a:cs typeface="SimSun"/>
              </a:rPr>
              <a:t>Laboratórios e outros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179763" y="4502150"/>
            <a:ext cx="2262187" cy="327025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CC0000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946150" y="4538663"/>
            <a:ext cx="2163763" cy="238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7000"/>
              </a:lnSpc>
              <a:tabLst>
                <a:tab pos="723900" algn="l"/>
                <a:tab pos="1447800" algn="l"/>
              </a:tabLst>
            </a:pPr>
            <a:r>
              <a:rPr lang="pt-BR" sz="1600">
                <a:solidFill>
                  <a:srgbClr val="7030A0"/>
                </a:solidFill>
                <a:latin typeface="Arial Narrow" pitchFamily="34" charset="0"/>
                <a:ea typeface="SimSun"/>
                <a:cs typeface="SimSun"/>
              </a:rPr>
              <a:t>Pesquisa e Desenvolvimento</a:t>
            </a:r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179763" y="4129088"/>
            <a:ext cx="2298700" cy="315912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CC0000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152400" y="4159250"/>
            <a:ext cx="2959100" cy="236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pt-BR" sz="1600">
                <a:solidFill>
                  <a:srgbClr val="7030A0"/>
                </a:solidFill>
                <a:latin typeface="Arial Narrow" pitchFamily="34" charset="0"/>
                <a:ea typeface="SimSun"/>
                <a:cs typeface="SimSun"/>
              </a:rPr>
              <a:t>Unidades internas de vendas e serviços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173413" y="6088063"/>
            <a:ext cx="257175" cy="238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7000"/>
              </a:lnSpc>
            </a:pPr>
            <a:r>
              <a:rPr lang="pt-BR" sz="1600" b="1">
                <a:latin typeface="Tw Cen MT" pitchFamily="34" charset="0"/>
                <a:ea typeface="SimSun"/>
                <a:cs typeface="SimSun"/>
              </a:rPr>
              <a:t>0%</a:t>
            </a:r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3811588" y="6088063"/>
            <a:ext cx="257175" cy="238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7000"/>
              </a:lnSpc>
            </a:pPr>
            <a:r>
              <a:rPr lang="pt-BR" sz="1600" b="1">
                <a:latin typeface="Tw Cen MT" pitchFamily="34" charset="0"/>
                <a:ea typeface="SimSun"/>
                <a:cs typeface="SimSun"/>
              </a:rPr>
              <a:t>5%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403725" y="6088063"/>
            <a:ext cx="350838" cy="238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7000"/>
              </a:lnSpc>
            </a:pPr>
            <a:r>
              <a:rPr lang="pt-BR" sz="1600" b="1">
                <a:latin typeface="Tw Cen MT" pitchFamily="34" charset="0"/>
                <a:ea typeface="SimSun"/>
                <a:cs typeface="SimSun"/>
              </a:rPr>
              <a:t>10%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068888" y="6088063"/>
            <a:ext cx="350837" cy="238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7000"/>
              </a:lnSpc>
            </a:pPr>
            <a:r>
              <a:rPr lang="pt-BR" sz="1600" b="1">
                <a:latin typeface="Tw Cen MT" pitchFamily="34" charset="0"/>
                <a:ea typeface="SimSun"/>
                <a:cs typeface="SimSun"/>
              </a:rPr>
              <a:t>15%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5724525" y="6088063"/>
            <a:ext cx="350838" cy="238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7000"/>
              </a:lnSpc>
            </a:pPr>
            <a:r>
              <a:rPr lang="pt-BR" sz="1600" b="1">
                <a:latin typeface="Tw Cen MT" pitchFamily="34" charset="0"/>
                <a:ea typeface="SimSun"/>
                <a:cs typeface="SimSun"/>
              </a:rPr>
              <a:t>20%</a:t>
            </a:r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6443663" y="6092825"/>
            <a:ext cx="401637" cy="236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7000"/>
              </a:lnSpc>
            </a:pPr>
            <a:r>
              <a:rPr lang="pt-BR" sz="1600" b="1">
                <a:solidFill>
                  <a:srgbClr val="FFFFFF"/>
                </a:solidFill>
                <a:latin typeface="Tw Cen MT" pitchFamily="34" charset="0"/>
                <a:ea typeface="SimSun"/>
                <a:cs typeface="SimSun"/>
              </a:rPr>
              <a:t>25%</a:t>
            </a:r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7023100" y="6088063"/>
            <a:ext cx="401638" cy="236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7000"/>
              </a:lnSpc>
            </a:pPr>
            <a:r>
              <a:rPr lang="pt-BR" sz="1600" b="1">
                <a:solidFill>
                  <a:srgbClr val="FFFFFF"/>
                </a:solidFill>
                <a:latin typeface="Tw Cen MT" pitchFamily="34" charset="0"/>
                <a:ea typeface="SimSun"/>
                <a:cs typeface="SimSun"/>
              </a:rPr>
              <a:t>30%</a:t>
            </a:r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7681913" y="6088063"/>
            <a:ext cx="401637" cy="236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7000"/>
              </a:lnSpc>
            </a:pPr>
            <a:r>
              <a:rPr lang="pt-BR" sz="1600" b="1">
                <a:solidFill>
                  <a:srgbClr val="FFFFFF"/>
                </a:solidFill>
                <a:latin typeface="Tw Cen MT" pitchFamily="34" charset="0"/>
                <a:ea typeface="SimSun"/>
                <a:cs typeface="SimSun"/>
              </a:rPr>
              <a:t>35%</a:t>
            </a:r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8345488" y="6088063"/>
            <a:ext cx="395287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-BR" sz="1500" b="1">
                <a:solidFill>
                  <a:srgbClr val="FFFFFF"/>
                </a:solidFill>
                <a:latin typeface="Tw Cen MT" pitchFamily="34" charset="0"/>
                <a:ea typeface="SimSun"/>
                <a:cs typeface="SimSun"/>
              </a:rPr>
              <a:t>4</a:t>
            </a:r>
            <a:r>
              <a:rPr lang="pt-BR" sz="1600" b="1">
                <a:solidFill>
                  <a:srgbClr val="FFFFFF"/>
                </a:solidFill>
                <a:latin typeface="Tw Cen MT" pitchFamily="34" charset="0"/>
                <a:ea typeface="SimSun"/>
                <a:cs typeface="SimSun"/>
              </a:rPr>
              <a:t>0%</a:t>
            </a:r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3182938" y="6024563"/>
            <a:ext cx="5932487" cy="1587"/>
          </a:xfrm>
          <a:prstGeom prst="line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179388" y="260350"/>
            <a:ext cx="8713787" cy="612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800" tIns="41400" rIns="82800" bIns="41400">
            <a:spAutoFit/>
          </a:bodyPr>
          <a:lstStyle/>
          <a:p>
            <a:pPr>
              <a:lnSpc>
                <a:spcPct val="94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3600">
                <a:latin typeface="Tw Cen MT" pitchFamily="34" charset="0"/>
                <a:ea typeface="SimSun"/>
                <a:cs typeface="SimSun"/>
              </a:rPr>
              <a:t>Quais são as principais fontes de inovação?</a:t>
            </a:r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468313" y="1125538"/>
            <a:ext cx="7048500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800" tIns="41400" rIns="82800" bIns="41400">
            <a:spAutoFit/>
          </a:bodyPr>
          <a:lstStyle/>
          <a:p>
            <a:pPr>
              <a:lnSpc>
                <a:spcPct val="94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pt-BR" sz="2200">
                <a:solidFill>
                  <a:srgbClr val="FF9900"/>
                </a:solidFill>
                <a:latin typeface="Tw Cen MT" pitchFamily="34" charset="0"/>
                <a:ea typeface="SimSun"/>
                <a:cs typeface="SimSun"/>
              </a:rPr>
              <a:t>IBM Institute for Business Value, CEO Study</a:t>
            </a:r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827088" y="6165850"/>
            <a:ext cx="1993900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pt-BR" sz="2400">
                <a:solidFill>
                  <a:srgbClr val="7030A0"/>
                </a:solidFill>
                <a:latin typeface="Tw Cen MT" pitchFamily="34" charset="0"/>
                <a:ea typeface="SimSun"/>
                <a:cs typeface="SimSun"/>
              </a:rPr>
              <a:t>Internas</a:t>
            </a:r>
            <a:r>
              <a:rPr lang="pt-BR" sz="1000">
                <a:solidFill>
                  <a:srgbClr val="7030A0"/>
                </a:solidFill>
                <a:latin typeface="Tw Cen MT" pitchFamily="34" charset="0"/>
                <a:ea typeface="SimSun"/>
                <a:cs typeface="SimSun"/>
              </a:rPr>
              <a:t> </a:t>
            </a:r>
            <a:r>
              <a:rPr lang="pt-BR" sz="1000">
                <a:solidFill>
                  <a:srgbClr val="5D991F"/>
                </a:solidFill>
                <a:latin typeface="Tw Cen MT" pitchFamily="34" charset="0"/>
                <a:ea typeface="SimSun"/>
                <a:cs typeface="SimSun"/>
              </a:rPr>
              <a:t>   </a:t>
            </a:r>
            <a:r>
              <a:rPr lang="pt-BR" sz="2400">
                <a:solidFill>
                  <a:srgbClr val="5D991F"/>
                </a:solidFill>
                <a:latin typeface="Tw Cen MT" pitchFamily="34" charset="0"/>
                <a:ea typeface="SimSun"/>
                <a:cs typeface="SimSun"/>
              </a:rPr>
              <a:t>Externas</a:t>
            </a:r>
          </a:p>
        </p:txBody>
      </p:sp>
      <p:cxnSp>
        <p:nvCxnSpPr>
          <p:cNvPr id="40" name="Conector de seta reta 39"/>
          <p:cNvCxnSpPr/>
          <p:nvPr/>
        </p:nvCxnSpPr>
        <p:spPr>
          <a:xfrm rot="10800000">
            <a:off x="3132138" y="6021388"/>
            <a:ext cx="3168650" cy="158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57" name="Oval 21"/>
          <p:cNvSpPr>
            <a:spLocks noChangeArrowheads="1"/>
          </p:cNvSpPr>
          <p:nvPr/>
        </p:nvSpPr>
        <p:spPr bwMode="auto">
          <a:xfrm>
            <a:off x="1944688" y="1717675"/>
            <a:ext cx="4960937" cy="35750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65100"/>
            <a:ext cx="8293100" cy="609600"/>
          </a:xfrm>
        </p:spPr>
        <p:txBody>
          <a:bodyPr/>
          <a:lstStyle/>
          <a:p>
            <a:r>
              <a:rPr lang="pt-BR" sz="3200" smtClean="0">
                <a:latin typeface="Tahoma" pitchFamily="34" charset="0"/>
                <a:cs typeface="Tahoma" pitchFamily="34" charset="0"/>
              </a:rPr>
              <a:t>Recursos fundamentais da organização</a:t>
            </a:r>
            <a:endParaRPr lang="en-US" sz="32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1139" name="AutoShape 3"/>
          <p:cNvSpPr>
            <a:spLocks noChangeArrowheads="1"/>
          </p:cNvSpPr>
          <p:nvPr/>
        </p:nvSpPr>
        <p:spPr bwMode="auto">
          <a:xfrm>
            <a:off x="1908175" y="692150"/>
            <a:ext cx="1871663" cy="1368425"/>
          </a:xfrm>
          <a:prstGeom prst="foldedCorner">
            <a:avLst>
              <a:gd name="adj" fmla="val 12500"/>
            </a:avLst>
          </a:prstGeom>
          <a:solidFill>
            <a:srgbClr val="B3E2FF"/>
          </a:solidFill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pt-BR">
                <a:latin typeface="Tahoma" pitchFamily="34" charset="0"/>
                <a:cs typeface="Tahoma" pitchFamily="34" charset="0"/>
              </a:rPr>
              <a:t>Clientes</a:t>
            </a:r>
            <a:br>
              <a:rPr lang="pt-BR">
                <a:latin typeface="Tahoma" pitchFamily="34" charset="0"/>
                <a:cs typeface="Tahoma" pitchFamily="34" charset="0"/>
              </a:rPr>
            </a:br>
            <a:r>
              <a:rPr lang="pt-BR">
                <a:latin typeface="Tahoma" pitchFamily="34" charset="0"/>
                <a:cs typeface="Tahoma" pitchFamily="34" charset="0"/>
              </a:rPr>
              <a:t>Alianças</a:t>
            </a:r>
          </a:p>
          <a:p>
            <a:r>
              <a:rPr lang="pt-BR">
                <a:latin typeface="Tahoma" pitchFamily="34" charset="0"/>
                <a:cs typeface="Tahoma" pitchFamily="34" charset="0"/>
              </a:rPr>
              <a:t>Fornecedores</a:t>
            </a:r>
          </a:p>
          <a:p>
            <a:r>
              <a:rPr lang="pt-BR">
                <a:latin typeface="Tahoma" pitchFamily="34" charset="0"/>
                <a:cs typeface="Tahoma" pitchFamily="34" charset="0"/>
              </a:rPr>
              <a:t>Sociedade</a:t>
            </a: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1140" name="AutoShape 4"/>
          <p:cNvSpPr>
            <a:spLocks noChangeArrowheads="1"/>
          </p:cNvSpPr>
          <p:nvPr/>
        </p:nvSpPr>
        <p:spPr bwMode="auto">
          <a:xfrm>
            <a:off x="6516688" y="1557338"/>
            <a:ext cx="2627312" cy="1233487"/>
          </a:xfrm>
          <a:prstGeom prst="foldedCorner">
            <a:avLst>
              <a:gd name="adj" fmla="val 12500"/>
            </a:avLst>
          </a:prstGeom>
          <a:solidFill>
            <a:srgbClr val="B3E2FF"/>
          </a:solidFill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pt-BR">
                <a:latin typeface="Tahoma" pitchFamily="34" charset="0"/>
                <a:cs typeface="Tahoma" pitchFamily="34" charset="0"/>
              </a:rPr>
              <a:t>Sistemas e processos</a:t>
            </a:r>
          </a:p>
          <a:p>
            <a:pPr algn="r"/>
            <a:r>
              <a:rPr lang="pt-BR">
                <a:latin typeface="Tahoma" pitchFamily="34" charset="0"/>
                <a:cs typeface="Tahoma" pitchFamily="34" charset="0"/>
              </a:rPr>
              <a:t>Marca e reputação</a:t>
            </a:r>
          </a:p>
          <a:p>
            <a:pPr algn="r"/>
            <a:r>
              <a:rPr lang="pt-BR">
                <a:latin typeface="Tahoma" pitchFamily="34" charset="0"/>
                <a:cs typeface="Tahoma" pitchFamily="34" charset="0"/>
              </a:rPr>
              <a:t>Propriedade Intelectual</a:t>
            </a:r>
          </a:p>
          <a:p>
            <a:pPr algn="r"/>
            <a:endParaRPr lang="en-US" sz="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1141" name="AutoShape 5"/>
          <p:cNvSpPr>
            <a:spLocks noChangeArrowheads="1"/>
          </p:cNvSpPr>
          <p:nvPr/>
        </p:nvSpPr>
        <p:spPr bwMode="auto">
          <a:xfrm>
            <a:off x="0" y="3429000"/>
            <a:ext cx="2016125" cy="1290638"/>
          </a:xfrm>
          <a:prstGeom prst="foldedCorner">
            <a:avLst>
              <a:gd name="adj" fmla="val 12500"/>
            </a:avLst>
          </a:prstGeom>
          <a:solidFill>
            <a:srgbClr val="B3E2FF"/>
          </a:solidFill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Tahoma" pitchFamily="34" charset="0"/>
              <a:cs typeface="Tahoma" pitchFamily="34" charset="0"/>
            </a:endParaRPr>
          </a:p>
          <a:p>
            <a:r>
              <a:rPr lang="pt-BR">
                <a:latin typeface="Tahoma" pitchFamily="34" charset="0"/>
                <a:cs typeface="Tahoma" pitchFamily="34" charset="0"/>
              </a:rPr>
              <a:t>Criatividade</a:t>
            </a:r>
            <a:br>
              <a:rPr lang="pt-BR">
                <a:latin typeface="Tahoma" pitchFamily="34" charset="0"/>
                <a:cs typeface="Tahoma" pitchFamily="34" charset="0"/>
              </a:rPr>
            </a:br>
            <a:r>
              <a:rPr lang="pt-BR">
                <a:latin typeface="Tahoma" pitchFamily="34" charset="0"/>
                <a:cs typeface="Tahoma" pitchFamily="34" charset="0"/>
              </a:rPr>
              <a:t>Competências</a:t>
            </a:r>
            <a:br>
              <a:rPr lang="pt-BR">
                <a:latin typeface="Tahoma" pitchFamily="34" charset="0"/>
                <a:cs typeface="Tahoma" pitchFamily="34" charset="0"/>
              </a:rPr>
            </a:br>
            <a:r>
              <a:rPr lang="pt-BR">
                <a:latin typeface="Tahoma" pitchFamily="34" charset="0"/>
                <a:cs typeface="Tahoma" pitchFamily="34" charset="0"/>
              </a:rPr>
              <a:t>Conhecimento</a:t>
            </a:r>
          </a:p>
          <a:p>
            <a:r>
              <a:rPr lang="pt-BR">
                <a:latin typeface="Tahoma" pitchFamily="34" charset="0"/>
                <a:cs typeface="Tahoma" pitchFamily="34" charset="0"/>
              </a:rPr>
              <a:t>Inovação</a:t>
            </a:r>
          </a:p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1142" name="AutoShape 6"/>
          <p:cNvSpPr>
            <a:spLocks noChangeArrowheads="1"/>
          </p:cNvSpPr>
          <p:nvPr/>
        </p:nvSpPr>
        <p:spPr bwMode="auto">
          <a:xfrm>
            <a:off x="5651500" y="4724400"/>
            <a:ext cx="2233613" cy="1428750"/>
          </a:xfrm>
          <a:prstGeom prst="foldedCorner">
            <a:avLst>
              <a:gd name="adj" fmla="val 12500"/>
            </a:avLst>
          </a:prstGeom>
          <a:solidFill>
            <a:srgbClr val="B3E2FF"/>
          </a:solidFill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pt-BR">
                <a:latin typeface="Tahoma" pitchFamily="34" charset="0"/>
                <a:cs typeface="Tahoma" pitchFamily="34" charset="0"/>
              </a:rPr>
              <a:t>Hardware</a:t>
            </a:r>
          </a:p>
          <a:p>
            <a:pPr algn="r"/>
            <a:r>
              <a:rPr lang="pt-BR">
                <a:latin typeface="Tahoma" pitchFamily="34" charset="0"/>
                <a:cs typeface="Tahoma" pitchFamily="34" charset="0"/>
              </a:rPr>
              <a:t>Equipamentos</a:t>
            </a:r>
          </a:p>
          <a:p>
            <a:pPr algn="r"/>
            <a:r>
              <a:rPr lang="pt-BR">
                <a:latin typeface="Tahoma" pitchFamily="34" charset="0"/>
                <a:cs typeface="Tahoma" pitchFamily="34" charset="0"/>
              </a:rPr>
              <a:t>Planta, imóveis...</a:t>
            </a: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1143" name="AutoShape 7"/>
          <p:cNvSpPr>
            <a:spLocks noChangeArrowheads="1"/>
          </p:cNvSpPr>
          <p:nvPr/>
        </p:nvSpPr>
        <p:spPr bwMode="auto">
          <a:xfrm>
            <a:off x="1835150" y="5084763"/>
            <a:ext cx="1944688" cy="1081087"/>
          </a:xfrm>
          <a:prstGeom prst="foldedCorner">
            <a:avLst>
              <a:gd name="adj" fmla="val 12500"/>
            </a:avLst>
          </a:prstGeom>
          <a:solidFill>
            <a:srgbClr val="B3E2FF"/>
          </a:solidFill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pt-BR">
                <a:latin typeface="Tahoma" pitchFamily="34" charset="0"/>
                <a:cs typeface="Tahoma" pitchFamily="34" charset="0"/>
              </a:rPr>
              <a:t>Caixa</a:t>
            </a:r>
            <a:br>
              <a:rPr lang="pt-BR">
                <a:latin typeface="Tahoma" pitchFamily="34" charset="0"/>
                <a:cs typeface="Tahoma" pitchFamily="34" charset="0"/>
              </a:rPr>
            </a:br>
            <a:r>
              <a:rPr lang="pt-BR">
                <a:latin typeface="Tahoma" pitchFamily="34" charset="0"/>
                <a:cs typeface="Tahoma" pitchFamily="34" charset="0"/>
              </a:rPr>
              <a:t>Devedores</a:t>
            </a:r>
            <a:br>
              <a:rPr lang="pt-BR">
                <a:latin typeface="Tahoma" pitchFamily="34" charset="0"/>
                <a:cs typeface="Tahoma" pitchFamily="34" charset="0"/>
              </a:rPr>
            </a:br>
            <a:r>
              <a:rPr lang="pt-BR">
                <a:latin typeface="Tahoma" pitchFamily="34" charset="0"/>
                <a:cs typeface="Tahoma" pitchFamily="34" charset="0"/>
              </a:rPr>
              <a:t>Investimentos...</a:t>
            </a: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1145" name="Oval 9"/>
          <p:cNvSpPr>
            <a:spLocks noChangeArrowheads="1"/>
          </p:cNvSpPr>
          <p:nvPr/>
        </p:nvSpPr>
        <p:spPr bwMode="auto">
          <a:xfrm>
            <a:off x="3276600" y="1196975"/>
            <a:ext cx="2270125" cy="128905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>
                <a:latin typeface="Tahoma" pitchFamily="34" charset="0"/>
                <a:cs typeface="Tahoma" pitchFamily="34" charset="0"/>
              </a:rPr>
              <a:t>Capital de </a:t>
            </a:r>
            <a:br>
              <a:rPr lang="pt-BR">
                <a:latin typeface="Tahoma" pitchFamily="34" charset="0"/>
                <a:cs typeface="Tahoma" pitchFamily="34" charset="0"/>
              </a:rPr>
            </a:br>
            <a:r>
              <a:rPr lang="pt-BR">
                <a:latin typeface="Tahoma" pitchFamily="34" charset="0"/>
                <a:cs typeface="Tahoma" pitchFamily="34" charset="0"/>
              </a:rPr>
              <a:t>Relacionamento</a:t>
            </a: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1146" name="Oval 10"/>
          <p:cNvSpPr>
            <a:spLocks noChangeArrowheads="1"/>
          </p:cNvSpPr>
          <p:nvPr/>
        </p:nvSpPr>
        <p:spPr bwMode="auto">
          <a:xfrm>
            <a:off x="5292725" y="2492375"/>
            <a:ext cx="2270125" cy="1289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300">
              <a:latin typeface="Tahoma" pitchFamily="34" charset="0"/>
              <a:cs typeface="Tahoma" pitchFamily="34" charset="0"/>
            </a:endParaRPr>
          </a:p>
          <a:p>
            <a:r>
              <a:rPr lang="pt-BR">
                <a:latin typeface="Tahoma" pitchFamily="34" charset="0"/>
                <a:cs typeface="Tahoma" pitchFamily="34" charset="0"/>
              </a:rPr>
              <a:t>Capital </a:t>
            </a:r>
            <a:br>
              <a:rPr lang="pt-BR">
                <a:latin typeface="Tahoma" pitchFamily="34" charset="0"/>
                <a:cs typeface="Tahoma" pitchFamily="34" charset="0"/>
              </a:rPr>
            </a:br>
            <a:r>
              <a:rPr lang="pt-BR">
                <a:latin typeface="Tahoma" pitchFamily="34" charset="0"/>
                <a:cs typeface="Tahoma" pitchFamily="34" charset="0"/>
              </a:rPr>
              <a:t>Organizacional</a:t>
            </a:r>
          </a:p>
          <a:p>
            <a:r>
              <a:rPr lang="pt-BR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(Estrutural)</a:t>
            </a: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1147" name="Oval 11"/>
          <p:cNvSpPr>
            <a:spLocks noChangeArrowheads="1"/>
          </p:cNvSpPr>
          <p:nvPr/>
        </p:nvSpPr>
        <p:spPr bwMode="auto">
          <a:xfrm>
            <a:off x="1042988" y="2420938"/>
            <a:ext cx="2270125" cy="12890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Capital </a:t>
            </a:r>
            <a:br>
              <a:rPr lang="pt-BR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</a:br>
            <a:r>
              <a:rPr lang="pt-BR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Humano</a:t>
            </a:r>
            <a:endParaRPr lang="en-US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1148" name="Oval 12"/>
          <p:cNvSpPr>
            <a:spLocks noChangeArrowheads="1"/>
          </p:cNvSpPr>
          <p:nvPr/>
        </p:nvSpPr>
        <p:spPr bwMode="auto">
          <a:xfrm>
            <a:off x="4572000" y="3933825"/>
            <a:ext cx="2270125" cy="1289050"/>
          </a:xfrm>
          <a:prstGeom prst="ellipse">
            <a:avLst/>
          </a:prstGeom>
          <a:solidFill>
            <a:srgbClr val="E07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>
                <a:latin typeface="Tahoma" pitchFamily="34" charset="0"/>
                <a:cs typeface="Tahoma" pitchFamily="34" charset="0"/>
              </a:rPr>
              <a:t>Capital </a:t>
            </a:r>
            <a:br>
              <a:rPr lang="pt-BR">
                <a:latin typeface="Tahoma" pitchFamily="34" charset="0"/>
                <a:cs typeface="Tahoma" pitchFamily="34" charset="0"/>
              </a:rPr>
            </a:br>
            <a:r>
              <a:rPr lang="pt-BR">
                <a:latin typeface="Tahoma" pitchFamily="34" charset="0"/>
                <a:cs typeface="Tahoma" pitchFamily="34" charset="0"/>
              </a:rPr>
              <a:t>Físico</a:t>
            </a: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1149" name="Oval 13"/>
          <p:cNvSpPr>
            <a:spLocks noChangeArrowheads="1"/>
          </p:cNvSpPr>
          <p:nvPr/>
        </p:nvSpPr>
        <p:spPr bwMode="auto">
          <a:xfrm>
            <a:off x="1908175" y="4005263"/>
            <a:ext cx="2270125" cy="128905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>
                <a:latin typeface="Tahoma" pitchFamily="34" charset="0"/>
                <a:cs typeface="Tahoma" pitchFamily="34" charset="0"/>
              </a:rPr>
              <a:t>Capital </a:t>
            </a:r>
            <a:br>
              <a:rPr lang="pt-BR">
                <a:latin typeface="Tahoma" pitchFamily="34" charset="0"/>
                <a:cs typeface="Tahoma" pitchFamily="34" charset="0"/>
              </a:rPr>
            </a:br>
            <a:r>
              <a:rPr lang="pt-BR">
                <a:latin typeface="Tahoma" pitchFamily="34" charset="0"/>
                <a:cs typeface="Tahoma" pitchFamily="34" charset="0"/>
              </a:rPr>
              <a:t>Monetário</a:t>
            </a: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1153" name="Rectangle 17"/>
          <p:cNvSpPr>
            <a:spLocks noChangeArrowheads="1"/>
          </p:cNvSpPr>
          <p:nvPr/>
        </p:nvSpPr>
        <p:spPr bwMode="auto">
          <a:xfrm>
            <a:off x="8963025" y="6505575"/>
            <a:ext cx="1841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sz="2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7" grpId="0" animBg="1"/>
      <p:bldP spid="91139" grpId="0" animBg="1" autoUpdateAnimBg="0"/>
      <p:bldP spid="91140" grpId="0" animBg="1" autoUpdateAnimBg="0"/>
      <p:bldP spid="91141" grpId="0" animBg="1" autoUpdateAnimBg="0"/>
      <p:bldP spid="91142" grpId="0" animBg="1" autoUpdateAnimBg="0"/>
      <p:bldP spid="91143" grpId="0" animBg="1" autoUpdateAnimBg="0"/>
      <p:bldP spid="91145" grpId="0" animBg="1" autoUpdateAnimBg="0"/>
      <p:bldP spid="91146" grpId="0" animBg="1" autoUpdateAnimBg="0"/>
      <p:bldP spid="91147" grpId="0" animBg="1" autoUpdateAnimBg="0"/>
      <p:bldP spid="91148" grpId="0" animBg="1" autoUpdateAnimBg="0"/>
      <p:bldP spid="91149" grpId="0" animBg="1" autoUpdateAnimBg="0"/>
      <p:bldP spid="911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90575"/>
          </a:xfrm>
        </p:spPr>
        <p:txBody>
          <a:bodyPr/>
          <a:lstStyle/>
          <a:p>
            <a:r>
              <a:rPr lang="pt-BR" smtClean="0"/>
              <a:t>INOVAÇÃO </a:t>
            </a:r>
          </a:p>
        </p:txBody>
      </p:sp>
      <p:graphicFrame>
        <p:nvGraphicFramePr>
          <p:cNvPr id="87043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611188" y="1557338"/>
          <a:ext cx="8362950" cy="5112568"/>
        </p:xfrm>
        <a:graphic>
          <a:graphicData uri="http://schemas.openxmlformats.org/drawingml/2006/table">
            <a:tbl>
              <a:tblPr/>
              <a:tblGrid>
                <a:gridCol w="1760538"/>
                <a:gridCol w="6602412"/>
              </a:tblGrid>
              <a:tr h="743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Tecnologia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conhecimento sobre técnicas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5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Técnicas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aplicações deste conhecimento em produtos, processos e métodos organizacionais.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Invenção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criação de um processo, técnica ou produto inédito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Inovação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ocorre com a efetiva aplicação comercial de uma invenção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3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Difusão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processo pelo qual uma inovação é comunicada através de certos canais, através do tempo, entre os membros de um sistema social”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91512" cy="1143000"/>
          </a:xfrm>
        </p:spPr>
        <p:txBody>
          <a:bodyPr/>
          <a:lstStyle/>
          <a:p>
            <a:r>
              <a:rPr lang="pt-BR" smtClean="0"/>
              <a:t>Fatores indutores da inovação</a:t>
            </a:r>
            <a:r>
              <a:rPr lang="en-US" smtClean="0"/>
              <a:t> </a:t>
            </a:r>
          </a:p>
        </p:txBody>
      </p:sp>
      <p:sp>
        <p:nvSpPr>
          <p:cNvPr id="47106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en-US" smtClean="0"/>
              <a:t>Paulo Tigre, Gestão da Inovação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1700213"/>
            <a:ext cx="8362950" cy="4572000"/>
          </a:xfrm>
        </p:spPr>
        <p:txBody>
          <a:bodyPr anchor="ctr"/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mtClean="0"/>
              <a:t>Oferta (</a:t>
            </a:r>
            <a:r>
              <a:rPr lang="pt-BR" i="1" smtClean="0"/>
              <a:t>technology push</a:t>
            </a:r>
            <a:r>
              <a:rPr lang="pt-BR" smtClean="0"/>
              <a:t>): derivado dos avanços da ciência. Ex: o telefone celular não deriva de uma demanda do mercado.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mtClean="0"/>
              <a:t>Demanda (</a:t>
            </a:r>
            <a:r>
              <a:rPr lang="pt-BR" i="1" smtClean="0"/>
              <a:t>demand pull</a:t>
            </a:r>
            <a:r>
              <a:rPr lang="pt-BR" smtClean="0"/>
              <a:t>): necessidades explicitadas pelos usuários e consumidores. Ex: medicamento anti-retrovirais.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mtClean="0"/>
              <a:t>Custos dos fatores de produção: inovações poupadoras de trabalho, energia, materiais e outros insumos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QUAL O PAPEL DO BRASIL NA SOCIEDADE DO CONHECIMENTO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pt-BR" dirty="0" smtClean="0">
                <a:solidFill>
                  <a:srgbClr val="002060"/>
                </a:solidFill>
              </a:rPr>
              <a:t>PRODUTOR OU CONSUMIDOR DE BENS INTANGÍVEIS?</a:t>
            </a:r>
            <a:endParaRPr lang="pt-BR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2" descr="http://www.imotion.com.br/imagens/data/media/75/10415mun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smtClean="0"/>
              <a:t>O MERCADO - CONHECIMENTO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1643050"/>
          <a:ext cx="8175852" cy="423422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725284"/>
                <a:gridCol w="2725284"/>
                <a:gridCol w="2725284"/>
              </a:tblGrid>
              <a:tr h="72831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Região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1996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2010</a:t>
                      </a:r>
                      <a:endParaRPr lang="pt-BR" sz="2800" dirty="0"/>
                    </a:p>
                  </a:txBody>
                  <a:tcPr/>
                </a:tc>
              </a:tr>
              <a:tr h="521245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Estados Unidos 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40%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-</a:t>
                      </a:r>
                      <a:r>
                        <a:rPr lang="pt-BR" sz="2000" baseline="0" dirty="0" smtClean="0"/>
                        <a:t> 30%</a:t>
                      </a:r>
                      <a:endParaRPr lang="pt-BR" sz="2000" dirty="0"/>
                    </a:p>
                  </a:txBody>
                  <a:tcPr anchor="ctr"/>
                </a:tc>
              </a:tr>
              <a:tr h="899682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Comunidade Européia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35%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+ ou – 27%</a:t>
                      </a:r>
                      <a:r>
                        <a:rPr lang="pt-BR" sz="2000" baseline="0" dirty="0" smtClean="0"/>
                        <a:t> </a:t>
                      </a:r>
                      <a:endParaRPr lang="pt-BR" sz="2000" dirty="0"/>
                    </a:p>
                  </a:txBody>
                  <a:tcPr anchor="ctr"/>
                </a:tc>
              </a:tr>
              <a:tr h="521245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Japão 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15%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15%</a:t>
                      </a:r>
                      <a:endParaRPr lang="pt-BR" sz="2000" dirty="0"/>
                    </a:p>
                  </a:txBody>
                  <a:tcPr anchor="ctr"/>
                </a:tc>
              </a:tr>
              <a:tr h="521245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Ásia</a:t>
                      </a:r>
                      <a:r>
                        <a:rPr lang="pt-BR" sz="2000" baseline="0" dirty="0" smtClean="0"/>
                        <a:t> 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10%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+ ou –</a:t>
                      </a:r>
                      <a:r>
                        <a:rPr lang="pt-BR" sz="2000" baseline="0" dirty="0" smtClean="0"/>
                        <a:t> 20%</a:t>
                      </a:r>
                      <a:endParaRPr lang="pt-BR" sz="2000" dirty="0"/>
                    </a:p>
                  </a:txBody>
                  <a:tcPr anchor="ctr"/>
                </a:tc>
              </a:tr>
              <a:tr h="521245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Leste</a:t>
                      </a:r>
                      <a:r>
                        <a:rPr lang="pt-BR" sz="2000" baseline="0" dirty="0" smtClean="0"/>
                        <a:t> Europeu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4% 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+ ou –</a:t>
                      </a:r>
                      <a:r>
                        <a:rPr lang="pt-BR" sz="2000" baseline="0" dirty="0" smtClean="0"/>
                        <a:t> </a:t>
                      </a:r>
                      <a:r>
                        <a:rPr lang="pt-BR" sz="2000" dirty="0" smtClean="0"/>
                        <a:t>10% </a:t>
                      </a:r>
                      <a:endParaRPr lang="pt-BR" sz="2000" dirty="0"/>
                    </a:p>
                  </a:txBody>
                  <a:tcPr anchor="ctr"/>
                </a:tc>
              </a:tr>
              <a:tr h="521245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América Latina 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7%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+ ou –</a:t>
                      </a:r>
                      <a:r>
                        <a:rPr lang="pt-BR" sz="2000" baseline="0" dirty="0" smtClean="0"/>
                        <a:t> </a:t>
                      </a:r>
                      <a:r>
                        <a:rPr lang="pt-BR" sz="2000" dirty="0" smtClean="0"/>
                        <a:t>14% </a:t>
                      </a:r>
                      <a:endParaRPr lang="pt-BR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smtClean="0"/>
              <a:t>Relação a Ser vislumbrada</a:t>
            </a:r>
          </a:p>
        </p:txBody>
      </p:sp>
      <p:sp>
        <p:nvSpPr>
          <p:cNvPr id="55298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27088" y="1773238"/>
            <a:ext cx="7772400" cy="4572000"/>
          </a:xfrm>
        </p:spPr>
        <p:txBody>
          <a:bodyPr/>
          <a:lstStyle/>
          <a:p>
            <a:r>
              <a:rPr lang="pt-BR" smtClean="0"/>
              <a:t>Consumo de tecnologia </a:t>
            </a:r>
          </a:p>
          <a:p>
            <a:pPr lvl="1"/>
            <a:r>
              <a:rPr lang="pt-BR" smtClean="0"/>
              <a:t>Intangíveis </a:t>
            </a:r>
          </a:p>
          <a:p>
            <a:pPr lvl="1"/>
            <a:r>
              <a:rPr lang="pt-BR" smtClean="0"/>
              <a:t>Valor agregado </a:t>
            </a:r>
          </a:p>
          <a:p>
            <a:pPr lvl="1"/>
            <a:endParaRPr lang="pt-BR" smtClean="0"/>
          </a:p>
          <a:p>
            <a:pPr lvl="1" algn="ctr">
              <a:buFont typeface="Wingdings 2" pitchFamily="18" charset="2"/>
              <a:buNone/>
            </a:pPr>
            <a:r>
              <a:rPr lang="pt-BR" sz="3600" smtClean="0">
                <a:solidFill>
                  <a:srgbClr val="FF0000"/>
                </a:solidFill>
              </a:rPr>
              <a:t>Importante – O Brasil é reconhecidamente um exportador de produto acabado e importador de produto final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53988" y="598488"/>
            <a:ext cx="8245475" cy="530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800" tIns="41400" rIns="82800" bIns="41400">
            <a:spAutoFit/>
          </a:bodyPr>
          <a:lstStyle/>
          <a:p>
            <a:pPr>
              <a:lnSpc>
                <a:spcPct val="8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300" b="1">
                <a:solidFill>
                  <a:srgbClr val="FFFFFF"/>
                </a:solidFill>
                <a:latin typeface="Tahoma" pitchFamily="34" charset="0"/>
                <a:ea typeface="SimSun"/>
                <a:cs typeface="SimSun"/>
              </a:rPr>
              <a:t>No início, era simples...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25760"/>
            <a:ext cx="836295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Onde competimos nessa nova economia?</a:t>
            </a:r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22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4213" y="1700213"/>
            <a:ext cx="7772400" cy="4572000"/>
          </a:xfrm>
        </p:spPr>
        <p:txBody>
          <a:bodyPr anchor="ctr"/>
          <a:lstStyle/>
          <a:p>
            <a:r>
              <a:rPr lang="pt-BR" smtClean="0"/>
              <a:t>Softwares</a:t>
            </a:r>
          </a:p>
          <a:p>
            <a:r>
              <a:rPr lang="pt-BR" smtClean="0"/>
              <a:t>Setor Aeroespacial </a:t>
            </a:r>
          </a:p>
          <a:p>
            <a:r>
              <a:rPr lang="pt-BR" smtClean="0"/>
              <a:t>Biotecnologia</a:t>
            </a:r>
          </a:p>
          <a:p>
            <a:r>
              <a:rPr lang="pt-BR" smtClean="0"/>
              <a:t>Televisão, Musica e arte</a:t>
            </a:r>
          </a:p>
          <a:p>
            <a:r>
              <a:rPr lang="pt-BR" smtClean="0"/>
              <a:t>Propaganda</a:t>
            </a:r>
          </a:p>
          <a:p>
            <a:r>
              <a:rPr lang="pt-BR" smtClean="0"/>
              <a:t>Petróleo e Química </a:t>
            </a:r>
          </a:p>
          <a:p>
            <a:r>
              <a:rPr lang="pt-BR" smtClean="0"/>
              <a:t>Turismo e esporte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smtClean="0"/>
              <a:t>Visão Deturpada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71550" y="1844675"/>
            <a:ext cx="7772400" cy="4572000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pt-BR" dirty="0" smtClean="0"/>
              <a:t>Investir em produtos Tangíveis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pt-BR" dirty="0" smtClean="0"/>
              <a:t>Montadoras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pt-BR" dirty="0" smtClean="0"/>
              <a:t>Mão de obra especializada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pt-BR" dirty="0" smtClean="0"/>
              <a:t>Matéria prima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endParaRPr lang="pt-BR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pt-BR" dirty="0" smtClean="0"/>
              <a:t>AGRAVANTES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pt-BR" dirty="0" smtClean="0"/>
              <a:t>Infra estrutura Logística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pt-BR" dirty="0" smtClean="0"/>
              <a:t>Concentração geográfica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pt-BR" dirty="0" smtClean="0"/>
              <a:t>Serviços sociais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pt-BR" dirty="0" smtClean="0"/>
              <a:t>Concentração em características da ERA INDUSTRIAL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MUDANÇAS ORGANIZACIONAIS </a:t>
            </a:r>
            <a:endParaRPr lang="pt-BR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pt-BR" dirty="0" smtClean="0">
                <a:solidFill>
                  <a:srgbClr val="002060"/>
                </a:solidFill>
              </a:rPr>
              <a:t>CONDICIONANDO UM AMBIENTE PARA A INOVAÇÃO E A GERAÇÃO DE CONHECIMENTO</a:t>
            </a:r>
            <a:endParaRPr lang="pt-BR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4"/>
          <p:cNvSpPr txBox="1">
            <a:spLocks noChangeArrowheads="1"/>
          </p:cNvSpPr>
          <p:nvPr/>
        </p:nvSpPr>
        <p:spPr bwMode="auto">
          <a:xfrm>
            <a:off x="981075" y="242888"/>
            <a:ext cx="7691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2000" b="1">
                <a:latin typeface="Times New Roman" pitchFamily="18" charset="0"/>
              </a:rPr>
              <a:t>GESTÃO  DO  CONHECIMENTO - CONDICIONANTES  DOS</a:t>
            </a:r>
          </a:p>
          <a:p>
            <a:pPr algn="ctr" eaLnBrk="0" hangingPunct="0"/>
            <a:r>
              <a:rPr lang="pt-BR" sz="2000" b="1">
                <a:latin typeface="Times New Roman" pitchFamily="18" charset="0"/>
              </a:rPr>
              <a:t>AMBIENTES  EXTERNO/INTERNO  E  PRINCIPAIS  PRÁTICAS</a:t>
            </a:r>
          </a:p>
        </p:txBody>
      </p:sp>
      <p:sp>
        <p:nvSpPr>
          <p:cNvPr id="59394" name="Rectangle 5"/>
          <p:cNvSpPr>
            <a:spLocks noChangeArrowheads="1"/>
          </p:cNvSpPr>
          <p:nvPr/>
        </p:nvSpPr>
        <p:spPr bwMode="auto">
          <a:xfrm>
            <a:off x="2665413" y="1219200"/>
            <a:ext cx="6343650" cy="5257800"/>
          </a:xfrm>
          <a:prstGeom prst="rect">
            <a:avLst/>
          </a:prstGeom>
          <a:noFill/>
          <a:ln w="57150">
            <a:solidFill>
              <a:srgbClr val="6633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482975" y="3429000"/>
            <a:ext cx="2320925" cy="1219200"/>
            <a:chOff x="2256" y="2208"/>
            <a:chExt cx="1440" cy="768"/>
          </a:xfrm>
        </p:grpSpPr>
        <p:sp>
          <p:nvSpPr>
            <p:cNvPr id="59452" name="Oval 7"/>
            <p:cNvSpPr>
              <a:spLocks noChangeArrowheads="1"/>
            </p:cNvSpPr>
            <p:nvPr/>
          </p:nvSpPr>
          <p:spPr bwMode="auto">
            <a:xfrm>
              <a:off x="2256" y="2208"/>
              <a:ext cx="1440" cy="768"/>
            </a:xfrm>
            <a:prstGeom prst="ellips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Tw Cen MT" pitchFamily="34" charset="0"/>
              </a:endParaRPr>
            </a:p>
          </p:txBody>
        </p:sp>
        <p:sp>
          <p:nvSpPr>
            <p:cNvPr id="59453" name="Text Box 8"/>
            <p:cNvSpPr txBox="1">
              <a:spLocks noChangeArrowheads="1"/>
            </p:cNvSpPr>
            <p:nvPr/>
          </p:nvSpPr>
          <p:spPr bwMode="auto">
            <a:xfrm>
              <a:off x="2361" y="2304"/>
              <a:ext cx="1191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GESTÃO</a:t>
              </a:r>
            </a:p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DO</a:t>
              </a:r>
            </a:p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CONHECIMENTO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824663" y="1981200"/>
            <a:ext cx="2111375" cy="609600"/>
            <a:chOff x="4329" y="1296"/>
            <a:chExt cx="1310" cy="384"/>
          </a:xfrm>
        </p:grpSpPr>
        <p:sp>
          <p:nvSpPr>
            <p:cNvPr id="59450" name="Rectangle 10"/>
            <p:cNvSpPr>
              <a:spLocks noChangeArrowheads="1"/>
            </p:cNvSpPr>
            <p:nvPr/>
          </p:nvSpPr>
          <p:spPr bwMode="auto">
            <a:xfrm>
              <a:off x="4368" y="1296"/>
              <a:ext cx="1248" cy="384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Tw Cen MT" pitchFamily="34" charset="0"/>
              </a:endParaRPr>
            </a:p>
          </p:txBody>
        </p:sp>
        <p:sp>
          <p:nvSpPr>
            <p:cNvPr id="59451" name="Text Box 11"/>
            <p:cNvSpPr txBox="1">
              <a:spLocks noChangeArrowheads="1"/>
            </p:cNvSpPr>
            <p:nvPr/>
          </p:nvSpPr>
          <p:spPr bwMode="auto">
            <a:xfrm>
              <a:off x="4329" y="1296"/>
              <a:ext cx="131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APRENDIZAGEM</a:t>
              </a:r>
            </a:p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ORGANIZACIONAL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86575" y="2895600"/>
            <a:ext cx="2011363" cy="609600"/>
            <a:chOff x="4368" y="1872"/>
            <a:chExt cx="1248" cy="384"/>
          </a:xfrm>
        </p:grpSpPr>
        <p:sp>
          <p:nvSpPr>
            <p:cNvPr id="59448" name="Rectangle 13"/>
            <p:cNvSpPr>
              <a:spLocks noChangeArrowheads="1"/>
            </p:cNvSpPr>
            <p:nvPr/>
          </p:nvSpPr>
          <p:spPr bwMode="auto">
            <a:xfrm>
              <a:off x="4368" y="1872"/>
              <a:ext cx="1248" cy="384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Tw Cen MT" pitchFamily="34" charset="0"/>
              </a:endParaRPr>
            </a:p>
          </p:txBody>
        </p:sp>
        <p:sp>
          <p:nvSpPr>
            <p:cNvPr id="59449" name="Text Box 14"/>
            <p:cNvSpPr txBox="1">
              <a:spLocks noChangeArrowheads="1"/>
            </p:cNvSpPr>
            <p:nvPr/>
          </p:nvSpPr>
          <p:spPr bwMode="auto">
            <a:xfrm>
              <a:off x="4424" y="1872"/>
              <a:ext cx="1141" cy="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GESTÃO DE</a:t>
              </a:r>
            </a:p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COMPETÊNCIAS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886575" y="3810000"/>
            <a:ext cx="2011363" cy="609600"/>
            <a:chOff x="4368" y="2448"/>
            <a:chExt cx="1248" cy="384"/>
          </a:xfrm>
        </p:grpSpPr>
        <p:sp>
          <p:nvSpPr>
            <p:cNvPr id="59446" name="Rectangle 16"/>
            <p:cNvSpPr>
              <a:spLocks noChangeArrowheads="1"/>
            </p:cNvSpPr>
            <p:nvPr/>
          </p:nvSpPr>
          <p:spPr bwMode="auto">
            <a:xfrm>
              <a:off x="4368" y="2448"/>
              <a:ext cx="1248" cy="384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Tw Cen MT" pitchFamily="34" charset="0"/>
              </a:endParaRPr>
            </a:p>
          </p:txBody>
        </p:sp>
        <p:sp>
          <p:nvSpPr>
            <p:cNvPr id="59447" name="Text Box 17"/>
            <p:cNvSpPr txBox="1">
              <a:spLocks noChangeArrowheads="1"/>
            </p:cNvSpPr>
            <p:nvPr/>
          </p:nvSpPr>
          <p:spPr bwMode="auto">
            <a:xfrm>
              <a:off x="4519" y="2448"/>
              <a:ext cx="1065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EDUCAÇÃO</a:t>
              </a:r>
            </a:p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CORPORATIVA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824663" y="4724400"/>
            <a:ext cx="2124075" cy="609600"/>
            <a:chOff x="4329" y="3024"/>
            <a:chExt cx="1318" cy="384"/>
          </a:xfrm>
        </p:grpSpPr>
        <p:sp>
          <p:nvSpPr>
            <p:cNvPr id="59444" name="Rectangle 19"/>
            <p:cNvSpPr>
              <a:spLocks noChangeArrowheads="1"/>
            </p:cNvSpPr>
            <p:nvPr/>
          </p:nvSpPr>
          <p:spPr bwMode="auto">
            <a:xfrm>
              <a:off x="4368" y="3024"/>
              <a:ext cx="1248" cy="384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Tw Cen MT" pitchFamily="34" charset="0"/>
              </a:endParaRPr>
            </a:p>
          </p:txBody>
        </p:sp>
        <p:sp>
          <p:nvSpPr>
            <p:cNvPr id="59445" name="Text Box 20"/>
            <p:cNvSpPr txBox="1">
              <a:spLocks noChangeArrowheads="1"/>
            </p:cNvSpPr>
            <p:nvPr/>
          </p:nvSpPr>
          <p:spPr bwMode="auto">
            <a:xfrm>
              <a:off x="4329" y="3024"/>
              <a:ext cx="131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GESTÃO DO CAPI-</a:t>
              </a:r>
            </a:p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TAL INTELECTUAL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886575" y="5715000"/>
            <a:ext cx="2011363" cy="609600"/>
            <a:chOff x="4368" y="3648"/>
            <a:chExt cx="1248" cy="384"/>
          </a:xfrm>
        </p:grpSpPr>
        <p:sp>
          <p:nvSpPr>
            <p:cNvPr id="59442" name="Rectangle 22"/>
            <p:cNvSpPr>
              <a:spLocks noChangeArrowheads="1"/>
            </p:cNvSpPr>
            <p:nvPr/>
          </p:nvSpPr>
          <p:spPr bwMode="auto">
            <a:xfrm>
              <a:off x="4368" y="3648"/>
              <a:ext cx="1248" cy="384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Tw Cen MT" pitchFamily="34" charset="0"/>
              </a:endParaRPr>
            </a:p>
          </p:txBody>
        </p:sp>
        <p:sp>
          <p:nvSpPr>
            <p:cNvPr id="59443" name="Text Box 23"/>
            <p:cNvSpPr txBox="1">
              <a:spLocks noChangeArrowheads="1"/>
            </p:cNvSpPr>
            <p:nvPr/>
          </p:nvSpPr>
          <p:spPr bwMode="auto">
            <a:xfrm>
              <a:off x="4519" y="3648"/>
              <a:ext cx="105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INTELIGÊNCIA</a:t>
              </a:r>
            </a:p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EMPRESARIAL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708275" y="1295400"/>
            <a:ext cx="6189663" cy="381000"/>
            <a:chOff x="1776" y="864"/>
            <a:chExt cx="3840" cy="240"/>
          </a:xfrm>
        </p:grpSpPr>
        <p:sp>
          <p:nvSpPr>
            <p:cNvPr id="59440" name="Text Box 25"/>
            <p:cNvSpPr txBox="1">
              <a:spLocks noChangeArrowheads="1"/>
            </p:cNvSpPr>
            <p:nvPr/>
          </p:nvSpPr>
          <p:spPr bwMode="auto">
            <a:xfrm>
              <a:off x="2447" y="864"/>
              <a:ext cx="30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 b="1">
                  <a:solidFill>
                    <a:srgbClr val="FF0000"/>
                  </a:solidFill>
                  <a:latin typeface="Times New Roman" pitchFamily="18" charset="0"/>
                </a:rPr>
                <a:t>AMBIENTE INTERNO               PRÁTICAS  DE  GC</a:t>
              </a:r>
            </a:p>
          </p:txBody>
        </p:sp>
        <p:sp>
          <p:nvSpPr>
            <p:cNvPr id="59441" name="Line 26"/>
            <p:cNvSpPr>
              <a:spLocks noChangeShapeType="1"/>
            </p:cNvSpPr>
            <p:nvPr/>
          </p:nvSpPr>
          <p:spPr bwMode="auto">
            <a:xfrm>
              <a:off x="1776" y="1104"/>
              <a:ext cx="3840" cy="0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2708275" y="1828800"/>
            <a:ext cx="1625600" cy="1524000"/>
            <a:chOff x="1776" y="1200"/>
            <a:chExt cx="1008" cy="960"/>
          </a:xfrm>
        </p:grpSpPr>
        <p:sp>
          <p:nvSpPr>
            <p:cNvPr id="59437" name="Text Box 28"/>
            <p:cNvSpPr txBox="1">
              <a:spLocks noChangeArrowheads="1"/>
            </p:cNvSpPr>
            <p:nvPr/>
          </p:nvSpPr>
          <p:spPr bwMode="auto">
            <a:xfrm>
              <a:off x="1830" y="1296"/>
              <a:ext cx="849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CULTURA</a:t>
              </a:r>
            </a:p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ORGANIZA-</a:t>
              </a:r>
            </a:p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CIONAL</a:t>
              </a:r>
            </a:p>
          </p:txBody>
        </p:sp>
        <p:sp>
          <p:nvSpPr>
            <p:cNvPr id="59438" name="Oval 29"/>
            <p:cNvSpPr>
              <a:spLocks noChangeArrowheads="1"/>
            </p:cNvSpPr>
            <p:nvPr/>
          </p:nvSpPr>
          <p:spPr bwMode="auto">
            <a:xfrm>
              <a:off x="1776" y="1200"/>
              <a:ext cx="1008" cy="672"/>
            </a:xfrm>
            <a:prstGeom prst="ellips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Tw Cen MT" pitchFamily="34" charset="0"/>
              </a:endParaRPr>
            </a:p>
          </p:txBody>
        </p:sp>
        <p:sp>
          <p:nvSpPr>
            <p:cNvPr id="59439" name="Line 30"/>
            <p:cNvSpPr>
              <a:spLocks noChangeShapeType="1"/>
            </p:cNvSpPr>
            <p:nvPr/>
          </p:nvSpPr>
          <p:spPr bwMode="auto">
            <a:xfrm>
              <a:off x="2448" y="1872"/>
              <a:ext cx="192" cy="288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4797425" y="1828800"/>
            <a:ext cx="1703388" cy="1524000"/>
            <a:chOff x="3072" y="1200"/>
            <a:chExt cx="1056" cy="960"/>
          </a:xfrm>
        </p:grpSpPr>
        <p:sp>
          <p:nvSpPr>
            <p:cNvPr id="59434" name="Oval 32"/>
            <p:cNvSpPr>
              <a:spLocks noChangeArrowheads="1"/>
            </p:cNvSpPr>
            <p:nvPr/>
          </p:nvSpPr>
          <p:spPr bwMode="auto">
            <a:xfrm>
              <a:off x="3072" y="1200"/>
              <a:ext cx="1056" cy="672"/>
            </a:xfrm>
            <a:prstGeom prst="ellips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Tw Cen MT" pitchFamily="34" charset="0"/>
              </a:endParaRPr>
            </a:p>
          </p:txBody>
        </p:sp>
        <p:sp>
          <p:nvSpPr>
            <p:cNvPr id="59435" name="Text Box 33"/>
            <p:cNvSpPr txBox="1">
              <a:spLocks noChangeArrowheads="1"/>
            </p:cNvSpPr>
            <p:nvPr/>
          </p:nvSpPr>
          <p:spPr bwMode="auto">
            <a:xfrm>
              <a:off x="3080" y="1344"/>
              <a:ext cx="104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ESTRATÉGIAS </a:t>
              </a:r>
            </a:p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CORPORA-</a:t>
              </a:r>
            </a:p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TIVAS</a:t>
              </a:r>
            </a:p>
          </p:txBody>
        </p:sp>
        <p:sp>
          <p:nvSpPr>
            <p:cNvPr id="59436" name="Line 34"/>
            <p:cNvSpPr>
              <a:spLocks noChangeShapeType="1"/>
            </p:cNvSpPr>
            <p:nvPr/>
          </p:nvSpPr>
          <p:spPr bwMode="auto">
            <a:xfrm flipH="1">
              <a:off x="3264" y="1872"/>
              <a:ext cx="240" cy="288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2708275" y="4724400"/>
            <a:ext cx="1625600" cy="1600200"/>
            <a:chOff x="1776" y="3024"/>
            <a:chExt cx="1008" cy="1008"/>
          </a:xfrm>
        </p:grpSpPr>
        <p:sp>
          <p:nvSpPr>
            <p:cNvPr id="59431" name="Text Box 36"/>
            <p:cNvSpPr txBox="1">
              <a:spLocks noChangeArrowheads="1"/>
            </p:cNvSpPr>
            <p:nvPr/>
          </p:nvSpPr>
          <p:spPr bwMode="auto">
            <a:xfrm>
              <a:off x="1831" y="3600"/>
              <a:ext cx="8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LIDERANÇA</a:t>
              </a:r>
            </a:p>
          </p:txBody>
        </p:sp>
        <p:sp>
          <p:nvSpPr>
            <p:cNvPr id="59432" name="Oval 37"/>
            <p:cNvSpPr>
              <a:spLocks noChangeArrowheads="1"/>
            </p:cNvSpPr>
            <p:nvPr/>
          </p:nvSpPr>
          <p:spPr bwMode="auto">
            <a:xfrm>
              <a:off x="1776" y="3360"/>
              <a:ext cx="1008" cy="672"/>
            </a:xfrm>
            <a:prstGeom prst="ellips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Tw Cen MT" pitchFamily="34" charset="0"/>
              </a:endParaRPr>
            </a:p>
          </p:txBody>
        </p:sp>
        <p:sp>
          <p:nvSpPr>
            <p:cNvPr id="59433" name="Line 38"/>
            <p:cNvSpPr>
              <a:spLocks noChangeShapeType="1"/>
            </p:cNvSpPr>
            <p:nvPr/>
          </p:nvSpPr>
          <p:spPr bwMode="auto">
            <a:xfrm flipV="1">
              <a:off x="2304" y="3024"/>
              <a:ext cx="288" cy="336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4797425" y="4800600"/>
            <a:ext cx="1708150" cy="1600200"/>
            <a:chOff x="3072" y="3072"/>
            <a:chExt cx="1059" cy="1008"/>
          </a:xfrm>
        </p:grpSpPr>
        <p:sp>
          <p:nvSpPr>
            <p:cNvPr id="59428" name="Text Box 40"/>
            <p:cNvSpPr txBox="1">
              <a:spLocks noChangeArrowheads="1"/>
            </p:cNvSpPr>
            <p:nvPr/>
          </p:nvSpPr>
          <p:spPr bwMode="auto">
            <a:xfrm>
              <a:off x="3080" y="3552"/>
              <a:ext cx="1051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TECNOLOGIAS</a:t>
              </a:r>
            </a:p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DE INFOR-</a:t>
              </a:r>
            </a:p>
            <a:p>
              <a:pPr algn="ctr" eaLnBrk="0" hangingPunct="0"/>
              <a:r>
                <a:rPr lang="pt-BR" sz="1600" b="1">
                  <a:latin typeface="Times New Roman" pitchFamily="18" charset="0"/>
                </a:rPr>
                <a:t>MAÇÃO</a:t>
              </a:r>
            </a:p>
          </p:txBody>
        </p:sp>
        <p:sp>
          <p:nvSpPr>
            <p:cNvPr id="59429" name="Oval 41"/>
            <p:cNvSpPr>
              <a:spLocks noChangeArrowheads="1"/>
            </p:cNvSpPr>
            <p:nvPr/>
          </p:nvSpPr>
          <p:spPr bwMode="auto">
            <a:xfrm>
              <a:off x="3072" y="3408"/>
              <a:ext cx="1056" cy="672"/>
            </a:xfrm>
            <a:prstGeom prst="ellips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Tw Cen MT" pitchFamily="34" charset="0"/>
              </a:endParaRPr>
            </a:p>
          </p:txBody>
        </p:sp>
        <p:sp>
          <p:nvSpPr>
            <p:cNvPr id="59430" name="Line 42"/>
            <p:cNvSpPr>
              <a:spLocks noChangeShapeType="1"/>
            </p:cNvSpPr>
            <p:nvPr/>
          </p:nvSpPr>
          <p:spPr bwMode="auto">
            <a:xfrm flipH="1" flipV="1">
              <a:off x="3360" y="3072"/>
              <a:ext cx="240" cy="336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5494338" y="2514600"/>
            <a:ext cx="1314450" cy="3200400"/>
            <a:chOff x="3504" y="1632"/>
            <a:chExt cx="816" cy="2016"/>
          </a:xfrm>
        </p:grpSpPr>
        <p:sp>
          <p:nvSpPr>
            <p:cNvPr id="59423" name="Line 44"/>
            <p:cNvSpPr>
              <a:spLocks noChangeShapeType="1"/>
            </p:cNvSpPr>
            <p:nvPr/>
          </p:nvSpPr>
          <p:spPr bwMode="auto">
            <a:xfrm flipV="1">
              <a:off x="3552" y="1632"/>
              <a:ext cx="768" cy="67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9424" name="Line 45"/>
            <p:cNvSpPr>
              <a:spLocks noChangeShapeType="1"/>
            </p:cNvSpPr>
            <p:nvPr/>
          </p:nvSpPr>
          <p:spPr bwMode="auto">
            <a:xfrm flipV="1">
              <a:off x="3648" y="2160"/>
              <a:ext cx="67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9425" name="Line 46"/>
            <p:cNvSpPr>
              <a:spLocks noChangeShapeType="1"/>
            </p:cNvSpPr>
            <p:nvPr/>
          </p:nvSpPr>
          <p:spPr bwMode="auto">
            <a:xfrm>
              <a:off x="3696" y="2592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9426" name="Line 47"/>
            <p:cNvSpPr>
              <a:spLocks noChangeShapeType="1"/>
            </p:cNvSpPr>
            <p:nvPr/>
          </p:nvSpPr>
          <p:spPr bwMode="auto">
            <a:xfrm>
              <a:off x="3648" y="2736"/>
              <a:ext cx="672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9427" name="Line 48"/>
            <p:cNvSpPr>
              <a:spLocks noChangeShapeType="1"/>
            </p:cNvSpPr>
            <p:nvPr/>
          </p:nvSpPr>
          <p:spPr bwMode="auto">
            <a:xfrm>
              <a:off x="3504" y="2832"/>
              <a:ext cx="816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9407" name="Group 49"/>
          <p:cNvGrpSpPr>
            <a:grpSpLocks/>
          </p:cNvGrpSpPr>
          <p:nvPr/>
        </p:nvGrpSpPr>
        <p:grpSpPr bwMode="auto">
          <a:xfrm>
            <a:off x="0" y="1219200"/>
            <a:ext cx="2268538" cy="5257800"/>
            <a:chOff x="0" y="768"/>
            <a:chExt cx="1429" cy="3312"/>
          </a:xfrm>
        </p:grpSpPr>
        <p:sp>
          <p:nvSpPr>
            <p:cNvPr id="59411" name="Rectangle 50"/>
            <p:cNvSpPr>
              <a:spLocks noChangeArrowheads="1"/>
            </p:cNvSpPr>
            <p:nvPr/>
          </p:nvSpPr>
          <p:spPr bwMode="auto">
            <a:xfrm>
              <a:off x="0" y="768"/>
              <a:ext cx="1414" cy="2400"/>
            </a:xfrm>
            <a:prstGeom prst="rect">
              <a:avLst/>
            </a:prstGeom>
            <a:noFill/>
            <a:ln w="57150">
              <a:solidFill>
                <a:srgbClr val="6633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Tw Cen MT" pitchFamily="34" charset="0"/>
              </a:endParaRPr>
            </a:p>
          </p:txBody>
        </p:sp>
        <p:grpSp>
          <p:nvGrpSpPr>
            <p:cNvPr id="59412" name="Group 51"/>
            <p:cNvGrpSpPr>
              <a:grpSpLocks/>
            </p:cNvGrpSpPr>
            <p:nvPr/>
          </p:nvGrpSpPr>
          <p:grpSpPr bwMode="auto">
            <a:xfrm>
              <a:off x="49" y="768"/>
              <a:ext cx="1365" cy="384"/>
              <a:chOff x="144" y="816"/>
              <a:chExt cx="1344" cy="384"/>
            </a:xfrm>
          </p:grpSpPr>
          <p:sp>
            <p:nvSpPr>
              <p:cNvPr id="59421" name="Text Box 52"/>
              <p:cNvSpPr txBox="1">
                <a:spLocks noChangeArrowheads="1"/>
              </p:cNvSpPr>
              <p:nvPr/>
            </p:nvSpPr>
            <p:spPr bwMode="auto">
              <a:xfrm>
                <a:off x="293" y="816"/>
                <a:ext cx="799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AMBIENTE</a:t>
                </a:r>
              </a:p>
              <a:p>
                <a:pPr algn="ctr" eaLnBrk="0" hangingPunct="0"/>
                <a:r>
                  <a:rPr lang="pt-BR" sz="1600" b="1">
                    <a:solidFill>
                      <a:srgbClr val="FF0000"/>
                    </a:solidFill>
                    <a:latin typeface="Times New Roman" pitchFamily="18" charset="0"/>
                  </a:rPr>
                  <a:t>EXTERNO</a:t>
                </a:r>
              </a:p>
            </p:txBody>
          </p:sp>
          <p:sp>
            <p:nvSpPr>
              <p:cNvPr id="59422" name="Line 53"/>
              <p:cNvSpPr>
                <a:spLocks noChangeShapeType="1"/>
              </p:cNvSpPr>
              <p:nvPr/>
            </p:nvSpPr>
            <p:spPr bwMode="auto">
              <a:xfrm>
                <a:off x="144" y="1200"/>
                <a:ext cx="1344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59413" name="Text Box 54"/>
            <p:cNvSpPr txBox="1">
              <a:spLocks noChangeArrowheads="1"/>
            </p:cNvSpPr>
            <p:nvPr/>
          </p:nvSpPr>
          <p:spPr bwMode="auto">
            <a:xfrm>
              <a:off x="0" y="1344"/>
              <a:ext cx="127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 b="1">
                  <a:latin typeface="Times New Roman" pitchFamily="18" charset="0"/>
                </a:rPr>
                <a:t>. SOCIEDADE DO</a:t>
              </a:r>
            </a:p>
            <a:p>
              <a:pPr eaLnBrk="0" hangingPunct="0"/>
              <a:r>
                <a:rPr lang="pt-BR" sz="1600" b="1">
                  <a:latin typeface="Times New Roman" pitchFamily="18" charset="0"/>
                </a:rPr>
                <a:t>  CONHECIMENTO</a:t>
              </a:r>
            </a:p>
          </p:txBody>
        </p:sp>
        <p:sp>
          <p:nvSpPr>
            <p:cNvPr id="59414" name="Text Box 55"/>
            <p:cNvSpPr txBox="1">
              <a:spLocks noChangeArrowheads="1"/>
            </p:cNvSpPr>
            <p:nvPr/>
          </p:nvSpPr>
          <p:spPr bwMode="auto">
            <a:xfrm>
              <a:off x="0" y="1872"/>
              <a:ext cx="12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 b="1">
                  <a:latin typeface="Times New Roman" pitchFamily="18" charset="0"/>
                </a:rPr>
                <a:t>. GLOBALIZAÇÃO</a:t>
              </a:r>
            </a:p>
          </p:txBody>
        </p:sp>
        <p:sp>
          <p:nvSpPr>
            <p:cNvPr id="59415" name="Text Box 56"/>
            <p:cNvSpPr txBox="1">
              <a:spLocks noChangeArrowheads="1"/>
            </p:cNvSpPr>
            <p:nvPr/>
          </p:nvSpPr>
          <p:spPr bwMode="auto">
            <a:xfrm>
              <a:off x="0" y="2304"/>
              <a:ext cx="14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 b="1">
                  <a:latin typeface="Times New Roman" pitchFamily="18" charset="0"/>
                </a:rPr>
                <a:t>. COMPETITIVIDADE</a:t>
              </a:r>
            </a:p>
          </p:txBody>
        </p:sp>
        <p:sp>
          <p:nvSpPr>
            <p:cNvPr id="59416" name="Text Box 57"/>
            <p:cNvSpPr txBox="1">
              <a:spLocks noChangeArrowheads="1"/>
            </p:cNvSpPr>
            <p:nvPr/>
          </p:nvSpPr>
          <p:spPr bwMode="auto">
            <a:xfrm>
              <a:off x="49" y="2688"/>
              <a:ext cx="115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 b="1">
                  <a:latin typeface="Times New Roman" pitchFamily="18" charset="0"/>
                </a:rPr>
                <a:t>. VALOR PARA O</a:t>
              </a:r>
            </a:p>
            <a:p>
              <a:pPr eaLnBrk="0" hangingPunct="0"/>
              <a:r>
                <a:rPr lang="pt-BR" sz="1600" b="1">
                  <a:latin typeface="Times New Roman" pitchFamily="18" charset="0"/>
                </a:rPr>
                <a:t>   CLIENTE</a:t>
              </a:r>
            </a:p>
          </p:txBody>
        </p:sp>
        <p:grpSp>
          <p:nvGrpSpPr>
            <p:cNvPr id="59417" name="Group 58"/>
            <p:cNvGrpSpPr>
              <a:grpSpLocks/>
            </p:cNvGrpSpPr>
            <p:nvPr/>
          </p:nvGrpSpPr>
          <p:grpSpPr bwMode="auto">
            <a:xfrm>
              <a:off x="0" y="3168"/>
              <a:ext cx="1414" cy="912"/>
              <a:chOff x="96" y="3216"/>
              <a:chExt cx="1392" cy="912"/>
            </a:xfrm>
          </p:grpSpPr>
          <p:sp>
            <p:nvSpPr>
              <p:cNvPr id="59418" name="Rectangle 59"/>
              <p:cNvSpPr>
                <a:spLocks noChangeArrowheads="1"/>
              </p:cNvSpPr>
              <p:nvPr/>
            </p:nvSpPr>
            <p:spPr bwMode="auto">
              <a:xfrm>
                <a:off x="96" y="3504"/>
                <a:ext cx="1392" cy="624"/>
              </a:xfrm>
              <a:prstGeom prst="rect">
                <a:avLst/>
              </a:prstGeom>
              <a:noFill/>
              <a:ln w="57150">
                <a:solidFill>
                  <a:srgbClr val="6633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Tw Cen MT" pitchFamily="34" charset="0"/>
                </a:endParaRPr>
              </a:p>
            </p:txBody>
          </p:sp>
          <p:sp>
            <p:nvSpPr>
              <p:cNvPr id="59419" name="Text Box 60"/>
              <p:cNvSpPr txBox="1">
                <a:spLocks noChangeArrowheads="1"/>
              </p:cNvSpPr>
              <p:nvPr/>
            </p:nvSpPr>
            <p:spPr bwMode="auto">
              <a:xfrm>
                <a:off x="96" y="3552"/>
                <a:ext cx="1362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t-BR" sz="1600" b="1">
                    <a:latin typeface="Times New Roman" pitchFamily="18" charset="0"/>
                  </a:rPr>
                  <a:t>. MUDANÇA/</a:t>
                </a:r>
              </a:p>
              <a:p>
                <a:pPr eaLnBrk="0" hangingPunct="0"/>
                <a:r>
                  <a:rPr lang="pt-BR" sz="1600" b="1">
                    <a:latin typeface="Times New Roman" pitchFamily="18" charset="0"/>
                  </a:rPr>
                  <a:t> TRANSFORMAÇÃO/</a:t>
                </a:r>
              </a:p>
              <a:p>
                <a:pPr eaLnBrk="0" hangingPunct="0"/>
                <a:r>
                  <a:rPr lang="pt-BR" sz="1600" b="1">
                    <a:latin typeface="Times New Roman" pitchFamily="18" charset="0"/>
                  </a:rPr>
                  <a:t>  INOVAÇÃO</a:t>
                </a:r>
              </a:p>
            </p:txBody>
          </p:sp>
          <p:sp>
            <p:nvSpPr>
              <p:cNvPr id="59420" name="Line 61"/>
              <p:cNvSpPr>
                <a:spLocks noChangeShapeType="1"/>
              </p:cNvSpPr>
              <p:nvPr/>
            </p:nvSpPr>
            <p:spPr bwMode="auto">
              <a:xfrm>
                <a:off x="720" y="3216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17" name="Group 62"/>
          <p:cNvGrpSpPr>
            <a:grpSpLocks/>
          </p:cNvGrpSpPr>
          <p:nvPr/>
        </p:nvGrpSpPr>
        <p:grpSpPr bwMode="auto">
          <a:xfrm>
            <a:off x="2244725" y="3962400"/>
            <a:ext cx="1314450" cy="1524000"/>
            <a:chOff x="1488" y="2544"/>
            <a:chExt cx="816" cy="960"/>
          </a:xfrm>
        </p:grpSpPr>
        <p:sp>
          <p:nvSpPr>
            <p:cNvPr id="59409" name="Line 63"/>
            <p:cNvSpPr>
              <a:spLocks noChangeShapeType="1"/>
            </p:cNvSpPr>
            <p:nvPr/>
          </p:nvSpPr>
          <p:spPr bwMode="auto">
            <a:xfrm>
              <a:off x="1488" y="2544"/>
              <a:ext cx="72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9410" name="Line 64"/>
            <p:cNvSpPr>
              <a:spLocks noChangeShapeType="1"/>
            </p:cNvSpPr>
            <p:nvPr/>
          </p:nvSpPr>
          <p:spPr bwMode="auto">
            <a:xfrm flipV="1">
              <a:off x="1488" y="2880"/>
              <a:ext cx="816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Freeform 6"/>
          <p:cNvSpPr>
            <a:spLocks/>
          </p:cNvSpPr>
          <p:nvPr/>
        </p:nvSpPr>
        <p:spPr bwMode="auto">
          <a:xfrm>
            <a:off x="250825" y="2276475"/>
            <a:ext cx="501650" cy="4194175"/>
          </a:xfrm>
          <a:custGeom>
            <a:avLst/>
            <a:gdLst>
              <a:gd name="T0" fmla="*/ 272 w 272"/>
              <a:gd name="T1" fmla="*/ 2495 h 2495"/>
              <a:gd name="T2" fmla="*/ 0 w 272"/>
              <a:gd name="T3" fmla="*/ 2495 h 2495"/>
              <a:gd name="T4" fmla="*/ 0 w 272"/>
              <a:gd name="T5" fmla="*/ 0 h 2495"/>
              <a:gd name="T6" fmla="*/ 182 w 272"/>
              <a:gd name="T7" fmla="*/ 0 h 2495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2495"/>
              <a:gd name="T14" fmla="*/ 272 w 272"/>
              <a:gd name="T15" fmla="*/ 2495 h 24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2495">
                <a:moveTo>
                  <a:pt x="272" y="2495"/>
                </a:moveTo>
                <a:lnTo>
                  <a:pt x="0" y="2495"/>
                </a:lnTo>
                <a:lnTo>
                  <a:pt x="0" y="0"/>
                </a:lnTo>
                <a:lnTo>
                  <a:pt x="182" y="0"/>
                </a:lnTo>
              </a:path>
            </a:pathLst>
          </a:custGeom>
          <a:noFill/>
          <a:ln w="88900">
            <a:solidFill>
              <a:srgbClr val="00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60418" name="Rectangle 7"/>
          <p:cNvSpPr>
            <a:spLocks noChangeArrowheads="1"/>
          </p:cNvSpPr>
          <p:nvPr/>
        </p:nvSpPr>
        <p:spPr bwMode="auto">
          <a:xfrm>
            <a:off x="554038" y="3281363"/>
            <a:ext cx="8464550" cy="2516187"/>
          </a:xfrm>
          <a:prstGeom prst="rect">
            <a:avLst/>
          </a:prstGeom>
          <a:solidFill>
            <a:srgbClr val="6699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60419" name="Text Box 8"/>
          <p:cNvSpPr txBox="1">
            <a:spLocks noChangeArrowheads="1"/>
          </p:cNvSpPr>
          <p:nvPr/>
        </p:nvSpPr>
        <p:spPr bwMode="auto">
          <a:xfrm>
            <a:off x="554038" y="1219200"/>
            <a:ext cx="8464550" cy="415925"/>
          </a:xfrm>
          <a:prstGeom prst="rect">
            <a:avLst/>
          </a:prstGeom>
          <a:solidFill>
            <a:srgbClr val="3333CC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lIns="96012" tIns="48006" rIns="96012" bIns="48006">
            <a:spAutoFit/>
          </a:bodyPr>
          <a:lstStyle/>
          <a:p>
            <a:pPr algn="ctr" defTabSz="960438">
              <a:spcBef>
                <a:spcPct val="50000"/>
              </a:spcBef>
            </a:pPr>
            <a:r>
              <a:rPr lang="pt-BR" sz="1900" b="1">
                <a:solidFill>
                  <a:schemeClr val="bg1"/>
                </a:solidFill>
              </a:rPr>
              <a:t>Plano Estratégico Organizacional</a:t>
            </a:r>
            <a:endParaRPr lang="en-US" sz="1900" b="1">
              <a:solidFill>
                <a:schemeClr val="bg1"/>
              </a:solidFill>
            </a:endParaRPr>
          </a:p>
        </p:txBody>
      </p:sp>
      <p:sp>
        <p:nvSpPr>
          <p:cNvPr id="60420" name="Text Box 9"/>
          <p:cNvSpPr txBox="1">
            <a:spLocks noChangeArrowheads="1"/>
          </p:cNvSpPr>
          <p:nvPr/>
        </p:nvSpPr>
        <p:spPr bwMode="auto">
          <a:xfrm>
            <a:off x="554038" y="2052638"/>
            <a:ext cx="8464550" cy="415925"/>
          </a:xfrm>
          <a:prstGeom prst="rect">
            <a:avLst/>
          </a:prstGeom>
          <a:solidFill>
            <a:srgbClr val="3333CC"/>
          </a:solidFill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lIns="96012" tIns="48006" rIns="96012" bIns="48006">
            <a:spAutoFit/>
          </a:bodyPr>
          <a:lstStyle/>
          <a:p>
            <a:pPr algn="ctr" defTabSz="960438">
              <a:spcBef>
                <a:spcPct val="50000"/>
              </a:spcBef>
            </a:pPr>
            <a:r>
              <a:rPr lang="pt-BR" sz="1900" b="1">
                <a:solidFill>
                  <a:schemeClr val="bg1"/>
                </a:solidFill>
              </a:rPr>
              <a:t>Plano estratégico de Gestão do Conhecimento </a:t>
            </a:r>
            <a:endParaRPr lang="en-US" sz="1900" b="1">
              <a:solidFill>
                <a:schemeClr val="bg1"/>
              </a:solidFill>
            </a:endParaRPr>
          </a:p>
        </p:txBody>
      </p:sp>
      <p:sp>
        <p:nvSpPr>
          <p:cNvPr id="60421" name="Text Box 10"/>
          <p:cNvSpPr txBox="1">
            <a:spLocks noChangeArrowheads="1"/>
          </p:cNvSpPr>
          <p:nvPr/>
        </p:nvSpPr>
        <p:spPr bwMode="auto">
          <a:xfrm>
            <a:off x="554038" y="2905125"/>
            <a:ext cx="8464550" cy="447675"/>
          </a:xfrm>
          <a:prstGeom prst="rect">
            <a:avLst/>
          </a:prstGeom>
          <a:solidFill>
            <a:srgbClr val="3333CC"/>
          </a:solidFill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lIns="96012" tIns="48006" rIns="96012" bIns="48006">
            <a:spAutoFit/>
          </a:bodyPr>
          <a:lstStyle/>
          <a:p>
            <a:pPr algn="ctr" defTabSz="960438">
              <a:spcBef>
                <a:spcPct val="50000"/>
              </a:spcBef>
            </a:pPr>
            <a:r>
              <a:rPr lang="pt-BR" sz="1700" b="1">
                <a:solidFill>
                  <a:schemeClr val="bg1"/>
                </a:solidFill>
              </a:rPr>
              <a:t>Incorporar </a:t>
            </a:r>
            <a:r>
              <a:rPr lang="pt-BR" sz="2100" b="1">
                <a:solidFill>
                  <a:schemeClr val="bg1"/>
                </a:solidFill>
              </a:rPr>
              <a:t>práticas</a:t>
            </a:r>
            <a:r>
              <a:rPr lang="pt-BR" sz="1700" b="1">
                <a:solidFill>
                  <a:schemeClr val="bg1"/>
                </a:solidFill>
              </a:rPr>
              <a:t> de Gestão do Conhecimento nos processos</a:t>
            </a:r>
            <a:endParaRPr lang="en-US" sz="1700" b="1">
              <a:solidFill>
                <a:schemeClr val="bg1"/>
              </a:solidFill>
            </a:endParaRPr>
          </a:p>
        </p:txBody>
      </p:sp>
      <p:sp>
        <p:nvSpPr>
          <p:cNvPr id="60422" name="Text Box 11"/>
          <p:cNvSpPr txBox="1">
            <a:spLocks noChangeArrowheads="1"/>
          </p:cNvSpPr>
          <p:nvPr/>
        </p:nvSpPr>
        <p:spPr bwMode="auto">
          <a:xfrm>
            <a:off x="798513" y="3438525"/>
            <a:ext cx="2605087" cy="703263"/>
          </a:xfrm>
          <a:prstGeom prst="rect">
            <a:avLst/>
          </a:prstGeom>
          <a:solidFill>
            <a:srgbClr val="CCEC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lIns="96012" tIns="48006" rIns="96012" bIns="48006"/>
          <a:lstStyle/>
          <a:p>
            <a:pPr algn="ctr" defTabSz="960438">
              <a:spcBef>
                <a:spcPct val="50000"/>
              </a:spcBef>
            </a:pPr>
            <a:r>
              <a:rPr lang="pt-BR" sz="1900"/>
              <a:t>Melhores Práticas</a:t>
            </a:r>
            <a:br>
              <a:rPr lang="pt-BR" sz="1900"/>
            </a:br>
            <a:endParaRPr lang="en-US" sz="1900"/>
          </a:p>
        </p:txBody>
      </p:sp>
      <p:sp>
        <p:nvSpPr>
          <p:cNvPr id="60423" name="Text Box 12"/>
          <p:cNvSpPr txBox="1">
            <a:spLocks noChangeArrowheads="1"/>
          </p:cNvSpPr>
          <p:nvPr/>
        </p:nvSpPr>
        <p:spPr bwMode="auto">
          <a:xfrm>
            <a:off x="798513" y="4205288"/>
            <a:ext cx="2605087" cy="681037"/>
          </a:xfrm>
          <a:prstGeom prst="rect">
            <a:avLst/>
          </a:prstGeom>
          <a:solidFill>
            <a:srgbClr val="CCEC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lIns="96012" tIns="48006" rIns="96012" bIns="48006">
            <a:spAutoFit/>
          </a:bodyPr>
          <a:lstStyle/>
          <a:p>
            <a:pPr algn="ctr" defTabSz="960438">
              <a:spcBef>
                <a:spcPct val="50000"/>
              </a:spcBef>
            </a:pPr>
            <a:r>
              <a:rPr lang="pt-BR" sz="1900"/>
              <a:t>Banco de projetos</a:t>
            </a:r>
          </a:p>
          <a:p>
            <a:pPr algn="ctr" defTabSz="960438">
              <a:spcBef>
                <a:spcPct val="50000"/>
              </a:spcBef>
            </a:pPr>
            <a:endParaRPr lang="en-US" sz="1200"/>
          </a:p>
        </p:txBody>
      </p:sp>
      <p:sp>
        <p:nvSpPr>
          <p:cNvPr id="60424" name="Text Box 13"/>
          <p:cNvSpPr txBox="1">
            <a:spLocks noChangeArrowheads="1"/>
          </p:cNvSpPr>
          <p:nvPr/>
        </p:nvSpPr>
        <p:spPr bwMode="auto">
          <a:xfrm>
            <a:off x="822325" y="4995863"/>
            <a:ext cx="2584450" cy="695325"/>
          </a:xfrm>
          <a:prstGeom prst="rect">
            <a:avLst/>
          </a:prstGeom>
          <a:solidFill>
            <a:srgbClr val="CCEC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lIns="96012" tIns="48006" rIns="96012" bIns="48006">
            <a:spAutoFit/>
          </a:bodyPr>
          <a:lstStyle/>
          <a:p>
            <a:pPr algn="ctr" defTabSz="960438">
              <a:spcBef>
                <a:spcPct val="50000"/>
              </a:spcBef>
            </a:pPr>
            <a:r>
              <a:rPr lang="pt-BR" sz="1900"/>
              <a:t>Mapeamento de competências</a:t>
            </a:r>
            <a:endParaRPr lang="en-US" sz="1900"/>
          </a:p>
        </p:txBody>
      </p:sp>
      <p:sp>
        <p:nvSpPr>
          <p:cNvPr id="60425" name="Text Box 14"/>
          <p:cNvSpPr txBox="1">
            <a:spLocks noChangeArrowheads="1"/>
          </p:cNvSpPr>
          <p:nvPr/>
        </p:nvSpPr>
        <p:spPr bwMode="auto">
          <a:xfrm>
            <a:off x="3484563" y="3446463"/>
            <a:ext cx="2605087" cy="695325"/>
          </a:xfrm>
          <a:prstGeom prst="rect">
            <a:avLst/>
          </a:prstGeom>
          <a:solidFill>
            <a:srgbClr val="CCEC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lIns="96012" tIns="48006" rIns="96012" bIns="48006">
            <a:spAutoFit/>
          </a:bodyPr>
          <a:lstStyle/>
          <a:p>
            <a:pPr algn="ctr" defTabSz="960438">
              <a:spcBef>
                <a:spcPct val="50000"/>
              </a:spcBef>
            </a:pPr>
            <a:r>
              <a:rPr lang="pt-BR" sz="1900"/>
              <a:t>Portal Corporativo</a:t>
            </a:r>
            <a:br>
              <a:rPr lang="pt-BR" sz="1900"/>
            </a:br>
            <a:endParaRPr lang="en-US" sz="1900"/>
          </a:p>
        </p:txBody>
      </p:sp>
      <p:sp>
        <p:nvSpPr>
          <p:cNvPr id="60426" name="Text Box 15"/>
          <p:cNvSpPr txBox="1">
            <a:spLocks noChangeArrowheads="1"/>
          </p:cNvSpPr>
          <p:nvPr/>
        </p:nvSpPr>
        <p:spPr bwMode="auto">
          <a:xfrm>
            <a:off x="3484563" y="4205288"/>
            <a:ext cx="2605087" cy="695325"/>
          </a:xfrm>
          <a:prstGeom prst="rect">
            <a:avLst/>
          </a:prstGeom>
          <a:solidFill>
            <a:srgbClr val="CCEC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lIns="96012" tIns="48006" rIns="96012" bIns="48006">
            <a:spAutoFit/>
          </a:bodyPr>
          <a:lstStyle/>
          <a:p>
            <a:pPr algn="ctr" defTabSz="960438">
              <a:spcBef>
                <a:spcPct val="50000"/>
              </a:spcBef>
            </a:pPr>
            <a:r>
              <a:rPr lang="pt-BR" sz="1900"/>
              <a:t>Mapeamento de conhecimento</a:t>
            </a:r>
            <a:endParaRPr lang="en-US" sz="1900"/>
          </a:p>
        </p:txBody>
      </p:sp>
      <p:sp>
        <p:nvSpPr>
          <p:cNvPr id="60427" name="Text Box 16"/>
          <p:cNvSpPr txBox="1">
            <a:spLocks noChangeArrowheads="1"/>
          </p:cNvSpPr>
          <p:nvPr/>
        </p:nvSpPr>
        <p:spPr bwMode="auto">
          <a:xfrm>
            <a:off x="3484563" y="4981575"/>
            <a:ext cx="2605087" cy="695325"/>
          </a:xfrm>
          <a:prstGeom prst="rect">
            <a:avLst/>
          </a:prstGeom>
          <a:solidFill>
            <a:srgbClr val="CCEC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lIns="96012" tIns="48006" rIns="96012" bIns="48006">
            <a:spAutoFit/>
          </a:bodyPr>
          <a:lstStyle/>
          <a:p>
            <a:pPr algn="ctr" defTabSz="960438">
              <a:spcBef>
                <a:spcPct val="50000"/>
              </a:spcBef>
            </a:pPr>
            <a:r>
              <a:rPr lang="pt-BR" sz="1900"/>
              <a:t>Comunidades de prática</a:t>
            </a:r>
            <a:endParaRPr lang="en-US" sz="1900"/>
          </a:p>
        </p:txBody>
      </p:sp>
      <p:sp>
        <p:nvSpPr>
          <p:cNvPr id="60428" name="Text Box 17"/>
          <p:cNvSpPr txBox="1">
            <a:spLocks noChangeArrowheads="1"/>
          </p:cNvSpPr>
          <p:nvPr/>
        </p:nvSpPr>
        <p:spPr bwMode="auto">
          <a:xfrm>
            <a:off x="6183313" y="3446463"/>
            <a:ext cx="2605087" cy="681037"/>
          </a:xfrm>
          <a:prstGeom prst="rect">
            <a:avLst/>
          </a:prstGeom>
          <a:solidFill>
            <a:srgbClr val="CCEC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lIns="96012" tIns="48006" rIns="96012" bIns="48006">
            <a:spAutoFit/>
          </a:bodyPr>
          <a:lstStyle/>
          <a:p>
            <a:pPr algn="ctr" defTabSz="960438">
              <a:spcBef>
                <a:spcPct val="50000"/>
              </a:spcBef>
            </a:pPr>
            <a:r>
              <a:rPr lang="pt-BR" sz="1900"/>
              <a:t>Banco de Talentos</a:t>
            </a:r>
          </a:p>
          <a:p>
            <a:pPr algn="ctr" defTabSz="960438">
              <a:spcBef>
                <a:spcPct val="50000"/>
              </a:spcBef>
            </a:pPr>
            <a:endParaRPr lang="en-US" sz="1200"/>
          </a:p>
        </p:txBody>
      </p:sp>
      <p:sp>
        <p:nvSpPr>
          <p:cNvPr id="60429" name="Text Box 18"/>
          <p:cNvSpPr txBox="1">
            <a:spLocks noChangeArrowheads="1"/>
          </p:cNvSpPr>
          <p:nvPr/>
        </p:nvSpPr>
        <p:spPr bwMode="auto">
          <a:xfrm>
            <a:off x="6184900" y="4206875"/>
            <a:ext cx="2605088" cy="695325"/>
          </a:xfrm>
          <a:prstGeom prst="rect">
            <a:avLst/>
          </a:prstGeom>
          <a:solidFill>
            <a:srgbClr val="CCEC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lIns="96012" tIns="48006" rIns="96012" bIns="48006">
            <a:spAutoFit/>
          </a:bodyPr>
          <a:lstStyle/>
          <a:p>
            <a:pPr algn="ctr" defTabSz="960438">
              <a:spcBef>
                <a:spcPct val="50000"/>
              </a:spcBef>
            </a:pPr>
            <a:r>
              <a:rPr lang="pt-BR" sz="1900"/>
              <a:t>Memória Organizacional</a:t>
            </a:r>
            <a:endParaRPr lang="en-US" sz="1900"/>
          </a:p>
        </p:txBody>
      </p:sp>
      <p:sp>
        <p:nvSpPr>
          <p:cNvPr id="60430" name="Text Box 19"/>
          <p:cNvSpPr txBox="1">
            <a:spLocks noChangeArrowheads="1"/>
          </p:cNvSpPr>
          <p:nvPr/>
        </p:nvSpPr>
        <p:spPr bwMode="auto">
          <a:xfrm>
            <a:off x="6169025" y="4983163"/>
            <a:ext cx="2606675" cy="681037"/>
          </a:xfrm>
          <a:prstGeom prst="rect">
            <a:avLst/>
          </a:prstGeom>
          <a:solidFill>
            <a:srgbClr val="CCEC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lIns="96012" tIns="48006" rIns="96012" bIns="48006">
            <a:spAutoFit/>
          </a:bodyPr>
          <a:lstStyle/>
          <a:p>
            <a:pPr algn="ctr" defTabSz="960438">
              <a:spcBef>
                <a:spcPct val="50000"/>
              </a:spcBef>
            </a:pPr>
            <a:r>
              <a:rPr lang="pt-BR" sz="3700" b="1"/>
              <a:t>...</a:t>
            </a:r>
            <a:endParaRPr lang="en-US" sz="3700" b="1"/>
          </a:p>
        </p:txBody>
      </p:sp>
      <p:sp>
        <p:nvSpPr>
          <p:cNvPr id="60431" name="Text Box 20"/>
          <p:cNvSpPr txBox="1">
            <a:spLocks noChangeArrowheads="1"/>
          </p:cNvSpPr>
          <p:nvPr/>
        </p:nvSpPr>
        <p:spPr bwMode="auto">
          <a:xfrm>
            <a:off x="554038" y="6219825"/>
            <a:ext cx="8464550" cy="415925"/>
          </a:xfrm>
          <a:prstGeom prst="rect">
            <a:avLst/>
          </a:prstGeom>
          <a:solidFill>
            <a:srgbClr val="3333CC"/>
          </a:solidFill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lIns="96012" tIns="48006" rIns="96012" bIns="48006">
            <a:spAutoFit/>
          </a:bodyPr>
          <a:lstStyle/>
          <a:p>
            <a:pPr algn="ctr" defTabSz="960438">
              <a:spcBef>
                <a:spcPct val="50000"/>
              </a:spcBef>
            </a:pPr>
            <a:r>
              <a:rPr lang="pt-BR" sz="1900" b="1">
                <a:solidFill>
                  <a:schemeClr val="bg1"/>
                </a:solidFill>
              </a:rPr>
              <a:t>Avaliação de resultados</a:t>
            </a:r>
            <a:endParaRPr lang="en-US" sz="1900" b="1">
              <a:solidFill>
                <a:schemeClr val="bg1"/>
              </a:solidFill>
            </a:endParaRPr>
          </a:p>
        </p:txBody>
      </p:sp>
      <p:sp>
        <p:nvSpPr>
          <p:cNvPr id="60432" name="Text Box 21"/>
          <p:cNvSpPr txBox="1">
            <a:spLocks noChangeArrowheads="1"/>
          </p:cNvSpPr>
          <p:nvPr/>
        </p:nvSpPr>
        <p:spPr bwMode="auto">
          <a:xfrm>
            <a:off x="1908175" y="2492375"/>
            <a:ext cx="5364163" cy="415925"/>
          </a:xfrm>
          <a:prstGeom prst="rect">
            <a:avLst/>
          </a:prstGeom>
          <a:solidFill>
            <a:srgbClr val="3333CC"/>
          </a:solidFill>
          <a:ln w="31750" algn="ctr">
            <a:solidFill>
              <a:schemeClr val="tx1"/>
            </a:solidFill>
            <a:miter lim="800000"/>
            <a:headEnd/>
            <a:tailEnd/>
          </a:ln>
        </p:spPr>
        <p:txBody>
          <a:bodyPr lIns="96012" tIns="48006" rIns="96012" bIns="48006">
            <a:spAutoFit/>
          </a:bodyPr>
          <a:lstStyle/>
          <a:p>
            <a:pPr defTabSz="960438">
              <a:spcBef>
                <a:spcPct val="50000"/>
              </a:spcBef>
            </a:pPr>
            <a:r>
              <a:rPr lang="pt-BR" sz="1900" b="1">
                <a:solidFill>
                  <a:schemeClr val="bg1"/>
                </a:solidFill>
              </a:rPr>
              <a:t>Políticas, diretrizes, indicadores e metas</a:t>
            </a:r>
            <a:endParaRPr lang="en-US" sz="1900" b="1">
              <a:solidFill>
                <a:schemeClr val="bg1"/>
              </a:solidFill>
            </a:endParaRPr>
          </a:p>
        </p:txBody>
      </p:sp>
      <p:sp>
        <p:nvSpPr>
          <p:cNvPr id="60433" name="AutoShape 22"/>
          <p:cNvSpPr>
            <a:spLocks noChangeArrowheads="1"/>
          </p:cNvSpPr>
          <p:nvPr/>
        </p:nvSpPr>
        <p:spPr bwMode="auto">
          <a:xfrm>
            <a:off x="4379913" y="1676400"/>
            <a:ext cx="57785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60434" name="AutoShape 23"/>
          <p:cNvSpPr>
            <a:spLocks noChangeArrowheads="1"/>
          </p:cNvSpPr>
          <p:nvPr/>
        </p:nvSpPr>
        <p:spPr bwMode="auto">
          <a:xfrm>
            <a:off x="4132263" y="5867400"/>
            <a:ext cx="57785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60435" name="Rectangle 24"/>
          <p:cNvSpPr>
            <a:spLocks noChangeArrowheads="1"/>
          </p:cNvSpPr>
          <p:nvPr/>
        </p:nvSpPr>
        <p:spPr bwMode="auto">
          <a:xfrm>
            <a:off x="755650" y="404813"/>
            <a:ext cx="8137525" cy="584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3200" b="1">
                <a:solidFill>
                  <a:srgbClr val="000099"/>
                </a:solidFill>
                <a:latin typeface="Tw Cen MT" pitchFamily="34" charset="0"/>
              </a:rPr>
              <a:t>GC de forma estratégica para gera INOVAÇÃO </a:t>
            </a:r>
          </a:p>
        </p:txBody>
      </p:sp>
      <p:sp>
        <p:nvSpPr>
          <p:cNvPr id="60436" name="Text Box 25"/>
          <p:cNvSpPr txBox="1">
            <a:spLocks noChangeArrowheads="1"/>
          </p:cNvSpPr>
          <p:nvPr/>
        </p:nvSpPr>
        <p:spPr bwMode="auto">
          <a:xfrm>
            <a:off x="179388" y="6613525"/>
            <a:ext cx="3024187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000">
                <a:latin typeface="Times New Roman" pitchFamily="18" charset="0"/>
              </a:rPr>
              <a:t>Fonte: Gomes e  Lapa - 2004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4"/>
          <p:cNvSpPr>
            <a:spLocks noChangeArrowheads="1"/>
          </p:cNvSpPr>
          <p:nvPr/>
        </p:nvSpPr>
        <p:spPr bwMode="auto">
          <a:xfrm>
            <a:off x="0" y="3333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>
                <a:solidFill>
                  <a:schemeClr val="tx2"/>
                </a:solidFill>
                <a:latin typeface="Tw Cen MT" pitchFamily="34" charset="0"/>
              </a:rPr>
              <a:t>    BENEFÍCIOS DA VISÃO ESTRATÉGICA</a:t>
            </a:r>
          </a:p>
        </p:txBody>
      </p:sp>
      <p:sp>
        <p:nvSpPr>
          <p:cNvPr id="61442" name="Rectangle 5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pt-BR" sz="2400">
                <a:latin typeface="Tahoma" pitchFamily="34" charset="0"/>
                <a:cs typeface="Tahoma" pitchFamily="34" charset="0"/>
              </a:rPr>
              <a:t>BENEFÍCIOS INTERNOS: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pt-BR" sz="2400">
                <a:latin typeface="Tahoma" pitchFamily="34" charset="0"/>
                <a:cs typeface="Tahoma" pitchFamily="34" charset="0"/>
              </a:rPr>
              <a:t>Melhoria no </a:t>
            </a:r>
            <a:r>
              <a:rPr lang="pt-BR" sz="2400" b="1">
                <a:latin typeface="Tahoma" pitchFamily="34" charset="0"/>
                <a:cs typeface="Tahoma" pitchFamily="34" charset="0"/>
              </a:rPr>
              <a:t>desempenho dos profissionais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pt-BR" sz="2400">
                <a:latin typeface="Tahoma" pitchFamily="34" charset="0"/>
                <a:cs typeface="Tahoma" pitchFamily="34" charset="0"/>
              </a:rPr>
              <a:t>Melhoria nos </a:t>
            </a:r>
            <a:r>
              <a:rPr lang="pt-BR" sz="2400" b="1">
                <a:latin typeface="Tahoma" pitchFamily="34" charset="0"/>
                <a:cs typeface="Tahoma" pitchFamily="34" charset="0"/>
              </a:rPr>
              <a:t>fluxos e processos de trabalho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pt-BR" sz="2400">
                <a:latin typeface="Tahoma" pitchFamily="34" charset="0"/>
                <a:cs typeface="Tahoma" pitchFamily="34" charset="0"/>
              </a:rPr>
              <a:t>Melhoria no </a:t>
            </a:r>
            <a:r>
              <a:rPr lang="pt-BR" sz="2400" b="1">
                <a:latin typeface="Tahoma" pitchFamily="34" charset="0"/>
                <a:cs typeface="Tahoma" pitchFamily="34" charset="0"/>
              </a:rPr>
              <a:t>processo de tomada de decisão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pt-BR" sz="2400" b="1">
              <a:latin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pt-BR" sz="2400">
                <a:latin typeface="Tahoma" pitchFamily="34" charset="0"/>
                <a:cs typeface="Tahoma" pitchFamily="34" charset="0"/>
              </a:rPr>
              <a:t>BENEFÍCIOS NO ATENDIMENTO: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pt-BR" sz="2400">
                <a:latin typeface="Tahoma" pitchFamily="34" charset="0"/>
                <a:cs typeface="Tahoma" pitchFamily="34" charset="0"/>
              </a:rPr>
              <a:t>Melhoria na </a:t>
            </a:r>
            <a:r>
              <a:rPr lang="pt-BR" sz="2400" b="1">
                <a:latin typeface="Tahoma" pitchFamily="34" charset="0"/>
                <a:cs typeface="Tahoma" pitchFamily="34" charset="0"/>
              </a:rPr>
              <a:t>adequação dos serviços às necessidades do público alvo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pt-BR" sz="2400">
                <a:latin typeface="Tahoma" pitchFamily="34" charset="0"/>
                <a:cs typeface="Tahoma" pitchFamily="34" charset="0"/>
              </a:rPr>
              <a:t>Melhoria na </a:t>
            </a:r>
            <a:r>
              <a:rPr lang="pt-BR" sz="2400" b="1">
                <a:latin typeface="Tahoma" pitchFamily="34" charset="0"/>
                <a:cs typeface="Tahoma" pitchFamily="34" charset="0"/>
              </a:rPr>
              <a:t>agilidade do atendimento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pt-BR" sz="2400">
                <a:latin typeface="Tahoma" pitchFamily="34" charset="0"/>
                <a:cs typeface="Tahoma" pitchFamily="34" charset="0"/>
              </a:rPr>
              <a:t>Melhoria na </a:t>
            </a:r>
            <a:r>
              <a:rPr lang="pt-BR" sz="2400" b="1">
                <a:latin typeface="Tahoma" pitchFamily="34" charset="0"/>
                <a:cs typeface="Tahoma" pitchFamily="34" charset="0"/>
              </a:rPr>
              <a:t>qualidade do atendimento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4"/>
          <p:cNvSpPr>
            <a:spLocks noChangeArrowheads="1"/>
          </p:cNvSpPr>
          <p:nvPr/>
        </p:nvSpPr>
        <p:spPr bwMode="auto">
          <a:xfrm>
            <a:off x="684213" y="2060575"/>
            <a:ext cx="77724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pt-BR" sz="2800">
                <a:latin typeface="Tw Cen MT" pitchFamily="34" charset="0"/>
              </a:rPr>
              <a:t>BENEFÍCIOS EXTERNOS: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pt-BR" sz="2800">
              <a:latin typeface="Tw Cen M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pt-BR" sz="2800">
                <a:latin typeface="Tw Cen MT" pitchFamily="34" charset="0"/>
              </a:rPr>
              <a:t>Aumento da </a:t>
            </a:r>
            <a:r>
              <a:rPr lang="pt-BR" sz="2800" b="1">
                <a:latin typeface="Tw Cen MT" pitchFamily="34" charset="0"/>
              </a:rPr>
              <a:t>adesão do público alvo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pt-BR" sz="2800">
                <a:latin typeface="Tw Cen MT" pitchFamily="34" charset="0"/>
              </a:rPr>
              <a:t>Melhoria na </a:t>
            </a:r>
            <a:r>
              <a:rPr lang="pt-BR" sz="2800" b="1">
                <a:latin typeface="Tw Cen MT" pitchFamily="34" charset="0"/>
              </a:rPr>
              <a:t>satisfação do público alvo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pt-BR" sz="2800">
                <a:latin typeface="Tw Cen MT" pitchFamily="34" charset="0"/>
              </a:rPr>
              <a:t>Melhoria no </a:t>
            </a:r>
            <a:r>
              <a:rPr lang="pt-BR" sz="2800" b="1">
                <a:latin typeface="Tw Cen MT" pitchFamily="34" charset="0"/>
              </a:rPr>
              <a:t>reconhecimento do programa</a:t>
            </a:r>
            <a:r>
              <a:rPr lang="pt-BR" sz="2800">
                <a:latin typeface="Tw Cen MT" pitchFamily="34" charset="0"/>
              </a:rPr>
              <a:t> pelas organizações comunitárias e instituições parceiras</a:t>
            </a:r>
          </a:p>
        </p:txBody>
      </p:sp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0" y="3333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200">
                <a:solidFill>
                  <a:schemeClr val="tx2"/>
                </a:solidFill>
                <a:latin typeface="Tw Cen MT" pitchFamily="34" charset="0"/>
              </a:rPr>
              <a:t>    BENEFÍCIOS DA VISÃO ESTRATÉGICA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CICLO “</a:t>
            </a:r>
            <a:r>
              <a:rPr lang="pt-BR" b="1" dirty="0" smtClean="0"/>
              <a:t>KNOWLEDGE-BROKERING”</a:t>
            </a:r>
            <a:endParaRPr lang="pt-BR" dirty="0"/>
          </a:p>
        </p:txBody>
      </p:sp>
      <p:sp>
        <p:nvSpPr>
          <p:cNvPr id="63490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1188" y="1773238"/>
            <a:ext cx="8153400" cy="4495800"/>
          </a:xfrm>
        </p:spPr>
        <p:txBody>
          <a:bodyPr anchor="ctr"/>
          <a:lstStyle/>
          <a:p>
            <a:pPr algn="just"/>
            <a:r>
              <a:rPr lang="pt-BR" sz="2400" b="1" smtClean="0">
                <a:latin typeface="Tahoma" pitchFamily="34" charset="0"/>
                <a:cs typeface="Tahoma" pitchFamily="34" charset="0"/>
              </a:rPr>
              <a:t>CAPITURAR BOAS IDÉIAS: </a:t>
            </a:r>
            <a:r>
              <a:rPr lang="pt-BR" sz="2400" smtClean="0">
                <a:latin typeface="Tahoma" pitchFamily="34" charset="0"/>
                <a:cs typeface="Tahoma" pitchFamily="34" charset="0"/>
              </a:rPr>
              <a:t>Novas tecnologias, processos, produtos, práticas comerciais e modelos de negócio.</a:t>
            </a:r>
          </a:p>
          <a:p>
            <a:pPr algn="just"/>
            <a:r>
              <a:rPr lang="pt-BR" sz="2400" b="1" smtClean="0">
                <a:latin typeface="Tahoma" pitchFamily="34" charset="0"/>
                <a:cs typeface="Tahoma" pitchFamily="34" charset="0"/>
              </a:rPr>
              <a:t>MANTER AS IDÉIAS VIVAS: </a:t>
            </a:r>
            <a:r>
              <a:rPr lang="pt-BR" sz="2400" smtClean="0">
                <a:latin typeface="Tahoma" pitchFamily="34" charset="0"/>
                <a:cs typeface="Tahoma" pitchFamily="34" charset="0"/>
              </a:rPr>
              <a:t>É preciso recuperar a memória e apontar as informações na hora certa;</a:t>
            </a:r>
          </a:p>
          <a:p>
            <a:pPr algn="just"/>
            <a:r>
              <a:rPr lang="pt-BR" sz="2400" b="1" smtClean="0">
                <a:latin typeface="Tahoma" pitchFamily="34" charset="0"/>
                <a:cs typeface="Tahoma" pitchFamily="34" charset="0"/>
              </a:rPr>
              <a:t>IMAGINAR NOVOS USOS PARA VELHAS IDÉIAS: </a:t>
            </a:r>
            <a:r>
              <a:rPr lang="pt-BR" sz="2400" smtClean="0">
                <a:latin typeface="Tahoma" pitchFamily="34" charset="0"/>
                <a:cs typeface="Tahoma" pitchFamily="34" charset="0"/>
              </a:rPr>
              <a:t>Analogias entre sistemas e processos técnicos de gerações diferentes.</a:t>
            </a:r>
          </a:p>
          <a:p>
            <a:pPr algn="just"/>
            <a:r>
              <a:rPr lang="pt-BR" sz="2400" b="1" smtClean="0">
                <a:latin typeface="Tahoma" pitchFamily="34" charset="0"/>
                <a:cs typeface="Tahoma" pitchFamily="34" charset="0"/>
              </a:rPr>
              <a:t>TESTAR CONCEITOS PROMISSORES: </a:t>
            </a:r>
            <a:r>
              <a:rPr lang="pt-BR" sz="2400" smtClean="0">
                <a:latin typeface="Tahoma" pitchFamily="34" charset="0"/>
                <a:cs typeface="Tahoma" pitchFamily="34" charset="0"/>
              </a:rPr>
              <a:t>O teste mostra se a inovação tem potencial comercial </a:t>
            </a:r>
            <a:endParaRPr lang="pt-BR" sz="2400" b="1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5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772400" cy="1143000"/>
          </a:xfrm>
        </p:spPr>
        <p:txBody>
          <a:bodyPr/>
          <a:lstStyle/>
          <a:p>
            <a:r>
              <a:rPr lang="pt-BR" smtClean="0"/>
              <a:t>USO DAS INTELIGÊNCIAS 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533400" y="19050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marL="320040" indent="-320040"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800" dirty="0" smtClean="0"/>
              <a:t>Gardner </a:t>
            </a:r>
            <a:r>
              <a:rPr lang="pt-BR" sz="2800" dirty="0"/>
              <a:t>caracteriza a </a:t>
            </a:r>
            <a:r>
              <a:rPr lang="pt-BR" sz="2800" dirty="0" smtClean="0"/>
              <a:t>Inteligência:</a:t>
            </a:r>
          </a:p>
          <a:p>
            <a:pPr marL="320040" indent="-320040" algn="just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pt-BR" sz="2800" dirty="0"/>
          </a:p>
          <a:p>
            <a:pPr marL="320040" indent="-320040" algn="just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pt-BR" sz="2800" dirty="0"/>
              <a:t>Como habilidade para resolver problemas;</a:t>
            </a:r>
          </a:p>
          <a:p>
            <a:pPr marL="320040" indent="-320040" algn="just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pt-BR" sz="2800" dirty="0"/>
              <a:t>Como habilidade de projetar algo útil em um contexto cultural.</a:t>
            </a:r>
          </a:p>
          <a:p>
            <a:pPr marL="320040" indent="-320040" algn="just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pt-BR" sz="2800" dirty="0"/>
              <a:t>“Um potencial </a:t>
            </a:r>
            <a:r>
              <a:rPr lang="pt-BR" sz="2800" dirty="0" err="1"/>
              <a:t>biopsicológico</a:t>
            </a:r>
            <a:r>
              <a:rPr lang="pt-BR" sz="2800" dirty="0"/>
              <a:t> para </a:t>
            </a:r>
            <a:r>
              <a:rPr lang="pt-BR" sz="2800" dirty="0" smtClean="0"/>
              <a:t>processar informações </a:t>
            </a:r>
            <a:r>
              <a:rPr lang="pt-BR" sz="2800" dirty="0"/>
              <a:t>que pode ser ativado num cenário cultural para solucionar problemas ou criar produtos que sejam valorizados numa cultura”</a:t>
            </a:r>
          </a:p>
          <a:p>
            <a:pPr marL="320040" indent="-320040" algn="r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pt-BR" sz="2000" dirty="0"/>
          </a:p>
          <a:p>
            <a:pPr marL="320040" indent="-320040" algn="r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2000" dirty="0"/>
              <a:t>		(Inteligência um conceito reformulado, Objetiva, 2000)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ítulo 22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pt-BR" smtClean="0"/>
              <a:t>CONHECIMENTO </a:t>
            </a:r>
          </a:p>
        </p:txBody>
      </p:sp>
      <p:grpSp>
        <p:nvGrpSpPr>
          <p:cNvPr id="24" name="Group 4"/>
          <p:cNvGrpSpPr>
            <a:grpSpLocks/>
          </p:cNvGrpSpPr>
          <p:nvPr/>
        </p:nvGrpSpPr>
        <p:grpSpPr bwMode="auto">
          <a:xfrm>
            <a:off x="4102100" y="1662113"/>
            <a:ext cx="2755900" cy="2443162"/>
            <a:chOff x="2784" y="816"/>
            <a:chExt cx="1736" cy="1539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2784" y="816"/>
              <a:ext cx="1736" cy="153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68710" name="Text Box 6"/>
            <p:cNvSpPr txBox="1">
              <a:spLocks noChangeArrowheads="1"/>
            </p:cNvSpPr>
            <p:nvPr/>
          </p:nvSpPr>
          <p:spPr bwMode="auto">
            <a:xfrm>
              <a:off x="3120" y="816"/>
              <a:ext cx="129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pt-BR" sz="1500" b="1"/>
                <a:t>Externalização</a:t>
              </a:r>
              <a:endParaRPr lang="pt-BR" sz="1100" b="1"/>
            </a:p>
          </p:txBody>
        </p:sp>
        <p:grpSp>
          <p:nvGrpSpPr>
            <p:cNvPr id="68711" name="Group 7"/>
            <p:cNvGrpSpPr>
              <a:grpSpLocks/>
            </p:cNvGrpSpPr>
            <p:nvPr/>
          </p:nvGrpSpPr>
          <p:grpSpPr bwMode="auto">
            <a:xfrm>
              <a:off x="3146" y="1169"/>
              <a:ext cx="1239" cy="1186"/>
              <a:chOff x="3306" y="920"/>
              <a:chExt cx="1239" cy="1186"/>
            </a:xfrm>
          </p:grpSpPr>
          <p:sp>
            <p:nvSpPr>
              <p:cNvPr id="68713" name="Oval 8"/>
              <p:cNvSpPr>
                <a:spLocks noChangeArrowheads="1"/>
              </p:cNvSpPr>
              <p:nvPr/>
            </p:nvSpPr>
            <p:spPr bwMode="auto">
              <a:xfrm>
                <a:off x="3530" y="1115"/>
                <a:ext cx="816" cy="81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Tw Cen MT" pitchFamily="34" charset="0"/>
                </a:endParaRPr>
              </a:p>
            </p:txBody>
          </p:sp>
          <p:grpSp>
            <p:nvGrpSpPr>
              <p:cNvPr id="68714" name="Group 9"/>
              <p:cNvGrpSpPr>
                <a:grpSpLocks/>
              </p:cNvGrpSpPr>
              <p:nvPr/>
            </p:nvGrpSpPr>
            <p:grpSpPr bwMode="auto">
              <a:xfrm>
                <a:off x="3765" y="1351"/>
                <a:ext cx="348" cy="346"/>
                <a:chOff x="1655" y="1208"/>
                <a:chExt cx="579" cy="578"/>
              </a:xfrm>
            </p:grpSpPr>
            <p:sp>
              <p:nvSpPr>
                <p:cNvPr id="68728" name="Oval 10"/>
                <p:cNvSpPr>
                  <a:spLocks noChangeArrowheads="1"/>
                </p:cNvSpPr>
                <p:nvPr/>
              </p:nvSpPr>
              <p:spPr bwMode="auto">
                <a:xfrm>
                  <a:off x="1656" y="1208"/>
                  <a:ext cx="578" cy="57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66FFFF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latin typeface="Tw Cen MT" pitchFamily="34" charset="0"/>
                  </a:endParaRPr>
                </a:p>
              </p:txBody>
            </p:sp>
            <p:sp>
              <p:nvSpPr>
                <p:cNvPr id="68729" name="Oval 11"/>
                <p:cNvSpPr>
                  <a:spLocks noChangeArrowheads="1"/>
                </p:cNvSpPr>
                <p:nvPr/>
              </p:nvSpPr>
              <p:spPr bwMode="auto">
                <a:xfrm>
                  <a:off x="1655" y="1208"/>
                  <a:ext cx="578" cy="57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latin typeface="Tw Cen MT" pitchFamily="34" charset="0"/>
                  </a:endParaRPr>
                </a:p>
              </p:txBody>
            </p:sp>
          </p:grpSp>
          <p:sp>
            <p:nvSpPr>
              <p:cNvPr id="68715" name="Text Box 12"/>
              <p:cNvSpPr txBox="1">
                <a:spLocks noChangeArrowheads="1"/>
              </p:cNvSpPr>
              <p:nvPr/>
            </p:nvSpPr>
            <p:spPr bwMode="auto">
              <a:xfrm>
                <a:off x="3848" y="1430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pt-BR" sz="1200" b="1"/>
                  <a:t>g</a:t>
                </a:r>
                <a:endParaRPr lang="pt-BR" sz="900" b="1"/>
              </a:p>
            </p:txBody>
          </p:sp>
          <p:sp>
            <p:nvSpPr>
              <p:cNvPr id="68716" name="Oval 13"/>
              <p:cNvSpPr>
                <a:spLocks noChangeArrowheads="1"/>
              </p:cNvSpPr>
              <p:nvPr/>
            </p:nvSpPr>
            <p:spPr bwMode="auto">
              <a:xfrm>
                <a:off x="3914" y="1760"/>
                <a:ext cx="347" cy="3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Tw Cen MT" pitchFamily="34" charset="0"/>
                </a:endParaRPr>
              </a:p>
            </p:txBody>
          </p:sp>
          <p:sp>
            <p:nvSpPr>
              <p:cNvPr id="68717" name="Oval 14"/>
              <p:cNvSpPr>
                <a:spLocks noChangeArrowheads="1"/>
              </p:cNvSpPr>
              <p:nvPr/>
            </p:nvSpPr>
            <p:spPr bwMode="auto">
              <a:xfrm>
                <a:off x="4198" y="1388"/>
                <a:ext cx="347" cy="3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Tw Cen MT" pitchFamily="34" charset="0"/>
                </a:endParaRPr>
              </a:p>
            </p:txBody>
          </p:sp>
          <p:sp>
            <p:nvSpPr>
              <p:cNvPr id="68718" name="Oval 15"/>
              <p:cNvSpPr>
                <a:spLocks noChangeArrowheads="1"/>
              </p:cNvSpPr>
              <p:nvPr/>
            </p:nvSpPr>
            <p:spPr bwMode="auto">
              <a:xfrm>
                <a:off x="4038" y="984"/>
                <a:ext cx="347" cy="3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Tw Cen MT" pitchFamily="34" charset="0"/>
                </a:endParaRPr>
              </a:p>
            </p:txBody>
          </p:sp>
          <p:sp>
            <p:nvSpPr>
              <p:cNvPr id="68719" name="Oval 16"/>
              <p:cNvSpPr>
                <a:spLocks noChangeArrowheads="1"/>
              </p:cNvSpPr>
              <p:nvPr/>
            </p:nvSpPr>
            <p:spPr bwMode="auto">
              <a:xfrm>
                <a:off x="3606" y="920"/>
                <a:ext cx="347" cy="3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Tw Cen MT" pitchFamily="34" charset="0"/>
                </a:endParaRPr>
              </a:p>
            </p:txBody>
          </p:sp>
          <p:sp>
            <p:nvSpPr>
              <p:cNvPr id="68720" name="Oval 17"/>
              <p:cNvSpPr>
                <a:spLocks noChangeArrowheads="1"/>
              </p:cNvSpPr>
              <p:nvPr/>
            </p:nvSpPr>
            <p:spPr bwMode="auto">
              <a:xfrm>
                <a:off x="3306" y="1244"/>
                <a:ext cx="347" cy="3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Tw Cen MT" pitchFamily="34" charset="0"/>
                </a:endParaRPr>
              </a:p>
            </p:txBody>
          </p:sp>
          <p:sp>
            <p:nvSpPr>
              <p:cNvPr id="68721" name="Oval 18"/>
              <p:cNvSpPr>
                <a:spLocks noChangeArrowheads="1"/>
              </p:cNvSpPr>
              <p:nvPr/>
            </p:nvSpPr>
            <p:spPr bwMode="auto">
              <a:xfrm>
                <a:off x="3446" y="1684"/>
                <a:ext cx="347" cy="3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Tw Cen MT" pitchFamily="34" charset="0"/>
                </a:endParaRPr>
              </a:p>
            </p:txBody>
          </p:sp>
          <p:sp>
            <p:nvSpPr>
              <p:cNvPr id="68722" name="Text Box 19"/>
              <p:cNvSpPr txBox="1">
                <a:spLocks noChangeArrowheads="1"/>
              </p:cNvSpPr>
              <p:nvPr/>
            </p:nvSpPr>
            <p:spPr bwMode="auto">
              <a:xfrm>
                <a:off x="4004" y="1878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pt-BR" sz="1200" b="1"/>
                  <a:t>i</a:t>
                </a:r>
                <a:endParaRPr lang="pt-BR" sz="900" b="1"/>
              </a:p>
            </p:txBody>
          </p:sp>
          <p:sp>
            <p:nvSpPr>
              <p:cNvPr id="68723" name="Text Box 20"/>
              <p:cNvSpPr txBox="1">
                <a:spLocks noChangeArrowheads="1"/>
              </p:cNvSpPr>
              <p:nvPr/>
            </p:nvSpPr>
            <p:spPr bwMode="auto">
              <a:xfrm>
                <a:off x="4292" y="1474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pt-BR" sz="1200" b="1"/>
                  <a:t>i</a:t>
                </a:r>
                <a:endParaRPr lang="pt-BR" sz="900" b="1"/>
              </a:p>
            </p:txBody>
          </p:sp>
          <p:sp>
            <p:nvSpPr>
              <p:cNvPr id="68724" name="Text Box 21"/>
              <p:cNvSpPr txBox="1">
                <a:spLocks noChangeArrowheads="1"/>
              </p:cNvSpPr>
              <p:nvPr/>
            </p:nvSpPr>
            <p:spPr bwMode="auto">
              <a:xfrm>
                <a:off x="4124" y="1054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pt-BR" sz="1200" b="1"/>
                  <a:t>i</a:t>
                </a:r>
              </a:p>
            </p:txBody>
          </p:sp>
          <p:sp>
            <p:nvSpPr>
              <p:cNvPr id="68725" name="Text Box 22"/>
              <p:cNvSpPr txBox="1">
                <a:spLocks noChangeArrowheads="1"/>
              </p:cNvSpPr>
              <p:nvPr/>
            </p:nvSpPr>
            <p:spPr bwMode="auto">
              <a:xfrm>
                <a:off x="3692" y="990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pt-BR" sz="1200" b="1"/>
                  <a:t>i</a:t>
                </a:r>
              </a:p>
            </p:txBody>
          </p:sp>
          <p:sp>
            <p:nvSpPr>
              <p:cNvPr id="68726" name="Text Box 23"/>
              <p:cNvSpPr txBox="1">
                <a:spLocks noChangeArrowheads="1"/>
              </p:cNvSpPr>
              <p:nvPr/>
            </p:nvSpPr>
            <p:spPr bwMode="auto">
              <a:xfrm>
                <a:off x="3376" y="1330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pt-BR" sz="1200" b="1"/>
                  <a:t>i</a:t>
                </a:r>
                <a:endParaRPr lang="pt-BR" sz="900" b="1"/>
              </a:p>
            </p:txBody>
          </p:sp>
          <p:sp>
            <p:nvSpPr>
              <p:cNvPr id="68727" name="Text Box 24"/>
              <p:cNvSpPr txBox="1">
                <a:spLocks noChangeArrowheads="1"/>
              </p:cNvSpPr>
              <p:nvPr/>
            </p:nvSpPr>
            <p:spPr bwMode="auto">
              <a:xfrm>
                <a:off x="3520" y="1786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pt-BR" sz="1200" b="1"/>
                  <a:t>i</a:t>
                </a:r>
              </a:p>
            </p:txBody>
          </p:sp>
        </p:grpSp>
        <p:sp>
          <p:nvSpPr>
            <p:cNvPr id="68712" name="Text Box 25"/>
            <p:cNvSpPr txBox="1">
              <a:spLocks noChangeArrowheads="1"/>
            </p:cNvSpPr>
            <p:nvPr/>
          </p:nvSpPr>
          <p:spPr bwMode="auto">
            <a:xfrm>
              <a:off x="2928" y="960"/>
              <a:ext cx="15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 b="1">
                  <a:latin typeface="Times New Roman" pitchFamily="18" charset="0"/>
                </a:rPr>
                <a:t>Conhecimento Conceitual</a:t>
              </a:r>
            </a:p>
          </p:txBody>
        </p:sp>
      </p:grpSp>
      <p:grpSp>
        <p:nvGrpSpPr>
          <p:cNvPr id="46" name="Group 26"/>
          <p:cNvGrpSpPr>
            <a:grpSpLocks/>
          </p:cNvGrpSpPr>
          <p:nvPr/>
        </p:nvGrpSpPr>
        <p:grpSpPr bwMode="auto">
          <a:xfrm>
            <a:off x="1282700" y="4100513"/>
            <a:ext cx="2743200" cy="2470150"/>
            <a:chOff x="1008" y="2352"/>
            <a:chExt cx="1728" cy="1556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08" y="2352"/>
              <a:ext cx="1728" cy="153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68698" name="Text Box 28"/>
            <p:cNvSpPr txBox="1">
              <a:spLocks noChangeArrowheads="1"/>
            </p:cNvSpPr>
            <p:nvPr/>
          </p:nvSpPr>
          <p:spPr bwMode="auto">
            <a:xfrm>
              <a:off x="1152" y="3504"/>
              <a:ext cx="129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pt-BR" sz="1500" b="1"/>
                <a:t>Internalização</a:t>
              </a:r>
              <a:endParaRPr lang="pt-BR" sz="1100" b="1"/>
            </a:p>
          </p:txBody>
        </p:sp>
        <p:grpSp>
          <p:nvGrpSpPr>
            <p:cNvPr id="68699" name="Group 29"/>
            <p:cNvGrpSpPr>
              <a:grpSpLocks/>
            </p:cNvGrpSpPr>
            <p:nvPr/>
          </p:nvGrpSpPr>
          <p:grpSpPr bwMode="auto">
            <a:xfrm>
              <a:off x="1200" y="2400"/>
              <a:ext cx="1139" cy="1134"/>
              <a:chOff x="1255" y="2306"/>
              <a:chExt cx="1139" cy="1134"/>
            </a:xfrm>
          </p:grpSpPr>
          <p:grpSp>
            <p:nvGrpSpPr>
              <p:cNvPr id="68701" name="Group 30"/>
              <p:cNvGrpSpPr>
                <a:grpSpLocks/>
              </p:cNvGrpSpPr>
              <p:nvPr/>
            </p:nvGrpSpPr>
            <p:grpSpPr bwMode="auto">
              <a:xfrm>
                <a:off x="1462" y="2975"/>
                <a:ext cx="436" cy="434"/>
                <a:chOff x="1655" y="1208"/>
                <a:chExt cx="579" cy="578"/>
              </a:xfrm>
            </p:grpSpPr>
            <p:sp>
              <p:nvSpPr>
                <p:cNvPr id="68707" name="Oval 31"/>
                <p:cNvSpPr>
                  <a:spLocks noChangeArrowheads="1"/>
                </p:cNvSpPr>
                <p:nvPr/>
              </p:nvSpPr>
              <p:spPr bwMode="auto">
                <a:xfrm>
                  <a:off x="1656" y="1208"/>
                  <a:ext cx="578" cy="57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66FFFF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latin typeface="Tw Cen MT" pitchFamily="34" charset="0"/>
                  </a:endParaRPr>
                </a:p>
              </p:txBody>
            </p:sp>
            <p:sp>
              <p:nvSpPr>
                <p:cNvPr id="68708" name="Oval 32"/>
                <p:cNvSpPr>
                  <a:spLocks noChangeArrowheads="1"/>
                </p:cNvSpPr>
                <p:nvPr/>
              </p:nvSpPr>
              <p:spPr bwMode="auto">
                <a:xfrm>
                  <a:off x="1655" y="1208"/>
                  <a:ext cx="578" cy="57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latin typeface="Tw Cen MT" pitchFamily="34" charset="0"/>
                  </a:endParaRPr>
                </a:p>
              </p:txBody>
            </p:sp>
          </p:grpSp>
          <p:sp>
            <p:nvSpPr>
              <p:cNvPr id="68702" name="Text Box 33"/>
              <p:cNvSpPr txBox="1">
                <a:spLocks noChangeArrowheads="1"/>
              </p:cNvSpPr>
              <p:nvPr/>
            </p:nvSpPr>
            <p:spPr bwMode="auto">
              <a:xfrm>
                <a:off x="1589" y="3098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pt-BR" sz="1200" b="1"/>
                  <a:t>i</a:t>
                </a:r>
                <a:endParaRPr lang="pt-BR" sz="900" b="1"/>
              </a:p>
            </p:txBody>
          </p:sp>
          <p:sp>
            <p:nvSpPr>
              <p:cNvPr id="68703" name="Oval 34"/>
              <p:cNvSpPr>
                <a:spLocks noChangeArrowheads="1"/>
              </p:cNvSpPr>
              <p:nvPr/>
            </p:nvSpPr>
            <p:spPr bwMode="auto">
              <a:xfrm>
                <a:off x="1255" y="2306"/>
                <a:ext cx="1139" cy="113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Tw Cen MT" pitchFamily="34" charset="0"/>
                </a:endParaRPr>
              </a:p>
            </p:txBody>
          </p:sp>
          <p:sp>
            <p:nvSpPr>
              <p:cNvPr id="68704" name="Oval 35"/>
              <p:cNvSpPr>
                <a:spLocks noChangeArrowheads="1"/>
              </p:cNvSpPr>
              <p:nvPr/>
            </p:nvSpPr>
            <p:spPr bwMode="auto">
              <a:xfrm>
                <a:off x="1370" y="2645"/>
                <a:ext cx="793" cy="78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latin typeface="Tw Cen MT" pitchFamily="34" charset="0"/>
                </a:endParaRPr>
              </a:p>
            </p:txBody>
          </p:sp>
          <p:sp>
            <p:nvSpPr>
              <p:cNvPr id="68705" name="Text Box 36"/>
              <p:cNvSpPr txBox="1">
                <a:spLocks noChangeArrowheads="1"/>
              </p:cNvSpPr>
              <p:nvPr/>
            </p:nvSpPr>
            <p:spPr bwMode="auto">
              <a:xfrm>
                <a:off x="1691" y="2717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pt-BR" sz="1200" b="1"/>
                  <a:t>g</a:t>
                </a:r>
                <a:endParaRPr lang="pt-BR" sz="900" b="1"/>
              </a:p>
            </p:txBody>
          </p:sp>
          <p:sp>
            <p:nvSpPr>
              <p:cNvPr id="68706" name="Text Box 37"/>
              <p:cNvSpPr txBox="1">
                <a:spLocks noChangeArrowheads="1"/>
              </p:cNvSpPr>
              <p:nvPr/>
            </p:nvSpPr>
            <p:spPr bwMode="auto">
              <a:xfrm>
                <a:off x="1808" y="2366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pt-BR" sz="1200" b="1"/>
                  <a:t>o</a:t>
                </a:r>
                <a:endParaRPr lang="pt-BR" sz="900" b="1"/>
              </a:p>
            </p:txBody>
          </p:sp>
        </p:grpSp>
        <p:sp>
          <p:nvSpPr>
            <p:cNvPr id="68700" name="Text Box 38"/>
            <p:cNvSpPr txBox="1">
              <a:spLocks noChangeArrowheads="1"/>
            </p:cNvSpPr>
            <p:nvPr/>
          </p:nvSpPr>
          <p:spPr bwMode="auto">
            <a:xfrm>
              <a:off x="1056" y="3696"/>
              <a:ext cx="161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 b="1">
                  <a:latin typeface="Times New Roman" pitchFamily="18" charset="0"/>
                </a:rPr>
                <a:t>Conhecimento Operacional</a:t>
              </a:r>
            </a:p>
          </p:txBody>
        </p:sp>
      </p:grpSp>
      <p:grpSp>
        <p:nvGrpSpPr>
          <p:cNvPr id="59" name="Group 39"/>
          <p:cNvGrpSpPr>
            <a:grpSpLocks/>
          </p:cNvGrpSpPr>
          <p:nvPr/>
        </p:nvGrpSpPr>
        <p:grpSpPr bwMode="auto">
          <a:xfrm>
            <a:off x="4102100" y="3867150"/>
            <a:ext cx="2755900" cy="2674938"/>
            <a:chOff x="2784" y="2205"/>
            <a:chExt cx="1736" cy="1685"/>
          </a:xfrm>
        </p:grpSpPr>
        <p:sp>
          <p:nvSpPr>
            <p:cNvPr id="60" name="Rectangle 40"/>
            <p:cNvSpPr>
              <a:spLocks noChangeArrowheads="1"/>
            </p:cNvSpPr>
            <p:nvPr/>
          </p:nvSpPr>
          <p:spPr bwMode="auto">
            <a:xfrm>
              <a:off x="2784" y="2352"/>
              <a:ext cx="1736" cy="153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68662" name="Text Box 41"/>
            <p:cNvSpPr txBox="1">
              <a:spLocks noChangeArrowheads="1"/>
            </p:cNvSpPr>
            <p:nvPr/>
          </p:nvSpPr>
          <p:spPr bwMode="auto">
            <a:xfrm>
              <a:off x="3120" y="3456"/>
              <a:ext cx="129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pt-BR" sz="1500" b="1"/>
                <a:t>Combinação</a:t>
              </a:r>
              <a:endParaRPr lang="pt-BR" sz="1100" b="1"/>
            </a:p>
          </p:txBody>
        </p:sp>
        <p:grpSp>
          <p:nvGrpSpPr>
            <p:cNvPr id="68663" name="Group 42"/>
            <p:cNvGrpSpPr>
              <a:grpSpLocks/>
            </p:cNvGrpSpPr>
            <p:nvPr/>
          </p:nvGrpSpPr>
          <p:grpSpPr bwMode="auto">
            <a:xfrm>
              <a:off x="3151" y="2754"/>
              <a:ext cx="348" cy="346"/>
              <a:chOff x="3253" y="2681"/>
              <a:chExt cx="348" cy="346"/>
            </a:xfrm>
          </p:grpSpPr>
          <p:grpSp>
            <p:nvGrpSpPr>
              <p:cNvPr id="68693" name="Group 43"/>
              <p:cNvGrpSpPr>
                <a:grpSpLocks/>
              </p:cNvGrpSpPr>
              <p:nvPr/>
            </p:nvGrpSpPr>
            <p:grpSpPr bwMode="auto">
              <a:xfrm>
                <a:off x="3253" y="2681"/>
                <a:ext cx="348" cy="346"/>
                <a:chOff x="1655" y="1208"/>
                <a:chExt cx="579" cy="578"/>
              </a:xfrm>
            </p:grpSpPr>
            <p:sp>
              <p:nvSpPr>
                <p:cNvPr id="68695" name="Oval 44"/>
                <p:cNvSpPr>
                  <a:spLocks noChangeArrowheads="1"/>
                </p:cNvSpPr>
                <p:nvPr/>
              </p:nvSpPr>
              <p:spPr bwMode="auto">
                <a:xfrm>
                  <a:off x="1656" y="1208"/>
                  <a:ext cx="578" cy="57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66FFFF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latin typeface="Tw Cen MT" pitchFamily="34" charset="0"/>
                  </a:endParaRPr>
                </a:p>
              </p:txBody>
            </p:sp>
            <p:sp>
              <p:nvSpPr>
                <p:cNvPr id="68696" name="Oval 45"/>
                <p:cNvSpPr>
                  <a:spLocks noChangeArrowheads="1"/>
                </p:cNvSpPr>
                <p:nvPr/>
              </p:nvSpPr>
              <p:spPr bwMode="auto">
                <a:xfrm>
                  <a:off x="1655" y="1208"/>
                  <a:ext cx="578" cy="57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latin typeface="Tw Cen MT" pitchFamily="34" charset="0"/>
                  </a:endParaRPr>
                </a:p>
              </p:txBody>
            </p:sp>
          </p:grpSp>
          <p:sp>
            <p:nvSpPr>
              <p:cNvPr id="68694" name="Text Box 46"/>
              <p:cNvSpPr txBox="1">
                <a:spLocks noChangeArrowheads="1"/>
              </p:cNvSpPr>
              <p:nvPr/>
            </p:nvSpPr>
            <p:spPr bwMode="auto">
              <a:xfrm>
                <a:off x="3336" y="2760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pt-BR" sz="1200" b="1"/>
                  <a:t>g</a:t>
                </a:r>
                <a:endParaRPr lang="pt-BR" sz="900" b="1"/>
              </a:p>
            </p:txBody>
          </p:sp>
        </p:grpSp>
        <p:grpSp>
          <p:nvGrpSpPr>
            <p:cNvPr id="68664" name="Group 47"/>
            <p:cNvGrpSpPr>
              <a:grpSpLocks/>
            </p:cNvGrpSpPr>
            <p:nvPr/>
          </p:nvGrpSpPr>
          <p:grpSpPr bwMode="auto">
            <a:xfrm>
              <a:off x="3863" y="2750"/>
              <a:ext cx="348" cy="346"/>
              <a:chOff x="3965" y="2677"/>
              <a:chExt cx="348" cy="346"/>
            </a:xfrm>
          </p:grpSpPr>
          <p:grpSp>
            <p:nvGrpSpPr>
              <p:cNvPr id="68689" name="Group 48"/>
              <p:cNvGrpSpPr>
                <a:grpSpLocks/>
              </p:cNvGrpSpPr>
              <p:nvPr/>
            </p:nvGrpSpPr>
            <p:grpSpPr bwMode="auto">
              <a:xfrm>
                <a:off x="3965" y="2677"/>
                <a:ext cx="348" cy="346"/>
                <a:chOff x="1655" y="1208"/>
                <a:chExt cx="579" cy="578"/>
              </a:xfrm>
            </p:grpSpPr>
            <p:sp>
              <p:nvSpPr>
                <p:cNvPr id="68691" name="Oval 49"/>
                <p:cNvSpPr>
                  <a:spLocks noChangeArrowheads="1"/>
                </p:cNvSpPr>
                <p:nvPr/>
              </p:nvSpPr>
              <p:spPr bwMode="auto">
                <a:xfrm>
                  <a:off x="1656" y="1208"/>
                  <a:ext cx="578" cy="57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66FFFF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latin typeface="Tw Cen MT" pitchFamily="34" charset="0"/>
                  </a:endParaRPr>
                </a:p>
              </p:txBody>
            </p:sp>
            <p:sp>
              <p:nvSpPr>
                <p:cNvPr id="68692" name="Oval 50"/>
                <p:cNvSpPr>
                  <a:spLocks noChangeArrowheads="1"/>
                </p:cNvSpPr>
                <p:nvPr/>
              </p:nvSpPr>
              <p:spPr bwMode="auto">
                <a:xfrm>
                  <a:off x="1655" y="1208"/>
                  <a:ext cx="578" cy="57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latin typeface="Tw Cen MT" pitchFamily="34" charset="0"/>
                  </a:endParaRPr>
                </a:p>
              </p:txBody>
            </p:sp>
          </p:grpSp>
          <p:sp>
            <p:nvSpPr>
              <p:cNvPr id="68690" name="Text Box 51"/>
              <p:cNvSpPr txBox="1">
                <a:spLocks noChangeArrowheads="1"/>
              </p:cNvSpPr>
              <p:nvPr/>
            </p:nvSpPr>
            <p:spPr bwMode="auto">
              <a:xfrm>
                <a:off x="4048" y="2756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pt-BR" sz="1200" b="1"/>
                  <a:t>g</a:t>
                </a:r>
              </a:p>
            </p:txBody>
          </p:sp>
        </p:grpSp>
        <p:grpSp>
          <p:nvGrpSpPr>
            <p:cNvPr id="68665" name="Group 52"/>
            <p:cNvGrpSpPr>
              <a:grpSpLocks/>
            </p:cNvGrpSpPr>
            <p:nvPr/>
          </p:nvGrpSpPr>
          <p:grpSpPr bwMode="auto">
            <a:xfrm>
              <a:off x="3507" y="2400"/>
              <a:ext cx="348" cy="1054"/>
              <a:chOff x="3609" y="2327"/>
              <a:chExt cx="348" cy="1054"/>
            </a:xfrm>
          </p:grpSpPr>
          <p:grpSp>
            <p:nvGrpSpPr>
              <p:cNvPr id="68679" name="Group 53"/>
              <p:cNvGrpSpPr>
                <a:grpSpLocks/>
              </p:cNvGrpSpPr>
              <p:nvPr/>
            </p:nvGrpSpPr>
            <p:grpSpPr bwMode="auto">
              <a:xfrm>
                <a:off x="3609" y="2327"/>
                <a:ext cx="348" cy="346"/>
                <a:chOff x="3165" y="2731"/>
                <a:chExt cx="348" cy="346"/>
              </a:xfrm>
            </p:grpSpPr>
            <p:grpSp>
              <p:nvGrpSpPr>
                <p:cNvPr id="68685" name="Group 54"/>
                <p:cNvGrpSpPr>
                  <a:grpSpLocks/>
                </p:cNvGrpSpPr>
                <p:nvPr/>
              </p:nvGrpSpPr>
              <p:grpSpPr bwMode="auto">
                <a:xfrm>
                  <a:off x="3165" y="2731"/>
                  <a:ext cx="348" cy="346"/>
                  <a:chOff x="1655" y="1208"/>
                  <a:chExt cx="579" cy="578"/>
                </a:xfrm>
              </p:grpSpPr>
              <p:sp>
                <p:nvSpPr>
                  <p:cNvPr id="68687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656" y="1208"/>
                    <a:ext cx="578" cy="57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66FFFF"/>
                      </a:gs>
                    </a:gsLst>
                    <a:path path="shape">
                      <a:fillToRect l="50000" t="50000" r="50000" b="50000"/>
                    </a:path>
                  </a:gra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>
                      <a:latin typeface="Tw Cen MT" pitchFamily="34" charset="0"/>
                    </a:endParaRPr>
                  </a:p>
                </p:txBody>
              </p:sp>
              <p:sp>
                <p:nvSpPr>
                  <p:cNvPr id="68688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655" y="1208"/>
                    <a:ext cx="578" cy="57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>
                      <a:latin typeface="Tw Cen MT" pitchFamily="34" charset="0"/>
                    </a:endParaRPr>
                  </a:p>
                </p:txBody>
              </p:sp>
            </p:grpSp>
            <p:sp>
              <p:nvSpPr>
                <p:cNvPr id="6868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248" y="2810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pt-BR" sz="1200" b="1"/>
                    <a:t>g</a:t>
                  </a:r>
                  <a:endParaRPr lang="pt-BR" sz="900" b="1"/>
                </a:p>
              </p:txBody>
            </p:sp>
          </p:grpSp>
          <p:grpSp>
            <p:nvGrpSpPr>
              <p:cNvPr id="68680" name="Group 58"/>
              <p:cNvGrpSpPr>
                <a:grpSpLocks/>
              </p:cNvGrpSpPr>
              <p:nvPr/>
            </p:nvGrpSpPr>
            <p:grpSpPr bwMode="auto">
              <a:xfrm>
                <a:off x="3609" y="3035"/>
                <a:ext cx="348" cy="346"/>
                <a:chOff x="3165" y="2731"/>
                <a:chExt cx="348" cy="346"/>
              </a:xfrm>
            </p:grpSpPr>
            <p:grpSp>
              <p:nvGrpSpPr>
                <p:cNvPr id="68681" name="Group 59"/>
                <p:cNvGrpSpPr>
                  <a:grpSpLocks/>
                </p:cNvGrpSpPr>
                <p:nvPr/>
              </p:nvGrpSpPr>
              <p:grpSpPr bwMode="auto">
                <a:xfrm>
                  <a:off x="3165" y="2731"/>
                  <a:ext cx="348" cy="346"/>
                  <a:chOff x="1655" y="1208"/>
                  <a:chExt cx="579" cy="578"/>
                </a:xfrm>
              </p:grpSpPr>
              <p:sp>
                <p:nvSpPr>
                  <p:cNvPr id="68683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1656" y="1208"/>
                    <a:ext cx="578" cy="57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66FFFF"/>
                      </a:gs>
                    </a:gsLst>
                    <a:path path="shape">
                      <a:fillToRect l="50000" t="50000" r="50000" b="50000"/>
                    </a:path>
                  </a:gra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>
                      <a:latin typeface="Tw Cen MT" pitchFamily="34" charset="0"/>
                    </a:endParaRPr>
                  </a:p>
                </p:txBody>
              </p:sp>
              <p:sp>
                <p:nvSpPr>
                  <p:cNvPr id="68684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1655" y="1208"/>
                    <a:ext cx="578" cy="57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>
                      <a:latin typeface="Tw Cen MT" pitchFamily="34" charset="0"/>
                    </a:endParaRPr>
                  </a:p>
                </p:txBody>
              </p:sp>
            </p:grpSp>
            <p:sp>
              <p:nvSpPr>
                <p:cNvPr id="6868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248" y="2810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pt-BR" sz="1200" b="1"/>
                    <a:t>g</a:t>
                  </a:r>
                </a:p>
              </p:txBody>
            </p:sp>
          </p:grpSp>
        </p:grpSp>
        <p:sp>
          <p:nvSpPr>
            <p:cNvPr id="68666" name="Oval 63"/>
            <p:cNvSpPr>
              <a:spLocks noChangeArrowheads="1"/>
            </p:cNvSpPr>
            <p:nvPr/>
          </p:nvSpPr>
          <p:spPr bwMode="auto">
            <a:xfrm>
              <a:off x="3153" y="2402"/>
              <a:ext cx="1056" cy="10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Tw Cen MT" pitchFamily="34" charset="0"/>
              </a:endParaRPr>
            </a:p>
          </p:txBody>
        </p:sp>
        <p:sp>
          <p:nvSpPr>
            <p:cNvPr id="68667" name="Text Box 64"/>
            <p:cNvSpPr txBox="1">
              <a:spLocks noChangeArrowheads="1"/>
            </p:cNvSpPr>
            <p:nvPr/>
          </p:nvSpPr>
          <p:spPr bwMode="auto">
            <a:xfrm>
              <a:off x="3590" y="283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pt-BR" sz="1200" b="1"/>
                <a:t>o</a:t>
              </a:r>
              <a:endParaRPr lang="pt-BR" sz="900" b="1"/>
            </a:p>
          </p:txBody>
        </p:sp>
        <p:grpSp>
          <p:nvGrpSpPr>
            <p:cNvPr id="68668" name="Group 65"/>
            <p:cNvGrpSpPr>
              <a:grpSpLocks/>
            </p:cNvGrpSpPr>
            <p:nvPr/>
          </p:nvGrpSpPr>
          <p:grpSpPr bwMode="auto">
            <a:xfrm>
              <a:off x="3386" y="2633"/>
              <a:ext cx="588" cy="188"/>
              <a:chOff x="3488" y="2560"/>
              <a:chExt cx="588" cy="188"/>
            </a:xfrm>
          </p:grpSpPr>
          <p:sp>
            <p:nvSpPr>
              <p:cNvPr id="68677" name="Line 66"/>
              <p:cNvSpPr>
                <a:spLocks noChangeShapeType="1"/>
              </p:cNvSpPr>
              <p:nvPr/>
            </p:nvSpPr>
            <p:spPr bwMode="auto">
              <a:xfrm>
                <a:off x="3884" y="2560"/>
                <a:ext cx="192" cy="1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8678" name="Line 67"/>
              <p:cNvSpPr>
                <a:spLocks noChangeShapeType="1"/>
              </p:cNvSpPr>
              <p:nvPr/>
            </p:nvSpPr>
            <p:spPr bwMode="auto">
              <a:xfrm flipH="1">
                <a:off x="3488" y="2560"/>
                <a:ext cx="192" cy="1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8669" name="Group 68"/>
            <p:cNvGrpSpPr>
              <a:grpSpLocks/>
            </p:cNvGrpSpPr>
            <p:nvPr/>
          </p:nvGrpSpPr>
          <p:grpSpPr bwMode="auto">
            <a:xfrm flipV="1">
              <a:off x="3386" y="3029"/>
              <a:ext cx="588" cy="188"/>
              <a:chOff x="3488" y="2560"/>
              <a:chExt cx="588" cy="188"/>
            </a:xfrm>
          </p:grpSpPr>
          <p:sp>
            <p:nvSpPr>
              <p:cNvPr id="68675" name="Line 69"/>
              <p:cNvSpPr>
                <a:spLocks noChangeShapeType="1"/>
              </p:cNvSpPr>
              <p:nvPr/>
            </p:nvSpPr>
            <p:spPr bwMode="auto">
              <a:xfrm>
                <a:off x="3884" y="2560"/>
                <a:ext cx="192" cy="1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8676" name="Line 70"/>
              <p:cNvSpPr>
                <a:spLocks noChangeShapeType="1"/>
              </p:cNvSpPr>
              <p:nvPr/>
            </p:nvSpPr>
            <p:spPr bwMode="auto">
              <a:xfrm flipH="1">
                <a:off x="3488" y="2560"/>
                <a:ext cx="192" cy="1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8670" name="Freeform 71"/>
            <p:cNvSpPr>
              <a:spLocks/>
            </p:cNvSpPr>
            <p:nvPr/>
          </p:nvSpPr>
          <p:spPr bwMode="auto">
            <a:xfrm rot="2907997">
              <a:off x="4013" y="2283"/>
              <a:ext cx="387" cy="247"/>
            </a:xfrm>
            <a:custGeom>
              <a:avLst/>
              <a:gdLst>
                <a:gd name="T0" fmla="*/ 0 w 1163"/>
                <a:gd name="T1" fmla="*/ 0 h 742"/>
                <a:gd name="T2" fmla="*/ 0 w 1163"/>
                <a:gd name="T3" fmla="*/ 55 h 742"/>
                <a:gd name="T4" fmla="*/ 84 w 1163"/>
                <a:gd name="T5" fmla="*/ 70 h 742"/>
                <a:gd name="T6" fmla="*/ 161 w 1163"/>
                <a:gd name="T7" fmla="*/ 88 h 742"/>
                <a:gd name="T8" fmla="*/ 231 w 1163"/>
                <a:gd name="T9" fmla="*/ 110 h 742"/>
                <a:gd name="T10" fmla="*/ 303 w 1163"/>
                <a:gd name="T11" fmla="*/ 132 h 742"/>
                <a:gd name="T12" fmla="*/ 364 w 1163"/>
                <a:gd name="T13" fmla="*/ 154 h 742"/>
                <a:gd name="T14" fmla="*/ 415 w 1163"/>
                <a:gd name="T15" fmla="*/ 176 h 742"/>
                <a:gd name="T16" fmla="*/ 463 w 1163"/>
                <a:gd name="T17" fmla="*/ 196 h 742"/>
                <a:gd name="T18" fmla="*/ 518 w 1163"/>
                <a:gd name="T19" fmla="*/ 221 h 742"/>
                <a:gd name="T20" fmla="*/ 566 w 1163"/>
                <a:gd name="T21" fmla="*/ 251 h 742"/>
                <a:gd name="T22" fmla="*/ 621 w 1163"/>
                <a:gd name="T23" fmla="*/ 287 h 742"/>
                <a:gd name="T24" fmla="*/ 665 w 1163"/>
                <a:gd name="T25" fmla="*/ 320 h 742"/>
                <a:gd name="T26" fmla="*/ 709 w 1163"/>
                <a:gd name="T27" fmla="*/ 353 h 742"/>
                <a:gd name="T28" fmla="*/ 749 w 1163"/>
                <a:gd name="T29" fmla="*/ 390 h 742"/>
                <a:gd name="T30" fmla="*/ 800 w 1163"/>
                <a:gd name="T31" fmla="*/ 434 h 742"/>
                <a:gd name="T32" fmla="*/ 855 w 1163"/>
                <a:gd name="T33" fmla="*/ 485 h 742"/>
                <a:gd name="T34" fmla="*/ 887 w 1163"/>
                <a:gd name="T35" fmla="*/ 522 h 742"/>
                <a:gd name="T36" fmla="*/ 920 w 1163"/>
                <a:gd name="T37" fmla="*/ 561 h 742"/>
                <a:gd name="T38" fmla="*/ 953 w 1163"/>
                <a:gd name="T39" fmla="*/ 599 h 742"/>
                <a:gd name="T40" fmla="*/ 982 w 1163"/>
                <a:gd name="T41" fmla="*/ 635 h 742"/>
                <a:gd name="T42" fmla="*/ 1019 w 1163"/>
                <a:gd name="T43" fmla="*/ 694 h 742"/>
                <a:gd name="T44" fmla="*/ 1041 w 1163"/>
                <a:gd name="T45" fmla="*/ 742 h 742"/>
                <a:gd name="T46" fmla="*/ 1163 w 1163"/>
                <a:gd name="T47" fmla="*/ 727 h 742"/>
                <a:gd name="T48" fmla="*/ 1123 w 1163"/>
                <a:gd name="T49" fmla="*/ 646 h 742"/>
                <a:gd name="T50" fmla="*/ 1063 w 1163"/>
                <a:gd name="T51" fmla="*/ 561 h 742"/>
                <a:gd name="T52" fmla="*/ 1001 w 1163"/>
                <a:gd name="T53" fmla="*/ 489 h 742"/>
                <a:gd name="T54" fmla="*/ 920 w 1163"/>
                <a:gd name="T55" fmla="*/ 412 h 742"/>
                <a:gd name="T56" fmla="*/ 811 w 1163"/>
                <a:gd name="T57" fmla="*/ 302 h 742"/>
                <a:gd name="T58" fmla="*/ 690 w 1163"/>
                <a:gd name="T59" fmla="*/ 210 h 742"/>
                <a:gd name="T60" fmla="*/ 562 w 1163"/>
                <a:gd name="T61" fmla="*/ 132 h 742"/>
                <a:gd name="T62" fmla="*/ 448 w 1163"/>
                <a:gd name="T63" fmla="*/ 84 h 742"/>
                <a:gd name="T64" fmla="*/ 307 w 1163"/>
                <a:gd name="T65" fmla="*/ 37 h 742"/>
                <a:gd name="T66" fmla="*/ 190 w 1163"/>
                <a:gd name="T67" fmla="*/ 19 h 742"/>
                <a:gd name="T68" fmla="*/ 0 w 1163"/>
                <a:gd name="T69" fmla="*/ 0 h 7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63"/>
                <a:gd name="T106" fmla="*/ 0 h 742"/>
                <a:gd name="T107" fmla="*/ 1163 w 1163"/>
                <a:gd name="T108" fmla="*/ 742 h 74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63" h="742">
                  <a:moveTo>
                    <a:pt x="0" y="0"/>
                  </a:moveTo>
                  <a:lnTo>
                    <a:pt x="0" y="55"/>
                  </a:lnTo>
                  <a:lnTo>
                    <a:pt x="84" y="70"/>
                  </a:lnTo>
                  <a:lnTo>
                    <a:pt x="161" y="88"/>
                  </a:lnTo>
                  <a:lnTo>
                    <a:pt x="231" y="110"/>
                  </a:lnTo>
                  <a:lnTo>
                    <a:pt x="303" y="132"/>
                  </a:lnTo>
                  <a:lnTo>
                    <a:pt x="364" y="154"/>
                  </a:lnTo>
                  <a:lnTo>
                    <a:pt x="415" y="176"/>
                  </a:lnTo>
                  <a:lnTo>
                    <a:pt x="463" y="196"/>
                  </a:lnTo>
                  <a:lnTo>
                    <a:pt x="518" y="221"/>
                  </a:lnTo>
                  <a:lnTo>
                    <a:pt x="566" y="251"/>
                  </a:lnTo>
                  <a:lnTo>
                    <a:pt x="621" y="287"/>
                  </a:lnTo>
                  <a:lnTo>
                    <a:pt x="665" y="320"/>
                  </a:lnTo>
                  <a:lnTo>
                    <a:pt x="709" y="353"/>
                  </a:lnTo>
                  <a:lnTo>
                    <a:pt x="749" y="390"/>
                  </a:lnTo>
                  <a:lnTo>
                    <a:pt x="800" y="434"/>
                  </a:lnTo>
                  <a:lnTo>
                    <a:pt x="855" y="485"/>
                  </a:lnTo>
                  <a:lnTo>
                    <a:pt x="887" y="522"/>
                  </a:lnTo>
                  <a:lnTo>
                    <a:pt x="920" y="561"/>
                  </a:lnTo>
                  <a:lnTo>
                    <a:pt x="953" y="599"/>
                  </a:lnTo>
                  <a:lnTo>
                    <a:pt x="982" y="635"/>
                  </a:lnTo>
                  <a:lnTo>
                    <a:pt x="1019" y="694"/>
                  </a:lnTo>
                  <a:lnTo>
                    <a:pt x="1041" y="742"/>
                  </a:lnTo>
                  <a:lnTo>
                    <a:pt x="1163" y="727"/>
                  </a:lnTo>
                  <a:lnTo>
                    <a:pt x="1123" y="646"/>
                  </a:lnTo>
                  <a:lnTo>
                    <a:pt x="1063" y="561"/>
                  </a:lnTo>
                  <a:lnTo>
                    <a:pt x="1001" y="489"/>
                  </a:lnTo>
                  <a:lnTo>
                    <a:pt x="920" y="412"/>
                  </a:lnTo>
                  <a:lnTo>
                    <a:pt x="811" y="302"/>
                  </a:lnTo>
                  <a:lnTo>
                    <a:pt x="690" y="210"/>
                  </a:lnTo>
                  <a:lnTo>
                    <a:pt x="562" y="132"/>
                  </a:lnTo>
                  <a:lnTo>
                    <a:pt x="448" y="84"/>
                  </a:lnTo>
                  <a:lnTo>
                    <a:pt x="307" y="37"/>
                  </a:lnTo>
                  <a:lnTo>
                    <a:pt x="19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Tw Cen MT" pitchFamily="34" charset="0"/>
              </a:endParaRPr>
            </a:p>
          </p:txBody>
        </p:sp>
        <p:sp>
          <p:nvSpPr>
            <p:cNvPr id="68671" name="Freeform 72"/>
            <p:cNvSpPr>
              <a:spLocks/>
            </p:cNvSpPr>
            <p:nvPr/>
          </p:nvSpPr>
          <p:spPr bwMode="auto">
            <a:xfrm rot="2907997">
              <a:off x="4233" y="2707"/>
              <a:ext cx="200" cy="177"/>
            </a:xfrm>
            <a:custGeom>
              <a:avLst/>
              <a:gdLst>
                <a:gd name="T0" fmla="*/ 0 w 602"/>
                <a:gd name="T1" fmla="*/ 409 h 530"/>
                <a:gd name="T2" fmla="*/ 0 w 602"/>
                <a:gd name="T3" fmla="*/ 530 h 530"/>
                <a:gd name="T4" fmla="*/ 24 w 602"/>
                <a:gd name="T5" fmla="*/ 500 h 530"/>
                <a:gd name="T6" fmla="*/ 51 w 602"/>
                <a:gd name="T7" fmla="*/ 468 h 530"/>
                <a:gd name="T8" fmla="*/ 86 w 602"/>
                <a:gd name="T9" fmla="*/ 435 h 530"/>
                <a:gd name="T10" fmla="*/ 130 w 602"/>
                <a:gd name="T11" fmla="*/ 397 h 530"/>
                <a:gd name="T12" fmla="*/ 173 w 602"/>
                <a:gd name="T13" fmla="*/ 355 h 530"/>
                <a:gd name="T14" fmla="*/ 217 w 602"/>
                <a:gd name="T15" fmla="*/ 316 h 530"/>
                <a:gd name="T16" fmla="*/ 257 w 602"/>
                <a:gd name="T17" fmla="*/ 283 h 530"/>
                <a:gd name="T18" fmla="*/ 294 w 602"/>
                <a:gd name="T19" fmla="*/ 254 h 530"/>
                <a:gd name="T20" fmla="*/ 334 w 602"/>
                <a:gd name="T21" fmla="*/ 227 h 530"/>
                <a:gd name="T22" fmla="*/ 376 w 602"/>
                <a:gd name="T23" fmla="*/ 200 h 530"/>
                <a:gd name="T24" fmla="*/ 425 w 602"/>
                <a:gd name="T25" fmla="*/ 172 h 530"/>
                <a:gd name="T26" fmla="*/ 470 w 602"/>
                <a:gd name="T27" fmla="*/ 150 h 530"/>
                <a:gd name="T28" fmla="*/ 517 w 602"/>
                <a:gd name="T29" fmla="*/ 131 h 530"/>
                <a:gd name="T30" fmla="*/ 565 w 602"/>
                <a:gd name="T31" fmla="*/ 110 h 530"/>
                <a:gd name="T32" fmla="*/ 602 w 602"/>
                <a:gd name="T33" fmla="*/ 93 h 530"/>
                <a:gd name="T34" fmla="*/ 602 w 602"/>
                <a:gd name="T35" fmla="*/ 0 h 530"/>
                <a:gd name="T36" fmla="*/ 536 w 602"/>
                <a:gd name="T37" fmla="*/ 18 h 530"/>
                <a:gd name="T38" fmla="*/ 440 w 602"/>
                <a:gd name="T39" fmla="*/ 60 h 530"/>
                <a:gd name="T40" fmla="*/ 316 w 602"/>
                <a:gd name="T41" fmla="*/ 112 h 530"/>
                <a:gd name="T42" fmla="*/ 226 w 602"/>
                <a:gd name="T43" fmla="*/ 169 h 530"/>
                <a:gd name="T44" fmla="*/ 143 w 602"/>
                <a:gd name="T45" fmla="*/ 249 h 530"/>
                <a:gd name="T46" fmla="*/ 61 w 602"/>
                <a:gd name="T47" fmla="*/ 316 h 530"/>
                <a:gd name="T48" fmla="*/ 0 w 602"/>
                <a:gd name="T49" fmla="*/ 381 h 530"/>
                <a:gd name="T50" fmla="*/ 0 w 602"/>
                <a:gd name="T51" fmla="*/ 529 h 530"/>
                <a:gd name="T52" fmla="*/ 0 w 602"/>
                <a:gd name="T53" fmla="*/ 526 h 530"/>
                <a:gd name="T54" fmla="*/ 0 w 602"/>
                <a:gd name="T55" fmla="*/ 409 h 5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02"/>
                <a:gd name="T85" fmla="*/ 0 h 530"/>
                <a:gd name="T86" fmla="*/ 602 w 602"/>
                <a:gd name="T87" fmla="*/ 530 h 5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02" h="530">
                  <a:moveTo>
                    <a:pt x="0" y="409"/>
                  </a:moveTo>
                  <a:lnTo>
                    <a:pt x="0" y="530"/>
                  </a:lnTo>
                  <a:lnTo>
                    <a:pt x="24" y="500"/>
                  </a:lnTo>
                  <a:lnTo>
                    <a:pt x="51" y="468"/>
                  </a:lnTo>
                  <a:lnTo>
                    <a:pt x="86" y="435"/>
                  </a:lnTo>
                  <a:lnTo>
                    <a:pt x="130" y="397"/>
                  </a:lnTo>
                  <a:lnTo>
                    <a:pt x="173" y="355"/>
                  </a:lnTo>
                  <a:lnTo>
                    <a:pt x="217" y="316"/>
                  </a:lnTo>
                  <a:lnTo>
                    <a:pt x="257" y="283"/>
                  </a:lnTo>
                  <a:lnTo>
                    <a:pt x="294" y="254"/>
                  </a:lnTo>
                  <a:lnTo>
                    <a:pt x="334" y="227"/>
                  </a:lnTo>
                  <a:lnTo>
                    <a:pt x="376" y="200"/>
                  </a:lnTo>
                  <a:lnTo>
                    <a:pt x="425" y="172"/>
                  </a:lnTo>
                  <a:lnTo>
                    <a:pt x="470" y="150"/>
                  </a:lnTo>
                  <a:lnTo>
                    <a:pt x="517" y="131"/>
                  </a:lnTo>
                  <a:lnTo>
                    <a:pt x="565" y="110"/>
                  </a:lnTo>
                  <a:lnTo>
                    <a:pt x="602" y="93"/>
                  </a:lnTo>
                  <a:lnTo>
                    <a:pt x="602" y="0"/>
                  </a:lnTo>
                  <a:lnTo>
                    <a:pt x="536" y="18"/>
                  </a:lnTo>
                  <a:lnTo>
                    <a:pt x="440" y="60"/>
                  </a:lnTo>
                  <a:lnTo>
                    <a:pt x="316" y="112"/>
                  </a:lnTo>
                  <a:lnTo>
                    <a:pt x="226" y="169"/>
                  </a:lnTo>
                  <a:lnTo>
                    <a:pt x="143" y="249"/>
                  </a:lnTo>
                  <a:lnTo>
                    <a:pt x="61" y="316"/>
                  </a:lnTo>
                  <a:lnTo>
                    <a:pt x="0" y="381"/>
                  </a:lnTo>
                  <a:lnTo>
                    <a:pt x="0" y="529"/>
                  </a:lnTo>
                  <a:lnTo>
                    <a:pt x="0" y="526"/>
                  </a:lnTo>
                  <a:lnTo>
                    <a:pt x="0" y="409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Tw Cen MT" pitchFamily="34" charset="0"/>
              </a:endParaRPr>
            </a:p>
          </p:txBody>
        </p:sp>
        <p:sp>
          <p:nvSpPr>
            <p:cNvPr id="68672" name="Freeform 73"/>
            <p:cNvSpPr>
              <a:spLocks/>
            </p:cNvSpPr>
            <p:nvPr/>
          </p:nvSpPr>
          <p:spPr bwMode="auto">
            <a:xfrm rot="2907997">
              <a:off x="4042" y="2597"/>
              <a:ext cx="240" cy="110"/>
            </a:xfrm>
            <a:custGeom>
              <a:avLst/>
              <a:gdLst>
                <a:gd name="T0" fmla="*/ 0 w 720"/>
                <a:gd name="T1" fmla="*/ 0 h 330"/>
                <a:gd name="T2" fmla="*/ 0 w 720"/>
                <a:gd name="T3" fmla="*/ 101 h 330"/>
                <a:gd name="T4" fmla="*/ 47 w 720"/>
                <a:gd name="T5" fmla="*/ 110 h 330"/>
                <a:gd name="T6" fmla="*/ 94 w 720"/>
                <a:gd name="T7" fmla="*/ 119 h 330"/>
                <a:gd name="T8" fmla="*/ 140 w 720"/>
                <a:gd name="T9" fmla="*/ 130 h 330"/>
                <a:gd name="T10" fmla="*/ 186 w 720"/>
                <a:gd name="T11" fmla="*/ 141 h 330"/>
                <a:gd name="T12" fmla="*/ 240 w 720"/>
                <a:gd name="T13" fmla="*/ 154 h 330"/>
                <a:gd name="T14" fmla="*/ 298 w 720"/>
                <a:gd name="T15" fmla="*/ 169 h 330"/>
                <a:gd name="T16" fmla="*/ 372 w 720"/>
                <a:gd name="T17" fmla="*/ 191 h 330"/>
                <a:gd name="T18" fmla="*/ 443 w 720"/>
                <a:gd name="T19" fmla="*/ 210 h 330"/>
                <a:gd name="T20" fmla="*/ 489 w 720"/>
                <a:gd name="T21" fmla="*/ 226 h 330"/>
                <a:gd name="T22" fmla="*/ 544 w 720"/>
                <a:gd name="T23" fmla="*/ 248 h 330"/>
                <a:gd name="T24" fmla="*/ 604 w 720"/>
                <a:gd name="T25" fmla="*/ 272 h 330"/>
                <a:gd name="T26" fmla="*/ 658 w 720"/>
                <a:gd name="T27" fmla="*/ 297 h 330"/>
                <a:gd name="T28" fmla="*/ 697 w 720"/>
                <a:gd name="T29" fmla="*/ 316 h 330"/>
                <a:gd name="T30" fmla="*/ 720 w 720"/>
                <a:gd name="T31" fmla="*/ 330 h 330"/>
                <a:gd name="T32" fmla="*/ 720 w 720"/>
                <a:gd name="T33" fmla="*/ 204 h 330"/>
                <a:gd name="T34" fmla="*/ 675 w 720"/>
                <a:gd name="T35" fmla="*/ 172 h 330"/>
                <a:gd name="T36" fmla="*/ 584 w 720"/>
                <a:gd name="T37" fmla="*/ 128 h 330"/>
                <a:gd name="T38" fmla="*/ 479 w 720"/>
                <a:gd name="T39" fmla="*/ 84 h 330"/>
                <a:gd name="T40" fmla="*/ 385 w 720"/>
                <a:gd name="T41" fmla="*/ 60 h 330"/>
                <a:gd name="T42" fmla="*/ 276 w 720"/>
                <a:gd name="T43" fmla="*/ 29 h 330"/>
                <a:gd name="T44" fmla="*/ 168 w 720"/>
                <a:gd name="T45" fmla="*/ 9 h 330"/>
                <a:gd name="T46" fmla="*/ 91 w 720"/>
                <a:gd name="T47" fmla="*/ 1 h 330"/>
                <a:gd name="T48" fmla="*/ 0 w 720"/>
                <a:gd name="T49" fmla="*/ 0 h 33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20"/>
                <a:gd name="T76" fmla="*/ 0 h 330"/>
                <a:gd name="T77" fmla="*/ 720 w 720"/>
                <a:gd name="T78" fmla="*/ 330 h 33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20" h="330">
                  <a:moveTo>
                    <a:pt x="0" y="0"/>
                  </a:moveTo>
                  <a:lnTo>
                    <a:pt x="0" y="101"/>
                  </a:lnTo>
                  <a:lnTo>
                    <a:pt x="47" y="110"/>
                  </a:lnTo>
                  <a:lnTo>
                    <a:pt x="94" y="119"/>
                  </a:lnTo>
                  <a:lnTo>
                    <a:pt x="140" y="130"/>
                  </a:lnTo>
                  <a:lnTo>
                    <a:pt x="186" y="141"/>
                  </a:lnTo>
                  <a:lnTo>
                    <a:pt x="240" y="154"/>
                  </a:lnTo>
                  <a:lnTo>
                    <a:pt x="298" y="169"/>
                  </a:lnTo>
                  <a:lnTo>
                    <a:pt x="372" y="191"/>
                  </a:lnTo>
                  <a:lnTo>
                    <a:pt x="443" y="210"/>
                  </a:lnTo>
                  <a:lnTo>
                    <a:pt x="489" y="226"/>
                  </a:lnTo>
                  <a:lnTo>
                    <a:pt x="544" y="248"/>
                  </a:lnTo>
                  <a:lnTo>
                    <a:pt x="604" y="272"/>
                  </a:lnTo>
                  <a:lnTo>
                    <a:pt x="658" y="297"/>
                  </a:lnTo>
                  <a:lnTo>
                    <a:pt x="697" y="316"/>
                  </a:lnTo>
                  <a:lnTo>
                    <a:pt x="720" y="330"/>
                  </a:lnTo>
                  <a:lnTo>
                    <a:pt x="720" y="204"/>
                  </a:lnTo>
                  <a:lnTo>
                    <a:pt x="675" y="172"/>
                  </a:lnTo>
                  <a:lnTo>
                    <a:pt x="584" y="128"/>
                  </a:lnTo>
                  <a:lnTo>
                    <a:pt x="479" y="84"/>
                  </a:lnTo>
                  <a:lnTo>
                    <a:pt x="385" y="60"/>
                  </a:lnTo>
                  <a:lnTo>
                    <a:pt x="276" y="29"/>
                  </a:lnTo>
                  <a:lnTo>
                    <a:pt x="168" y="9"/>
                  </a:lnTo>
                  <a:lnTo>
                    <a:pt x="9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Tw Cen MT" pitchFamily="34" charset="0"/>
              </a:endParaRPr>
            </a:p>
          </p:txBody>
        </p:sp>
        <p:sp>
          <p:nvSpPr>
            <p:cNvPr id="68673" name="Freeform 74"/>
            <p:cNvSpPr>
              <a:spLocks/>
            </p:cNvSpPr>
            <p:nvPr/>
          </p:nvSpPr>
          <p:spPr bwMode="auto">
            <a:xfrm rot="2907997">
              <a:off x="3932" y="2372"/>
              <a:ext cx="670" cy="335"/>
            </a:xfrm>
            <a:custGeom>
              <a:avLst/>
              <a:gdLst>
                <a:gd name="T0" fmla="*/ 110 w 2010"/>
                <a:gd name="T1" fmla="*/ 0 h 1005"/>
                <a:gd name="T2" fmla="*/ 231 w 2010"/>
                <a:gd name="T3" fmla="*/ 0 h 1005"/>
                <a:gd name="T4" fmla="*/ 355 w 2010"/>
                <a:gd name="T5" fmla="*/ 7 h 1005"/>
                <a:gd name="T6" fmla="*/ 471 w 2010"/>
                <a:gd name="T7" fmla="*/ 25 h 1005"/>
                <a:gd name="T8" fmla="*/ 606 w 2010"/>
                <a:gd name="T9" fmla="*/ 55 h 1005"/>
                <a:gd name="T10" fmla="*/ 734 w 2010"/>
                <a:gd name="T11" fmla="*/ 95 h 1005"/>
                <a:gd name="T12" fmla="*/ 870 w 2010"/>
                <a:gd name="T13" fmla="*/ 150 h 1005"/>
                <a:gd name="T14" fmla="*/ 991 w 2010"/>
                <a:gd name="T15" fmla="*/ 207 h 1005"/>
                <a:gd name="T16" fmla="*/ 1106 w 2010"/>
                <a:gd name="T17" fmla="*/ 265 h 1005"/>
                <a:gd name="T18" fmla="*/ 1223 w 2010"/>
                <a:gd name="T19" fmla="*/ 331 h 1005"/>
                <a:gd name="T20" fmla="*/ 1333 w 2010"/>
                <a:gd name="T21" fmla="*/ 404 h 1005"/>
                <a:gd name="T22" fmla="*/ 1439 w 2010"/>
                <a:gd name="T23" fmla="*/ 488 h 1005"/>
                <a:gd name="T24" fmla="*/ 1526 w 2010"/>
                <a:gd name="T25" fmla="*/ 572 h 1005"/>
                <a:gd name="T26" fmla="*/ 1585 w 2010"/>
                <a:gd name="T27" fmla="*/ 651 h 1005"/>
                <a:gd name="T28" fmla="*/ 1950 w 2010"/>
                <a:gd name="T29" fmla="*/ 625 h 1005"/>
                <a:gd name="T30" fmla="*/ 1826 w 2010"/>
                <a:gd name="T31" fmla="*/ 680 h 1005"/>
                <a:gd name="T32" fmla="*/ 1739 w 2010"/>
                <a:gd name="T33" fmla="*/ 724 h 1005"/>
                <a:gd name="T34" fmla="*/ 1667 w 2010"/>
                <a:gd name="T35" fmla="*/ 769 h 1005"/>
                <a:gd name="T36" fmla="*/ 1597 w 2010"/>
                <a:gd name="T37" fmla="*/ 825 h 1005"/>
                <a:gd name="T38" fmla="*/ 1515 w 2010"/>
                <a:gd name="T39" fmla="*/ 898 h 1005"/>
                <a:gd name="T40" fmla="*/ 1439 w 2010"/>
                <a:gd name="T41" fmla="*/ 972 h 1005"/>
                <a:gd name="T42" fmla="*/ 1373 w 2010"/>
                <a:gd name="T43" fmla="*/ 990 h 1005"/>
                <a:gd name="T44" fmla="*/ 1305 w 2010"/>
                <a:gd name="T45" fmla="*/ 956 h 1005"/>
                <a:gd name="T46" fmla="*/ 1221 w 2010"/>
                <a:gd name="T47" fmla="*/ 922 h 1005"/>
                <a:gd name="T48" fmla="*/ 1144 w 2010"/>
                <a:gd name="T49" fmla="*/ 897 h 1005"/>
                <a:gd name="T50" fmla="*/ 1056 w 2010"/>
                <a:gd name="T51" fmla="*/ 873 h 1005"/>
                <a:gd name="T52" fmla="*/ 966 w 2010"/>
                <a:gd name="T53" fmla="*/ 850 h 1005"/>
                <a:gd name="T54" fmla="*/ 880 w 2010"/>
                <a:gd name="T55" fmla="*/ 831 h 1005"/>
                <a:gd name="T56" fmla="*/ 796 w 2010"/>
                <a:gd name="T57" fmla="*/ 813 h 1005"/>
                <a:gd name="T58" fmla="*/ 684 w 2010"/>
                <a:gd name="T59" fmla="*/ 796 h 1005"/>
                <a:gd name="T60" fmla="*/ 1095 w 2010"/>
                <a:gd name="T61" fmla="*/ 662 h 1005"/>
                <a:gd name="T62" fmla="*/ 998 w 2010"/>
                <a:gd name="T63" fmla="*/ 536 h 1005"/>
                <a:gd name="T64" fmla="*/ 925 w 2010"/>
                <a:gd name="T65" fmla="*/ 462 h 1005"/>
                <a:gd name="T66" fmla="*/ 818 w 2010"/>
                <a:gd name="T67" fmla="*/ 364 h 1005"/>
                <a:gd name="T68" fmla="*/ 727 w 2010"/>
                <a:gd name="T69" fmla="*/ 287 h 1005"/>
                <a:gd name="T70" fmla="*/ 653 w 2010"/>
                <a:gd name="T71" fmla="*/ 229 h 1005"/>
                <a:gd name="T72" fmla="*/ 562 w 2010"/>
                <a:gd name="T73" fmla="*/ 172 h 1005"/>
                <a:gd name="T74" fmla="*/ 468 w 2010"/>
                <a:gd name="T75" fmla="*/ 124 h 1005"/>
                <a:gd name="T76" fmla="*/ 355 w 2010"/>
                <a:gd name="T77" fmla="*/ 84 h 1005"/>
                <a:gd name="T78" fmla="*/ 234 w 2010"/>
                <a:gd name="T79" fmla="*/ 55 h 1005"/>
                <a:gd name="T80" fmla="*/ 106 w 2010"/>
                <a:gd name="T81" fmla="*/ 29 h 100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010"/>
                <a:gd name="T124" fmla="*/ 0 h 1005"/>
                <a:gd name="T125" fmla="*/ 2010 w 2010"/>
                <a:gd name="T126" fmla="*/ 1005 h 100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010" h="1005">
                  <a:moveTo>
                    <a:pt x="0" y="7"/>
                  </a:moveTo>
                  <a:lnTo>
                    <a:pt x="110" y="0"/>
                  </a:lnTo>
                  <a:lnTo>
                    <a:pt x="165" y="0"/>
                  </a:lnTo>
                  <a:lnTo>
                    <a:pt x="231" y="0"/>
                  </a:lnTo>
                  <a:lnTo>
                    <a:pt x="293" y="3"/>
                  </a:lnTo>
                  <a:lnTo>
                    <a:pt x="355" y="7"/>
                  </a:lnTo>
                  <a:lnTo>
                    <a:pt x="416" y="14"/>
                  </a:lnTo>
                  <a:lnTo>
                    <a:pt x="471" y="25"/>
                  </a:lnTo>
                  <a:lnTo>
                    <a:pt x="532" y="36"/>
                  </a:lnTo>
                  <a:lnTo>
                    <a:pt x="606" y="55"/>
                  </a:lnTo>
                  <a:lnTo>
                    <a:pt x="672" y="76"/>
                  </a:lnTo>
                  <a:lnTo>
                    <a:pt x="734" y="95"/>
                  </a:lnTo>
                  <a:lnTo>
                    <a:pt x="804" y="120"/>
                  </a:lnTo>
                  <a:lnTo>
                    <a:pt x="870" y="150"/>
                  </a:lnTo>
                  <a:lnTo>
                    <a:pt x="936" y="179"/>
                  </a:lnTo>
                  <a:lnTo>
                    <a:pt x="991" y="207"/>
                  </a:lnTo>
                  <a:lnTo>
                    <a:pt x="1053" y="236"/>
                  </a:lnTo>
                  <a:lnTo>
                    <a:pt x="1106" y="265"/>
                  </a:lnTo>
                  <a:lnTo>
                    <a:pt x="1164" y="298"/>
                  </a:lnTo>
                  <a:lnTo>
                    <a:pt x="1223" y="331"/>
                  </a:lnTo>
                  <a:lnTo>
                    <a:pt x="1282" y="371"/>
                  </a:lnTo>
                  <a:lnTo>
                    <a:pt x="1333" y="404"/>
                  </a:lnTo>
                  <a:lnTo>
                    <a:pt x="1388" y="448"/>
                  </a:lnTo>
                  <a:lnTo>
                    <a:pt x="1439" y="488"/>
                  </a:lnTo>
                  <a:lnTo>
                    <a:pt x="1487" y="528"/>
                  </a:lnTo>
                  <a:lnTo>
                    <a:pt x="1526" y="572"/>
                  </a:lnTo>
                  <a:lnTo>
                    <a:pt x="1559" y="610"/>
                  </a:lnTo>
                  <a:lnTo>
                    <a:pt x="1585" y="651"/>
                  </a:lnTo>
                  <a:lnTo>
                    <a:pt x="2010" y="597"/>
                  </a:lnTo>
                  <a:lnTo>
                    <a:pt x="1950" y="625"/>
                  </a:lnTo>
                  <a:lnTo>
                    <a:pt x="1881" y="654"/>
                  </a:lnTo>
                  <a:lnTo>
                    <a:pt x="1826" y="680"/>
                  </a:lnTo>
                  <a:lnTo>
                    <a:pt x="1784" y="699"/>
                  </a:lnTo>
                  <a:lnTo>
                    <a:pt x="1739" y="724"/>
                  </a:lnTo>
                  <a:lnTo>
                    <a:pt x="1702" y="746"/>
                  </a:lnTo>
                  <a:lnTo>
                    <a:pt x="1667" y="769"/>
                  </a:lnTo>
                  <a:lnTo>
                    <a:pt x="1631" y="797"/>
                  </a:lnTo>
                  <a:lnTo>
                    <a:pt x="1597" y="825"/>
                  </a:lnTo>
                  <a:lnTo>
                    <a:pt x="1555" y="861"/>
                  </a:lnTo>
                  <a:lnTo>
                    <a:pt x="1515" y="898"/>
                  </a:lnTo>
                  <a:lnTo>
                    <a:pt x="1480" y="930"/>
                  </a:lnTo>
                  <a:lnTo>
                    <a:pt x="1439" y="972"/>
                  </a:lnTo>
                  <a:lnTo>
                    <a:pt x="1406" y="1005"/>
                  </a:lnTo>
                  <a:lnTo>
                    <a:pt x="1373" y="990"/>
                  </a:lnTo>
                  <a:lnTo>
                    <a:pt x="1340" y="972"/>
                  </a:lnTo>
                  <a:lnTo>
                    <a:pt x="1305" y="956"/>
                  </a:lnTo>
                  <a:lnTo>
                    <a:pt x="1263" y="939"/>
                  </a:lnTo>
                  <a:lnTo>
                    <a:pt x="1221" y="922"/>
                  </a:lnTo>
                  <a:lnTo>
                    <a:pt x="1181" y="908"/>
                  </a:lnTo>
                  <a:lnTo>
                    <a:pt x="1144" y="897"/>
                  </a:lnTo>
                  <a:lnTo>
                    <a:pt x="1101" y="884"/>
                  </a:lnTo>
                  <a:lnTo>
                    <a:pt x="1056" y="873"/>
                  </a:lnTo>
                  <a:lnTo>
                    <a:pt x="1009" y="861"/>
                  </a:lnTo>
                  <a:lnTo>
                    <a:pt x="966" y="850"/>
                  </a:lnTo>
                  <a:lnTo>
                    <a:pt x="925" y="839"/>
                  </a:lnTo>
                  <a:lnTo>
                    <a:pt x="880" y="831"/>
                  </a:lnTo>
                  <a:lnTo>
                    <a:pt x="837" y="822"/>
                  </a:lnTo>
                  <a:lnTo>
                    <a:pt x="796" y="813"/>
                  </a:lnTo>
                  <a:lnTo>
                    <a:pt x="749" y="803"/>
                  </a:lnTo>
                  <a:lnTo>
                    <a:pt x="684" y="796"/>
                  </a:lnTo>
                  <a:lnTo>
                    <a:pt x="1124" y="720"/>
                  </a:lnTo>
                  <a:lnTo>
                    <a:pt x="1095" y="662"/>
                  </a:lnTo>
                  <a:lnTo>
                    <a:pt x="1060" y="618"/>
                  </a:lnTo>
                  <a:lnTo>
                    <a:pt x="998" y="536"/>
                  </a:lnTo>
                  <a:lnTo>
                    <a:pt x="961" y="499"/>
                  </a:lnTo>
                  <a:lnTo>
                    <a:pt x="925" y="462"/>
                  </a:lnTo>
                  <a:lnTo>
                    <a:pt x="859" y="400"/>
                  </a:lnTo>
                  <a:lnTo>
                    <a:pt x="818" y="364"/>
                  </a:lnTo>
                  <a:lnTo>
                    <a:pt x="771" y="320"/>
                  </a:lnTo>
                  <a:lnTo>
                    <a:pt x="727" y="287"/>
                  </a:lnTo>
                  <a:lnTo>
                    <a:pt x="690" y="257"/>
                  </a:lnTo>
                  <a:lnTo>
                    <a:pt x="653" y="229"/>
                  </a:lnTo>
                  <a:lnTo>
                    <a:pt x="609" y="200"/>
                  </a:lnTo>
                  <a:lnTo>
                    <a:pt x="562" y="172"/>
                  </a:lnTo>
                  <a:lnTo>
                    <a:pt x="514" y="150"/>
                  </a:lnTo>
                  <a:lnTo>
                    <a:pt x="468" y="124"/>
                  </a:lnTo>
                  <a:lnTo>
                    <a:pt x="409" y="102"/>
                  </a:lnTo>
                  <a:lnTo>
                    <a:pt x="355" y="84"/>
                  </a:lnTo>
                  <a:lnTo>
                    <a:pt x="293" y="69"/>
                  </a:lnTo>
                  <a:lnTo>
                    <a:pt x="234" y="55"/>
                  </a:lnTo>
                  <a:lnTo>
                    <a:pt x="172" y="40"/>
                  </a:lnTo>
                  <a:lnTo>
                    <a:pt x="106" y="2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Tw Cen MT" pitchFamily="34" charset="0"/>
              </a:endParaRPr>
            </a:p>
          </p:txBody>
        </p:sp>
        <p:sp>
          <p:nvSpPr>
            <p:cNvPr id="68674" name="Text Box 75"/>
            <p:cNvSpPr txBox="1">
              <a:spLocks noChangeArrowheads="1"/>
            </p:cNvSpPr>
            <p:nvPr/>
          </p:nvSpPr>
          <p:spPr bwMode="auto">
            <a:xfrm>
              <a:off x="2976" y="3648"/>
              <a:ext cx="14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1600" b="1">
                  <a:latin typeface="Times New Roman" pitchFamily="18" charset="0"/>
                </a:rPr>
                <a:t>Conhecimento Sistêmico</a:t>
              </a:r>
            </a:p>
          </p:txBody>
        </p:sp>
      </p:grpSp>
      <p:grpSp>
        <p:nvGrpSpPr>
          <p:cNvPr id="68613" name="Group 76"/>
          <p:cNvGrpSpPr>
            <a:grpSpLocks/>
          </p:cNvGrpSpPr>
          <p:nvPr/>
        </p:nvGrpSpPr>
        <p:grpSpPr bwMode="auto">
          <a:xfrm>
            <a:off x="7308850" y="3357563"/>
            <a:ext cx="1552575" cy="1057275"/>
            <a:chOff x="4634" y="3201"/>
            <a:chExt cx="978" cy="666"/>
          </a:xfrm>
        </p:grpSpPr>
        <p:sp>
          <p:nvSpPr>
            <p:cNvPr id="97" name="Rectangle 77"/>
            <p:cNvSpPr>
              <a:spLocks noChangeArrowheads="1"/>
            </p:cNvSpPr>
            <p:nvPr/>
          </p:nvSpPr>
          <p:spPr bwMode="auto">
            <a:xfrm>
              <a:off x="4634" y="3201"/>
              <a:ext cx="978" cy="66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68660" name="Text Box 78"/>
            <p:cNvSpPr txBox="1">
              <a:spLocks noChangeArrowheads="1"/>
            </p:cNvSpPr>
            <p:nvPr/>
          </p:nvSpPr>
          <p:spPr bwMode="auto">
            <a:xfrm>
              <a:off x="4682" y="3280"/>
              <a:ext cx="930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  <a:tabLst>
                  <a:tab pos="285750" algn="l"/>
                </a:tabLst>
              </a:pPr>
              <a:r>
                <a:rPr lang="pt-BR" sz="1200" b="1"/>
                <a:t>i:	indivíduo</a:t>
              </a:r>
            </a:p>
            <a:p>
              <a:pPr eaLnBrk="0" hangingPunct="0">
                <a:lnSpc>
                  <a:spcPct val="120000"/>
                </a:lnSpc>
                <a:tabLst>
                  <a:tab pos="285750" algn="l"/>
                </a:tabLst>
              </a:pPr>
              <a:r>
                <a:rPr lang="pt-BR" sz="1200" b="1"/>
                <a:t>g:	grupo</a:t>
              </a:r>
            </a:p>
            <a:p>
              <a:pPr eaLnBrk="0" hangingPunct="0">
                <a:lnSpc>
                  <a:spcPct val="120000"/>
                </a:lnSpc>
                <a:tabLst>
                  <a:tab pos="285750" algn="l"/>
                </a:tabLst>
              </a:pPr>
              <a:r>
                <a:rPr lang="pt-BR" sz="1200" b="1"/>
                <a:t>o:	organização</a:t>
              </a:r>
              <a:endParaRPr lang="pt-BR" sz="900" b="1"/>
            </a:p>
          </p:txBody>
        </p:sp>
      </p:grpSp>
      <p:sp>
        <p:nvSpPr>
          <p:cNvPr id="68614" name="Text Box 80"/>
          <p:cNvSpPr txBox="1">
            <a:spLocks noChangeArrowheads="1"/>
          </p:cNvSpPr>
          <p:nvPr/>
        </p:nvSpPr>
        <p:spPr bwMode="auto">
          <a:xfrm>
            <a:off x="6540500" y="6608763"/>
            <a:ext cx="2603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1200" b="1">
                <a:latin typeface="Times New Roman" pitchFamily="18" charset="0"/>
              </a:rPr>
              <a:t>Fonte: Nonaka, I. &amp; Takeuchi, 2008</a:t>
            </a:r>
            <a:r>
              <a:rPr lang="pt-BR" sz="1200" b="1">
                <a:solidFill>
                  <a:srgbClr val="E1FFFF"/>
                </a:solidFill>
                <a:latin typeface="Times New Roman" pitchFamily="18" charset="0"/>
              </a:rPr>
              <a:t>.</a:t>
            </a:r>
          </a:p>
        </p:txBody>
      </p:sp>
      <p:grpSp>
        <p:nvGrpSpPr>
          <p:cNvPr id="100" name="Group 81"/>
          <p:cNvGrpSpPr>
            <a:grpSpLocks/>
          </p:cNvGrpSpPr>
          <p:nvPr/>
        </p:nvGrpSpPr>
        <p:grpSpPr bwMode="auto">
          <a:xfrm rot="-2279515" flipH="1" flipV="1">
            <a:off x="3416300" y="5291138"/>
            <a:ext cx="1063625" cy="596900"/>
            <a:chOff x="2158" y="1757"/>
            <a:chExt cx="670" cy="376"/>
          </a:xfrm>
        </p:grpSpPr>
        <p:sp>
          <p:nvSpPr>
            <p:cNvPr id="68655" name="Freeform 82"/>
            <p:cNvSpPr>
              <a:spLocks/>
            </p:cNvSpPr>
            <p:nvPr/>
          </p:nvSpPr>
          <p:spPr bwMode="auto">
            <a:xfrm>
              <a:off x="2159" y="1758"/>
              <a:ext cx="387" cy="247"/>
            </a:xfrm>
            <a:custGeom>
              <a:avLst/>
              <a:gdLst>
                <a:gd name="T0" fmla="*/ 0 w 1163"/>
                <a:gd name="T1" fmla="*/ 0 h 742"/>
                <a:gd name="T2" fmla="*/ 0 w 1163"/>
                <a:gd name="T3" fmla="*/ 55 h 742"/>
                <a:gd name="T4" fmla="*/ 84 w 1163"/>
                <a:gd name="T5" fmla="*/ 70 h 742"/>
                <a:gd name="T6" fmla="*/ 161 w 1163"/>
                <a:gd name="T7" fmla="*/ 88 h 742"/>
                <a:gd name="T8" fmla="*/ 231 w 1163"/>
                <a:gd name="T9" fmla="*/ 110 h 742"/>
                <a:gd name="T10" fmla="*/ 303 w 1163"/>
                <a:gd name="T11" fmla="*/ 132 h 742"/>
                <a:gd name="T12" fmla="*/ 364 w 1163"/>
                <a:gd name="T13" fmla="*/ 154 h 742"/>
                <a:gd name="T14" fmla="*/ 415 w 1163"/>
                <a:gd name="T15" fmla="*/ 176 h 742"/>
                <a:gd name="T16" fmla="*/ 463 w 1163"/>
                <a:gd name="T17" fmla="*/ 196 h 742"/>
                <a:gd name="T18" fmla="*/ 518 w 1163"/>
                <a:gd name="T19" fmla="*/ 221 h 742"/>
                <a:gd name="T20" fmla="*/ 566 w 1163"/>
                <a:gd name="T21" fmla="*/ 251 h 742"/>
                <a:gd name="T22" fmla="*/ 621 w 1163"/>
                <a:gd name="T23" fmla="*/ 287 h 742"/>
                <a:gd name="T24" fmla="*/ 665 w 1163"/>
                <a:gd name="T25" fmla="*/ 320 h 742"/>
                <a:gd name="T26" fmla="*/ 709 w 1163"/>
                <a:gd name="T27" fmla="*/ 353 h 742"/>
                <a:gd name="T28" fmla="*/ 749 w 1163"/>
                <a:gd name="T29" fmla="*/ 390 h 742"/>
                <a:gd name="T30" fmla="*/ 800 w 1163"/>
                <a:gd name="T31" fmla="*/ 434 h 742"/>
                <a:gd name="T32" fmla="*/ 855 w 1163"/>
                <a:gd name="T33" fmla="*/ 485 h 742"/>
                <a:gd name="T34" fmla="*/ 887 w 1163"/>
                <a:gd name="T35" fmla="*/ 522 h 742"/>
                <a:gd name="T36" fmla="*/ 920 w 1163"/>
                <a:gd name="T37" fmla="*/ 561 h 742"/>
                <a:gd name="T38" fmla="*/ 953 w 1163"/>
                <a:gd name="T39" fmla="*/ 599 h 742"/>
                <a:gd name="T40" fmla="*/ 982 w 1163"/>
                <a:gd name="T41" fmla="*/ 635 h 742"/>
                <a:gd name="T42" fmla="*/ 1019 w 1163"/>
                <a:gd name="T43" fmla="*/ 694 h 742"/>
                <a:gd name="T44" fmla="*/ 1041 w 1163"/>
                <a:gd name="T45" fmla="*/ 742 h 742"/>
                <a:gd name="T46" fmla="*/ 1163 w 1163"/>
                <a:gd name="T47" fmla="*/ 727 h 742"/>
                <a:gd name="T48" fmla="*/ 1123 w 1163"/>
                <a:gd name="T49" fmla="*/ 646 h 742"/>
                <a:gd name="T50" fmla="*/ 1063 w 1163"/>
                <a:gd name="T51" fmla="*/ 561 h 742"/>
                <a:gd name="T52" fmla="*/ 1001 w 1163"/>
                <a:gd name="T53" fmla="*/ 489 h 742"/>
                <a:gd name="T54" fmla="*/ 920 w 1163"/>
                <a:gd name="T55" fmla="*/ 412 h 742"/>
                <a:gd name="T56" fmla="*/ 811 w 1163"/>
                <a:gd name="T57" fmla="*/ 302 h 742"/>
                <a:gd name="T58" fmla="*/ 690 w 1163"/>
                <a:gd name="T59" fmla="*/ 210 h 742"/>
                <a:gd name="T60" fmla="*/ 562 w 1163"/>
                <a:gd name="T61" fmla="*/ 132 h 742"/>
                <a:gd name="T62" fmla="*/ 448 w 1163"/>
                <a:gd name="T63" fmla="*/ 84 h 742"/>
                <a:gd name="T64" fmla="*/ 307 w 1163"/>
                <a:gd name="T65" fmla="*/ 37 h 742"/>
                <a:gd name="T66" fmla="*/ 190 w 1163"/>
                <a:gd name="T67" fmla="*/ 19 h 742"/>
                <a:gd name="T68" fmla="*/ 0 w 1163"/>
                <a:gd name="T69" fmla="*/ 0 h 7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63"/>
                <a:gd name="T106" fmla="*/ 0 h 742"/>
                <a:gd name="T107" fmla="*/ 1163 w 1163"/>
                <a:gd name="T108" fmla="*/ 742 h 74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63" h="742">
                  <a:moveTo>
                    <a:pt x="0" y="0"/>
                  </a:moveTo>
                  <a:lnTo>
                    <a:pt x="0" y="55"/>
                  </a:lnTo>
                  <a:lnTo>
                    <a:pt x="84" y="70"/>
                  </a:lnTo>
                  <a:lnTo>
                    <a:pt x="161" y="88"/>
                  </a:lnTo>
                  <a:lnTo>
                    <a:pt x="231" y="110"/>
                  </a:lnTo>
                  <a:lnTo>
                    <a:pt x="303" y="132"/>
                  </a:lnTo>
                  <a:lnTo>
                    <a:pt x="364" y="154"/>
                  </a:lnTo>
                  <a:lnTo>
                    <a:pt x="415" y="176"/>
                  </a:lnTo>
                  <a:lnTo>
                    <a:pt x="463" y="196"/>
                  </a:lnTo>
                  <a:lnTo>
                    <a:pt x="518" y="221"/>
                  </a:lnTo>
                  <a:lnTo>
                    <a:pt x="566" y="251"/>
                  </a:lnTo>
                  <a:lnTo>
                    <a:pt x="621" y="287"/>
                  </a:lnTo>
                  <a:lnTo>
                    <a:pt x="665" y="320"/>
                  </a:lnTo>
                  <a:lnTo>
                    <a:pt x="709" y="353"/>
                  </a:lnTo>
                  <a:lnTo>
                    <a:pt x="749" y="390"/>
                  </a:lnTo>
                  <a:lnTo>
                    <a:pt x="800" y="434"/>
                  </a:lnTo>
                  <a:lnTo>
                    <a:pt x="855" y="485"/>
                  </a:lnTo>
                  <a:lnTo>
                    <a:pt x="887" y="522"/>
                  </a:lnTo>
                  <a:lnTo>
                    <a:pt x="920" y="561"/>
                  </a:lnTo>
                  <a:lnTo>
                    <a:pt x="953" y="599"/>
                  </a:lnTo>
                  <a:lnTo>
                    <a:pt x="982" y="635"/>
                  </a:lnTo>
                  <a:lnTo>
                    <a:pt x="1019" y="694"/>
                  </a:lnTo>
                  <a:lnTo>
                    <a:pt x="1041" y="742"/>
                  </a:lnTo>
                  <a:lnTo>
                    <a:pt x="1163" y="727"/>
                  </a:lnTo>
                  <a:lnTo>
                    <a:pt x="1123" y="646"/>
                  </a:lnTo>
                  <a:lnTo>
                    <a:pt x="1063" y="561"/>
                  </a:lnTo>
                  <a:lnTo>
                    <a:pt x="1001" y="489"/>
                  </a:lnTo>
                  <a:lnTo>
                    <a:pt x="920" y="412"/>
                  </a:lnTo>
                  <a:lnTo>
                    <a:pt x="811" y="302"/>
                  </a:lnTo>
                  <a:lnTo>
                    <a:pt x="690" y="210"/>
                  </a:lnTo>
                  <a:lnTo>
                    <a:pt x="562" y="132"/>
                  </a:lnTo>
                  <a:lnTo>
                    <a:pt x="448" y="84"/>
                  </a:lnTo>
                  <a:lnTo>
                    <a:pt x="307" y="37"/>
                  </a:lnTo>
                  <a:lnTo>
                    <a:pt x="19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Tw Cen MT" pitchFamily="34" charset="0"/>
              </a:endParaRPr>
            </a:p>
          </p:txBody>
        </p:sp>
        <p:sp>
          <p:nvSpPr>
            <p:cNvPr id="68656" name="Freeform 83"/>
            <p:cNvSpPr>
              <a:spLocks/>
            </p:cNvSpPr>
            <p:nvPr/>
          </p:nvSpPr>
          <p:spPr bwMode="auto">
            <a:xfrm>
              <a:off x="2628" y="1956"/>
              <a:ext cx="200" cy="177"/>
            </a:xfrm>
            <a:custGeom>
              <a:avLst/>
              <a:gdLst>
                <a:gd name="T0" fmla="*/ 0 w 602"/>
                <a:gd name="T1" fmla="*/ 409 h 530"/>
                <a:gd name="T2" fmla="*/ 0 w 602"/>
                <a:gd name="T3" fmla="*/ 530 h 530"/>
                <a:gd name="T4" fmla="*/ 24 w 602"/>
                <a:gd name="T5" fmla="*/ 500 h 530"/>
                <a:gd name="T6" fmla="*/ 51 w 602"/>
                <a:gd name="T7" fmla="*/ 468 h 530"/>
                <a:gd name="T8" fmla="*/ 86 w 602"/>
                <a:gd name="T9" fmla="*/ 435 h 530"/>
                <a:gd name="T10" fmla="*/ 130 w 602"/>
                <a:gd name="T11" fmla="*/ 397 h 530"/>
                <a:gd name="T12" fmla="*/ 173 w 602"/>
                <a:gd name="T13" fmla="*/ 355 h 530"/>
                <a:gd name="T14" fmla="*/ 217 w 602"/>
                <a:gd name="T15" fmla="*/ 316 h 530"/>
                <a:gd name="T16" fmla="*/ 257 w 602"/>
                <a:gd name="T17" fmla="*/ 283 h 530"/>
                <a:gd name="T18" fmla="*/ 294 w 602"/>
                <a:gd name="T19" fmla="*/ 254 h 530"/>
                <a:gd name="T20" fmla="*/ 334 w 602"/>
                <a:gd name="T21" fmla="*/ 227 h 530"/>
                <a:gd name="T22" fmla="*/ 376 w 602"/>
                <a:gd name="T23" fmla="*/ 200 h 530"/>
                <a:gd name="T24" fmla="*/ 425 w 602"/>
                <a:gd name="T25" fmla="*/ 172 h 530"/>
                <a:gd name="T26" fmla="*/ 470 w 602"/>
                <a:gd name="T27" fmla="*/ 150 h 530"/>
                <a:gd name="T28" fmla="*/ 517 w 602"/>
                <a:gd name="T29" fmla="*/ 131 h 530"/>
                <a:gd name="T30" fmla="*/ 565 w 602"/>
                <a:gd name="T31" fmla="*/ 110 h 530"/>
                <a:gd name="T32" fmla="*/ 602 w 602"/>
                <a:gd name="T33" fmla="*/ 93 h 530"/>
                <a:gd name="T34" fmla="*/ 602 w 602"/>
                <a:gd name="T35" fmla="*/ 0 h 530"/>
                <a:gd name="T36" fmla="*/ 536 w 602"/>
                <a:gd name="T37" fmla="*/ 18 h 530"/>
                <a:gd name="T38" fmla="*/ 440 w 602"/>
                <a:gd name="T39" fmla="*/ 60 h 530"/>
                <a:gd name="T40" fmla="*/ 316 w 602"/>
                <a:gd name="T41" fmla="*/ 112 h 530"/>
                <a:gd name="T42" fmla="*/ 226 w 602"/>
                <a:gd name="T43" fmla="*/ 169 h 530"/>
                <a:gd name="T44" fmla="*/ 143 w 602"/>
                <a:gd name="T45" fmla="*/ 249 h 530"/>
                <a:gd name="T46" fmla="*/ 61 w 602"/>
                <a:gd name="T47" fmla="*/ 316 h 530"/>
                <a:gd name="T48" fmla="*/ 0 w 602"/>
                <a:gd name="T49" fmla="*/ 381 h 530"/>
                <a:gd name="T50" fmla="*/ 0 w 602"/>
                <a:gd name="T51" fmla="*/ 529 h 530"/>
                <a:gd name="T52" fmla="*/ 0 w 602"/>
                <a:gd name="T53" fmla="*/ 526 h 530"/>
                <a:gd name="T54" fmla="*/ 0 w 602"/>
                <a:gd name="T55" fmla="*/ 409 h 5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02"/>
                <a:gd name="T85" fmla="*/ 0 h 530"/>
                <a:gd name="T86" fmla="*/ 602 w 602"/>
                <a:gd name="T87" fmla="*/ 530 h 5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02" h="530">
                  <a:moveTo>
                    <a:pt x="0" y="409"/>
                  </a:moveTo>
                  <a:lnTo>
                    <a:pt x="0" y="530"/>
                  </a:lnTo>
                  <a:lnTo>
                    <a:pt x="24" y="500"/>
                  </a:lnTo>
                  <a:lnTo>
                    <a:pt x="51" y="468"/>
                  </a:lnTo>
                  <a:lnTo>
                    <a:pt x="86" y="435"/>
                  </a:lnTo>
                  <a:lnTo>
                    <a:pt x="130" y="397"/>
                  </a:lnTo>
                  <a:lnTo>
                    <a:pt x="173" y="355"/>
                  </a:lnTo>
                  <a:lnTo>
                    <a:pt x="217" y="316"/>
                  </a:lnTo>
                  <a:lnTo>
                    <a:pt x="257" y="283"/>
                  </a:lnTo>
                  <a:lnTo>
                    <a:pt x="294" y="254"/>
                  </a:lnTo>
                  <a:lnTo>
                    <a:pt x="334" y="227"/>
                  </a:lnTo>
                  <a:lnTo>
                    <a:pt x="376" y="200"/>
                  </a:lnTo>
                  <a:lnTo>
                    <a:pt x="425" y="172"/>
                  </a:lnTo>
                  <a:lnTo>
                    <a:pt x="470" y="150"/>
                  </a:lnTo>
                  <a:lnTo>
                    <a:pt x="517" y="131"/>
                  </a:lnTo>
                  <a:lnTo>
                    <a:pt x="565" y="110"/>
                  </a:lnTo>
                  <a:lnTo>
                    <a:pt x="602" y="93"/>
                  </a:lnTo>
                  <a:lnTo>
                    <a:pt x="602" y="0"/>
                  </a:lnTo>
                  <a:lnTo>
                    <a:pt x="536" y="18"/>
                  </a:lnTo>
                  <a:lnTo>
                    <a:pt x="440" y="60"/>
                  </a:lnTo>
                  <a:lnTo>
                    <a:pt x="316" y="112"/>
                  </a:lnTo>
                  <a:lnTo>
                    <a:pt x="226" y="169"/>
                  </a:lnTo>
                  <a:lnTo>
                    <a:pt x="143" y="249"/>
                  </a:lnTo>
                  <a:lnTo>
                    <a:pt x="61" y="316"/>
                  </a:lnTo>
                  <a:lnTo>
                    <a:pt x="0" y="381"/>
                  </a:lnTo>
                  <a:lnTo>
                    <a:pt x="0" y="529"/>
                  </a:lnTo>
                  <a:lnTo>
                    <a:pt x="0" y="526"/>
                  </a:lnTo>
                  <a:lnTo>
                    <a:pt x="0" y="409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Tw Cen MT" pitchFamily="34" charset="0"/>
              </a:endParaRPr>
            </a:p>
          </p:txBody>
        </p:sp>
        <p:sp>
          <p:nvSpPr>
            <p:cNvPr id="68657" name="Freeform 84"/>
            <p:cNvSpPr>
              <a:spLocks/>
            </p:cNvSpPr>
            <p:nvPr/>
          </p:nvSpPr>
          <p:spPr bwMode="auto">
            <a:xfrm>
              <a:off x="2387" y="2023"/>
              <a:ext cx="240" cy="110"/>
            </a:xfrm>
            <a:custGeom>
              <a:avLst/>
              <a:gdLst>
                <a:gd name="T0" fmla="*/ 0 w 720"/>
                <a:gd name="T1" fmla="*/ 0 h 330"/>
                <a:gd name="T2" fmla="*/ 0 w 720"/>
                <a:gd name="T3" fmla="*/ 101 h 330"/>
                <a:gd name="T4" fmla="*/ 47 w 720"/>
                <a:gd name="T5" fmla="*/ 110 h 330"/>
                <a:gd name="T6" fmla="*/ 94 w 720"/>
                <a:gd name="T7" fmla="*/ 119 h 330"/>
                <a:gd name="T8" fmla="*/ 140 w 720"/>
                <a:gd name="T9" fmla="*/ 130 h 330"/>
                <a:gd name="T10" fmla="*/ 186 w 720"/>
                <a:gd name="T11" fmla="*/ 141 h 330"/>
                <a:gd name="T12" fmla="*/ 240 w 720"/>
                <a:gd name="T13" fmla="*/ 154 h 330"/>
                <a:gd name="T14" fmla="*/ 298 w 720"/>
                <a:gd name="T15" fmla="*/ 169 h 330"/>
                <a:gd name="T16" fmla="*/ 372 w 720"/>
                <a:gd name="T17" fmla="*/ 191 h 330"/>
                <a:gd name="T18" fmla="*/ 443 w 720"/>
                <a:gd name="T19" fmla="*/ 210 h 330"/>
                <a:gd name="T20" fmla="*/ 489 w 720"/>
                <a:gd name="T21" fmla="*/ 226 h 330"/>
                <a:gd name="T22" fmla="*/ 544 w 720"/>
                <a:gd name="T23" fmla="*/ 248 h 330"/>
                <a:gd name="T24" fmla="*/ 604 w 720"/>
                <a:gd name="T25" fmla="*/ 272 h 330"/>
                <a:gd name="T26" fmla="*/ 658 w 720"/>
                <a:gd name="T27" fmla="*/ 297 h 330"/>
                <a:gd name="T28" fmla="*/ 697 w 720"/>
                <a:gd name="T29" fmla="*/ 316 h 330"/>
                <a:gd name="T30" fmla="*/ 720 w 720"/>
                <a:gd name="T31" fmla="*/ 330 h 330"/>
                <a:gd name="T32" fmla="*/ 720 w 720"/>
                <a:gd name="T33" fmla="*/ 204 h 330"/>
                <a:gd name="T34" fmla="*/ 675 w 720"/>
                <a:gd name="T35" fmla="*/ 172 h 330"/>
                <a:gd name="T36" fmla="*/ 584 w 720"/>
                <a:gd name="T37" fmla="*/ 128 h 330"/>
                <a:gd name="T38" fmla="*/ 479 w 720"/>
                <a:gd name="T39" fmla="*/ 84 h 330"/>
                <a:gd name="T40" fmla="*/ 385 w 720"/>
                <a:gd name="T41" fmla="*/ 60 h 330"/>
                <a:gd name="T42" fmla="*/ 276 w 720"/>
                <a:gd name="T43" fmla="*/ 29 h 330"/>
                <a:gd name="T44" fmla="*/ 168 w 720"/>
                <a:gd name="T45" fmla="*/ 9 h 330"/>
                <a:gd name="T46" fmla="*/ 91 w 720"/>
                <a:gd name="T47" fmla="*/ 1 h 330"/>
                <a:gd name="T48" fmla="*/ 0 w 720"/>
                <a:gd name="T49" fmla="*/ 0 h 33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20"/>
                <a:gd name="T76" fmla="*/ 0 h 330"/>
                <a:gd name="T77" fmla="*/ 720 w 720"/>
                <a:gd name="T78" fmla="*/ 330 h 33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20" h="330">
                  <a:moveTo>
                    <a:pt x="0" y="0"/>
                  </a:moveTo>
                  <a:lnTo>
                    <a:pt x="0" y="101"/>
                  </a:lnTo>
                  <a:lnTo>
                    <a:pt x="47" y="110"/>
                  </a:lnTo>
                  <a:lnTo>
                    <a:pt x="94" y="119"/>
                  </a:lnTo>
                  <a:lnTo>
                    <a:pt x="140" y="130"/>
                  </a:lnTo>
                  <a:lnTo>
                    <a:pt x="186" y="141"/>
                  </a:lnTo>
                  <a:lnTo>
                    <a:pt x="240" y="154"/>
                  </a:lnTo>
                  <a:lnTo>
                    <a:pt x="298" y="169"/>
                  </a:lnTo>
                  <a:lnTo>
                    <a:pt x="372" y="191"/>
                  </a:lnTo>
                  <a:lnTo>
                    <a:pt x="443" y="210"/>
                  </a:lnTo>
                  <a:lnTo>
                    <a:pt x="489" y="226"/>
                  </a:lnTo>
                  <a:lnTo>
                    <a:pt x="544" y="248"/>
                  </a:lnTo>
                  <a:lnTo>
                    <a:pt x="604" y="272"/>
                  </a:lnTo>
                  <a:lnTo>
                    <a:pt x="658" y="297"/>
                  </a:lnTo>
                  <a:lnTo>
                    <a:pt x="697" y="316"/>
                  </a:lnTo>
                  <a:lnTo>
                    <a:pt x="720" y="330"/>
                  </a:lnTo>
                  <a:lnTo>
                    <a:pt x="720" y="204"/>
                  </a:lnTo>
                  <a:lnTo>
                    <a:pt x="675" y="172"/>
                  </a:lnTo>
                  <a:lnTo>
                    <a:pt x="584" y="128"/>
                  </a:lnTo>
                  <a:lnTo>
                    <a:pt x="479" y="84"/>
                  </a:lnTo>
                  <a:lnTo>
                    <a:pt x="385" y="60"/>
                  </a:lnTo>
                  <a:lnTo>
                    <a:pt x="276" y="29"/>
                  </a:lnTo>
                  <a:lnTo>
                    <a:pt x="168" y="9"/>
                  </a:lnTo>
                  <a:lnTo>
                    <a:pt x="9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Tw Cen MT" pitchFamily="34" charset="0"/>
              </a:endParaRPr>
            </a:p>
          </p:txBody>
        </p:sp>
        <p:sp>
          <p:nvSpPr>
            <p:cNvPr id="68658" name="Freeform 85"/>
            <p:cNvSpPr>
              <a:spLocks/>
            </p:cNvSpPr>
            <p:nvPr/>
          </p:nvSpPr>
          <p:spPr bwMode="auto">
            <a:xfrm>
              <a:off x="2158" y="1757"/>
              <a:ext cx="670" cy="335"/>
            </a:xfrm>
            <a:custGeom>
              <a:avLst/>
              <a:gdLst>
                <a:gd name="T0" fmla="*/ 110 w 2010"/>
                <a:gd name="T1" fmla="*/ 0 h 1005"/>
                <a:gd name="T2" fmla="*/ 231 w 2010"/>
                <a:gd name="T3" fmla="*/ 0 h 1005"/>
                <a:gd name="T4" fmla="*/ 355 w 2010"/>
                <a:gd name="T5" fmla="*/ 7 h 1005"/>
                <a:gd name="T6" fmla="*/ 471 w 2010"/>
                <a:gd name="T7" fmla="*/ 25 h 1005"/>
                <a:gd name="T8" fmla="*/ 606 w 2010"/>
                <a:gd name="T9" fmla="*/ 55 h 1005"/>
                <a:gd name="T10" fmla="*/ 734 w 2010"/>
                <a:gd name="T11" fmla="*/ 95 h 1005"/>
                <a:gd name="T12" fmla="*/ 870 w 2010"/>
                <a:gd name="T13" fmla="*/ 150 h 1005"/>
                <a:gd name="T14" fmla="*/ 991 w 2010"/>
                <a:gd name="T15" fmla="*/ 207 h 1005"/>
                <a:gd name="T16" fmla="*/ 1106 w 2010"/>
                <a:gd name="T17" fmla="*/ 265 h 1005"/>
                <a:gd name="T18" fmla="*/ 1223 w 2010"/>
                <a:gd name="T19" fmla="*/ 331 h 1005"/>
                <a:gd name="T20" fmla="*/ 1333 w 2010"/>
                <a:gd name="T21" fmla="*/ 404 h 1005"/>
                <a:gd name="T22" fmla="*/ 1439 w 2010"/>
                <a:gd name="T23" fmla="*/ 488 h 1005"/>
                <a:gd name="T24" fmla="*/ 1526 w 2010"/>
                <a:gd name="T25" fmla="*/ 572 h 1005"/>
                <a:gd name="T26" fmla="*/ 1585 w 2010"/>
                <a:gd name="T27" fmla="*/ 651 h 1005"/>
                <a:gd name="T28" fmla="*/ 1950 w 2010"/>
                <a:gd name="T29" fmla="*/ 625 h 1005"/>
                <a:gd name="T30" fmla="*/ 1826 w 2010"/>
                <a:gd name="T31" fmla="*/ 680 h 1005"/>
                <a:gd name="T32" fmla="*/ 1739 w 2010"/>
                <a:gd name="T33" fmla="*/ 724 h 1005"/>
                <a:gd name="T34" fmla="*/ 1667 w 2010"/>
                <a:gd name="T35" fmla="*/ 769 h 1005"/>
                <a:gd name="T36" fmla="*/ 1597 w 2010"/>
                <a:gd name="T37" fmla="*/ 825 h 1005"/>
                <a:gd name="T38" fmla="*/ 1515 w 2010"/>
                <a:gd name="T39" fmla="*/ 898 h 1005"/>
                <a:gd name="T40" fmla="*/ 1439 w 2010"/>
                <a:gd name="T41" fmla="*/ 972 h 1005"/>
                <a:gd name="T42" fmla="*/ 1373 w 2010"/>
                <a:gd name="T43" fmla="*/ 990 h 1005"/>
                <a:gd name="T44" fmla="*/ 1305 w 2010"/>
                <a:gd name="T45" fmla="*/ 956 h 1005"/>
                <a:gd name="T46" fmla="*/ 1221 w 2010"/>
                <a:gd name="T47" fmla="*/ 922 h 1005"/>
                <a:gd name="T48" fmla="*/ 1144 w 2010"/>
                <a:gd name="T49" fmla="*/ 897 h 1005"/>
                <a:gd name="T50" fmla="*/ 1056 w 2010"/>
                <a:gd name="T51" fmla="*/ 873 h 1005"/>
                <a:gd name="T52" fmla="*/ 966 w 2010"/>
                <a:gd name="T53" fmla="*/ 850 h 1005"/>
                <a:gd name="T54" fmla="*/ 880 w 2010"/>
                <a:gd name="T55" fmla="*/ 831 h 1005"/>
                <a:gd name="T56" fmla="*/ 796 w 2010"/>
                <a:gd name="T57" fmla="*/ 813 h 1005"/>
                <a:gd name="T58" fmla="*/ 684 w 2010"/>
                <a:gd name="T59" fmla="*/ 796 h 1005"/>
                <a:gd name="T60" fmla="*/ 1095 w 2010"/>
                <a:gd name="T61" fmla="*/ 662 h 1005"/>
                <a:gd name="T62" fmla="*/ 998 w 2010"/>
                <a:gd name="T63" fmla="*/ 536 h 1005"/>
                <a:gd name="T64" fmla="*/ 925 w 2010"/>
                <a:gd name="T65" fmla="*/ 462 h 1005"/>
                <a:gd name="T66" fmla="*/ 818 w 2010"/>
                <a:gd name="T67" fmla="*/ 364 h 1005"/>
                <a:gd name="T68" fmla="*/ 727 w 2010"/>
                <a:gd name="T69" fmla="*/ 287 h 1005"/>
                <a:gd name="T70" fmla="*/ 653 w 2010"/>
                <a:gd name="T71" fmla="*/ 229 h 1005"/>
                <a:gd name="T72" fmla="*/ 562 w 2010"/>
                <a:gd name="T73" fmla="*/ 172 h 1005"/>
                <a:gd name="T74" fmla="*/ 468 w 2010"/>
                <a:gd name="T75" fmla="*/ 124 h 1005"/>
                <a:gd name="T76" fmla="*/ 355 w 2010"/>
                <a:gd name="T77" fmla="*/ 84 h 1005"/>
                <a:gd name="T78" fmla="*/ 234 w 2010"/>
                <a:gd name="T79" fmla="*/ 55 h 1005"/>
                <a:gd name="T80" fmla="*/ 106 w 2010"/>
                <a:gd name="T81" fmla="*/ 29 h 100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010"/>
                <a:gd name="T124" fmla="*/ 0 h 1005"/>
                <a:gd name="T125" fmla="*/ 2010 w 2010"/>
                <a:gd name="T126" fmla="*/ 1005 h 100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010" h="1005">
                  <a:moveTo>
                    <a:pt x="0" y="7"/>
                  </a:moveTo>
                  <a:lnTo>
                    <a:pt x="110" y="0"/>
                  </a:lnTo>
                  <a:lnTo>
                    <a:pt x="165" y="0"/>
                  </a:lnTo>
                  <a:lnTo>
                    <a:pt x="231" y="0"/>
                  </a:lnTo>
                  <a:lnTo>
                    <a:pt x="293" y="3"/>
                  </a:lnTo>
                  <a:lnTo>
                    <a:pt x="355" y="7"/>
                  </a:lnTo>
                  <a:lnTo>
                    <a:pt x="416" y="14"/>
                  </a:lnTo>
                  <a:lnTo>
                    <a:pt x="471" y="25"/>
                  </a:lnTo>
                  <a:lnTo>
                    <a:pt x="532" y="36"/>
                  </a:lnTo>
                  <a:lnTo>
                    <a:pt x="606" y="55"/>
                  </a:lnTo>
                  <a:lnTo>
                    <a:pt x="672" y="76"/>
                  </a:lnTo>
                  <a:lnTo>
                    <a:pt x="734" y="95"/>
                  </a:lnTo>
                  <a:lnTo>
                    <a:pt x="804" y="120"/>
                  </a:lnTo>
                  <a:lnTo>
                    <a:pt x="870" y="150"/>
                  </a:lnTo>
                  <a:lnTo>
                    <a:pt x="936" y="179"/>
                  </a:lnTo>
                  <a:lnTo>
                    <a:pt x="991" y="207"/>
                  </a:lnTo>
                  <a:lnTo>
                    <a:pt x="1053" y="236"/>
                  </a:lnTo>
                  <a:lnTo>
                    <a:pt x="1106" y="265"/>
                  </a:lnTo>
                  <a:lnTo>
                    <a:pt x="1164" y="298"/>
                  </a:lnTo>
                  <a:lnTo>
                    <a:pt x="1223" y="331"/>
                  </a:lnTo>
                  <a:lnTo>
                    <a:pt x="1282" y="371"/>
                  </a:lnTo>
                  <a:lnTo>
                    <a:pt x="1333" y="404"/>
                  </a:lnTo>
                  <a:lnTo>
                    <a:pt x="1388" y="448"/>
                  </a:lnTo>
                  <a:lnTo>
                    <a:pt x="1439" y="488"/>
                  </a:lnTo>
                  <a:lnTo>
                    <a:pt x="1487" y="528"/>
                  </a:lnTo>
                  <a:lnTo>
                    <a:pt x="1526" y="572"/>
                  </a:lnTo>
                  <a:lnTo>
                    <a:pt x="1559" y="610"/>
                  </a:lnTo>
                  <a:lnTo>
                    <a:pt x="1585" y="651"/>
                  </a:lnTo>
                  <a:lnTo>
                    <a:pt x="2010" y="597"/>
                  </a:lnTo>
                  <a:lnTo>
                    <a:pt x="1950" y="625"/>
                  </a:lnTo>
                  <a:lnTo>
                    <a:pt x="1881" y="654"/>
                  </a:lnTo>
                  <a:lnTo>
                    <a:pt x="1826" y="680"/>
                  </a:lnTo>
                  <a:lnTo>
                    <a:pt x="1784" y="699"/>
                  </a:lnTo>
                  <a:lnTo>
                    <a:pt x="1739" y="724"/>
                  </a:lnTo>
                  <a:lnTo>
                    <a:pt x="1702" y="746"/>
                  </a:lnTo>
                  <a:lnTo>
                    <a:pt x="1667" y="769"/>
                  </a:lnTo>
                  <a:lnTo>
                    <a:pt x="1631" y="797"/>
                  </a:lnTo>
                  <a:lnTo>
                    <a:pt x="1597" y="825"/>
                  </a:lnTo>
                  <a:lnTo>
                    <a:pt x="1555" y="861"/>
                  </a:lnTo>
                  <a:lnTo>
                    <a:pt x="1515" y="898"/>
                  </a:lnTo>
                  <a:lnTo>
                    <a:pt x="1480" y="930"/>
                  </a:lnTo>
                  <a:lnTo>
                    <a:pt x="1439" y="972"/>
                  </a:lnTo>
                  <a:lnTo>
                    <a:pt x="1406" y="1005"/>
                  </a:lnTo>
                  <a:lnTo>
                    <a:pt x="1373" y="990"/>
                  </a:lnTo>
                  <a:lnTo>
                    <a:pt x="1340" y="972"/>
                  </a:lnTo>
                  <a:lnTo>
                    <a:pt x="1305" y="956"/>
                  </a:lnTo>
                  <a:lnTo>
                    <a:pt x="1263" y="939"/>
                  </a:lnTo>
                  <a:lnTo>
                    <a:pt x="1221" y="922"/>
                  </a:lnTo>
                  <a:lnTo>
                    <a:pt x="1181" y="908"/>
                  </a:lnTo>
                  <a:lnTo>
                    <a:pt x="1144" y="897"/>
                  </a:lnTo>
                  <a:lnTo>
                    <a:pt x="1101" y="884"/>
                  </a:lnTo>
                  <a:lnTo>
                    <a:pt x="1056" y="873"/>
                  </a:lnTo>
                  <a:lnTo>
                    <a:pt x="1009" y="861"/>
                  </a:lnTo>
                  <a:lnTo>
                    <a:pt x="966" y="850"/>
                  </a:lnTo>
                  <a:lnTo>
                    <a:pt x="925" y="839"/>
                  </a:lnTo>
                  <a:lnTo>
                    <a:pt x="880" y="831"/>
                  </a:lnTo>
                  <a:lnTo>
                    <a:pt x="837" y="822"/>
                  </a:lnTo>
                  <a:lnTo>
                    <a:pt x="796" y="813"/>
                  </a:lnTo>
                  <a:lnTo>
                    <a:pt x="749" y="803"/>
                  </a:lnTo>
                  <a:lnTo>
                    <a:pt x="684" y="796"/>
                  </a:lnTo>
                  <a:lnTo>
                    <a:pt x="1124" y="720"/>
                  </a:lnTo>
                  <a:lnTo>
                    <a:pt x="1095" y="662"/>
                  </a:lnTo>
                  <a:lnTo>
                    <a:pt x="1060" y="618"/>
                  </a:lnTo>
                  <a:lnTo>
                    <a:pt x="998" y="536"/>
                  </a:lnTo>
                  <a:lnTo>
                    <a:pt x="961" y="499"/>
                  </a:lnTo>
                  <a:lnTo>
                    <a:pt x="925" y="462"/>
                  </a:lnTo>
                  <a:lnTo>
                    <a:pt x="859" y="400"/>
                  </a:lnTo>
                  <a:lnTo>
                    <a:pt x="818" y="364"/>
                  </a:lnTo>
                  <a:lnTo>
                    <a:pt x="771" y="320"/>
                  </a:lnTo>
                  <a:lnTo>
                    <a:pt x="727" y="287"/>
                  </a:lnTo>
                  <a:lnTo>
                    <a:pt x="690" y="257"/>
                  </a:lnTo>
                  <a:lnTo>
                    <a:pt x="653" y="229"/>
                  </a:lnTo>
                  <a:lnTo>
                    <a:pt x="609" y="200"/>
                  </a:lnTo>
                  <a:lnTo>
                    <a:pt x="562" y="172"/>
                  </a:lnTo>
                  <a:lnTo>
                    <a:pt x="514" y="150"/>
                  </a:lnTo>
                  <a:lnTo>
                    <a:pt x="468" y="124"/>
                  </a:lnTo>
                  <a:lnTo>
                    <a:pt x="409" y="102"/>
                  </a:lnTo>
                  <a:lnTo>
                    <a:pt x="355" y="84"/>
                  </a:lnTo>
                  <a:lnTo>
                    <a:pt x="293" y="69"/>
                  </a:lnTo>
                  <a:lnTo>
                    <a:pt x="234" y="55"/>
                  </a:lnTo>
                  <a:lnTo>
                    <a:pt x="172" y="40"/>
                  </a:lnTo>
                  <a:lnTo>
                    <a:pt x="106" y="2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>
                <a:latin typeface="Tw Cen MT" pitchFamily="34" charset="0"/>
              </a:endParaRPr>
            </a:p>
          </p:txBody>
        </p:sp>
      </p:grpSp>
      <p:grpSp>
        <p:nvGrpSpPr>
          <p:cNvPr id="105" name="Group 86"/>
          <p:cNvGrpSpPr>
            <a:grpSpLocks/>
          </p:cNvGrpSpPr>
          <p:nvPr/>
        </p:nvGrpSpPr>
        <p:grpSpPr bwMode="auto">
          <a:xfrm>
            <a:off x="5473700" y="1052513"/>
            <a:ext cx="1060450" cy="609600"/>
            <a:chOff x="5184" y="576"/>
            <a:chExt cx="668" cy="384"/>
          </a:xfrm>
        </p:grpSpPr>
        <p:sp>
          <p:nvSpPr>
            <p:cNvPr id="68653" name="Text Box 87"/>
            <p:cNvSpPr txBox="1">
              <a:spLocks noChangeArrowheads="1"/>
            </p:cNvSpPr>
            <p:nvPr/>
          </p:nvSpPr>
          <p:spPr bwMode="auto">
            <a:xfrm>
              <a:off x="5184" y="576"/>
              <a:ext cx="6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b="1">
                  <a:latin typeface="Times New Roman" pitchFamily="18" charset="0"/>
                </a:rPr>
                <a:t>Explícito</a:t>
              </a:r>
            </a:p>
          </p:txBody>
        </p:sp>
        <p:sp>
          <p:nvSpPr>
            <p:cNvPr id="68654" name="AutoShape 88"/>
            <p:cNvSpPr>
              <a:spLocks noChangeArrowheads="1"/>
            </p:cNvSpPr>
            <p:nvPr/>
          </p:nvSpPr>
          <p:spPr bwMode="auto">
            <a:xfrm>
              <a:off x="5376" y="816"/>
              <a:ext cx="192" cy="14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Tw Cen MT" pitchFamily="34" charset="0"/>
              </a:endParaRPr>
            </a:p>
          </p:txBody>
        </p:sp>
      </p:grpSp>
      <p:grpSp>
        <p:nvGrpSpPr>
          <p:cNvPr id="108" name="Group 89"/>
          <p:cNvGrpSpPr>
            <a:grpSpLocks/>
          </p:cNvGrpSpPr>
          <p:nvPr/>
        </p:nvGrpSpPr>
        <p:grpSpPr bwMode="auto">
          <a:xfrm>
            <a:off x="2120900" y="1052513"/>
            <a:ext cx="2416175" cy="625475"/>
            <a:chOff x="1536" y="432"/>
            <a:chExt cx="1522" cy="394"/>
          </a:xfrm>
        </p:grpSpPr>
        <p:sp>
          <p:nvSpPr>
            <p:cNvPr id="68650" name="Text Box 90"/>
            <p:cNvSpPr txBox="1">
              <a:spLocks noChangeArrowheads="1"/>
            </p:cNvSpPr>
            <p:nvPr/>
          </p:nvSpPr>
          <p:spPr bwMode="auto">
            <a:xfrm>
              <a:off x="1536" y="432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b="1">
                  <a:latin typeface="Times New Roman" pitchFamily="18" charset="0"/>
                </a:rPr>
                <a:t>Tácito</a:t>
              </a:r>
            </a:p>
          </p:txBody>
        </p:sp>
        <p:sp>
          <p:nvSpPr>
            <p:cNvPr id="68651" name="Text Box 91"/>
            <p:cNvSpPr txBox="1">
              <a:spLocks noChangeArrowheads="1"/>
            </p:cNvSpPr>
            <p:nvPr/>
          </p:nvSpPr>
          <p:spPr bwMode="auto">
            <a:xfrm>
              <a:off x="2496" y="576"/>
              <a:ext cx="5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000" b="1">
                  <a:latin typeface="Times New Roman" pitchFamily="18" charset="0"/>
                </a:rPr>
                <a:t>PARA</a:t>
              </a:r>
            </a:p>
          </p:txBody>
        </p:sp>
        <p:sp>
          <p:nvSpPr>
            <p:cNvPr id="68652" name="AutoShape 92"/>
            <p:cNvSpPr>
              <a:spLocks noChangeArrowheads="1"/>
            </p:cNvSpPr>
            <p:nvPr/>
          </p:nvSpPr>
          <p:spPr bwMode="auto">
            <a:xfrm>
              <a:off x="1680" y="672"/>
              <a:ext cx="192" cy="14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Tw Cen MT" pitchFamily="34" charset="0"/>
              </a:endParaRPr>
            </a:p>
          </p:txBody>
        </p:sp>
      </p:grpSp>
      <p:grpSp>
        <p:nvGrpSpPr>
          <p:cNvPr id="112" name="Group 93"/>
          <p:cNvGrpSpPr>
            <a:grpSpLocks/>
          </p:cNvGrpSpPr>
          <p:nvPr/>
        </p:nvGrpSpPr>
        <p:grpSpPr bwMode="auto">
          <a:xfrm>
            <a:off x="596900" y="2347913"/>
            <a:ext cx="685800" cy="806450"/>
            <a:chOff x="576" y="1248"/>
            <a:chExt cx="432" cy="508"/>
          </a:xfrm>
        </p:grpSpPr>
        <p:sp>
          <p:nvSpPr>
            <p:cNvPr id="68648" name="Text Box 94"/>
            <p:cNvSpPr txBox="1">
              <a:spLocks noChangeArrowheads="1"/>
            </p:cNvSpPr>
            <p:nvPr/>
          </p:nvSpPr>
          <p:spPr bwMode="auto">
            <a:xfrm rot="-5459599">
              <a:off x="438" y="1386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b="1">
                  <a:latin typeface="Times New Roman" pitchFamily="18" charset="0"/>
                </a:rPr>
                <a:t>Tácito</a:t>
              </a:r>
            </a:p>
          </p:txBody>
        </p:sp>
        <p:sp>
          <p:nvSpPr>
            <p:cNvPr id="68649" name="AutoShape 95"/>
            <p:cNvSpPr>
              <a:spLocks noChangeArrowheads="1"/>
            </p:cNvSpPr>
            <p:nvPr/>
          </p:nvSpPr>
          <p:spPr bwMode="auto">
            <a:xfrm>
              <a:off x="816" y="1344"/>
              <a:ext cx="192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Tw Cen MT" pitchFamily="34" charset="0"/>
              </a:endParaRPr>
            </a:p>
          </p:txBody>
        </p:sp>
      </p:grpSp>
      <p:grpSp>
        <p:nvGrpSpPr>
          <p:cNvPr id="115" name="Group 96"/>
          <p:cNvGrpSpPr>
            <a:grpSpLocks/>
          </p:cNvGrpSpPr>
          <p:nvPr/>
        </p:nvGrpSpPr>
        <p:grpSpPr bwMode="auto">
          <a:xfrm>
            <a:off x="596900" y="3795713"/>
            <a:ext cx="685800" cy="2127250"/>
            <a:chOff x="576" y="2160"/>
            <a:chExt cx="432" cy="1340"/>
          </a:xfrm>
        </p:grpSpPr>
        <p:sp>
          <p:nvSpPr>
            <p:cNvPr id="68645" name="Text Box 97"/>
            <p:cNvSpPr txBox="1">
              <a:spLocks noChangeArrowheads="1"/>
            </p:cNvSpPr>
            <p:nvPr/>
          </p:nvSpPr>
          <p:spPr bwMode="auto">
            <a:xfrm rot="-5400000">
              <a:off x="358" y="3050"/>
              <a:ext cx="6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b="1">
                  <a:latin typeface="Times New Roman" pitchFamily="18" charset="0"/>
                </a:rPr>
                <a:t>Explícito</a:t>
              </a:r>
            </a:p>
          </p:txBody>
        </p:sp>
        <p:sp>
          <p:nvSpPr>
            <p:cNvPr id="68646" name="AutoShape 98"/>
            <p:cNvSpPr>
              <a:spLocks noChangeArrowheads="1"/>
            </p:cNvSpPr>
            <p:nvPr/>
          </p:nvSpPr>
          <p:spPr bwMode="auto">
            <a:xfrm>
              <a:off x="816" y="3072"/>
              <a:ext cx="192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>
                <a:latin typeface="Tw Cen MT" pitchFamily="34" charset="0"/>
              </a:endParaRPr>
            </a:p>
          </p:txBody>
        </p:sp>
        <p:sp>
          <p:nvSpPr>
            <p:cNvPr id="68647" name="Text Box 99"/>
            <p:cNvSpPr txBox="1">
              <a:spLocks noChangeArrowheads="1"/>
            </p:cNvSpPr>
            <p:nvPr/>
          </p:nvSpPr>
          <p:spPr bwMode="auto">
            <a:xfrm rot="-5387362">
              <a:off x="579" y="2205"/>
              <a:ext cx="3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000" b="1">
                  <a:latin typeface="Times New Roman" pitchFamily="18" charset="0"/>
                </a:rPr>
                <a:t>DE</a:t>
              </a:r>
            </a:p>
          </p:txBody>
        </p:sp>
      </p:grpSp>
      <p:grpSp>
        <p:nvGrpSpPr>
          <p:cNvPr id="119" name="Group 100"/>
          <p:cNvGrpSpPr>
            <a:grpSpLocks/>
          </p:cNvGrpSpPr>
          <p:nvPr/>
        </p:nvGrpSpPr>
        <p:grpSpPr bwMode="auto">
          <a:xfrm>
            <a:off x="1206500" y="1662113"/>
            <a:ext cx="3332163" cy="2587625"/>
            <a:chOff x="960" y="816"/>
            <a:chExt cx="2099" cy="1630"/>
          </a:xfrm>
        </p:grpSpPr>
        <p:sp>
          <p:nvSpPr>
            <p:cNvPr id="120" name="Rectangle 101"/>
            <p:cNvSpPr>
              <a:spLocks noChangeArrowheads="1"/>
            </p:cNvSpPr>
            <p:nvPr/>
          </p:nvSpPr>
          <p:spPr bwMode="auto">
            <a:xfrm>
              <a:off x="1008" y="816"/>
              <a:ext cx="1728" cy="153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Times New Roman" pitchFamily="18" charset="0"/>
              </a:endParaRPr>
            </a:p>
          </p:txBody>
        </p:sp>
        <p:grpSp>
          <p:nvGrpSpPr>
            <p:cNvPr id="68623" name="Group 102"/>
            <p:cNvGrpSpPr>
              <a:grpSpLocks/>
            </p:cNvGrpSpPr>
            <p:nvPr/>
          </p:nvGrpSpPr>
          <p:grpSpPr bwMode="auto">
            <a:xfrm>
              <a:off x="1124" y="836"/>
              <a:ext cx="1937" cy="1075"/>
              <a:chOff x="831" y="908"/>
              <a:chExt cx="1937" cy="1075"/>
            </a:xfrm>
          </p:grpSpPr>
          <p:sp>
            <p:nvSpPr>
              <p:cNvPr id="68630" name="Text Box 103"/>
              <p:cNvSpPr txBox="1">
                <a:spLocks noChangeArrowheads="1"/>
              </p:cNvSpPr>
              <p:nvPr/>
            </p:nvSpPr>
            <p:spPr bwMode="auto">
              <a:xfrm>
                <a:off x="831" y="908"/>
                <a:ext cx="1294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pt-BR" sz="1500" b="1"/>
                  <a:t>Socialização</a:t>
                </a:r>
                <a:endParaRPr lang="pt-BR" sz="1300" b="1"/>
              </a:p>
            </p:txBody>
          </p:sp>
          <p:grpSp>
            <p:nvGrpSpPr>
              <p:cNvPr id="68631" name="Group 104"/>
              <p:cNvGrpSpPr>
                <a:grpSpLocks/>
              </p:cNvGrpSpPr>
              <p:nvPr/>
            </p:nvGrpSpPr>
            <p:grpSpPr bwMode="auto">
              <a:xfrm>
                <a:off x="1169" y="1405"/>
                <a:ext cx="716" cy="578"/>
                <a:chOff x="1591" y="1208"/>
                <a:chExt cx="716" cy="578"/>
              </a:xfrm>
            </p:grpSpPr>
            <p:grpSp>
              <p:nvGrpSpPr>
                <p:cNvPr id="68637" name="Group 105"/>
                <p:cNvGrpSpPr>
                  <a:grpSpLocks/>
                </p:cNvGrpSpPr>
                <p:nvPr/>
              </p:nvGrpSpPr>
              <p:grpSpPr bwMode="auto">
                <a:xfrm>
                  <a:off x="1659" y="1208"/>
                  <a:ext cx="579" cy="578"/>
                  <a:chOff x="1655" y="1208"/>
                  <a:chExt cx="579" cy="578"/>
                </a:xfrm>
              </p:grpSpPr>
              <p:sp>
                <p:nvSpPr>
                  <p:cNvPr id="68643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1656" y="1208"/>
                    <a:ext cx="578" cy="57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66FFFF"/>
                      </a:gs>
                    </a:gsLst>
                    <a:path path="shape">
                      <a:fillToRect l="50000" t="50000" r="50000" b="50000"/>
                    </a:path>
                  </a:gra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>
                      <a:latin typeface="Tw Cen MT" pitchFamily="34" charset="0"/>
                    </a:endParaRPr>
                  </a:p>
                </p:txBody>
              </p:sp>
              <p:sp>
                <p:nvSpPr>
                  <p:cNvPr id="68644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1655" y="1208"/>
                    <a:ext cx="578" cy="57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>
                      <a:latin typeface="Tw Cen MT" pitchFamily="34" charset="0"/>
                    </a:endParaRPr>
                  </a:p>
                </p:txBody>
              </p:sp>
            </p:grpSp>
            <p:grpSp>
              <p:nvGrpSpPr>
                <p:cNvPr id="68638" name="Group 108"/>
                <p:cNvGrpSpPr>
                  <a:grpSpLocks/>
                </p:cNvGrpSpPr>
                <p:nvPr/>
              </p:nvGrpSpPr>
              <p:grpSpPr bwMode="auto">
                <a:xfrm>
                  <a:off x="1591" y="1289"/>
                  <a:ext cx="716" cy="416"/>
                  <a:chOff x="1591" y="1289"/>
                  <a:chExt cx="716" cy="416"/>
                </a:xfrm>
              </p:grpSpPr>
              <p:sp>
                <p:nvSpPr>
                  <p:cNvPr id="68641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1891" y="1289"/>
                    <a:ext cx="416" cy="416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>
                      <a:latin typeface="Tw Cen MT" pitchFamily="34" charset="0"/>
                    </a:endParaRPr>
                  </a:p>
                </p:txBody>
              </p:sp>
              <p:sp>
                <p:nvSpPr>
                  <p:cNvPr id="68642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1591" y="1289"/>
                    <a:ext cx="416" cy="416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>
                      <a:latin typeface="Tw Cen MT" pitchFamily="34" charset="0"/>
                    </a:endParaRPr>
                  </a:p>
                </p:txBody>
              </p:sp>
            </p:grpSp>
            <p:sp>
              <p:nvSpPr>
                <p:cNvPr id="68639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693" y="1403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pt-BR" sz="1200" b="1"/>
                    <a:t>i</a:t>
                  </a:r>
                  <a:endParaRPr lang="pt-BR" sz="900" b="1"/>
                </a:p>
              </p:txBody>
            </p:sp>
            <p:sp>
              <p:nvSpPr>
                <p:cNvPr id="68640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025" y="1403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pt-BR" sz="1200" b="1"/>
                    <a:t>i</a:t>
                  </a:r>
                  <a:endParaRPr lang="pt-BR" sz="900" b="1"/>
                </a:p>
              </p:txBody>
            </p:sp>
          </p:grpSp>
          <p:grpSp>
            <p:nvGrpSpPr>
              <p:cNvPr id="68632" name="Group 113"/>
              <p:cNvGrpSpPr>
                <a:grpSpLocks/>
              </p:cNvGrpSpPr>
              <p:nvPr/>
            </p:nvGrpSpPr>
            <p:grpSpPr bwMode="auto">
              <a:xfrm rot="-2279515">
                <a:off x="2098" y="1194"/>
                <a:ext cx="670" cy="376"/>
                <a:chOff x="2158" y="1757"/>
                <a:chExt cx="670" cy="376"/>
              </a:xfrm>
            </p:grpSpPr>
            <p:sp>
              <p:nvSpPr>
                <p:cNvPr id="68633" name="Freeform 114"/>
                <p:cNvSpPr>
                  <a:spLocks/>
                </p:cNvSpPr>
                <p:nvPr/>
              </p:nvSpPr>
              <p:spPr bwMode="auto">
                <a:xfrm>
                  <a:off x="2159" y="1758"/>
                  <a:ext cx="387" cy="247"/>
                </a:xfrm>
                <a:custGeom>
                  <a:avLst/>
                  <a:gdLst>
                    <a:gd name="T0" fmla="*/ 0 w 1163"/>
                    <a:gd name="T1" fmla="*/ 0 h 742"/>
                    <a:gd name="T2" fmla="*/ 0 w 1163"/>
                    <a:gd name="T3" fmla="*/ 55 h 742"/>
                    <a:gd name="T4" fmla="*/ 84 w 1163"/>
                    <a:gd name="T5" fmla="*/ 70 h 742"/>
                    <a:gd name="T6" fmla="*/ 161 w 1163"/>
                    <a:gd name="T7" fmla="*/ 88 h 742"/>
                    <a:gd name="T8" fmla="*/ 231 w 1163"/>
                    <a:gd name="T9" fmla="*/ 110 h 742"/>
                    <a:gd name="T10" fmla="*/ 303 w 1163"/>
                    <a:gd name="T11" fmla="*/ 132 h 742"/>
                    <a:gd name="T12" fmla="*/ 364 w 1163"/>
                    <a:gd name="T13" fmla="*/ 154 h 742"/>
                    <a:gd name="T14" fmla="*/ 415 w 1163"/>
                    <a:gd name="T15" fmla="*/ 176 h 742"/>
                    <a:gd name="T16" fmla="*/ 463 w 1163"/>
                    <a:gd name="T17" fmla="*/ 196 h 742"/>
                    <a:gd name="T18" fmla="*/ 518 w 1163"/>
                    <a:gd name="T19" fmla="*/ 221 h 742"/>
                    <a:gd name="T20" fmla="*/ 566 w 1163"/>
                    <a:gd name="T21" fmla="*/ 251 h 742"/>
                    <a:gd name="T22" fmla="*/ 621 w 1163"/>
                    <a:gd name="T23" fmla="*/ 287 h 742"/>
                    <a:gd name="T24" fmla="*/ 665 w 1163"/>
                    <a:gd name="T25" fmla="*/ 320 h 742"/>
                    <a:gd name="T26" fmla="*/ 709 w 1163"/>
                    <a:gd name="T27" fmla="*/ 353 h 742"/>
                    <a:gd name="T28" fmla="*/ 749 w 1163"/>
                    <a:gd name="T29" fmla="*/ 390 h 742"/>
                    <a:gd name="T30" fmla="*/ 800 w 1163"/>
                    <a:gd name="T31" fmla="*/ 434 h 742"/>
                    <a:gd name="T32" fmla="*/ 855 w 1163"/>
                    <a:gd name="T33" fmla="*/ 485 h 742"/>
                    <a:gd name="T34" fmla="*/ 887 w 1163"/>
                    <a:gd name="T35" fmla="*/ 522 h 742"/>
                    <a:gd name="T36" fmla="*/ 920 w 1163"/>
                    <a:gd name="T37" fmla="*/ 561 h 742"/>
                    <a:gd name="T38" fmla="*/ 953 w 1163"/>
                    <a:gd name="T39" fmla="*/ 599 h 742"/>
                    <a:gd name="T40" fmla="*/ 982 w 1163"/>
                    <a:gd name="T41" fmla="*/ 635 h 742"/>
                    <a:gd name="T42" fmla="*/ 1019 w 1163"/>
                    <a:gd name="T43" fmla="*/ 694 h 742"/>
                    <a:gd name="T44" fmla="*/ 1041 w 1163"/>
                    <a:gd name="T45" fmla="*/ 742 h 742"/>
                    <a:gd name="T46" fmla="*/ 1163 w 1163"/>
                    <a:gd name="T47" fmla="*/ 727 h 742"/>
                    <a:gd name="T48" fmla="*/ 1123 w 1163"/>
                    <a:gd name="T49" fmla="*/ 646 h 742"/>
                    <a:gd name="T50" fmla="*/ 1063 w 1163"/>
                    <a:gd name="T51" fmla="*/ 561 h 742"/>
                    <a:gd name="T52" fmla="*/ 1001 w 1163"/>
                    <a:gd name="T53" fmla="*/ 489 h 742"/>
                    <a:gd name="T54" fmla="*/ 920 w 1163"/>
                    <a:gd name="T55" fmla="*/ 412 h 742"/>
                    <a:gd name="T56" fmla="*/ 811 w 1163"/>
                    <a:gd name="T57" fmla="*/ 302 h 742"/>
                    <a:gd name="T58" fmla="*/ 690 w 1163"/>
                    <a:gd name="T59" fmla="*/ 210 h 742"/>
                    <a:gd name="T60" fmla="*/ 562 w 1163"/>
                    <a:gd name="T61" fmla="*/ 132 h 742"/>
                    <a:gd name="T62" fmla="*/ 448 w 1163"/>
                    <a:gd name="T63" fmla="*/ 84 h 742"/>
                    <a:gd name="T64" fmla="*/ 307 w 1163"/>
                    <a:gd name="T65" fmla="*/ 37 h 742"/>
                    <a:gd name="T66" fmla="*/ 190 w 1163"/>
                    <a:gd name="T67" fmla="*/ 19 h 742"/>
                    <a:gd name="T68" fmla="*/ 0 w 1163"/>
                    <a:gd name="T69" fmla="*/ 0 h 742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163"/>
                    <a:gd name="T106" fmla="*/ 0 h 742"/>
                    <a:gd name="T107" fmla="*/ 1163 w 1163"/>
                    <a:gd name="T108" fmla="*/ 742 h 742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163" h="742">
                      <a:moveTo>
                        <a:pt x="0" y="0"/>
                      </a:moveTo>
                      <a:lnTo>
                        <a:pt x="0" y="55"/>
                      </a:lnTo>
                      <a:lnTo>
                        <a:pt x="84" y="70"/>
                      </a:lnTo>
                      <a:lnTo>
                        <a:pt x="161" y="88"/>
                      </a:lnTo>
                      <a:lnTo>
                        <a:pt x="231" y="110"/>
                      </a:lnTo>
                      <a:lnTo>
                        <a:pt x="303" y="132"/>
                      </a:lnTo>
                      <a:lnTo>
                        <a:pt x="364" y="154"/>
                      </a:lnTo>
                      <a:lnTo>
                        <a:pt x="415" y="176"/>
                      </a:lnTo>
                      <a:lnTo>
                        <a:pt x="463" y="196"/>
                      </a:lnTo>
                      <a:lnTo>
                        <a:pt x="518" y="221"/>
                      </a:lnTo>
                      <a:lnTo>
                        <a:pt x="566" y="251"/>
                      </a:lnTo>
                      <a:lnTo>
                        <a:pt x="621" y="287"/>
                      </a:lnTo>
                      <a:lnTo>
                        <a:pt x="665" y="320"/>
                      </a:lnTo>
                      <a:lnTo>
                        <a:pt x="709" y="353"/>
                      </a:lnTo>
                      <a:lnTo>
                        <a:pt x="749" y="390"/>
                      </a:lnTo>
                      <a:lnTo>
                        <a:pt x="800" y="434"/>
                      </a:lnTo>
                      <a:lnTo>
                        <a:pt x="855" y="485"/>
                      </a:lnTo>
                      <a:lnTo>
                        <a:pt x="887" y="522"/>
                      </a:lnTo>
                      <a:lnTo>
                        <a:pt x="920" y="561"/>
                      </a:lnTo>
                      <a:lnTo>
                        <a:pt x="953" y="599"/>
                      </a:lnTo>
                      <a:lnTo>
                        <a:pt x="982" y="635"/>
                      </a:lnTo>
                      <a:lnTo>
                        <a:pt x="1019" y="694"/>
                      </a:lnTo>
                      <a:lnTo>
                        <a:pt x="1041" y="742"/>
                      </a:lnTo>
                      <a:lnTo>
                        <a:pt x="1163" y="727"/>
                      </a:lnTo>
                      <a:lnTo>
                        <a:pt x="1123" y="646"/>
                      </a:lnTo>
                      <a:lnTo>
                        <a:pt x="1063" y="561"/>
                      </a:lnTo>
                      <a:lnTo>
                        <a:pt x="1001" y="489"/>
                      </a:lnTo>
                      <a:lnTo>
                        <a:pt x="920" y="412"/>
                      </a:lnTo>
                      <a:lnTo>
                        <a:pt x="811" y="302"/>
                      </a:lnTo>
                      <a:lnTo>
                        <a:pt x="690" y="210"/>
                      </a:lnTo>
                      <a:lnTo>
                        <a:pt x="562" y="132"/>
                      </a:lnTo>
                      <a:lnTo>
                        <a:pt x="448" y="84"/>
                      </a:lnTo>
                      <a:lnTo>
                        <a:pt x="307" y="37"/>
                      </a:lnTo>
                      <a:lnTo>
                        <a:pt x="19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>
                    <a:latin typeface="Tw Cen MT" pitchFamily="34" charset="0"/>
                  </a:endParaRPr>
                </a:p>
              </p:txBody>
            </p:sp>
            <p:sp>
              <p:nvSpPr>
                <p:cNvPr id="68634" name="Freeform 115"/>
                <p:cNvSpPr>
                  <a:spLocks/>
                </p:cNvSpPr>
                <p:nvPr/>
              </p:nvSpPr>
              <p:spPr bwMode="auto">
                <a:xfrm>
                  <a:off x="2628" y="1956"/>
                  <a:ext cx="200" cy="177"/>
                </a:xfrm>
                <a:custGeom>
                  <a:avLst/>
                  <a:gdLst>
                    <a:gd name="T0" fmla="*/ 0 w 602"/>
                    <a:gd name="T1" fmla="*/ 409 h 530"/>
                    <a:gd name="T2" fmla="*/ 0 w 602"/>
                    <a:gd name="T3" fmla="*/ 530 h 530"/>
                    <a:gd name="T4" fmla="*/ 24 w 602"/>
                    <a:gd name="T5" fmla="*/ 500 h 530"/>
                    <a:gd name="T6" fmla="*/ 51 w 602"/>
                    <a:gd name="T7" fmla="*/ 468 h 530"/>
                    <a:gd name="T8" fmla="*/ 86 w 602"/>
                    <a:gd name="T9" fmla="*/ 435 h 530"/>
                    <a:gd name="T10" fmla="*/ 130 w 602"/>
                    <a:gd name="T11" fmla="*/ 397 h 530"/>
                    <a:gd name="T12" fmla="*/ 173 w 602"/>
                    <a:gd name="T13" fmla="*/ 355 h 530"/>
                    <a:gd name="T14" fmla="*/ 217 w 602"/>
                    <a:gd name="T15" fmla="*/ 316 h 530"/>
                    <a:gd name="T16" fmla="*/ 257 w 602"/>
                    <a:gd name="T17" fmla="*/ 283 h 530"/>
                    <a:gd name="T18" fmla="*/ 294 w 602"/>
                    <a:gd name="T19" fmla="*/ 254 h 530"/>
                    <a:gd name="T20" fmla="*/ 334 w 602"/>
                    <a:gd name="T21" fmla="*/ 227 h 530"/>
                    <a:gd name="T22" fmla="*/ 376 w 602"/>
                    <a:gd name="T23" fmla="*/ 200 h 530"/>
                    <a:gd name="T24" fmla="*/ 425 w 602"/>
                    <a:gd name="T25" fmla="*/ 172 h 530"/>
                    <a:gd name="T26" fmla="*/ 470 w 602"/>
                    <a:gd name="T27" fmla="*/ 150 h 530"/>
                    <a:gd name="T28" fmla="*/ 517 w 602"/>
                    <a:gd name="T29" fmla="*/ 131 h 530"/>
                    <a:gd name="T30" fmla="*/ 565 w 602"/>
                    <a:gd name="T31" fmla="*/ 110 h 530"/>
                    <a:gd name="T32" fmla="*/ 602 w 602"/>
                    <a:gd name="T33" fmla="*/ 93 h 530"/>
                    <a:gd name="T34" fmla="*/ 602 w 602"/>
                    <a:gd name="T35" fmla="*/ 0 h 530"/>
                    <a:gd name="T36" fmla="*/ 536 w 602"/>
                    <a:gd name="T37" fmla="*/ 18 h 530"/>
                    <a:gd name="T38" fmla="*/ 440 w 602"/>
                    <a:gd name="T39" fmla="*/ 60 h 530"/>
                    <a:gd name="T40" fmla="*/ 316 w 602"/>
                    <a:gd name="T41" fmla="*/ 112 h 530"/>
                    <a:gd name="T42" fmla="*/ 226 w 602"/>
                    <a:gd name="T43" fmla="*/ 169 h 530"/>
                    <a:gd name="T44" fmla="*/ 143 w 602"/>
                    <a:gd name="T45" fmla="*/ 249 h 530"/>
                    <a:gd name="T46" fmla="*/ 61 w 602"/>
                    <a:gd name="T47" fmla="*/ 316 h 530"/>
                    <a:gd name="T48" fmla="*/ 0 w 602"/>
                    <a:gd name="T49" fmla="*/ 381 h 530"/>
                    <a:gd name="T50" fmla="*/ 0 w 602"/>
                    <a:gd name="T51" fmla="*/ 529 h 530"/>
                    <a:gd name="T52" fmla="*/ 0 w 602"/>
                    <a:gd name="T53" fmla="*/ 526 h 530"/>
                    <a:gd name="T54" fmla="*/ 0 w 602"/>
                    <a:gd name="T55" fmla="*/ 409 h 530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602"/>
                    <a:gd name="T85" fmla="*/ 0 h 530"/>
                    <a:gd name="T86" fmla="*/ 602 w 602"/>
                    <a:gd name="T87" fmla="*/ 530 h 530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602" h="530">
                      <a:moveTo>
                        <a:pt x="0" y="409"/>
                      </a:moveTo>
                      <a:lnTo>
                        <a:pt x="0" y="530"/>
                      </a:lnTo>
                      <a:lnTo>
                        <a:pt x="24" y="500"/>
                      </a:lnTo>
                      <a:lnTo>
                        <a:pt x="51" y="468"/>
                      </a:lnTo>
                      <a:lnTo>
                        <a:pt x="86" y="435"/>
                      </a:lnTo>
                      <a:lnTo>
                        <a:pt x="130" y="397"/>
                      </a:lnTo>
                      <a:lnTo>
                        <a:pt x="173" y="355"/>
                      </a:lnTo>
                      <a:lnTo>
                        <a:pt x="217" y="316"/>
                      </a:lnTo>
                      <a:lnTo>
                        <a:pt x="257" y="283"/>
                      </a:lnTo>
                      <a:lnTo>
                        <a:pt x="294" y="254"/>
                      </a:lnTo>
                      <a:lnTo>
                        <a:pt x="334" y="227"/>
                      </a:lnTo>
                      <a:lnTo>
                        <a:pt x="376" y="200"/>
                      </a:lnTo>
                      <a:lnTo>
                        <a:pt x="425" y="172"/>
                      </a:lnTo>
                      <a:lnTo>
                        <a:pt x="470" y="150"/>
                      </a:lnTo>
                      <a:lnTo>
                        <a:pt x="517" y="131"/>
                      </a:lnTo>
                      <a:lnTo>
                        <a:pt x="565" y="110"/>
                      </a:lnTo>
                      <a:lnTo>
                        <a:pt x="602" y="93"/>
                      </a:lnTo>
                      <a:lnTo>
                        <a:pt x="602" y="0"/>
                      </a:lnTo>
                      <a:lnTo>
                        <a:pt x="536" y="18"/>
                      </a:lnTo>
                      <a:lnTo>
                        <a:pt x="440" y="60"/>
                      </a:lnTo>
                      <a:lnTo>
                        <a:pt x="316" y="112"/>
                      </a:lnTo>
                      <a:lnTo>
                        <a:pt x="226" y="169"/>
                      </a:lnTo>
                      <a:lnTo>
                        <a:pt x="143" y="249"/>
                      </a:lnTo>
                      <a:lnTo>
                        <a:pt x="61" y="316"/>
                      </a:lnTo>
                      <a:lnTo>
                        <a:pt x="0" y="381"/>
                      </a:lnTo>
                      <a:lnTo>
                        <a:pt x="0" y="529"/>
                      </a:lnTo>
                      <a:lnTo>
                        <a:pt x="0" y="526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>
                    <a:latin typeface="Tw Cen MT" pitchFamily="34" charset="0"/>
                  </a:endParaRPr>
                </a:p>
              </p:txBody>
            </p:sp>
            <p:sp>
              <p:nvSpPr>
                <p:cNvPr id="68635" name="Freeform 116"/>
                <p:cNvSpPr>
                  <a:spLocks/>
                </p:cNvSpPr>
                <p:nvPr/>
              </p:nvSpPr>
              <p:spPr bwMode="auto">
                <a:xfrm>
                  <a:off x="2387" y="2023"/>
                  <a:ext cx="240" cy="110"/>
                </a:xfrm>
                <a:custGeom>
                  <a:avLst/>
                  <a:gdLst>
                    <a:gd name="T0" fmla="*/ 0 w 720"/>
                    <a:gd name="T1" fmla="*/ 0 h 330"/>
                    <a:gd name="T2" fmla="*/ 0 w 720"/>
                    <a:gd name="T3" fmla="*/ 101 h 330"/>
                    <a:gd name="T4" fmla="*/ 47 w 720"/>
                    <a:gd name="T5" fmla="*/ 110 h 330"/>
                    <a:gd name="T6" fmla="*/ 94 w 720"/>
                    <a:gd name="T7" fmla="*/ 119 h 330"/>
                    <a:gd name="T8" fmla="*/ 140 w 720"/>
                    <a:gd name="T9" fmla="*/ 130 h 330"/>
                    <a:gd name="T10" fmla="*/ 186 w 720"/>
                    <a:gd name="T11" fmla="*/ 141 h 330"/>
                    <a:gd name="T12" fmla="*/ 240 w 720"/>
                    <a:gd name="T13" fmla="*/ 154 h 330"/>
                    <a:gd name="T14" fmla="*/ 298 w 720"/>
                    <a:gd name="T15" fmla="*/ 169 h 330"/>
                    <a:gd name="T16" fmla="*/ 372 w 720"/>
                    <a:gd name="T17" fmla="*/ 191 h 330"/>
                    <a:gd name="T18" fmla="*/ 443 w 720"/>
                    <a:gd name="T19" fmla="*/ 210 h 330"/>
                    <a:gd name="T20" fmla="*/ 489 w 720"/>
                    <a:gd name="T21" fmla="*/ 226 h 330"/>
                    <a:gd name="T22" fmla="*/ 544 w 720"/>
                    <a:gd name="T23" fmla="*/ 248 h 330"/>
                    <a:gd name="T24" fmla="*/ 604 w 720"/>
                    <a:gd name="T25" fmla="*/ 272 h 330"/>
                    <a:gd name="T26" fmla="*/ 658 w 720"/>
                    <a:gd name="T27" fmla="*/ 297 h 330"/>
                    <a:gd name="T28" fmla="*/ 697 w 720"/>
                    <a:gd name="T29" fmla="*/ 316 h 330"/>
                    <a:gd name="T30" fmla="*/ 720 w 720"/>
                    <a:gd name="T31" fmla="*/ 330 h 330"/>
                    <a:gd name="T32" fmla="*/ 720 w 720"/>
                    <a:gd name="T33" fmla="*/ 204 h 330"/>
                    <a:gd name="T34" fmla="*/ 675 w 720"/>
                    <a:gd name="T35" fmla="*/ 172 h 330"/>
                    <a:gd name="T36" fmla="*/ 584 w 720"/>
                    <a:gd name="T37" fmla="*/ 128 h 330"/>
                    <a:gd name="T38" fmla="*/ 479 w 720"/>
                    <a:gd name="T39" fmla="*/ 84 h 330"/>
                    <a:gd name="T40" fmla="*/ 385 w 720"/>
                    <a:gd name="T41" fmla="*/ 60 h 330"/>
                    <a:gd name="T42" fmla="*/ 276 w 720"/>
                    <a:gd name="T43" fmla="*/ 29 h 330"/>
                    <a:gd name="T44" fmla="*/ 168 w 720"/>
                    <a:gd name="T45" fmla="*/ 9 h 330"/>
                    <a:gd name="T46" fmla="*/ 91 w 720"/>
                    <a:gd name="T47" fmla="*/ 1 h 330"/>
                    <a:gd name="T48" fmla="*/ 0 w 720"/>
                    <a:gd name="T49" fmla="*/ 0 h 33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20"/>
                    <a:gd name="T76" fmla="*/ 0 h 330"/>
                    <a:gd name="T77" fmla="*/ 720 w 720"/>
                    <a:gd name="T78" fmla="*/ 330 h 33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20" h="330">
                      <a:moveTo>
                        <a:pt x="0" y="0"/>
                      </a:moveTo>
                      <a:lnTo>
                        <a:pt x="0" y="101"/>
                      </a:lnTo>
                      <a:lnTo>
                        <a:pt x="47" y="110"/>
                      </a:lnTo>
                      <a:lnTo>
                        <a:pt x="94" y="119"/>
                      </a:lnTo>
                      <a:lnTo>
                        <a:pt x="140" y="130"/>
                      </a:lnTo>
                      <a:lnTo>
                        <a:pt x="186" y="141"/>
                      </a:lnTo>
                      <a:lnTo>
                        <a:pt x="240" y="154"/>
                      </a:lnTo>
                      <a:lnTo>
                        <a:pt x="298" y="169"/>
                      </a:lnTo>
                      <a:lnTo>
                        <a:pt x="372" y="191"/>
                      </a:lnTo>
                      <a:lnTo>
                        <a:pt x="443" y="210"/>
                      </a:lnTo>
                      <a:lnTo>
                        <a:pt x="489" y="226"/>
                      </a:lnTo>
                      <a:lnTo>
                        <a:pt x="544" y="248"/>
                      </a:lnTo>
                      <a:lnTo>
                        <a:pt x="604" y="272"/>
                      </a:lnTo>
                      <a:lnTo>
                        <a:pt x="658" y="297"/>
                      </a:lnTo>
                      <a:lnTo>
                        <a:pt x="697" y="316"/>
                      </a:lnTo>
                      <a:lnTo>
                        <a:pt x="720" y="330"/>
                      </a:lnTo>
                      <a:lnTo>
                        <a:pt x="720" y="204"/>
                      </a:lnTo>
                      <a:lnTo>
                        <a:pt x="675" y="172"/>
                      </a:lnTo>
                      <a:lnTo>
                        <a:pt x="584" y="128"/>
                      </a:lnTo>
                      <a:lnTo>
                        <a:pt x="479" y="84"/>
                      </a:lnTo>
                      <a:lnTo>
                        <a:pt x="385" y="60"/>
                      </a:lnTo>
                      <a:lnTo>
                        <a:pt x="276" y="29"/>
                      </a:lnTo>
                      <a:lnTo>
                        <a:pt x="168" y="9"/>
                      </a:lnTo>
                      <a:lnTo>
                        <a:pt x="9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>
                    <a:latin typeface="Tw Cen MT" pitchFamily="34" charset="0"/>
                  </a:endParaRPr>
                </a:p>
              </p:txBody>
            </p:sp>
            <p:sp>
              <p:nvSpPr>
                <p:cNvPr id="68636" name="Freeform 117"/>
                <p:cNvSpPr>
                  <a:spLocks/>
                </p:cNvSpPr>
                <p:nvPr/>
              </p:nvSpPr>
              <p:spPr bwMode="auto">
                <a:xfrm>
                  <a:off x="2158" y="1757"/>
                  <a:ext cx="670" cy="335"/>
                </a:xfrm>
                <a:custGeom>
                  <a:avLst/>
                  <a:gdLst>
                    <a:gd name="T0" fmla="*/ 110 w 2010"/>
                    <a:gd name="T1" fmla="*/ 0 h 1005"/>
                    <a:gd name="T2" fmla="*/ 231 w 2010"/>
                    <a:gd name="T3" fmla="*/ 0 h 1005"/>
                    <a:gd name="T4" fmla="*/ 355 w 2010"/>
                    <a:gd name="T5" fmla="*/ 7 h 1005"/>
                    <a:gd name="T6" fmla="*/ 471 w 2010"/>
                    <a:gd name="T7" fmla="*/ 25 h 1005"/>
                    <a:gd name="T8" fmla="*/ 606 w 2010"/>
                    <a:gd name="T9" fmla="*/ 55 h 1005"/>
                    <a:gd name="T10" fmla="*/ 734 w 2010"/>
                    <a:gd name="T11" fmla="*/ 95 h 1005"/>
                    <a:gd name="T12" fmla="*/ 870 w 2010"/>
                    <a:gd name="T13" fmla="*/ 150 h 1005"/>
                    <a:gd name="T14" fmla="*/ 991 w 2010"/>
                    <a:gd name="T15" fmla="*/ 207 h 1005"/>
                    <a:gd name="T16" fmla="*/ 1106 w 2010"/>
                    <a:gd name="T17" fmla="*/ 265 h 1005"/>
                    <a:gd name="T18" fmla="*/ 1223 w 2010"/>
                    <a:gd name="T19" fmla="*/ 331 h 1005"/>
                    <a:gd name="T20" fmla="*/ 1333 w 2010"/>
                    <a:gd name="T21" fmla="*/ 404 h 1005"/>
                    <a:gd name="T22" fmla="*/ 1439 w 2010"/>
                    <a:gd name="T23" fmla="*/ 488 h 1005"/>
                    <a:gd name="T24" fmla="*/ 1526 w 2010"/>
                    <a:gd name="T25" fmla="*/ 572 h 1005"/>
                    <a:gd name="T26" fmla="*/ 1585 w 2010"/>
                    <a:gd name="T27" fmla="*/ 651 h 1005"/>
                    <a:gd name="T28" fmla="*/ 1950 w 2010"/>
                    <a:gd name="T29" fmla="*/ 625 h 1005"/>
                    <a:gd name="T30" fmla="*/ 1826 w 2010"/>
                    <a:gd name="T31" fmla="*/ 680 h 1005"/>
                    <a:gd name="T32" fmla="*/ 1739 w 2010"/>
                    <a:gd name="T33" fmla="*/ 724 h 1005"/>
                    <a:gd name="T34" fmla="*/ 1667 w 2010"/>
                    <a:gd name="T35" fmla="*/ 769 h 1005"/>
                    <a:gd name="T36" fmla="*/ 1597 w 2010"/>
                    <a:gd name="T37" fmla="*/ 825 h 1005"/>
                    <a:gd name="T38" fmla="*/ 1515 w 2010"/>
                    <a:gd name="T39" fmla="*/ 898 h 1005"/>
                    <a:gd name="T40" fmla="*/ 1439 w 2010"/>
                    <a:gd name="T41" fmla="*/ 972 h 1005"/>
                    <a:gd name="T42" fmla="*/ 1373 w 2010"/>
                    <a:gd name="T43" fmla="*/ 990 h 1005"/>
                    <a:gd name="T44" fmla="*/ 1305 w 2010"/>
                    <a:gd name="T45" fmla="*/ 956 h 1005"/>
                    <a:gd name="T46" fmla="*/ 1221 w 2010"/>
                    <a:gd name="T47" fmla="*/ 922 h 1005"/>
                    <a:gd name="T48" fmla="*/ 1144 w 2010"/>
                    <a:gd name="T49" fmla="*/ 897 h 1005"/>
                    <a:gd name="T50" fmla="*/ 1056 w 2010"/>
                    <a:gd name="T51" fmla="*/ 873 h 1005"/>
                    <a:gd name="T52" fmla="*/ 966 w 2010"/>
                    <a:gd name="T53" fmla="*/ 850 h 1005"/>
                    <a:gd name="T54" fmla="*/ 880 w 2010"/>
                    <a:gd name="T55" fmla="*/ 831 h 1005"/>
                    <a:gd name="T56" fmla="*/ 796 w 2010"/>
                    <a:gd name="T57" fmla="*/ 813 h 1005"/>
                    <a:gd name="T58" fmla="*/ 684 w 2010"/>
                    <a:gd name="T59" fmla="*/ 796 h 1005"/>
                    <a:gd name="T60" fmla="*/ 1095 w 2010"/>
                    <a:gd name="T61" fmla="*/ 662 h 1005"/>
                    <a:gd name="T62" fmla="*/ 998 w 2010"/>
                    <a:gd name="T63" fmla="*/ 536 h 1005"/>
                    <a:gd name="T64" fmla="*/ 925 w 2010"/>
                    <a:gd name="T65" fmla="*/ 462 h 1005"/>
                    <a:gd name="T66" fmla="*/ 818 w 2010"/>
                    <a:gd name="T67" fmla="*/ 364 h 1005"/>
                    <a:gd name="T68" fmla="*/ 727 w 2010"/>
                    <a:gd name="T69" fmla="*/ 287 h 1005"/>
                    <a:gd name="T70" fmla="*/ 653 w 2010"/>
                    <a:gd name="T71" fmla="*/ 229 h 1005"/>
                    <a:gd name="T72" fmla="*/ 562 w 2010"/>
                    <a:gd name="T73" fmla="*/ 172 h 1005"/>
                    <a:gd name="T74" fmla="*/ 468 w 2010"/>
                    <a:gd name="T75" fmla="*/ 124 h 1005"/>
                    <a:gd name="T76" fmla="*/ 355 w 2010"/>
                    <a:gd name="T77" fmla="*/ 84 h 1005"/>
                    <a:gd name="T78" fmla="*/ 234 w 2010"/>
                    <a:gd name="T79" fmla="*/ 55 h 1005"/>
                    <a:gd name="T80" fmla="*/ 106 w 2010"/>
                    <a:gd name="T81" fmla="*/ 29 h 1005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010"/>
                    <a:gd name="T124" fmla="*/ 0 h 1005"/>
                    <a:gd name="T125" fmla="*/ 2010 w 2010"/>
                    <a:gd name="T126" fmla="*/ 1005 h 1005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010" h="1005">
                      <a:moveTo>
                        <a:pt x="0" y="7"/>
                      </a:moveTo>
                      <a:lnTo>
                        <a:pt x="110" y="0"/>
                      </a:lnTo>
                      <a:lnTo>
                        <a:pt x="165" y="0"/>
                      </a:lnTo>
                      <a:lnTo>
                        <a:pt x="231" y="0"/>
                      </a:lnTo>
                      <a:lnTo>
                        <a:pt x="293" y="3"/>
                      </a:lnTo>
                      <a:lnTo>
                        <a:pt x="355" y="7"/>
                      </a:lnTo>
                      <a:lnTo>
                        <a:pt x="416" y="14"/>
                      </a:lnTo>
                      <a:lnTo>
                        <a:pt x="471" y="25"/>
                      </a:lnTo>
                      <a:lnTo>
                        <a:pt x="532" y="36"/>
                      </a:lnTo>
                      <a:lnTo>
                        <a:pt x="606" y="55"/>
                      </a:lnTo>
                      <a:lnTo>
                        <a:pt x="672" y="76"/>
                      </a:lnTo>
                      <a:lnTo>
                        <a:pt x="734" y="95"/>
                      </a:lnTo>
                      <a:lnTo>
                        <a:pt x="804" y="120"/>
                      </a:lnTo>
                      <a:lnTo>
                        <a:pt x="870" y="150"/>
                      </a:lnTo>
                      <a:lnTo>
                        <a:pt x="936" y="179"/>
                      </a:lnTo>
                      <a:lnTo>
                        <a:pt x="991" y="207"/>
                      </a:lnTo>
                      <a:lnTo>
                        <a:pt x="1053" y="236"/>
                      </a:lnTo>
                      <a:lnTo>
                        <a:pt x="1106" y="265"/>
                      </a:lnTo>
                      <a:lnTo>
                        <a:pt x="1164" y="298"/>
                      </a:lnTo>
                      <a:lnTo>
                        <a:pt x="1223" y="331"/>
                      </a:lnTo>
                      <a:lnTo>
                        <a:pt x="1282" y="371"/>
                      </a:lnTo>
                      <a:lnTo>
                        <a:pt x="1333" y="404"/>
                      </a:lnTo>
                      <a:lnTo>
                        <a:pt x="1388" y="448"/>
                      </a:lnTo>
                      <a:lnTo>
                        <a:pt x="1439" y="488"/>
                      </a:lnTo>
                      <a:lnTo>
                        <a:pt x="1487" y="528"/>
                      </a:lnTo>
                      <a:lnTo>
                        <a:pt x="1526" y="572"/>
                      </a:lnTo>
                      <a:lnTo>
                        <a:pt x="1559" y="610"/>
                      </a:lnTo>
                      <a:lnTo>
                        <a:pt x="1585" y="651"/>
                      </a:lnTo>
                      <a:lnTo>
                        <a:pt x="2010" y="597"/>
                      </a:lnTo>
                      <a:lnTo>
                        <a:pt x="1950" y="625"/>
                      </a:lnTo>
                      <a:lnTo>
                        <a:pt x="1881" y="654"/>
                      </a:lnTo>
                      <a:lnTo>
                        <a:pt x="1826" y="680"/>
                      </a:lnTo>
                      <a:lnTo>
                        <a:pt x="1784" y="699"/>
                      </a:lnTo>
                      <a:lnTo>
                        <a:pt x="1739" y="724"/>
                      </a:lnTo>
                      <a:lnTo>
                        <a:pt x="1702" y="746"/>
                      </a:lnTo>
                      <a:lnTo>
                        <a:pt x="1667" y="769"/>
                      </a:lnTo>
                      <a:lnTo>
                        <a:pt x="1631" y="797"/>
                      </a:lnTo>
                      <a:lnTo>
                        <a:pt x="1597" y="825"/>
                      </a:lnTo>
                      <a:lnTo>
                        <a:pt x="1555" y="861"/>
                      </a:lnTo>
                      <a:lnTo>
                        <a:pt x="1515" y="898"/>
                      </a:lnTo>
                      <a:lnTo>
                        <a:pt x="1480" y="930"/>
                      </a:lnTo>
                      <a:lnTo>
                        <a:pt x="1439" y="972"/>
                      </a:lnTo>
                      <a:lnTo>
                        <a:pt x="1406" y="1005"/>
                      </a:lnTo>
                      <a:lnTo>
                        <a:pt x="1373" y="990"/>
                      </a:lnTo>
                      <a:lnTo>
                        <a:pt x="1340" y="972"/>
                      </a:lnTo>
                      <a:lnTo>
                        <a:pt x="1305" y="956"/>
                      </a:lnTo>
                      <a:lnTo>
                        <a:pt x="1263" y="939"/>
                      </a:lnTo>
                      <a:lnTo>
                        <a:pt x="1221" y="922"/>
                      </a:lnTo>
                      <a:lnTo>
                        <a:pt x="1181" y="908"/>
                      </a:lnTo>
                      <a:lnTo>
                        <a:pt x="1144" y="897"/>
                      </a:lnTo>
                      <a:lnTo>
                        <a:pt x="1101" y="884"/>
                      </a:lnTo>
                      <a:lnTo>
                        <a:pt x="1056" y="873"/>
                      </a:lnTo>
                      <a:lnTo>
                        <a:pt x="1009" y="861"/>
                      </a:lnTo>
                      <a:lnTo>
                        <a:pt x="966" y="850"/>
                      </a:lnTo>
                      <a:lnTo>
                        <a:pt x="925" y="839"/>
                      </a:lnTo>
                      <a:lnTo>
                        <a:pt x="880" y="831"/>
                      </a:lnTo>
                      <a:lnTo>
                        <a:pt x="837" y="822"/>
                      </a:lnTo>
                      <a:lnTo>
                        <a:pt x="796" y="813"/>
                      </a:lnTo>
                      <a:lnTo>
                        <a:pt x="749" y="803"/>
                      </a:lnTo>
                      <a:lnTo>
                        <a:pt x="684" y="796"/>
                      </a:lnTo>
                      <a:lnTo>
                        <a:pt x="1124" y="720"/>
                      </a:lnTo>
                      <a:lnTo>
                        <a:pt x="1095" y="662"/>
                      </a:lnTo>
                      <a:lnTo>
                        <a:pt x="1060" y="618"/>
                      </a:lnTo>
                      <a:lnTo>
                        <a:pt x="998" y="536"/>
                      </a:lnTo>
                      <a:lnTo>
                        <a:pt x="961" y="499"/>
                      </a:lnTo>
                      <a:lnTo>
                        <a:pt x="925" y="462"/>
                      </a:lnTo>
                      <a:lnTo>
                        <a:pt x="859" y="400"/>
                      </a:lnTo>
                      <a:lnTo>
                        <a:pt x="818" y="364"/>
                      </a:lnTo>
                      <a:lnTo>
                        <a:pt x="771" y="320"/>
                      </a:lnTo>
                      <a:lnTo>
                        <a:pt x="727" y="287"/>
                      </a:lnTo>
                      <a:lnTo>
                        <a:pt x="690" y="257"/>
                      </a:lnTo>
                      <a:lnTo>
                        <a:pt x="653" y="229"/>
                      </a:lnTo>
                      <a:lnTo>
                        <a:pt x="609" y="200"/>
                      </a:lnTo>
                      <a:lnTo>
                        <a:pt x="562" y="172"/>
                      </a:lnTo>
                      <a:lnTo>
                        <a:pt x="514" y="150"/>
                      </a:lnTo>
                      <a:lnTo>
                        <a:pt x="468" y="124"/>
                      </a:lnTo>
                      <a:lnTo>
                        <a:pt x="409" y="102"/>
                      </a:lnTo>
                      <a:lnTo>
                        <a:pt x="355" y="84"/>
                      </a:lnTo>
                      <a:lnTo>
                        <a:pt x="293" y="69"/>
                      </a:lnTo>
                      <a:lnTo>
                        <a:pt x="234" y="55"/>
                      </a:lnTo>
                      <a:lnTo>
                        <a:pt x="172" y="40"/>
                      </a:lnTo>
                      <a:lnTo>
                        <a:pt x="106" y="2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>
                    <a:latin typeface="Tw Cen MT" pitchFamily="34" charset="0"/>
                  </a:endParaRPr>
                </a:p>
              </p:txBody>
            </p:sp>
          </p:grpSp>
        </p:grpSp>
        <p:grpSp>
          <p:nvGrpSpPr>
            <p:cNvPr id="68624" name="Group 118"/>
            <p:cNvGrpSpPr>
              <a:grpSpLocks/>
            </p:cNvGrpSpPr>
            <p:nvPr/>
          </p:nvGrpSpPr>
          <p:grpSpPr bwMode="auto">
            <a:xfrm rot="2907997" flipH="1" flipV="1">
              <a:off x="1119" y="1923"/>
              <a:ext cx="670" cy="376"/>
              <a:chOff x="2158" y="1757"/>
              <a:chExt cx="670" cy="376"/>
            </a:xfrm>
          </p:grpSpPr>
          <p:sp>
            <p:nvSpPr>
              <p:cNvPr id="68626" name="Freeform 119"/>
              <p:cNvSpPr>
                <a:spLocks/>
              </p:cNvSpPr>
              <p:nvPr/>
            </p:nvSpPr>
            <p:spPr bwMode="auto">
              <a:xfrm>
                <a:off x="2159" y="1758"/>
                <a:ext cx="387" cy="247"/>
              </a:xfrm>
              <a:custGeom>
                <a:avLst/>
                <a:gdLst>
                  <a:gd name="T0" fmla="*/ 0 w 1163"/>
                  <a:gd name="T1" fmla="*/ 0 h 742"/>
                  <a:gd name="T2" fmla="*/ 0 w 1163"/>
                  <a:gd name="T3" fmla="*/ 55 h 742"/>
                  <a:gd name="T4" fmla="*/ 84 w 1163"/>
                  <a:gd name="T5" fmla="*/ 70 h 742"/>
                  <a:gd name="T6" fmla="*/ 161 w 1163"/>
                  <a:gd name="T7" fmla="*/ 88 h 742"/>
                  <a:gd name="T8" fmla="*/ 231 w 1163"/>
                  <a:gd name="T9" fmla="*/ 110 h 742"/>
                  <a:gd name="T10" fmla="*/ 303 w 1163"/>
                  <a:gd name="T11" fmla="*/ 132 h 742"/>
                  <a:gd name="T12" fmla="*/ 364 w 1163"/>
                  <a:gd name="T13" fmla="*/ 154 h 742"/>
                  <a:gd name="T14" fmla="*/ 415 w 1163"/>
                  <a:gd name="T15" fmla="*/ 176 h 742"/>
                  <a:gd name="T16" fmla="*/ 463 w 1163"/>
                  <a:gd name="T17" fmla="*/ 196 h 742"/>
                  <a:gd name="T18" fmla="*/ 518 w 1163"/>
                  <a:gd name="T19" fmla="*/ 221 h 742"/>
                  <a:gd name="T20" fmla="*/ 566 w 1163"/>
                  <a:gd name="T21" fmla="*/ 251 h 742"/>
                  <a:gd name="T22" fmla="*/ 621 w 1163"/>
                  <a:gd name="T23" fmla="*/ 287 h 742"/>
                  <a:gd name="T24" fmla="*/ 665 w 1163"/>
                  <a:gd name="T25" fmla="*/ 320 h 742"/>
                  <a:gd name="T26" fmla="*/ 709 w 1163"/>
                  <a:gd name="T27" fmla="*/ 353 h 742"/>
                  <a:gd name="T28" fmla="*/ 749 w 1163"/>
                  <a:gd name="T29" fmla="*/ 390 h 742"/>
                  <a:gd name="T30" fmla="*/ 800 w 1163"/>
                  <a:gd name="T31" fmla="*/ 434 h 742"/>
                  <a:gd name="T32" fmla="*/ 855 w 1163"/>
                  <a:gd name="T33" fmla="*/ 485 h 742"/>
                  <a:gd name="T34" fmla="*/ 887 w 1163"/>
                  <a:gd name="T35" fmla="*/ 522 h 742"/>
                  <a:gd name="T36" fmla="*/ 920 w 1163"/>
                  <a:gd name="T37" fmla="*/ 561 h 742"/>
                  <a:gd name="T38" fmla="*/ 953 w 1163"/>
                  <a:gd name="T39" fmla="*/ 599 h 742"/>
                  <a:gd name="T40" fmla="*/ 982 w 1163"/>
                  <a:gd name="T41" fmla="*/ 635 h 742"/>
                  <a:gd name="T42" fmla="*/ 1019 w 1163"/>
                  <a:gd name="T43" fmla="*/ 694 h 742"/>
                  <a:gd name="T44" fmla="*/ 1041 w 1163"/>
                  <a:gd name="T45" fmla="*/ 742 h 742"/>
                  <a:gd name="T46" fmla="*/ 1163 w 1163"/>
                  <a:gd name="T47" fmla="*/ 727 h 742"/>
                  <a:gd name="T48" fmla="*/ 1123 w 1163"/>
                  <a:gd name="T49" fmla="*/ 646 h 742"/>
                  <a:gd name="T50" fmla="*/ 1063 w 1163"/>
                  <a:gd name="T51" fmla="*/ 561 h 742"/>
                  <a:gd name="T52" fmla="*/ 1001 w 1163"/>
                  <a:gd name="T53" fmla="*/ 489 h 742"/>
                  <a:gd name="T54" fmla="*/ 920 w 1163"/>
                  <a:gd name="T55" fmla="*/ 412 h 742"/>
                  <a:gd name="T56" fmla="*/ 811 w 1163"/>
                  <a:gd name="T57" fmla="*/ 302 h 742"/>
                  <a:gd name="T58" fmla="*/ 690 w 1163"/>
                  <a:gd name="T59" fmla="*/ 210 h 742"/>
                  <a:gd name="T60" fmla="*/ 562 w 1163"/>
                  <a:gd name="T61" fmla="*/ 132 h 742"/>
                  <a:gd name="T62" fmla="*/ 448 w 1163"/>
                  <a:gd name="T63" fmla="*/ 84 h 742"/>
                  <a:gd name="T64" fmla="*/ 307 w 1163"/>
                  <a:gd name="T65" fmla="*/ 37 h 742"/>
                  <a:gd name="T66" fmla="*/ 190 w 1163"/>
                  <a:gd name="T67" fmla="*/ 19 h 742"/>
                  <a:gd name="T68" fmla="*/ 0 w 1163"/>
                  <a:gd name="T69" fmla="*/ 0 h 74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163"/>
                  <a:gd name="T106" fmla="*/ 0 h 742"/>
                  <a:gd name="T107" fmla="*/ 1163 w 1163"/>
                  <a:gd name="T108" fmla="*/ 742 h 74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163" h="742">
                    <a:moveTo>
                      <a:pt x="0" y="0"/>
                    </a:moveTo>
                    <a:lnTo>
                      <a:pt x="0" y="55"/>
                    </a:lnTo>
                    <a:lnTo>
                      <a:pt x="84" y="70"/>
                    </a:lnTo>
                    <a:lnTo>
                      <a:pt x="161" y="88"/>
                    </a:lnTo>
                    <a:lnTo>
                      <a:pt x="231" y="110"/>
                    </a:lnTo>
                    <a:lnTo>
                      <a:pt x="303" y="132"/>
                    </a:lnTo>
                    <a:lnTo>
                      <a:pt x="364" y="154"/>
                    </a:lnTo>
                    <a:lnTo>
                      <a:pt x="415" y="176"/>
                    </a:lnTo>
                    <a:lnTo>
                      <a:pt x="463" y="196"/>
                    </a:lnTo>
                    <a:lnTo>
                      <a:pt x="518" y="221"/>
                    </a:lnTo>
                    <a:lnTo>
                      <a:pt x="566" y="251"/>
                    </a:lnTo>
                    <a:lnTo>
                      <a:pt x="621" y="287"/>
                    </a:lnTo>
                    <a:lnTo>
                      <a:pt x="665" y="320"/>
                    </a:lnTo>
                    <a:lnTo>
                      <a:pt x="709" y="353"/>
                    </a:lnTo>
                    <a:lnTo>
                      <a:pt x="749" y="390"/>
                    </a:lnTo>
                    <a:lnTo>
                      <a:pt x="800" y="434"/>
                    </a:lnTo>
                    <a:lnTo>
                      <a:pt x="855" y="485"/>
                    </a:lnTo>
                    <a:lnTo>
                      <a:pt x="887" y="522"/>
                    </a:lnTo>
                    <a:lnTo>
                      <a:pt x="920" y="561"/>
                    </a:lnTo>
                    <a:lnTo>
                      <a:pt x="953" y="599"/>
                    </a:lnTo>
                    <a:lnTo>
                      <a:pt x="982" y="635"/>
                    </a:lnTo>
                    <a:lnTo>
                      <a:pt x="1019" y="694"/>
                    </a:lnTo>
                    <a:lnTo>
                      <a:pt x="1041" y="742"/>
                    </a:lnTo>
                    <a:lnTo>
                      <a:pt x="1163" y="727"/>
                    </a:lnTo>
                    <a:lnTo>
                      <a:pt x="1123" y="646"/>
                    </a:lnTo>
                    <a:lnTo>
                      <a:pt x="1063" y="561"/>
                    </a:lnTo>
                    <a:lnTo>
                      <a:pt x="1001" y="489"/>
                    </a:lnTo>
                    <a:lnTo>
                      <a:pt x="920" y="412"/>
                    </a:lnTo>
                    <a:lnTo>
                      <a:pt x="811" y="302"/>
                    </a:lnTo>
                    <a:lnTo>
                      <a:pt x="690" y="210"/>
                    </a:lnTo>
                    <a:lnTo>
                      <a:pt x="562" y="132"/>
                    </a:lnTo>
                    <a:lnTo>
                      <a:pt x="448" y="84"/>
                    </a:lnTo>
                    <a:lnTo>
                      <a:pt x="307" y="37"/>
                    </a:lnTo>
                    <a:lnTo>
                      <a:pt x="19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Tw Cen MT" pitchFamily="34" charset="0"/>
                </a:endParaRPr>
              </a:p>
            </p:txBody>
          </p:sp>
          <p:sp>
            <p:nvSpPr>
              <p:cNvPr id="68627" name="Freeform 120"/>
              <p:cNvSpPr>
                <a:spLocks/>
              </p:cNvSpPr>
              <p:nvPr/>
            </p:nvSpPr>
            <p:spPr bwMode="auto">
              <a:xfrm>
                <a:off x="2628" y="1956"/>
                <a:ext cx="200" cy="177"/>
              </a:xfrm>
              <a:custGeom>
                <a:avLst/>
                <a:gdLst>
                  <a:gd name="T0" fmla="*/ 0 w 602"/>
                  <a:gd name="T1" fmla="*/ 409 h 530"/>
                  <a:gd name="T2" fmla="*/ 0 w 602"/>
                  <a:gd name="T3" fmla="*/ 530 h 530"/>
                  <a:gd name="T4" fmla="*/ 24 w 602"/>
                  <a:gd name="T5" fmla="*/ 500 h 530"/>
                  <a:gd name="T6" fmla="*/ 51 w 602"/>
                  <a:gd name="T7" fmla="*/ 468 h 530"/>
                  <a:gd name="T8" fmla="*/ 86 w 602"/>
                  <a:gd name="T9" fmla="*/ 435 h 530"/>
                  <a:gd name="T10" fmla="*/ 130 w 602"/>
                  <a:gd name="T11" fmla="*/ 397 h 530"/>
                  <a:gd name="T12" fmla="*/ 173 w 602"/>
                  <a:gd name="T13" fmla="*/ 355 h 530"/>
                  <a:gd name="T14" fmla="*/ 217 w 602"/>
                  <a:gd name="T15" fmla="*/ 316 h 530"/>
                  <a:gd name="T16" fmla="*/ 257 w 602"/>
                  <a:gd name="T17" fmla="*/ 283 h 530"/>
                  <a:gd name="T18" fmla="*/ 294 w 602"/>
                  <a:gd name="T19" fmla="*/ 254 h 530"/>
                  <a:gd name="T20" fmla="*/ 334 w 602"/>
                  <a:gd name="T21" fmla="*/ 227 h 530"/>
                  <a:gd name="T22" fmla="*/ 376 w 602"/>
                  <a:gd name="T23" fmla="*/ 200 h 530"/>
                  <a:gd name="T24" fmla="*/ 425 w 602"/>
                  <a:gd name="T25" fmla="*/ 172 h 530"/>
                  <a:gd name="T26" fmla="*/ 470 w 602"/>
                  <a:gd name="T27" fmla="*/ 150 h 530"/>
                  <a:gd name="T28" fmla="*/ 517 w 602"/>
                  <a:gd name="T29" fmla="*/ 131 h 530"/>
                  <a:gd name="T30" fmla="*/ 565 w 602"/>
                  <a:gd name="T31" fmla="*/ 110 h 530"/>
                  <a:gd name="T32" fmla="*/ 602 w 602"/>
                  <a:gd name="T33" fmla="*/ 93 h 530"/>
                  <a:gd name="T34" fmla="*/ 602 w 602"/>
                  <a:gd name="T35" fmla="*/ 0 h 530"/>
                  <a:gd name="T36" fmla="*/ 536 w 602"/>
                  <a:gd name="T37" fmla="*/ 18 h 530"/>
                  <a:gd name="T38" fmla="*/ 440 w 602"/>
                  <a:gd name="T39" fmla="*/ 60 h 530"/>
                  <a:gd name="T40" fmla="*/ 316 w 602"/>
                  <a:gd name="T41" fmla="*/ 112 h 530"/>
                  <a:gd name="T42" fmla="*/ 226 w 602"/>
                  <a:gd name="T43" fmla="*/ 169 h 530"/>
                  <a:gd name="T44" fmla="*/ 143 w 602"/>
                  <a:gd name="T45" fmla="*/ 249 h 530"/>
                  <a:gd name="T46" fmla="*/ 61 w 602"/>
                  <a:gd name="T47" fmla="*/ 316 h 530"/>
                  <a:gd name="T48" fmla="*/ 0 w 602"/>
                  <a:gd name="T49" fmla="*/ 381 h 530"/>
                  <a:gd name="T50" fmla="*/ 0 w 602"/>
                  <a:gd name="T51" fmla="*/ 529 h 530"/>
                  <a:gd name="T52" fmla="*/ 0 w 602"/>
                  <a:gd name="T53" fmla="*/ 526 h 530"/>
                  <a:gd name="T54" fmla="*/ 0 w 602"/>
                  <a:gd name="T55" fmla="*/ 409 h 530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602"/>
                  <a:gd name="T85" fmla="*/ 0 h 530"/>
                  <a:gd name="T86" fmla="*/ 602 w 602"/>
                  <a:gd name="T87" fmla="*/ 530 h 530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602" h="530">
                    <a:moveTo>
                      <a:pt x="0" y="409"/>
                    </a:moveTo>
                    <a:lnTo>
                      <a:pt x="0" y="530"/>
                    </a:lnTo>
                    <a:lnTo>
                      <a:pt x="24" y="500"/>
                    </a:lnTo>
                    <a:lnTo>
                      <a:pt x="51" y="468"/>
                    </a:lnTo>
                    <a:lnTo>
                      <a:pt x="86" y="435"/>
                    </a:lnTo>
                    <a:lnTo>
                      <a:pt x="130" y="397"/>
                    </a:lnTo>
                    <a:lnTo>
                      <a:pt x="173" y="355"/>
                    </a:lnTo>
                    <a:lnTo>
                      <a:pt x="217" y="316"/>
                    </a:lnTo>
                    <a:lnTo>
                      <a:pt x="257" y="283"/>
                    </a:lnTo>
                    <a:lnTo>
                      <a:pt x="294" y="254"/>
                    </a:lnTo>
                    <a:lnTo>
                      <a:pt x="334" y="227"/>
                    </a:lnTo>
                    <a:lnTo>
                      <a:pt x="376" y="200"/>
                    </a:lnTo>
                    <a:lnTo>
                      <a:pt x="425" y="172"/>
                    </a:lnTo>
                    <a:lnTo>
                      <a:pt x="470" y="150"/>
                    </a:lnTo>
                    <a:lnTo>
                      <a:pt x="517" y="131"/>
                    </a:lnTo>
                    <a:lnTo>
                      <a:pt x="565" y="110"/>
                    </a:lnTo>
                    <a:lnTo>
                      <a:pt x="602" y="93"/>
                    </a:lnTo>
                    <a:lnTo>
                      <a:pt x="602" y="0"/>
                    </a:lnTo>
                    <a:lnTo>
                      <a:pt x="536" y="18"/>
                    </a:lnTo>
                    <a:lnTo>
                      <a:pt x="440" y="60"/>
                    </a:lnTo>
                    <a:lnTo>
                      <a:pt x="316" y="112"/>
                    </a:lnTo>
                    <a:lnTo>
                      <a:pt x="226" y="169"/>
                    </a:lnTo>
                    <a:lnTo>
                      <a:pt x="143" y="249"/>
                    </a:lnTo>
                    <a:lnTo>
                      <a:pt x="61" y="316"/>
                    </a:lnTo>
                    <a:lnTo>
                      <a:pt x="0" y="381"/>
                    </a:lnTo>
                    <a:lnTo>
                      <a:pt x="0" y="529"/>
                    </a:lnTo>
                    <a:lnTo>
                      <a:pt x="0" y="526"/>
                    </a:lnTo>
                    <a:lnTo>
                      <a:pt x="0" y="409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Tw Cen MT" pitchFamily="34" charset="0"/>
                </a:endParaRPr>
              </a:p>
            </p:txBody>
          </p:sp>
          <p:sp>
            <p:nvSpPr>
              <p:cNvPr id="68628" name="Freeform 121"/>
              <p:cNvSpPr>
                <a:spLocks/>
              </p:cNvSpPr>
              <p:nvPr/>
            </p:nvSpPr>
            <p:spPr bwMode="auto">
              <a:xfrm>
                <a:off x="2387" y="2023"/>
                <a:ext cx="240" cy="110"/>
              </a:xfrm>
              <a:custGeom>
                <a:avLst/>
                <a:gdLst>
                  <a:gd name="T0" fmla="*/ 0 w 720"/>
                  <a:gd name="T1" fmla="*/ 0 h 330"/>
                  <a:gd name="T2" fmla="*/ 0 w 720"/>
                  <a:gd name="T3" fmla="*/ 101 h 330"/>
                  <a:gd name="T4" fmla="*/ 47 w 720"/>
                  <a:gd name="T5" fmla="*/ 110 h 330"/>
                  <a:gd name="T6" fmla="*/ 94 w 720"/>
                  <a:gd name="T7" fmla="*/ 119 h 330"/>
                  <a:gd name="T8" fmla="*/ 140 w 720"/>
                  <a:gd name="T9" fmla="*/ 130 h 330"/>
                  <a:gd name="T10" fmla="*/ 186 w 720"/>
                  <a:gd name="T11" fmla="*/ 141 h 330"/>
                  <a:gd name="T12" fmla="*/ 240 w 720"/>
                  <a:gd name="T13" fmla="*/ 154 h 330"/>
                  <a:gd name="T14" fmla="*/ 298 w 720"/>
                  <a:gd name="T15" fmla="*/ 169 h 330"/>
                  <a:gd name="T16" fmla="*/ 372 w 720"/>
                  <a:gd name="T17" fmla="*/ 191 h 330"/>
                  <a:gd name="T18" fmla="*/ 443 w 720"/>
                  <a:gd name="T19" fmla="*/ 210 h 330"/>
                  <a:gd name="T20" fmla="*/ 489 w 720"/>
                  <a:gd name="T21" fmla="*/ 226 h 330"/>
                  <a:gd name="T22" fmla="*/ 544 w 720"/>
                  <a:gd name="T23" fmla="*/ 248 h 330"/>
                  <a:gd name="T24" fmla="*/ 604 w 720"/>
                  <a:gd name="T25" fmla="*/ 272 h 330"/>
                  <a:gd name="T26" fmla="*/ 658 w 720"/>
                  <a:gd name="T27" fmla="*/ 297 h 330"/>
                  <a:gd name="T28" fmla="*/ 697 w 720"/>
                  <a:gd name="T29" fmla="*/ 316 h 330"/>
                  <a:gd name="T30" fmla="*/ 720 w 720"/>
                  <a:gd name="T31" fmla="*/ 330 h 330"/>
                  <a:gd name="T32" fmla="*/ 720 w 720"/>
                  <a:gd name="T33" fmla="*/ 204 h 330"/>
                  <a:gd name="T34" fmla="*/ 675 w 720"/>
                  <a:gd name="T35" fmla="*/ 172 h 330"/>
                  <a:gd name="T36" fmla="*/ 584 w 720"/>
                  <a:gd name="T37" fmla="*/ 128 h 330"/>
                  <a:gd name="T38" fmla="*/ 479 w 720"/>
                  <a:gd name="T39" fmla="*/ 84 h 330"/>
                  <a:gd name="T40" fmla="*/ 385 w 720"/>
                  <a:gd name="T41" fmla="*/ 60 h 330"/>
                  <a:gd name="T42" fmla="*/ 276 w 720"/>
                  <a:gd name="T43" fmla="*/ 29 h 330"/>
                  <a:gd name="T44" fmla="*/ 168 w 720"/>
                  <a:gd name="T45" fmla="*/ 9 h 330"/>
                  <a:gd name="T46" fmla="*/ 91 w 720"/>
                  <a:gd name="T47" fmla="*/ 1 h 330"/>
                  <a:gd name="T48" fmla="*/ 0 w 720"/>
                  <a:gd name="T49" fmla="*/ 0 h 33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20"/>
                  <a:gd name="T76" fmla="*/ 0 h 330"/>
                  <a:gd name="T77" fmla="*/ 720 w 720"/>
                  <a:gd name="T78" fmla="*/ 330 h 33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20" h="330">
                    <a:moveTo>
                      <a:pt x="0" y="0"/>
                    </a:moveTo>
                    <a:lnTo>
                      <a:pt x="0" y="101"/>
                    </a:lnTo>
                    <a:lnTo>
                      <a:pt x="47" y="110"/>
                    </a:lnTo>
                    <a:lnTo>
                      <a:pt x="94" y="119"/>
                    </a:lnTo>
                    <a:lnTo>
                      <a:pt x="140" y="130"/>
                    </a:lnTo>
                    <a:lnTo>
                      <a:pt x="186" y="141"/>
                    </a:lnTo>
                    <a:lnTo>
                      <a:pt x="240" y="154"/>
                    </a:lnTo>
                    <a:lnTo>
                      <a:pt x="298" y="169"/>
                    </a:lnTo>
                    <a:lnTo>
                      <a:pt x="372" y="191"/>
                    </a:lnTo>
                    <a:lnTo>
                      <a:pt x="443" y="210"/>
                    </a:lnTo>
                    <a:lnTo>
                      <a:pt x="489" y="226"/>
                    </a:lnTo>
                    <a:lnTo>
                      <a:pt x="544" y="248"/>
                    </a:lnTo>
                    <a:lnTo>
                      <a:pt x="604" y="272"/>
                    </a:lnTo>
                    <a:lnTo>
                      <a:pt x="658" y="297"/>
                    </a:lnTo>
                    <a:lnTo>
                      <a:pt x="697" y="316"/>
                    </a:lnTo>
                    <a:lnTo>
                      <a:pt x="720" y="330"/>
                    </a:lnTo>
                    <a:lnTo>
                      <a:pt x="720" y="204"/>
                    </a:lnTo>
                    <a:lnTo>
                      <a:pt x="675" y="172"/>
                    </a:lnTo>
                    <a:lnTo>
                      <a:pt x="584" y="128"/>
                    </a:lnTo>
                    <a:lnTo>
                      <a:pt x="479" y="84"/>
                    </a:lnTo>
                    <a:lnTo>
                      <a:pt x="385" y="60"/>
                    </a:lnTo>
                    <a:lnTo>
                      <a:pt x="276" y="29"/>
                    </a:lnTo>
                    <a:lnTo>
                      <a:pt x="168" y="9"/>
                    </a:lnTo>
                    <a:lnTo>
                      <a:pt x="9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Tw Cen MT" pitchFamily="34" charset="0"/>
                </a:endParaRPr>
              </a:p>
            </p:txBody>
          </p:sp>
          <p:sp>
            <p:nvSpPr>
              <p:cNvPr id="68629" name="Freeform 122"/>
              <p:cNvSpPr>
                <a:spLocks/>
              </p:cNvSpPr>
              <p:nvPr/>
            </p:nvSpPr>
            <p:spPr bwMode="auto">
              <a:xfrm>
                <a:off x="2158" y="1757"/>
                <a:ext cx="670" cy="335"/>
              </a:xfrm>
              <a:custGeom>
                <a:avLst/>
                <a:gdLst>
                  <a:gd name="T0" fmla="*/ 110 w 2010"/>
                  <a:gd name="T1" fmla="*/ 0 h 1005"/>
                  <a:gd name="T2" fmla="*/ 231 w 2010"/>
                  <a:gd name="T3" fmla="*/ 0 h 1005"/>
                  <a:gd name="T4" fmla="*/ 355 w 2010"/>
                  <a:gd name="T5" fmla="*/ 7 h 1005"/>
                  <a:gd name="T6" fmla="*/ 471 w 2010"/>
                  <a:gd name="T7" fmla="*/ 25 h 1005"/>
                  <a:gd name="T8" fmla="*/ 606 w 2010"/>
                  <a:gd name="T9" fmla="*/ 55 h 1005"/>
                  <a:gd name="T10" fmla="*/ 734 w 2010"/>
                  <a:gd name="T11" fmla="*/ 95 h 1005"/>
                  <a:gd name="T12" fmla="*/ 870 w 2010"/>
                  <a:gd name="T13" fmla="*/ 150 h 1005"/>
                  <a:gd name="T14" fmla="*/ 991 w 2010"/>
                  <a:gd name="T15" fmla="*/ 207 h 1005"/>
                  <a:gd name="T16" fmla="*/ 1106 w 2010"/>
                  <a:gd name="T17" fmla="*/ 265 h 1005"/>
                  <a:gd name="T18" fmla="*/ 1223 w 2010"/>
                  <a:gd name="T19" fmla="*/ 331 h 1005"/>
                  <a:gd name="T20" fmla="*/ 1333 w 2010"/>
                  <a:gd name="T21" fmla="*/ 404 h 1005"/>
                  <a:gd name="T22" fmla="*/ 1439 w 2010"/>
                  <a:gd name="T23" fmla="*/ 488 h 1005"/>
                  <a:gd name="T24" fmla="*/ 1526 w 2010"/>
                  <a:gd name="T25" fmla="*/ 572 h 1005"/>
                  <a:gd name="T26" fmla="*/ 1585 w 2010"/>
                  <a:gd name="T27" fmla="*/ 651 h 1005"/>
                  <a:gd name="T28" fmla="*/ 1950 w 2010"/>
                  <a:gd name="T29" fmla="*/ 625 h 1005"/>
                  <a:gd name="T30" fmla="*/ 1826 w 2010"/>
                  <a:gd name="T31" fmla="*/ 680 h 1005"/>
                  <a:gd name="T32" fmla="*/ 1739 w 2010"/>
                  <a:gd name="T33" fmla="*/ 724 h 1005"/>
                  <a:gd name="T34" fmla="*/ 1667 w 2010"/>
                  <a:gd name="T35" fmla="*/ 769 h 1005"/>
                  <a:gd name="T36" fmla="*/ 1597 w 2010"/>
                  <a:gd name="T37" fmla="*/ 825 h 1005"/>
                  <a:gd name="T38" fmla="*/ 1515 w 2010"/>
                  <a:gd name="T39" fmla="*/ 898 h 1005"/>
                  <a:gd name="T40" fmla="*/ 1439 w 2010"/>
                  <a:gd name="T41" fmla="*/ 972 h 1005"/>
                  <a:gd name="T42" fmla="*/ 1373 w 2010"/>
                  <a:gd name="T43" fmla="*/ 990 h 1005"/>
                  <a:gd name="T44" fmla="*/ 1305 w 2010"/>
                  <a:gd name="T45" fmla="*/ 956 h 1005"/>
                  <a:gd name="T46" fmla="*/ 1221 w 2010"/>
                  <a:gd name="T47" fmla="*/ 922 h 1005"/>
                  <a:gd name="T48" fmla="*/ 1144 w 2010"/>
                  <a:gd name="T49" fmla="*/ 897 h 1005"/>
                  <a:gd name="T50" fmla="*/ 1056 w 2010"/>
                  <a:gd name="T51" fmla="*/ 873 h 1005"/>
                  <a:gd name="T52" fmla="*/ 966 w 2010"/>
                  <a:gd name="T53" fmla="*/ 850 h 1005"/>
                  <a:gd name="T54" fmla="*/ 880 w 2010"/>
                  <a:gd name="T55" fmla="*/ 831 h 1005"/>
                  <a:gd name="T56" fmla="*/ 796 w 2010"/>
                  <a:gd name="T57" fmla="*/ 813 h 1005"/>
                  <a:gd name="T58" fmla="*/ 684 w 2010"/>
                  <a:gd name="T59" fmla="*/ 796 h 1005"/>
                  <a:gd name="T60" fmla="*/ 1095 w 2010"/>
                  <a:gd name="T61" fmla="*/ 662 h 1005"/>
                  <a:gd name="T62" fmla="*/ 998 w 2010"/>
                  <a:gd name="T63" fmla="*/ 536 h 1005"/>
                  <a:gd name="T64" fmla="*/ 925 w 2010"/>
                  <a:gd name="T65" fmla="*/ 462 h 1005"/>
                  <a:gd name="T66" fmla="*/ 818 w 2010"/>
                  <a:gd name="T67" fmla="*/ 364 h 1005"/>
                  <a:gd name="T68" fmla="*/ 727 w 2010"/>
                  <a:gd name="T69" fmla="*/ 287 h 1005"/>
                  <a:gd name="T70" fmla="*/ 653 w 2010"/>
                  <a:gd name="T71" fmla="*/ 229 h 1005"/>
                  <a:gd name="T72" fmla="*/ 562 w 2010"/>
                  <a:gd name="T73" fmla="*/ 172 h 1005"/>
                  <a:gd name="T74" fmla="*/ 468 w 2010"/>
                  <a:gd name="T75" fmla="*/ 124 h 1005"/>
                  <a:gd name="T76" fmla="*/ 355 w 2010"/>
                  <a:gd name="T77" fmla="*/ 84 h 1005"/>
                  <a:gd name="T78" fmla="*/ 234 w 2010"/>
                  <a:gd name="T79" fmla="*/ 55 h 1005"/>
                  <a:gd name="T80" fmla="*/ 106 w 2010"/>
                  <a:gd name="T81" fmla="*/ 29 h 100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010"/>
                  <a:gd name="T124" fmla="*/ 0 h 1005"/>
                  <a:gd name="T125" fmla="*/ 2010 w 2010"/>
                  <a:gd name="T126" fmla="*/ 1005 h 100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010" h="1005">
                    <a:moveTo>
                      <a:pt x="0" y="7"/>
                    </a:moveTo>
                    <a:lnTo>
                      <a:pt x="110" y="0"/>
                    </a:lnTo>
                    <a:lnTo>
                      <a:pt x="165" y="0"/>
                    </a:lnTo>
                    <a:lnTo>
                      <a:pt x="231" y="0"/>
                    </a:lnTo>
                    <a:lnTo>
                      <a:pt x="293" y="3"/>
                    </a:lnTo>
                    <a:lnTo>
                      <a:pt x="355" y="7"/>
                    </a:lnTo>
                    <a:lnTo>
                      <a:pt x="416" y="14"/>
                    </a:lnTo>
                    <a:lnTo>
                      <a:pt x="471" y="25"/>
                    </a:lnTo>
                    <a:lnTo>
                      <a:pt x="532" y="36"/>
                    </a:lnTo>
                    <a:lnTo>
                      <a:pt x="606" y="55"/>
                    </a:lnTo>
                    <a:lnTo>
                      <a:pt x="672" y="76"/>
                    </a:lnTo>
                    <a:lnTo>
                      <a:pt x="734" y="95"/>
                    </a:lnTo>
                    <a:lnTo>
                      <a:pt x="804" y="120"/>
                    </a:lnTo>
                    <a:lnTo>
                      <a:pt x="870" y="150"/>
                    </a:lnTo>
                    <a:lnTo>
                      <a:pt x="936" y="179"/>
                    </a:lnTo>
                    <a:lnTo>
                      <a:pt x="991" y="207"/>
                    </a:lnTo>
                    <a:lnTo>
                      <a:pt x="1053" y="236"/>
                    </a:lnTo>
                    <a:lnTo>
                      <a:pt x="1106" y="265"/>
                    </a:lnTo>
                    <a:lnTo>
                      <a:pt x="1164" y="298"/>
                    </a:lnTo>
                    <a:lnTo>
                      <a:pt x="1223" y="331"/>
                    </a:lnTo>
                    <a:lnTo>
                      <a:pt x="1282" y="371"/>
                    </a:lnTo>
                    <a:lnTo>
                      <a:pt x="1333" y="404"/>
                    </a:lnTo>
                    <a:lnTo>
                      <a:pt x="1388" y="448"/>
                    </a:lnTo>
                    <a:lnTo>
                      <a:pt x="1439" y="488"/>
                    </a:lnTo>
                    <a:lnTo>
                      <a:pt x="1487" y="528"/>
                    </a:lnTo>
                    <a:lnTo>
                      <a:pt x="1526" y="572"/>
                    </a:lnTo>
                    <a:lnTo>
                      <a:pt x="1559" y="610"/>
                    </a:lnTo>
                    <a:lnTo>
                      <a:pt x="1585" y="651"/>
                    </a:lnTo>
                    <a:lnTo>
                      <a:pt x="2010" y="597"/>
                    </a:lnTo>
                    <a:lnTo>
                      <a:pt x="1950" y="625"/>
                    </a:lnTo>
                    <a:lnTo>
                      <a:pt x="1881" y="654"/>
                    </a:lnTo>
                    <a:lnTo>
                      <a:pt x="1826" y="680"/>
                    </a:lnTo>
                    <a:lnTo>
                      <a:pt x="1784" y="699"/>
                    </a:lnTo>
                    <a:lnTo>
                      <a:pt x="1739" y="724"/>
                    </a:lnTo>
                    <a:lnTo>
                      <a:pt x="1702" y="746"/>
                    </a:lnTo>
                    <a:lnTo>
                      <a:pt x="1667" y="769"/>
                    </a:lnTo>
                    <a:lnTo>
                      <a:pt x="1631" y="797"/>
                    </a:lnTo>
                    <a:lnTo>
                      <a:pt x="1597" y="825"/>
                    </a:lnTo>
                    <a:lnTo>
                      <a:pt x="1555" y="861"/>
                    </a:lnTo>
                    <a:lnTo>
                      <a:pt x="1515" y="898"/>
                    </a:lnTo>
                    <a:lnTo>
                      <a:pt x="1480" y="930"/>
                    </a:lnTo>
                    <a:lnTo>
                      <a:pt x="1439" y="972"/>
                    </a:lnTo>
                    <a:lnTo>
                      <a:pt x="1406" y="1005"/>
                    </a:lnTo>
                    <a:lnTo>
                      <a:pt x="1373" y="990"/>
                    </a:lnTo>
                    <a:lnTo>
                      <a:pt x="1340" y="972"/>
                    </a:lnTo>
                    <a:lnTo>
                      <a:pt x="1305" y="956"/>
                    </a:lnTo>
                    <a:lnTo>
                      <a:pt x="1263" y="939"/>
                    </a:lnTo>
                    <a:lnTo>
                      <a:pt x="1221" y="922"/>
                    </a:lnTo>
                    <a:lnTo>
                      <a:pt x="1181" y="908"/>
                    </a:lnTo>
                    <a:lnTo>
                      <a:pt x="1144" y="897"/>
                    </a:lnTo>
                    <a:lnTo>
                      <a:pt x="1101" y="884"/>
                    </a:lnTo>
                    <a:lnTo>
                      <a:pt x="1056" y="873"/>
                    </a:lnTo>
                    <a:lnTo>
                      <a:pt x="1009" y="861"/>
                    </a:lnTo>
                    <a:lnTo>
                      <a:pt x="966" y="850"/>
                    </a:lnTo>
                    <a:lnTo>
                      <a:pt x="925" y="839"/>
                    </a:lnTo>
                    <a:lnTo>
                      <a:pt x="880" y="831"/>
                    </a:lnTo>
                    <a:lnTo>
                      <a:pt x="837" y="822"/>
                    </a:lnTo>
                    <a:lnTo>
                      <a:pt x="796" y="813"/>
                    </a:lnTo>
                    <a:lnTo>
                      <a:pt x="749" y="803"/>
                    </a:lnTo>
                    <a:lnTo>
                      <a:pt x="684" y="796"/>
                    </a:lnTo>
                    <a:lnTo>
                      <a:pt x="1124" y="720"/>
                    </a:lnTo>
                    <a:lnTo>
                      <a:pt x="1095" y="662"/>
                    </a:lnTo>
                    <a:lnTo>
                      <a:pt x="1060" y="618"/>
                    </a:lnTo>
                    <a:lnTo>
                      <a:pt x="998" y="536"/>
                    </a:lnTo>
                    <a:lnTo>
                      <a:pt x="961" y="499"/>
                    </a:lnTo>
                    <a:lnTo>
                      <a:pt x="925" y="462"/>
                    </a:lnTo>
                    <a:lnTo>
                      <a:pt x="859" y="400"/>
                    </a:lnTo>
                    <a:lnTo>
                      <a:pt x="818" y="364"/>
                    </a:lnTo>
                    <a:lnTo>
                      <a:pt x="771" y="320"/>
                    </a:lnTo>
                    <a:lnTo>
                      <a:pt x="727" y="287"/>
                    </a:lnTo>
                    <a:lnTo>
                      <a:pt x="690" y="257"/>
                    </a:lnTo>
                    <a:lnTo>
                      <a:pt x="653" y="229"/>
                    </a:lnTo>
                    <a:lnTo>
                      <a:pt x="609" y="200"/>
                    </a:lnTo>
                    <a:lnTo>
                      <a:pt x="562" y="172"/>
                    </a:lnTo>
                    <a:lnTo>
                      <a:pt x="514" y="150"/>
                    </a:lnTo>
                    <a:lnTo>
                      <a:pt x="468" y="124"/>
                    </a:lnTo>
                    <a:lnTo>
                      <a:pt x="409" y="102"/>
                    </a:lnTo>
                    <a:lnTo>
                      <a:pt x="355" y="84"/>
                    </a:lnTo>
                    <a:lnTo>
                      <a:pt x="293" y="69"/>
                    </a:lnTo>
                    <a:lnTo>
                      <a:pt x="234" y="55"/>
                    </a:lnTo>
                    <a:lnTo>
                      <a:pt x="172" y="40"/>
                    </a:lnTo>
                    <a:lnTo>
                      <a:pt x="106" y="2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Tw Cen MT" pitchFamily="34" charset="0"/>
                </a:endParaRPr>
              </a:p>
            </p:txBody>
          </p:sp>
        </p:grpSp>
        <p:sp>
          <p:nvSpPr>
            <p:cNvPr id="68625" name="Text Box 123"/>
            <p:cNvSpPr txBox="1">
              <a:spLocks noChangeArrowheads="1"/>
            </p:cNvSpPr>
            <p:nvPr/>
          </p:nvSpPr>
          <p:spPr bwMode="auto">
            <a:xfrm>
              <a:off x="960" y="960"/>
              <a:ext cx="18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pt-BR" sz="1600" b="1">
                  <a:latin typeface="Times New Roman" pitchFamily="18" charset="0"/>
                </a:rPr>
                <a:t>Conhecimento Compartilhado</a:t>
              </a:r>
            </a:p>
          </p:txBody>
        </p:sp>
      </p:grpSp>
      <p:pic>
        <p:nvPicPr>
          <p:cNvPr id="143" name="Picture 1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7700" y="3033713"/>
            <a:ext cx="17049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53988" y="261938"/>
            <a:ext cx="8245475" cy="530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800" tIns="41400" rIns="82800" bIns="41400">
            <a:spAutoFit/>
          </a:bodyPr>
          <a:lstStyle/>
          <a:p>
            <a:pPr>
              <a:lnSpc>
                <a:spcPct val="8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300">
                <a:solidFill>
                  <a:srgbClr val="7889FB"/>
                </a:solidFill>
                <a:latin typeface="Tahoma" pitchFamily="34" charset="0"/>
                <a:ea typeface="SimSun"/>
                <a:cs typeface="SimSun"/>
              </a:rPr>
              <a:t>Mas as </a:t>
            </a:r>
            <a:r>
              <a:rPr lang="en-GB" sz="3300">
                <a:solidFill>
                  <a:srgbClr val="FF3300"/>
                </a:solidFill>
                <a:latin typeface="Tahoma" pitchFamily="34" charset="0"/>
                <a:ea typeface="SimSun"/>
                <a:cs typeface="SimSun"/>
              </a:rPr>
              <a:t>necessidades mudam</a:t>
            </a:r>
            <a:r>
              <a:rPr lang="en-GB" sz="3300">
                <a:solidFill>
                  <a:srgbClr val="7889FB"/>
                </a:solidFill>
                <a:latin typeface="Tahoma" pitchFamily="34" charset="0"/>
                <a:ea typeface="SimSun"/>
                <a:cs typeface="SimSun"/>
              </a:rPr>
              <a:t>...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988" y="4713288"/>
            <a:ext cx="2000250" cy="1441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650" y="1296988"/>
            <a:ext cx="2449513" cy="1330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 t="30000" b="23868"/>
          <a:stretch>
            <a:fillRect/>
          </a:stretch>
        </p:blipFill>
        <p:spPr bwMode="auto">
          <a:xfrm>
            <a:off x="6367463" y="1706563"/>
            <a:ext cx="2413000" cy="1112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 cstate="print"/>
          <a:srcRect t="22307" r="32582" b="30724"/>
          <a:stretch>
            <a:fillRect/>
          </a:stretch>
        </p:blipFill>
        <p:spPr bwMode="auto">
          <a:xfrm>
            <a:off x="5734050" y="4406900"/>
            <a:ext cx="1474788" cy="1027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50975" y="3308350"/>
            <a:ext cx="1973263" cy="850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56038" y="3124200"/>
            <a:ext cx="2033587" cy="1114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98750" y="5519738"/>
            <a:ext cx="1601788" cy="1016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12063" y="4711700"/>
            <a:ext cx="1076325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56200" y="5780088"/>
            <a:ext cx="2474913" cy="684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38913" y="3070225"/>
            <a:ext cx="2179637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5425" y="2911475"/>
            <a:ext cx="962025" cy="1592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471738" y="4425950"/>
            <a:ext cx="2620962" cy="83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559175" y="1109663"/>
            <a:ext cx="2430463" cy="1744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3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9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5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1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5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smtClean="0"/>
              <a:t>IM - Pontos Fundamentais</a:t>
            </a:r>
          </a:p>
        </p:txBody>
      </p:sp>
      <p:sp>
        <p:nvSpPr>
          <p:cNvPr id="69634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539750" y="1844675"/>
            <a:ext cx="8153400" cy="4495800"/>
          </a:xfrm>
        </p:spPr>
        <p:txBody>
          <a:bodyPr anchor="ctr"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mtClean="0"/>
              <a:t>Número de competências não é definitivo nem central, fundamental é o caráter múltiplo;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mtClean="0"/>
              <a:t>As Inteligências interagem.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mtClean="0"/>
              <a:t>A Inteligência não é única e não pode ser medida.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mtClean="0"/>
              <a:t>Considera diferenças, não rotula, padroniza ou mede habilidades.</a:t>
            </a:r>
          </a:p>
        </p:txBody>
      </p:sp>
      <p:sp>
        <p:nvSpPr>
          <p:cNvPr id="69635" name="Line 7"/>
          <p:cNvSpPr>
            <a:spLocks noChangeShapeType="1"/>
          </p:cNvSpPr>
          <p:nvPr/>
        </p:nvSpPr>
        <p:spPr bwMode="auto">
          <a:xfrm>
            <a:off x="1641475" y="1676400"/>
            <a:ext cx="7197725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smtClean="0"/>
              <a:t>Lógico-Matemática</a:t>
            </a:r>
          </a:p>
        </p:txBody>
      </p:sp>
      <p:sp>
        <p:nvSpPr>
          <p:cNvPr id="70658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Competência em desenvolver raciocínios dedutivos e indutivos, em construir ou acompanhar cadeias causais, vislumbrar soluções para problemas. Associada ao raciocínio científico.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dirty="0" smtClean="0"/>
          </a:p>
          <a:p>
            <a:pPr lvl="2">
              <a:lnSpc>
                <a:spcPct val="90000"/>
              </a:lnSpc>
            </a:pPr>
            <a:r>
              <a:rPr lang="pt-BR" dirty="0" smtClean="0"/>
              <a:t>Matemáticos, filósofos, contadores, escritores, banqueiros, administradores, contadores.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76672"/>
            <a:ext cx="8153400" cy="5365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Lingüística</a:t>
            </a:r>
          </a:p>
        </p:txBody>
      </p:sp>
      <p:sp>
        <p:nvSpPr>
          <p:cNvPr id="71682" name="Rectangle 6"/>
          <p:cNvSpPr>
            <a:spLocks noGrp="1" noChangeArrowheads="1"/>
          </p:cNvSpPr>
          <p:nvPr>
            <p:ph sz="quarter" idx="4294967295"/>
          </p:nvPr>
        </p:nvSpPr>
        <p:spPr>
          <a:xfrm>
            <a:off x="467544" y="1095797"/>
            <a:ext cx="8153400" cy="2044700"/>
          </a:xfrm>
        </p:spPr>
        <p:txBody>
          <a:bodyPr/>
          <a:lstStyle/>
          <a:p>
            <a:r>
              <a:rPr lang="pt-BR" dirty="0" smtClean="0"/>
              <a:t>Lidar criativamente com as palavras, capacidade de expressão e compreensão da língua escrita e verbal;</a:t>
            </a:r>
          </a:p>
          <a:p>
            <a:pPr lvl="2"/>
            <a:r>
              <a:rPr lang="pt-BR" dirty="0" smtClean="0"/>
              <a:t>Poetas, jornalistas, oradores, pregadores, vendedores.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449263" y="3500537"/>
            <a:ext cx="8153400" cy="681038"/>
          </a:xfrm>
          <a:prstGeom prst="rect">
            <a:avLst/>
          </a:prstGeom>
        </p:spPr>
        <p:txBody>
          <a:bodyPr anchor="ctr">
            <a:normAutofit fontScale="90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44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Corporal Cinestésica</a:t>
            </a:r>
            <a:endParaRPr lang="pt-BR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684" name="Rectangle 6"/>
          <p:cNvSpPr txBox="1">
            <a:spLocks noChangeArrowheads="1"/>
          </p:cNvSpPr>
          <p:nvPr/>
        </p:nvSpPr>
        <p:spPr bwMode="auto">
          <a:xfrm>
            <a:off x="450850" y="4119662"/>
            <a:ext cx="8153400" cy="197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pt-BR" sz="2900">
                <a:latin typeface="Tw Cen MT" pitchFamily="34" charset="0"/>
              </a:rPr>
              <a:t>Relacionada com o movimento físico, habilidade de usar o corpo para expressar emoções, para jogar e para interpretar e usar a linguagem corporal;</a:t>
            </a:r>
          </a:p>
          <a:p>
            <a:pPr lvl="2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</a:pPr>
            <a:r>
              <a:rPr lang="pt-BR" sz="2300">
                <a:latin typeface="Tw Cen MT" pitchFamily="34" charset="0"/>
              </a:rPr>
              <a:t>Atores, atletas, dançarinos profissionais, cirurgiões, mímicos.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6"/>
          <p:cNvSpPr>
            <a:spLocks noGrp="1" noChangeArrowheads="1"/>
          </p:cNvSpPr>
          <p:nvPr>
            <p:ph sz="quarter" idx="4294967295"/>
          </p:nvPr>
        </p:nvSpPr>
        <p:spPr>
          <a:xfrm>
            <a:off x="773807" y="1053505"/>
            <a:ext cx="8153400" cy="2260600"/>
          </a:xfrm>
        </p:spPr>
        <p:txBody>
          <a:bodyPr/>
          <a:lstStyle/>
          <a:p>
            <a:r>
              <a:rPr lang="pt-BR" smtClean="0"/>
              <a:t>Competência especial na percepção e na administração do espaço, visualizar objetos e criar imagens mentais;</a:t>
            </a:r>
          </a:p>
          <a:p>
            <a:pPr lvl="2"/>
            <a:r>
              <a:rPr lang="pt-BR" smtClean="0"/>
              <a:t>Arquitetos, escultores, artistas gráficos, cartógrafos, pintores, designers, cirurgiões plásticos.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42775" y="4077072"/>
            <a:ext cx="8153400" cy="4984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Musical</a:t>
            </a:r>
          </a:p>
        </p:txBody>
      </p:sp>
      <p:sp>
        <p:nvSpPr>
          <p:cNvPr id="72707" name="Rectangle 6"/>
          <p:cNvSpPr txBox="1">
            <a:spLocks noChangeArrowheads="1"/>
          </p:cNvSpPr>
          <p:nvPr/>
        </p:nvSpPr>
        <p:spPr bwMode="auto">
          <a:xfrm>
            <a:off x="811088" y="4581897"/>
            <a:ext cx="81534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pt-BR" sz="2900">
                <a:latin typeface="Tw Cen MT" pitchFamily="34" charset="0"/>
              </a:rPr>
              <a:t>Reconhecer padrões sonoros, tons, ritmos, sensibilidade a sons ambientais, vozes humanas</a:t>
            </a:r>
          </a:p>
          <a:p>
            <a:pPr lvl="2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</a:pPr>
            <a:r>
              <a:rPr lang="pt-BR" sz="2300">
                <a:latin typeface="Tw Cen MT" pitchFamily="34" charset="0"/>
              </a:rPr>
              <a:t>Músicos, cantores, compositores, maestros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251520" y="548680"/>
            <a:ext cx="8153400" cy="4984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pt-BR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Espacial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5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smtClean="0"/>
              <a:t>INTELIGÊNCIA PESSOAL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pt-BR" dirty="0" smtClean="0"/>
              <a:t>INTERPESSOAL - Relacionar-se </a:t>
            </a:r>
            <a:r>
              <a:rPr lang="pt-BR" dirty="0"/>
              <a:t>bem com os outros, perceber seus humores, suas motivações, captar intenções, mesmo as menos evidentes;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pt-BR" dirty="0" smtClean="0"/>
              <a:t>Líderes</a:t>
            </a:r>
            <a:r>
              <a:rPr lang="pt-BR" dirty="0"/>
              <a:t>, políticos, professores, terapeutas, aconselhadores, comunicadores, religiosos e é fundamental nos </a:t>
            </a:r>
            <a:r>
              <a:rPr lang="pt-BR" dirty="0" smtClean="0"/>
              <a:t>pais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endParaRPr lang="pt-BR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pt-BR" dirty="0" smtClean="0"/>
              <a:t>INTRAPESSOAL - Estar bem consigo mesmo, administrando os próprios humores, os sentimentos, as emoções, os projetos. Auto-controle e estabilidade emocional;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pt-BR" dirty="0" smtClean="0"/>
              <a:t>Filósofos, psiquiatras, aconselhadores e pesquisadores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endParaRPr lang="pt-BR" dirty="0"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5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smtClean="0"/>
              <a:t>NATURALISTA</a:t>
            </a:r>
          </a:p>
        </p:txBody>
      </p:sp>
      <p:sp>
        <p:nvSpPr>
          <p:cNvPr id="74754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533400" y="1905000"/>
            <a:ext cx="8153400" cy="43434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pt-BR" sz="2800" b="1" u="sng" smtClean="0"/>
          </a:p>
          <a:p>
            <a:pPr>
              <a:lnSpc>
                <a:spcPct val="90000"/>
              </a:lnSpc>
            </a:pPr>
            <a:r>
              <a:rPr lang="pt-BR" sz="2800" smtClean="0"/>
              <a:t>Relaciona-se bem com a natureza, sente-se confortável no mundo dos organismos e pode ter o talento de cuidar de várias criaturas vivas, domá-las ou com elas interagir;</a:t>
            </a:r>
          </a:p>
          <a:p>
            <a:pPr>
              <a:lnSpc>
                <a:spcPct val="90000"/>
              </a:lnSpc>
            </a:pPr>
            <a:r>
              <a:rPr lang="pt-BR" sz="2800" smtClean="0"/>
              <a:t>(Jacques Cousteau, Darwin, Burle Marx)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sz="2800" smtClean="0"/>
          </a:p>
          <a:p>
            <a:pPr lvl="2">
              <a:lnSpc>
                <a:spcPct val="90000"/>
              </a:lnSpc>
            </a:pPr>
            <a:r>
              <a:rPr lang="pt-BR" smtClean="0"/>
              <a:t>Biólogos, botânicos, pescadores, agricultores, jardineiros.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7924800" cy="1143000"/>
          </a:xfrm>
        </p:spPr>
        <p:txBody>
          <a:bodyPr/>
          <a:lstStyle/>
          <a:p>
            <a:r>
              <a:rPr lang="pt-BR" b="1" smtClean="0"/>
              <a:t>Existencial / Espiritualista</a:t>
            </a:r>
            <a:endParaRPr lang="pt-BR" smtClean="0"/>
          </a:p>
        </p:txBody>
      </p:sp>
      <p:sp>
        <p:nvSpPr>
          <p:cNvPr id="757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750" y="1752600"/>
            <a:ext cx="7916863" cy="41148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pt-BR" sz="1800" smtClean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pt-BR" sz="1800" smtClean="0"/>
              <a:t> </a:t>
            </a:r>
          </a:p>
          <a:p>
            <a:pPr>
              <a:lnSpc>
                <a:spcPct val="90000"/>
              </a:lnSpc>
            </a:pPr>
            <a:r>
              <a:rPr lang="pt-BR" sz="2800" smtClean="0"/>
              <a:t>Potencial de situar-se em relação a elementos da condição humana como o significado da vida, o sentido da morte, o destino final dos mundos físico e psicológico e experiências como a total imersão numa obra de arte;</a:t>
            </a:r>
          </a:p>
          <a:p>
            <a:pPr algn="r">
              <a:lnSpc>
                <a:spcPct val="90000"/>
              </a:lnSpc>
              <a:buFont typeface="Wingdings" pitchFamily="2" charset="2"/>
              <a:buNone/>
            </a:pPr>
            <a:r>
              <a:rPr lang="pt-BR" sz="2800" smtClean="0"/>
              <a:t>(Dalai Lama, Sartre)</a:t>
            </a:r>
          </a:p>
          <a:p>
            <a:pPr algn="r">
              <a:lnSpc>
                <a:spcPct val="90000"/>
              </a:lnSpc>
              <a:buFont typeface="Wingdings" pitchFamily="2" charset="2"/>
              <a:buNone/>
            </a:pPr>
            <a:endParaRPr lang="pt-BR" sz="2800" smtClean="0"/>
          </a:p>
          <a:p>
            <a:pPr lvl="2">
              <a:lnSpc>
                <a:spcPct val="90000"/>
              </a:lnSpc>
            </a:pPr>
            <a:r>
              <a:rPr lang="pt-BR" smtClean="0"/>
              <a:t>Místicos, iogues, líderes religiosos, pessoas que meditam</a:t>
            </a:r>
            <a:r>
              <a:rPr lang="pt-BR" sz="2000" smtClean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696200" cy="3668713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FFFF"/>
              </a:buClr>
              <a:buFont typeface="Wingdings" pitchFamily="2" charset="2"/>
              <a:buNone/>
            </a:pPr>
            <a:endParaRPr lang="pt-BR" sz="3200" smtClean="0">
              <a:latin typeface="Tahoma" pitchFamily="34" charset="0"/>
              <a:cs typeface="Tahoma" pitchFamily="34" charset="0"/>
            </a:endParaRPr>
          </a:p>
          <a:p>
            <a:pPr algn="ctr">
              <a:lnSpc>
                <a:spcPct val="90000"/>
              </a:lnSpc>
              <a:buClr>
                <a:srgbClr val="00FFFF"/>
              </a:buClr>
              <a:buFont typeface="Wingdings" pitchFamily="2" charset="2"/>
              <a:buNone/>
            </a:pPr>
            <a:r>
              <a:rPr lang="pt-BR" sz="3200" smtClean="0">
                <a:latin typeface="Tahoma" pitchFamily="34" charset="0"/>
                <a:cs typeface="Tahoma" pitchFamily="34" charset="0"/>
              </a:rPr>
              <a:t>Monitoramento sistemático do ambiente externo da organização, que visa captar, analisar e </a:t>
            </a:r>
            <a:r>
              <a:rPr lang="pt-BR" sz="32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agregar valor</a:t>
            </a:r>
            <a:r>
              <a:rPr lang="pt-BR" sz="3200" smtClean="0">
                <a:latin typeface="Tahoma" pitchFamily="34" charset="0"/>
                <a:cs typeface="Tahoma" pitchFamily="34" charset="0"/>
              </a:rPr>
              <a:t> às INFORMAÇÕES, com </a:t>
            </a:r>
            <a:r>
              <a:rPr lang="pt-BR" sz="32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finalidades estratégicas.</a:t>
            </a:r>
          </a:p>
          <a:p>
            <a:pPr>
              <a:lnSpc>
                <a:spcPct val="90000"/>
              </a:lnSpc>
            </a:pPr>
            <a:endParaRPr lang="pt-BR" sz="320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288925" y="431800"/>
            <a:ext cx="7321550" cy="923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Inteligência Competitiva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 autoUpdateAnimBg="0"/>
      <p:bldP spid="29389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772400" cy="762000"/>
          </a:xfrm>
        </p:spPr>
        <p:txBody>
          <a:bodyPr lIns="90488" tIns="44450" rIns="90488" bIns="4445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Arial" charset="0"/>
              </a:rPr>
              <a:t>F</a:t>
            </a:r>
            <a:r>
              <a:rPr lang="pt-BR" dirty="0" err="1" smtClean="0">
                <a:solidFill>
                  <a:srgbClr val="002060"/>
                </a:solidFill>
                <a:latin typeface="Arial" charset="0"/>
              </a:rPr>
              <a:t>luxograma</a:t>
            </a:r>
            <a:r>
              <a:rPr lang="pt-BR" dirty="0" smtClean="0">
                <a:solidFill>
                  <a:srgbClr val="002060"/>
                </a:solidFill>
                <a:latin typeface="Arial" charset="0"/>
              </a:rPr>
              <a:t> de Inteligência</a:t>
            </a:r>
            <a:r>
              <a:rPr lang="en-US" dirty="0" smtClean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pt-BR" dirty="0" smtClean="0">
                <a:solidFill>
                  <a:srgbClr val="002060"/>
                </a:solidFill>
                <a:latin typeface="Arial" charset="0"/>
              </a:rPr>
              <a:t>Competitiva</a:t>
            </a:r>
          </a:p>
        </p:txBody>
      </p:sp>
      <p:graphicFrame>
        <p:nvGraphicFramePr>
          <p:cNvPr id="512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52513" y="1852613"/>
          <a:ext cx="1028700" cy="549275"/>
        </p:xfrm>
        <a:graphic>
          <a:graphicData uri="http://schemas.openxmlformats.org/presentationml/2006/ole">
            <p:oleObj spid="_x0000_s5122" name="Clip" r:id="rId3" imgW="2398680" imgH="3632040" progId="">
              <p:embed/>
            </p:oleObj>
          </a:graphicData>
        </a:graphic>
      </p:graphicFrame>
      <p:sp>
        <p:nvSpPr>
          <p:cNvPr id="5133" name="Rectangle 4"/>
          <p:cNvSpPr>
            <a:spLocks noChangeArrowheads="1"/>
          </p:cNvSpPr>
          <p:nvPr/>
        </p:nvSpPr>
        <p:spPr bwMode="auto">
          <a:xfrm>
            <a:off x="1196975" y="1744663"/>
            <a:ext cx="860425" cy="727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sz="1400"/>
              <a:t>base de</a:t>
            </a:r>
          </a:p>
          <a:p>
            <a:pPr eaLnBrk="0" hangingPunct="0"/>
            <a:r>
              <a:rPr lang="pt-BR" sz="1400"/>
              <a:t>  dados</a:t>
            </a:r>
          </a:p>
          <a:p>
            <a:pPr eaLnBrk="0" hangingPunct="0"/>
            <a:r>
              <a:rPr lang="pt-BR" sz="1400"/>
              <a:t>externas</a:t>
            </a:r>
          </a:p>
        </p:txBody>
      </p:sp>
      <p:graphicFrame>
        <p:nvGraphicFramePr>
          <p:cNvPr id="512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57525" y="1790700"/>
          <a:ext cx="627063" cy="704850"/>
        </p:xfrm>
        <a:graphic>
          <a:graphicData uri="http://schemas.openxmlformats.org/presentationml/2006/ole">
            <p:oleObj spid="_x0000_s5123" name="Clip" r:id="rId4" imgW="2733480" imgH="3824280" progId="">
              <p:embed/>
            </p:oleObj>
          </a:graphicData>
        </a:graphic>
      </p:graphicFrame>
      <p:sp>
        <p:nvSpPr>
          <p:cNvPr id="5134" name="Rectangle 6"/>
          <p:cNvSpPr>
            <a:spLocks noChangeArrowheads="1"/>
          </p:cNvSpPr>
          <p:nvPr/>
        </p:nvSpPr>
        <p:spPr bwMode="auto">
          <a:xfrm>
            <a:off x="3721100" y="1897063"/>
            <a:ext cx="8207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sz="1400"/>
              <a:t>dados </a:t>
            </a:r>
          </a:p>
          <a:p>
            <a:pPr eaLnBrk="0" hangingPunct="0"/>
            <a:r>
              <a:rPr lang="pt-BR" sz="1400"/>
              <a:t>tratados</a:t>
            </a:r>
          </a:p>
        </p:txBody>
      </p:sp>
      <p:graphicFrame>
        <p:nvGraphicFramePr>
          <p:cNvPr id="512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60950" y="1681163"/>
          <a:ext cx="769938" cy="881062"/>
        </p:xfrm>
        <a:graphic>
          <a:graphicData uri="http://schemas.openxmlformats.org/presentationml/2006/ole">
            <p:oleObj spid="_x0000_s5124" name="Clip" r:id="rId5" imgW="2170080" imgH="3084480" progId="">
              <p:embed/>
            </p:oleObj>
          </a:graphicData>
        </a:graphic>
      </p:graphicFrame>
      <p:sp>
        <p:nvSpPr>
          <p:cNvPr id="5135" name="Rectangle 8"/>
          <p:cNvSpPr>
            <a:spLocks noChangeArrowheads="1"/>
          </p:cNvSpPr>
          <p:nvPr/>
        </p:nvSpPr>
        <p:spPr bwMode="auto">
          <a:xfrm>
            <a:off x="5803900" y="1897063"/>
            <a:ext cx="9398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sz="1400"/>
              <a:t>dados</a:t>
            </a:r>
          </a:p>
          <a:p>
            <a:pPr eaLnBrk="0" hangingPunct="0"/>
            <a:r>
              <a:rPr lang="pt-BR" sz="1400"/>
              <a:t>coletados</a:t>
            </a:r>
          </a:p>
        </p:txBody>
      </p:sp>
      <p:sp>
        <p:nvSpPr>
          <p:cNvPr id="5136" name="Rectangle 9"/>
          <p:cNvSpPr>
            <a:spLocks noChangeArrowheads="1"/>
          </p:cNvSpPr>
          <p:nvPr/>
        </p:nvSpPr>
        <p:spPr bwMode="auto">
          <a:xfrm>
            <a:off x="3314700" y="3116263"/>
            <a:ext cx="1500188" cy="544512"/>
          </a:xfrm>
          <a:prstGeom prst="rect">
            <a:avLst/>
          </a:prstGeom>
          <a:solidFill>
            <a:srgbClr val="91919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5137" name="Line 10"/>
          <p:cNvSpPr>
            <a:spLocks noChangeShapeType="1"/>
          </p:cNvSpPr>
          <p:nvPr/>
        </p:nvSpPr>
        <p:spPr bwMode="auto">
          <a:xfrm>
            <a:off x="5768975" y="266065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8" name="AutoShape 11"/>
          <p:cNvSpPr>
            <a:spLocks noChangeArrowheads="1"/>
          </p:cNvSpPr>
          <p:nvPr/>
        </p:nvSpPr>
        <p:spPr bwMode="auto">
          <a:xfrm>
            <a:off x="5584825" y="2863850"/>
            <a:ext cx="366713" cy="392113"/>
          </a:xfrm>
          <a:prstGeom prst="diamond">
            <a:avLst/>
          </a:prstGeom>
          <a:solidFill>
            <a:srgbClr val="91919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5139" name="Rectangle 12"/>
          <p:cNvSpPr>
            <a:spLocks noChangeArrowheads="1"/>
          </p:cNvSpPr>
          <p:nvPr/>
        </p:nvSpPr>
        <p:spPr bwMode="auto">
          <a:xfrm>
            <a:off x="4475163" y="2654300"/>
            <a:ext cx="134778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pt-BR" sz="1400"/>
              <a:t>é estratégico ?</a:t>
            </a:r>
          </a:p>
        </p:txBody>
      </p:sp>
      <p:sp>
        <p:nvSpPr>
          <p:cNvPr id="5140" name="Line 13"/>
          <p:cNvSpPr>
            <a:spLocks noChangeShapeType="1"/>
          </p:cNvSpPr>
          <p:nvPr/>
        </p:nvSpPr>
        <p:spPr bwMode="auto">
          <a:xfrm>
            <a:off x="5776913" y="3268663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1" name="Line 14"/>
          <p:cNvSpPr>
            <a:spLocks noChangeShapeType="1"/>
          </p:cNvSpPr>
          <p:nvPr/>
        </p:nvSpPr>
        <p:spPr bwMode="auto">
          <a:xfrm flipH="1">
            <a:off x="4814888" y="3427413"/>
            <a:ext cx="960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2" name="Rectangle 15"/>
          <p:cNvSpPr>
            <a:spLocks noChangeArrowheads="1"/>
          </p:cNvSpPr>
          <p:nvPr/>
        </p:nvSpPr>
        <p:spPr bwMode="auto">
          <a:xfrm>
            <a:off x="5816600" y="3213100"/>
            <a:ext cx="4873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sz="1400"/>
              <a:t>Sim</a:t>
            </a:r>
          </a:p>
        </p:txBody>
      </p:sp>
      <p:sp>
        <p:nvSpPr>
          <p:cNvPr id="5143" name="Rectangle 16"/>
          <p:cNvSpPr>
            <a:spLocks noChangeArrowheads="1"/>
          </p:cNvSpPr>
          <p:nvPr/>
        </p:nvSpPr>
        <p:spPr bwMode="auto">
          <a:xfrm>
            <a:off x="6003925" y="2705100"/>
            <a:ext cx="50641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sz="1400"/>
              <a:t>Não</a:t>
            </a:r>
          </a:p>
        </p:txBody>
      </p:sp>
      <p:graphicFrame>
        <p:nvGraphicFramePr>
          <p:cNvPr id="512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719888" y="2701925"/>
          <a:ext cx="1093787" cy="560388"/>
        </p:xfrm>
        <a:graphic>
          <a:graphicData uri="http://schemas.openxmlformats.org/presentationml/2006/ole">
            <p:oleObj spid="_x0000_s5125" name="Clip" r:id="rId6" imgW="4867200" imgH="3114360" progId="">
              <p:embed/>
            </p:oleObj>
          </a:graphicData>
        </a:graphic>
      </p:graphicFrame>
      <p:sp>
        <p:nvSpPr>
          <p:cNvPr id="5144" name="Line 18"/>
          <p:cNvSpPr>
            <a:spLocks noChangeShapeType="1"/>
          </p:cNvSpPr>
          <p:nvPr/>
        </p:nvSpPr>
        <p:spPr bwMode="auto">
          <a:xfrm>
            <a:off x="5964238" y="3059113"/>
            <a:ext cx="744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5" name="Line 19"/>
          <p:cNvSpPr>
            <a:spLocks noChangeShapeType="1"/>
          </p:cNvSpPr>
          <p:nvPr/>
        </p:nvSpPr>
        <p:spPr bwMode="auto">
          <a:xfrm flipH="1">
            <a:off x="1658938" y="3414713"/>
            <a:ext cx="1655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6" name="Line 20"/>
          <p:cNvSpPr>
            <a:spLocks noChangeShapeType="1"/>
          </p:cNvSpPr>
          <p:nvPr/>
        </p:nvSpPr>
        <p:spPr bwMode="auto">
          <a:xfrm>
            <a:off x="1546225" y="3414713"/>
            <a:ext cx="366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7" name="Line 21"/>
          <p:cNvSpPr>
            <a:spLocks noChangeShapeType="1"/>
          </p:cNvSpPr>
          <p:nvPr/>
        </p:nvSpPr>
        <p:spPr bwMode="auto">
          <a:xfrm>
            <a:off x="3495675" y="2509838"/>
            <a:ext cx="0" cy="593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8" name="Rectangle 22"/>
          <p:cNvSpPr>
            <a:spLocks noChangeArrowheads="1"/>
          </p:cNvSpPr>
          <p:nvPr/>
        </p:nvSpPr>
        <p:spPr bwMode="auto">
          <a:xfrm>
            <a:off x="3582988" y="3127375"/>
            <a:ext cx="113982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sz="1600"/>
              <a:t>Revisão e </a:t>
            </a:r>
          </a:p>
          <a:p>
            <a:pPr eaLnBrk="0" hangingPunct="0"/>
            <a:r>
              <a:rPr lang="pt-BR" sz="1600"/>
              <a:t>Análise</a:t>
            </a:r>
          </a:p>
        </p:txBody>
      </p:sp>
      <p:sp>
        <p:nvSpPr>
          <p:cNvPr id="5149" name="Line 23"/>
          <p:cNvSpPr>
            <a:spLocks noChangeShapeType="1"/>
          </p:cNvSpPr>
          <p:nvPr/>
        </p:nvSpPr>
        <p:spPr bwMode="auto">
          <a:xfrm flipV="1">
            <a:off x="1536700" y="2397125"/>
            <a:ext cx="0" cy="100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50" name="Rectangle 24"/>
          <p:cNvSpPr>
            <a:spLocks noChangeArrowheads="1"/>
          </p:cNvSpPr>
          <p:nvPr/>
        </p:nvSpPr>
        <p:spPr bwMode="auto">
          <a:xfrm>
            <a:off x="1266825" y="3990975"/>
            <a:ext cx="6083300" cy="292100"/>
          </a:xfrm>
          <a:prstGeom prst="rect">
            <a:avLst/>
          </a:prstGeom>
          <a:solidFill>
            <a:srgbClr val="91919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pt-BR"/>
              <a:t>processo de transformação da informação a inteligência</a:t>
            </a:r>
          </a:p>
        </p:txBody>
      </p:sp>
      <p:sp>
        <p:nvSpPr>
          <p:cNvPr id="5151" name="Line 25"/>
          <p:cNvSpPr>
            <a:spLocks noChangeShapeType="1"/>
          </p:cNvSpPr>
          <p:nvPr/>
        </p:nvSpPr>
        <p:spPr bwMode="auto">
          <a:xfrm>
            <a:off x="4079875" y="3686175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52" name="Line 26"/>
          <p:cNvSpPr>
            <a:spLocks noChangeShapeType="1"/>
          </p:cNvSpPr>
          <p:nvPr/>
        </p:nvSpPr>
        <p:spPr bwMode="auto">
          <a:xfrm>
            <a:off x="1038225" y="4670425"/>
            <a:ext cx="646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512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1338" y="5051425"/>
          <a:ext cx="749300" cy="457200"/>
        </p:xfrm>
        <a:graphic>
          <a:graphicData uri="http://schemas.openxmlformats.org/presentationml/2006/ole">
            <p:oleObj spid="_x0000_s5126" name="Clip" r:id="rId7" imgW="5553000" imgH="3403440" progId="">
              <p:embed/>
            </p:oleObj>
          </a:graphicData>
        </a:graphic>
      </p:graphicFrame>
      <p:graphicFrame>
        <p:nvGraphicFramePr>
          <p:cNvPr id="512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979988" y="5661025"/>
          <a:ext cx="442912" cy="681038"/>
        </p:xfrm>
        <a:graphic>
          <a:graphicData uri="http://schemas.openxmlformats.org/presentationml/2006/ole">
            <p:oleObj spid="_x0000_s5127" name="Clip" r:id="rId8" imgW="3686040" imgH="5661000" progId="">
              <p:embed/>
            </p:oleObj>
          </a:graphicData>
        </a:graphic>
      </p:graphicFrame>
      <p:graphicFrame>
        <p:nvGraphicFramePr>
          <p:cNvPr id="512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68738" y="4975225"/>
          <a:ext cx="762000" cy="588963"/>
        </p:xfrm>
        <a:graphic>
          <a:graphicData uri="http://schemas.openxmlformats.org/presentationml/2006/ole">
            <p:oleObj spid="_x0000_s5128" name="Clip" r:id="rId9" imgW="4538520" imgH="3495600" progId="">
              <p:embed/>
            </p:oleObj>
          </a:graphicData>
        </a:graphic>
      </p:graphicFrame>
      <p:graphicFrame>
        <p:nvGraphicFramePr>
          <p:cNvPr id="5129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76900" y="4899025"/>
          <a:ext cx="439738" cy="684213"/>
        </p:xfrm>
        <a:graphic>
          <a:graphicData uri="http://schemas.openxmlformats.org/presentationml/2006/ole">
            <p:oleObj spid="_x0000_s5129" name="Clip" r:id="rId10" imgW="3663720" imgH="5667120" progId="">
              <p:embed/>
            </p:oleObj>
          </a:graphicData>
        </a:graphic>
      </p:graphicFrame>
      <p:graphicFrame>
        <p:nvGraphicFramePr>
          <p:cNvPr id="5130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83438" y="4891088"/>
          <a:ext cx="782637" cy="473075"/>
        </p:xfrm>
        <a:graphic>
          <a:graphicData uri="http://schemas.openxmlformats.org/presentationml/2006/ole">
            <p:oleObj spid="_x0000_s5130" name="Clip" r:id="rId11" imgW="5072040" imgH="3070080" progId="">
              <p:embed/>
            </p:oleObj>
          </a:graphicData>
        </a:graphic>
      </p:graphicFrame>
      <p:graphicFrame>
        <p:nvGraphicFramePr>
          <p:cNvPr id="5131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2108200" y="4967288"/>
          <a:ext cx="676275" cy="681037"/>
        </p:xfrm>
        <a:graphic>
          <a:graphicData uri="http://schemas.openxmlformats.org/presentationml/2006/ole">
            <p:oleObj spid="_x0000_s5131" name="Clip" r:id="rId12" imgW="3944880" imgH="3968640" progId="">
              <p:embed/>
            </p:oleObj>
          </a:graphicData>
        </a:graphic>
      </p:graphicFrame>
      <p:sp>
        <p:nvSpPr>
          <p:cNvPr id="5153" name="Line 33"/>
          <p:cNvSpPr>
            <a:spLocks noChangeShapeType="1"/>
          </p:cNvSpPr>
          <p:nvPr/>
        </p:nvSpPr>
        <p:spPr bwMode="auto">
          <a:xfrm>
            <a:off x="1031875" y="4676775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54" name="Line 34"/>
          <p:cNvSpPr>
            <a:spLocks noChangeShapeType="1"/>
          </p:cNvSpPr>
          <p:nvPr/>
        </p:nvSpPr>
        <p:spPr bwMode="auto">
          <a:xfrm>
            <a:off x="2479675" y="4676775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55" name="Line 35"/>
          <p:cNvSpPr>
            <a:spLocks noChangeShapeType="1"/>
          </p:cNvSpPr>
          <p:nvPr/>
        </p:nvSpPr>
        <p:spPr bwMode="auto">
          <a:xfrm>
            <a:off x="5908675" y="4676775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56" name="Line 36"/>
          <p:cNvSpPr>
            <a:spLocks noChangeShapeType="1"/>
          </p:cNvSpPr>
          <p:nvPr/>
        </p:nvSpPr>
        <p:spPr bwMode="auto">
          <a:xfrm>
            <a:off x="7508875" y="4676775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57" name="Line 37"/>
          <p:cNvSpPr>
            <a:spLocks noChangeShapeType="1"/>
          </p:cNvSpPr>
          <p:nvPr/>
        </p:nvSpPr>
        <p:spPr bwMode="auto">
          <a:xfrm>
            <a:off x="5222875" y="4676775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58" name="Rectangle 38"/>
          <p:cNvSpPr>
            <a:spLocks noChangeArrowheads="1"/>
          </p:cNvSpPr>
          <p:nvPr/>
        </p:nvSpPr>
        <p:spPr bwMode="auto">
          <a:xfrm>
            <a:off x="5513388" y="5889625"/>
            <a:ext cx="22796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sz="1600"/>
              <a:t>briefings e IC especiais</a:t>
            </a:r>
          </a:p>
        </p:txBody>
      </p:sp>
      <p:sp>
        <p:nvSpPr>
          <p:cNvPr id="5159" name="Rectangle 39"/>
          <p:cNvSpPr>
            <a:spLocks noChangeArrowheads="1"/>
          </p:cNvSpPr>
          <p:nvPr/>
        </p:nvSpPr>
        <p:spPr bwMode="auto">
          <a:xfrm>
            <a:off x="6122988" y="4746625"/>
            <a:ext cx="93662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sz="1600"/>
              <a:t>análise</a:t>
            </a:r>
          </a:p>
          <a:p>
            <a:pPr eaLnBrk="0" hangingPunct="0"/>
            <a:r>
              <a:rPr lang="pt-BR" sz="1600"/>
              <a:t>da </a:t>
            </a:r>
          </a:p>
          <a:p>
            <a:pPr eaLnBrk="0" hangingPunct="0"/>
            <a:r>
              <a:rPr lang="pt-BR" sz="1600"/>
              <a:t>situação</a:t>
            </a:r>
          </a:p>
        </p:txBody>
      </p:sp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3532188" y="5562600"/>
            <a:ext cx="12985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/>
              <a:t>impacto</a:t>
            </a:r>
          </a:p>
          <a:p>
            <a:pPr eaLnBrk="0" hangingPunct="0"/>
            <a:r>
              <a:rPr lang="pt-BR"/>
              <a:t>estratégico</a:t>
            </a:r>
          </a:p>
        </p:txBody>
      </p:sp>
      <p:sp>
        <p:nvSpPr>
          <p:cNvPr id="5161" name="Rectangle 41"/>
          <p:cNvSpPr>
            <a:spLocks noChangeArrowheads="1"/>
          </p:cNvSpPr>
          <p:nvPr/>
        </p:nvSpPr>
        <p:spPr bwMode="auto">
          <a:xfrm>
            <a:off x="255588" y="5791200"/>
            <a:ext cx="13239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/>
              <a:t>briefings e </a:t>
            </a:r>
          </a:p>
          <a:p>
            <a:pPr eaLnBrk="0" hangingPunct="0"/>
            <a:r>
              <a:rPr lang="pt-BR"/>
              <a:t>IC mensais</a:t>
            </a:r>
          </a:p>
        </p:txBody>
      </p:sp>
      <p:sp>
        <p:nvSpPr>
          <p:cNvPr id="5162" name="Rectangle 42"/>
          <p:cNvSpPr>
            <a:spLocks noChangeArrowheads="1"/>
          </p:cNvSpPr>
          <p:nvPr/>
        </p:nvSpPr>
        <p:spPr bwMode="auto">
          <a:xfrm>
            <a:off x="7646988" y="5051425"/>
            <a:ext cx="134302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sz="1600"/>
              <a:t>perfis</a:t>
            </a:r>
          </a:p>
          <a:p>
            <a:pPr eaLnBrk="0" hangingPunct="0"/>
            <a:r>
              <a:rPr lang="pt-BR" sz="1600"/>
              <a:t>da </a:t>
            </a:r>
          </a:p>
          <a:p>
            <a:pPr eaLnBrk="0" hangingPunct="0"/>
            <a:r>
              <a:rPr lang="pt-BR" sz="1600"/>
              <a:t>concorrência</a:t>
            </a:r>
          </a:p>
        </p:txBody>
      </p:sp>
      <p:sp>
        <p:nvSpPr>
          <p:cNvPr id="5163" name="Rectangle 43"/>
          <p:cNvSpPr>
            <a:spLocks noChangeArrowheads="1"/>
          </p:cNvSpPr>
          <p:nvPr/>
        </p:nvSpPr>
        <p:spPr bwMode="auto">
          <a:xfrm>
            <a:off x="2008188" y="5715000"/>
            <a:ext cx="12858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/>
              <a:t>boletins</a:t>
            </a:r>
          </a:p>
          <a:p>
            <a:pPr eaLnBrk="0" hangingPunct="0"/>
            <a:r>
              <a:rPr lang="pt-BR"/>
              <a:t>de notícias</a:t>
            </a:r>
          </a:p>
        </p:txBody>
      </p:sp>
      <p:sp>
        <p:nvSpPr>
          <p:cNvPr id="5164" name="Line 44"/>
          <p:cNvSpPr>
            <a:spLocks noChangeShapeType="1"/>
          </p:cNvSpPr>
          <p:nvPr/>
        </p:nvSpPr>
        <p:spPr bwMode="auto">
          <a:xfrm>
            <a:off x="4079875" y="4295775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65" name="Line 45"/>
          <p:cNvSpPr>
            <a:spLocks noChangeShapeType="1"/>
          </p:cNvSpPr>
          <p:nvPr/>
        </p:nvSpPr>
        <p:spPr bwMode="auto">
          <a:xfrm>
            <a:off x="4079875" y="4676775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66" name="Rectangle 46"/>
          <p:cNvSpPr>
            <a:spLocks noChangeArrowheads="1"/>
          </p:cNvSpPr>
          <p:nvPr/>
        </p:nvSpPr>
        <p:spPr bwMode="auto">
          <a:xfrm>
            <a:off x="200025" y="1628775"/>
            <a:ext cx="7912100" cy="21209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5167" name="Rectangle 47"/>
          <p:cNvSpPr>
            <a:spLocks noChangeArrowheads="1"/>
          </p:cNvSpPr>
          <p:nvPr/>
        </p:nvSpPr>
        <p:spPr bwMode="auto">
          <a:xfrm>
            <a:off x="179388" y="3284538"/>
            <a:ext cx="8429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/>
              <a:t>input</a:t>
            </a:r>
          </a:p>
        </p:txBody>
      </p:sp>
      <p:sp>
        <p:nvSpPr>
          <p:cNvPr id="5168" name="Rectangle 48"/>
          <p:cNvSpPr>
            <a:spLocks noChangeArrowheads="1"/>
          </p:cNvSpPr>
          <p:nvPr/>
        </p:nvSpPr>
        <p:spPr bwMode="auto">
          <a:xfrm>
            <a:off x="200025" y="4448175"/>
            <a:ext cx="8140700" cy="20447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5169" name="Rectangle 49"/>
          <p:cNvSpPr>
            <a:spLocks noChangeArrowheads="1"/>
          </p:cNvSpPr>
          <p:nvPr/>
        </p:nvSpPr>
        <p:spPr bwMode="auto">
          <a:xfrm>
            <a:off x="179388" y="4427538"/>
            <a:ext cx="1028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/>
              <a:t>output</a:t>
            </a:r>
          </a:p>
        </p:txBody>
      </p:sp>
      <p:sp>
        <p:nvSpPr>
          <p:cNvPr id="5170" name="Rectangle 50"/>
          <p:cNvSpPr>
            <a:spLocks noChangeArrowheads="1"/>
          </p:cNvSpPr>
          <p:nvPr/>
        </p:nvSpPr>
        <p:spPr bwMode="auto">
          <a:xfrm>
            <a:off x="7646988" y="3894138"/>
            <a:ext cx="485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/>
              <a:t>IC</a:t>
            </a:r>
          </a:p>
        </p:txBody>
      </p:sp>
    </p:spTree>
  </p:cSld>
  <p:clrMapOvr>
    <a:masterClrMapping/>
  </p:clrMapOvr>
  <p:transition spd="slow">
    <p:cover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60350"/>
            <a:ext cx="7772400" cy="5334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OS </a:t>
            </a:r>
            <a:r>
              <a:rPr lang="pt-BR" sz="2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AGENTES DE CONHECIMENTO E INOVAÇÃO </a:t>
            </a:r>
            <a:endParaRPr lang="pt-BR" sz="2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8229600" y="304800"/>
            <a:ext cx="381000" cy="5943600"/>
          </a:xfrm>
          <a:prstGeom prst="rect">
            <a:avLst/>
          </a:prstGeom>
          <a:noFill/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O</a:t>
            </a:r>
            <a:endParaRPr lang="pt-BR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727" name="Line 7"/>
          <p:cNvSpPr>
            <a:spLocks noChangeAspect="1" noChangeShapeType="1"/>
          </p:cNvSpPr>
          <p:nvPr/>
        </p:nvSpPr>
        <p:spPr bwMode="auto">
          <a:xfrm>
            <a:off x="2571750" y="1314450"/>
            <a:ext cx="1588" cy="53657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728" name="Line 8"/>
          <p:cNvSpPr>
            <a:spLocks noChangeAspect="1" noChangeShapeType="1"/>
          </p:cNvSpPr>
          <p:nvPr/>
        </p:nvSpPr>
        <p:spPr bwMode="auto">
          <a:xfrm>
            <a:off x="3105150" y="1314450"/>
            <a:ext cx="1588" cy="53657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729" name="Line 9"/>
          <p:cNvSpPr>
            <a:spLocks noChangeAspect="1" noChangeShapeType="1"/>
          </p:cNvSpPr>
          <p:nvPr/>
        </p:nvSpPr>
        <p:spPr bwMode="auto">
          <a:xfrm>
            <a:off x="3714750" y="1314450"/>
            <a:ext cx="1588" cy="53657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730" name="Line 10"/>
          <p:cNvSpPr>
            <a:spLocks noChangeAspect="1" noChangeShapeType="1"/>
          </p:cNvSpPr>
          <p:nvPr/>
        </p:nvSpPr>
        <p:spPr bwMode="auto">
          <a:xfrm>
            <a:off x="4324350" y="1314450"/>
            <a:ext cx="1588" cy="53657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731" name="Line 11"/>
          <p:cNvSpPr>
            <a:spLocks noChangeAspect="1" noChangeShapeType="1"/>
          </p:cNvSpPr>
          <p:nvPr/>
        </p:nvSpPr>
        <p:spPr bwMode="auto">
          <a:xfrm>
            <a:off x="4857750" y="1314450"/>
            <a:ext cx="1588" cy="53657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732" name="Line 12"/>
          <p:cNvSpPr>
            <a:spLocks noChangeAspect="1" noChangeShapeType="1"/>
          </p:cNvSpPr>
          <p:nvPr/>
        </p:nvSpPr>
        <p:spPr bwMode="auto">
          <a:xfrm>
            <a:off x="6534150" y="1314450"/>
            <a:ext cx="1588" cy="53657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2209800" y="876300"/>
            <a:ext cx="5619750" cy="1066800"/>
          </a:xfrm>
          <a:prstGeom prst="rect">
            <a:avLst/>
          </a:prstGeom>
          <a:noFill/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209800" y="2571750"/>
            <a:ext cx="5638800" cy="609600"/>
          </a:xfrm>
          <a:prstGeom prst="rect">
            <a:avLst/>
          </a:prstGeom>
          <a:noFill/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Gestores de Processos, Produtos ou Serviços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3409950" y="3981450"/>
            <a:ext cx="3200400" cy="533400"/>
          </a:xfrm>
          <a:prstGeom prst="rect">
            <a:avLst/>
          </a:prstGeom>
          <a:noFill/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Gestores da Base</a:t>
            </a:r>
          </a:p>
        </p:txBody>
      </p:sp>
      <p:sp>
        <p:nvSpPr>
          <p:cNvPr id="30739" name="AutoShape 19"/>
          <p:cNvSpPr>
            <a:spLocks noChangeArrowheads="1"/>
          </p:cNvSpPr>
          <p:nvPr/>
        </p:nvSpPr>
        <p:spPr bwMode="auto">
          <a:xfrm>
            <a:off x="4857750" y="46101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740" name="AutoShape 20"/>
          <p:cNvSpPr>
            <a:spLocks noChangeArrowheads="1"/>
          </p:cNvSpPr>
          <p:nvPr/>
        </p:nvSpPr>
        <p:spPr bwMode="auto">
          <a:xfrm>
            <a:off x="4857750" y="3276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741" name="AutoShape 21"/>
          <p:cNvSpPr>
            <a:spLocks noChangeArrowheads="1"/>
          </p:cNvSpPr>
          <p:nvPr/>
        </p:nvSpPr>
        <p:spPr bwMode="auto">
          <a:xfrm>
            <a:off x="4152900" y="5353050"/>
            <a:ext cx="1714500" cy="1143000"/>
          </a:xfrm>
          <a:prstGeom prst="flowChartMagneticDisk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Base 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457200" y="1905000"/>
            <a:ext cx="381000" cy="3048000"/>
          </a:xfrm>
          <a:prstGeom prst="rect">
            <a:avLst/>
          </a:prstGeom>
          <a:noFill/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Á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>
                <a:solidFill>
                  <a:schemeClr val="bg2">
                    <a:lumMod val="50000"/>
                  </a:schemeClr>
                </a:solidFill>
                <a:latin typeface="+mn-lt"/>
              </a:rPr>
              <a:t>S</a:t>
            </a: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838200" y="2819400"/>
            <a:ext cx="1309688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 flipV="1">
            <a:off x="609600" y="1285875"/>
            <a:ext cx="0" cy="61912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609600" y="1295400"/>
            <a:ext cx="1616075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>
            <a:off x="609600" y="4953000"/>
            <a:ext cx="0" cy="1122363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>
            <a:off x="609600" y="6057900"/>
            <a:ext cx="3444875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3132138" y="5084763"/>
            <a:ext cx="9350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Acesso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1619250" y="2060575"/>
            <a:ext cx="16811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Contribuições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627313" y="836613"/>
            <a:ext cx="439261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Profissionais do Conhecimento </a:t>
            </a:r>
          </a:p>
        </p:txBody>
      </p:sp>
      <p:sp>
        <p:nvSpPr>
          <p:cNvPr id="31" name="Line 10"/>
          <p:cNvSpPr>
            <a:spLocks noChangeAspect="1" noChangeShapeType="1"/>
          </p:cNvSpPr>
          <p:nvPr/>
        </p:nvSpPr>
        <p:spPr bwMode="auto">
          <a:xfrm>
            <a:off x="5405438" y="1341438"/>
            <a:ext cx="1587" cy="53657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2" name="Line 11"/>
          <p:cNvSpPr>
            <a:spLocks noChangeAspect="1" noChangeShapeType="1"/>
          </p:cNvSpPr>
          <p:nvPr/>
        </p:nvSpPr>
        <p:spPr bwMode="auto">
          <a:xfrm>
            <a:off x="5938838" y="1341438"/>
            <a:ext cx="1587" cy="53657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3" name="Line 10"/>
          <p:cNvSpPr>
            <a:spLocks noChangeAspect="1" noChangeShapeType="1"/>
          </p:cNvSpPr>
          <p:nvPr/>
        </p:nvSpPr>
        <p:spPr bwMode="auto">
          <a:xfrm>
            <a:off x="7061200" y="1308100"/>
            <a:ext cx="1588" cy="53657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4" name="Line 11"/>
          <p:cNvSpPr>
            <a:spLocks noChangeAspect="1" noChangeShapeType="1"/>
          </p:cNvSpPr>
          <p:nvPr/>
        </p:nvSpPr>
        <p:spPr bwMode="auto">
          <a:xfrm>
            <a:off x="7594600" y="1308100"/>
            <a:ext cx="1588" cy="53657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3"/>
          <p:cNvSpPr txBox="1">
            <a:spLocks noChangeArrowheads="1"/>
          </p:cNvSpPr>
          <p:nvPr/>
        </p:nvSpPr>
        <p:spPr bwMode="auto">
          <a:xfrm>
            <a:off x="1530350" y="1773238"/>
            <a:ext cx="5791200" cy="703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>
            <a:spAutoFit/>
            <a:flatTx/>
          </a:bodyPr>
          <a:lstStyle/>
          <a:p>
            <a:pPr eaLnBrk="0" hangingPunct="0">
              <a:lnSpc>
                <a:spcPct val="45000"/>
              </a:lnSpc>
              <a:spcBef>
                <a:spcPct val="50000"/>
              </a:spcBef>
            </a:pPr>
            <a:endParaRPr lang="pt-BR" sz="2800"/>
          </a:p>
          <a:p>
            <a:pPr eaLnBrk="0" hangingPunct="0">
              <a:lnSpc>
                <a:spcPct val="45000"/>
              </a:lnSpc>
              <a:spcBef>
                <a:spcPct val="50000"/>
              </a:spcBef>
            </a:pPr>
            <a:r>
              <a:rPr lang="pt-BR" sz="2800"/>
              <a:t>     Criação do Conhecimento              </a:t>
            </a:r>
          </a:p>
        </p:txBody>
      </p:sp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1377950" y="2992438"/>
            <a:ext cx="6172200" cy="7477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>
            <a:spAutoFit/>
            <a:flatTx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endParaRPr lang="pt-BR" sz="2800"/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pt-BR" sz="2800"/>
              <a:t>Inovação Contínua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1835150" y="4211638"/>
            <a:ext cx="5349875" cy="958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>
            <a:spAutoFit/>
            <a:flatTx/>
          </a:bodyPr>
          <a:lstStyle/>
          <a:p>
            <a:pPr eaLnBrk="0" hangingPunct="0"/>
            <a:endParaRPr lang="pt-BR" sz="2800"/>
          </a:p>
          <a:p>
            <a:pPr algn="ctr" eaLnBrk="0" hangingPunct="0"/>
            <a:r>
              <a:rPr lang="pt-BR" sz="2800"/>
              <a:t>Vantagem Competitiva</a:t>
            </a:r>
            <a:endParaRPr lang="pt-BR"/>
          </a:p>
        </p:txBody>
      </p:sp>
      <p:grpSp>
        <p:nvGrpSpPr>
          <p:cNvPr id="21508" name="Group 6"/>
          <p:cNvGrpSpPr>
            <a:grpSpLocks/>
          </p:cNvGrpSpPr>
          <p:nvPr/>
        </p:nvGrpSpPr>
        <p:grpSpPr bwMode="auto">
          <a:xfrm>
            <a:off x="3282950" y="2611438"/>
            <a:ext cx="2819400" cy="381000"/>
            <a:chOff x="2304" y="1632"/>
            <a:chExt cx="1776" cy="240"/>
          </a:xfrm>
        </p:grpSpPr>
        <p:sp>
          <p:nvSpPr>
            <p:cNvPr id="21516" name="Line 7"/>
            <p:cNvSpPr>
              <a:spLocks noChangeShapeType="1"/>
            </p:cNvSpPr>
            <p:nvPr/>
          </p:nvSpPr>
          <p:spPr bwMode="auto">
            <a:xfrm>
              <a:off x="2736" y="16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7" name="Line 8"/>
            <p:cNvSpPr>
              <a:spLocks noChangeShapeType="1"/>
            </p:cNvSpPr>
            <p:nvPr/>
          </p:nvSpPr>
          <p:spPr bwMode="auto">
            <a:xfrm>
              <a:off x="2304" y="16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>
              <a:off x="3168" y="16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9" name="Line 10"/>
            <p:cNvSpPr>
              <a:spLocks noChangeShapeType="1"/>
            </p:cNvSpPr>
            <p:nvPr/>
          </p:nvSpPr>
          <p:spPr bwMode="auto">
            <a:xfrm>
              <a:off x="3600" y="16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0" name="Line 11"/>
            <p:cNvSpPr>
              <a:spLocks noChangeShapeType="1"/>
            </p:cNvSpPr>
            <p:nvPr/>
          </p:nvSpPr>
          <p:spPr bwMode="auto">
            <a:xfrm>
              <a:off x="4080" y="16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1509" name="Group 12"/>
          <p:cNvGrpSpPr>
            <a:grpSpLocks/>
          </p:cNvGrpSpPr>
          <p:nvPr/>
        </p:nvGrpSpPr>
        <p:grpSpPr bwMode="auto">
          <a:xfrm>
            <a:off x="3282950" y="3830638"/>
            <a:ext cx="2819400" cy="381000"/>
            <a:chOff x="2304" y="1632"/>
            <a:chExt cx="1776" cy="240"/>
          </a:xfrm>
        </p:grpSpPr>
        <p:sp>
          <p:nvSpPr>
            <p:cNvPr id="21511" name="Line 13"/>
            <p:cNvSpPr>
              <a:spLocks noChangeShapeType="1"/>
            </p:cNvSpPr>
            <p:nvPr/>
          </p:nvSpPr>
          <p:spPr bwMode="auto">
            <a:xfrm>
              <a:off x="2736" y="16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2" name="Line 14"/>
            <p:cNvSpPr>
              <a:spLocks noChangeShapeType="1"/>
            </p:cNvSpPr>
            <p:nvPr/>
          </p:nvSpPr>
          <p:spPr bwMode="auto">
            <a:xfrm>
              <a:off x="2304" y="16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3" name="Line 15"/>
            <p:cNvSpPr>
              <a:spLocks noChangeShapeType="1"/>
            </p:cNvSpPr>
            <p:nvPr/>
          </p:nvSpPr>
          <p:spPr bwMode="auto">
            <a:xfrm>
              <a:off x="3168" y="16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4" name="Line 16"/>
            <p:cNvSpPr>
              <a:spLocks noChangeShapeType="1"/>
            </p:cNvSpPr>
            <p:nvPr/>
          </p:nvSpPr>
          <p:spPr bwMode="auto">
            <a:xfrm>
              <a:off x="3600" y="16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5" name="Line 17"/>
            <p:cNvSpPr>
              <a:spLocks noChangeShapeType="1"/>
            </p:cNvSpPr>
            <p:nvPr/>
          </p:nvSpPr>
          <p:spPr bwMode="auto">
            <a:xfrm>
              <a:off x="4080" y="16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1510" name="Text Box 18"/>
          <p:cNvSpPr txBox="1">
            <a:spLocks noChangeArrowheads="1"/>
          </p:cNvSpPr>
          <p:nvPr/>
        </p:nvSpPr>
        <p:spPr bwMode="auto">
          <a:xfrm>
            <a:off x="539750" y="5507038"/>
            <a:ext cx="744537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BR" sz="3200">
                <a:solidFill>
                  <a:srgbClr val="FF0000"/>
                </a:solidFill>
              </a:rPr>
              <a:t>Conhecimento é um recurso competitivo</a:t>
            </a:r>
            <a:endParaRPr lang="pt-BR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5"/>
            <a:ext cx="8748713" cy="5334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bg2">
                    <a:lumMod val="50000"/>
                  </a:schemeClr>
                </a:solidFill>
              </a:rPr>
              <a:t>DIAGRAMA </a:t>
            </a:r>
            <a:r>
              <a:rPr lang="pt-BR" sz="3200" b="1" dirty="0" smtClean="0">
                <a:solidFill>
                  <a:schemeClr val="bg2">
                    <a:lumMod val="50000"/>
                  </a:schemeClr>
                </a:solidFill>
              </a:rPr>
              <a:t>DE CONHECIMENTO E INOVAÇÃO NAS ORGANIZAÇÕES</a:t>
            </a:r>
            <a:endParaRPr lang="pt-BR" sz="5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1138" name="Oval 22"/>
          <p:cNvSpPr>
            <a:spLocks noChangeAspect="1" noChangeArrowheads="1"/>
          </p:cNvSpPr>
          <p:nvPr/>
        </p:nvSpPr>
        <p:spPr bwMode="auto">
          <a:xfrm>
            <a:off x="2114550" y="1066800"/>
            <a:ext cx="4927600" cy="4756150"/>
          </a:xfrm>
          <a:prstGeom prst="ellips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91139" name="Oval 23"/>
          <p:cNvSpPr>
            <a:spLocks noChangeAspect="1" noChangeArrowheads="1"/>
          </p:cNvSpPr>
          <p:nvPr/>
        </p:nvSpPr>
        <p:spPr bwMode="auto">
          <a:xfrm>
            <a:off x="2438400" y="1409700"/>
            <a:ext cx="4256088" cy="4041775"/>
          </a:xfrm>
          <a:prstGeom prst="ellips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91140" name="Oval 24"/>
          <p:cNvSpPr>
            <a:spLocks noChangeAspect="1" noChangeArrowheads="1"/>
          </p:cNvSpPr>
          <p:nvPr/>
        </p:nvSpPr>
        <p:spPr bwMode="auto">
          <a:xfrm>
            <a:off x="2897188" y="1787525"/>
            <a:ext cx="3449637" cy="3328988"/>
          </a:xfrm>
          <a:prstGeom prst="ellips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91141" name="Oval 25"/>
          <p:cNvSpPr>
            <a:spLocks noChangeAspect="1" noChangeArrowheads="1"/>
          </p:cNvSpPr>
          <p:nvPr/>
        </p:nvSpPr>
        <p:spPr bwMode="auto">
          <a:xfrm>
            <a:off x="3276600" y="2133600"/>
            <a:ext cx="2709863" cy="2616200"/>
          </a:xfrm>
          <a:prstGeom prst="ellips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91142" name="Oval 26"/>
          <p:cNvSpPr>
            <a:spLocks noChangeAspect="1" noChangeArrowheads="1"/>
          </p:cNvSpPr>
          <p:nvPr/>
        </p:nvSpPr>
        <p:spPr bwMode="auto">
          <a:xfrm>
            <a:off x="3614738" y="2493963"/>
            <a:ext cx="1970087" cy="1901825"/>
          </a:xfrm>
          <a:prstGeom prst="ellips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latin typeface="Tw Cen MT" pitchFamily="34" charset="0"/>
            </a:endParaRPr>
          </a:p>
        </p:txBody>
      </p:sp>
      <p:sp>
        <p:nvSpPr>
          <p:cNvPr id="91143" name="WordArt 27"/>
          <p:cNvSpPr>
            <a:spLocks noChangeArrowheads="1" noChangeShapeType="1" noTextEdit="1"/>
          </p:cNvSpPr>
          <p:nvPr/>
        </p:nvSpPr>
        <p:spPr bwMode="auto">
          <a:xfrm rot="-1731032">
            <a:off x="2198688" y="1312863"/>
            <a:ext cx="4276725" cy="3570287"/>
          </a:xfrm>
          <a:prstGeom prst="rect">
            <a:avLst/>
          </a:prstGeom>
        </p:spPr>
        <p:txBody>
          <a:bodyPr spcFirstLastPara="1" wrap="none" fromWordArt="1">
            <a:prstTxWarp prst="textButton">
              <a:avLst>
                <a:gd name="adj" fmla="val 10800004"/>
              </a:avLst>
            </a:prstTxWarp>
          </a:bodyPr>
          <a:lstStyle/>
          <a:p>
            <a:r>
              <a:rPr lang="pt-BR" sz="1600" kern="10">
                <a:ln w="9525">
                  <a:solidFill>
                    <a:srgbClr val="0033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G  E  S  T  Ã  O      D  O      C  O  N  H  E  C  I  M  E  N  T  O</a:t>
            </a:r>
          </a:p>
        </p:txBody>
      </p:sp>
      <p:sp>
        <p:nvSpPr>
          <p:cNvPr id="91144" name="WordArt 28"/>
          <p:cNvSpPr>
            <a:spLocks noChangeArrowheads="1" noChangeShapeType="1" noTextEdit="1"/>
          </p:cNvSpPr>
          <p:nvPr/>
        </p:nvSpPr>
        <p:spPr bwMode="auto">
          <a:xfrm rot="-35169">
            <a:off x="2741613" y="1657350"/>
            <a:ext cx="3733800" cy="3048000"/>
          </a:xfrm>
          <a:prstGeom prst="rect">
            <a:avLst/>
          </a:prstGeom>
        </p:spPr>
        <p:txBody>
          <a:bodyPr spcFirstLastPara="1" wrap="none" fromWordArt="1">
            <a:prstTxWarp prst="textButton">
              <a:avLst>
                <a:gd name="adj" fmla="val 10800004"/>
              </a:avLst>
            </a:prstTxWarp>
          </a:bodyPr>
          <a:lstStyle/>
          <a:p>
            <a:r>
              <a:rPr lang="pt-BR" sz="1600" kern="10">
                <a:ln w="9525">
                  <a:solidFill>
                    <a:srgbClr val="0033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A  P  R  E  N  D  I  Z  A  G  E  M     O  R  G  A  N  I  Z  A  C  I  O  N  A  L</a:t>
            </a:r>
          </a:p>
        </p:txBody>
      </p:sp>
      <p:sp>
        <p:nvSpPr>
          <p:cNvPr id="91145" name="WordArt 32"/>
          <p:cNvSpPr>
            <a:spLocks noChangeArrowheads="1" noChangeShapeType="1" noTextEdit="1"/>
          </p:cNvSpPr>
          <p:nvPr/>
        </p:nvSpPr>
        <p:spPr bwMode="auto">
          <a:xfrm rot="-6267209">
            <a:off x="2603501" y="3344862"/>
            <a:ext cx="1816100" cy="746125"/>
          </a:xfrm>
          <a:prstGeom prst="rect">
            <a:avLst/>
          </a:prstGeom>
        </p:spPr>
        <p:txBody>
          <a:bodyPr spcFirstLastPara="1" wrap="none" fromWordArt="1">
            <a:prstTxWarp prst="textButton">
              <a:avLst>
                <a:gd name="adj" fmla="val 10800004"/>
              </a:avLst>
            </a:prstTxWarp>
          </a:bodyPr>
          <a:lstStyle/>
          <a:p>
            <a:r>
              <a:rPr lang="pt-BR" sz="1600" kern="10">
                <a:ln w="9525">
                  <a:solidFill>
                    <a:srgbClr val="0033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COMUNIDADES INTERNAS</a:t>
            </a:r>
          </a:p>
        </p:txBody>
      </p:sp>
      <p:sp>
        <p:nvSpPr>
          <p:cNvPr id="91146" name="WordArt 33"/>
          <p:cNvSpPr>
            <a:spLocks noChangeArrowheads="1" noChangeShapeType="1" noTextEdit="1"/>
          </p:cNvSpPr>
          <p:nvPr/>
        </p:nvSpPr>
        <p:spPr bwMode="auto">
          <a:xfrm rot="4015963">
            <a:off x="5696744" y="2648744"/>
            <a:ext cx="369887" cy="123825"/>
          </a:xfrm>
          <a:prstGeom prst="rect">
            <a:avLst/>
          </a:prstGeom>
        </p:spPr>
        <p:txBody>
          <a:bodyPr spcFirstLastPara="1" wrap="none" fromWordArt="1">
            <a:prstTxWarp prst="textButton">
              <a:avLst>
                <a:gd name="adj" fmla="val 10800004"/>
              </a:avLst>
            </a:prstTxWarp>
          </a:bodyPr>
          <a:lstStyle/>
          <a:p>
            <a:r>
              <a:rPr lang="pt-BR" sz="1200" kern="10">
                <a:ln w="9525">
                  <a:solidFill>
                    <a:srgbClr val="0033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EaD</a:t>
            </a:r>
          </a:p>
        </p:txBody>
      </p:sp>
      <p:sp>
        <p:nvSpPr>
          <p:cNvPr id="91147" name="WordArt 34"/>
          <p:cNvSpPr>
            <a:spLocks noChangeArrowheads="1" noChangeShapeType="1" noTextEdit="1"/>
          </p:cNvSpPr>
          <p:nvPr/>
        </p:nvSpPr>
        <p:spPr bwMode="auto">
          <a:xfrm rot="-499940">
            <a:off x="3984625" y="4311650"/>
            <a:ext cx="1662113" cy="644525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0"/>
              </a:avLst>
            </a:prstTxWarp>
          </a:bodyPr>
          <a:lstStyle/>
          <a:p>
            <a:r>
              <a:rPr lang="pt-BR" sz="1600" kern="10">
                <a:ln w="9525">
                  <a:solidFill>
                    <a:srgbClr val="0033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PLANO EDUCACIONAL</a:t>
            </a:r>
          </a:p>
        </p:txBody>
      </p:sp>
      <p:sp>
        <p:nvSpPr>
          <p:cNvPr id="91148" name="WordArt 35"/>
          <p:cNvSpPr>
            <a:spLocks noChangeArrowheads="1" noChangeShapeType="1" noTextEdit="1"/>
          </p:cNvSpPr>
          <p:nvPr/>
        </p:nvSpPr>
        <p:spPr bwMode="auto">
          <a:xfrm rot="6241776">
            <a:off x="5134769" y="3399632"/>
            <a:ext cx="1447800" cy="576262"/>
          </a:xfrm>
          <a:prstGeom prst="rect">
            <a:avLst/>
          </a:prstGeom>
        </p:spPr>
        <p:txBody>
          <a:bodyPr spcFirstLastPara="1" wrap="none" fromWordArt="1">
            <a:prstTxWarp prst="textButton">
              <a:avLst>
                <a:gd name="adj" fmla="val 11133284"/>
              </a:avLst>
            </a:prstTxWarp>
          </a:bodyPr>
          <a:lstStyle/>
          <a:p>
            <a:r>
              <a:rPr lang="pt-BR" sz="1600" kern="10">
                <a:ln w="9525">
                  <a:solidFill>
                    <a:srgbClr val="0033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B. DE TALENTOS</a:t>
            </a:r>
          </a:p>
        </p:txBody>
      </p:sp>
      <p:sp>
        <p:nvSpPr>
          <p:cNvPr id="91149" name="WordArt 41"/>
          <p:cNvSpPr>
            <a:spLocks noChangeArrowheads="1" noChangeShapeType="1" noTextEdit="1"/>
          </p:cNvSpPr>
          <p:nvPr/>
        </p:nvSpPr>
        <p:spPr bwMode="auto">
          <a:xfrm rot="-1671252">
            <a:off x="3497263" y="2400300"/>
            <a:ext cx="1341437" cy="660400"/>
          </a:xfrm>
          <a:prstGeom prst="rect">
            <a:avLst/>
          </a:prstGeom>
        </p:spPr>
        <p:txBody>
          <a:bodyPr spcFirstLastPara="1" wrap="none" fromWordArt="1">
            <a:prstTxWarp prst="textButton">
              <a:avLst>
                <a:gd name="adj" fmla="val 10800004"/>
              </a:avLst>
            </a:prstTxWarp>
          </a:bodyPr>
          <a:lstStyle/>
          <a:p>
            <a:r>
              <a:rPr lang="pt-BR" sz="1600" kern="10">
                <a:ln w="9525">
                  <a:solidFill>
                    <a:srgbClr val="0033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ATEND. A CLIENTES</a:t>
            </a:r>
          </a:p>
        </p:txBody>
      </p:sp>
      <p:sp>
        <p:nvSpPr>
          <p:cNvPr id="91150" name="WordArt 42"/>
          <p:cNvSpPr>
            <a:spLocks noChangeArrowheads="1" noChangeShapeType="1" noTextEdit="1"/>
          </p:cNvSpPr>
          <p:nvPr/>
        </p:nvSpPr>
        <p:spPr bwMode="auto">
          <a:xfrm rot="3335164">
            <a:off x="4588669" y="2621756"/>
            <a:ext cx="1409700" cy="693738"/>
          </a:xfrm>
          <a:prstGeom prst="rect">
            <a:avLst/>
          </a:prstGeom>
        </p:spPr>
        <p:txBody>
          <a:bodyPr spcFirstLastPara="1" wrap="none" fromWordArt="1">
            <a:prstTxWarp prst="textButton">
              <a:avLst>
                <a:gd name="adj" fmla="val 10800004"/>
              </a:avLst>
            </a:prstTxWarp>
          </a:bodyPr>
          <a:lstStyle/>
          <a:p>
            <a:r>
              <a:rPr lang="pt-BR" sz="1600" kern="10">
                <a:ln w="9525">
                  <a:solidFill>
                    <a:srgbClr val="0033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GESTÃO DE PROCESSOS</a:t>
            </a:r>
          </a:p>
        </p:txBody>
      </p:sp>
      <p:sp>
        <p:nvSpPr>
          <p:cNvPr id="91151" name="WordArt 43"/>
          <p:cNvSpPr>
            <a:spLocks noChangeArrowheads="1" noChangeShapeType="1" noTextEdit="1"/>
          </p:cNvSpPr>
          <p:nvPr/>
        </p:nvSpPr>
        <p:spPr bwMode="auto">
          <a:xfrm rot="8876100">
            <a:off x="4333875" y="3771900"/>
            <a:ext cx="1403350" cy="638175"/>
          </a:xfrm>
          <a:prstGeom prst="rect">
            <a:avLst/>
          </a:prstGeom>
        </p:spPr>
        <p:txBody>
          <a:bodyPr spcFirstLastPara="1" wrap="none" fromWordArt="1">
            <a:prstTxWarp prst="textButton">
              <a:avLst>
                <a:gd name="adj" fmla="val 10800004"/>
              </a:avLst>
            </a:prstTxWarp>
          </a:bodyPr>
          <a:lstStyle/>
          <a:p>
            <a:r>
              <a:rPr lang="pt-BR" sz="1600" kern="10">
                <a:ln w="9525">
                  <a:solidFill>
                    <a:srgbClr val="0033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GESTÃO DOCUMENTAL</a:t>
            </a:r>
          </a:p>
        </p:txBody>
      </p:sp>
      <p:sp>
        <p:nvSpPr>
          <p:cNvPr id="91152" name="WordArt 44"/>
          <p:cNvSpPr>
            <a:spLocks noChangeArrowheads="1" noChangeShapeType="1" noTextEdit="1"/>
          </p:cNvSpPr>
          <p:nvPr/>
        </p:nvSpPr>
        <p:spPr bwMode="auto">
          <a:xfrm rot="-7289133">
            <a:off x="3144044" y="3566319"/>
            <a:ext cx="1443037" cy="581025"/>
          </a:xfrm>
          <a:prstGeom prst="rect">
            <a:avLst/>
          </a:prstGeom>
        </p:spPr>
        <p:txBody>
          <a:bodyPr spcFirstLastPara="1" wrap="none" fromWordArt="1">
            <a:prstTxWarp prst="textButton">
              <a:avLst>
                <a:gd name="adj" fmla="val 10800004"/>
              </a:avLst>
            </a:prstTxWarp>
          </a:bodyPr>
          <a:lstStyle/>
          <a:p>
            <a:r>
              <a:rPr lang="pt-BR" sz="1600" kern="10">
                <a:ln w="9525">
                  <a:solidFill>
                    <a:srgbClr val="0033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GESTÃO DOCUMENTAL</a:t>
            </a:r>
          </a:p>
        </p:txBody>
      </p:sp>
      <p:sp>
        <p:nvSpPr>
          <p:cNvPr id="91153" name="Line 45"/>
          <p:cNvSpPr>
            <a:spLocks noChangeShapeType="1"/>
          </p:cNvSpPr>
          <p:nvPr/>
        </p:nvSpPr>
        <p:spPr bwMode="auto">
          <a:xfrm>
            <a:off x="3303588" y="3101975"/>
            <a:ext cx="347662" cy="8413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1154" name="Line 46"/>
          <p:cNvSpPr>
            <a:spLocks noChangeShapeType="1"/>
          </p:cNvSpPr>
          <p:nvPr/>
        </p:nvSpPr>
        <p:spPr bwMode="auto">
          <a:xfrm flipH="1">
            <a:off x="4781550" y="2179638"/>
            <a:ext cx="87313" cy="334962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1155" name="WordArt 49"/>
          <p:cNvSpPr>
            <a:spLocks noChangeArrowheads="1" noChangeShapeType="1" noTextEdit="1"/>
          </p:cNvSpPr>
          <p:nvPr/>
        </p:nvSpPr>
        <p:spPr bwMode="auto">
          <a:xfrm>
            <a:off x="4171950" y="3270250"/>
            <a:ext cx="892175" cy="2206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pt-BR" sz="1400" kern="10">
                <a:ln w="9525">
                  <a:solidFill>
                    <a:srgbClr val="0033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PESSOAS</a:t>
            </a:r>
          </a:p>
        </p:txBody>
      </p:sp>
      <p:sp>
        <p:nvSpPr>
          <p:cNvPr id="91156" name="Oval 61"/>
          <p:cNvSpPr>
            <a:spLocks noChangeArrowheads="1"/>
          </p:cNvSpPr>
          <p:nvPr/>
        </p:nvSpPr>
        <p:spPr bwMode="auto">
          <a:xfrm>
            <a:off x="381000" y="3962400"/>
            <a:ext cx="1600200" cy="914400"/>
          </a:xfrm>
          <a:prstGeom prst="ellips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pt-BR" sz="1200">
                <a:solidFill>
                  <a:srgbClr val="003366"/>
                </a:solidFill>
                <a:latin typeface="Tw Cen MT" pitchFamily="34" charset="0"/>
              </a:rPr>
              <a:t>ATUALIZAÇÃO</a:t>
            </a:r>
          </a:p>
          <a:p>
            <a:r>
              <a:rPr lang="pt-BR" sz="1200">
                <a:solidFill>
                  <a:srgbClr val="003366"/>
                </a:solidFill>
                <a:latin typeface="Tw Cen MT" pitchFamily="34" charset="0"/>
              </a:rPr>
              <a:t>e</a:t>
            </a:r>
          </a:p>
          <a:p>
            <a:r>
              <a:rPr lang="pt-BR" sz="1200">
                <a:solidFill>
                  <a:srgbClr val="003366"/>
                </a:solidFill>
                <a:latin typeface="Tw Cen MT" pitchFamily="34" charset="0"/>
              </a:rPr>
              <a:t>MERCADO</a:t>
            </a:r>
          </a:p>
        </p:txBody>
      </p:sp>
      <p:sp>
        <p:nvSpPr>
          <p:cNvPr id="91157" name="Oval 63"/>
          <p:cNvSpPr>
            <a:spLocks noChangeArrowheads="1"/>
          </p:cNvSpPr>
          <p:nvPr/>
        </p:nvSpPr>
        <p:spPr bwMode="auto">
          <a:xfrm>
            <a:off x="3790950" y="5981700"/>
            <a:ext cx="1562100" cy="762000"/>
          </a:xfrm>
          <a:prstGeom prst="ellips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pt-BR" sz="1200">
                <a:solidFill>
                  <a:srgbClr val="003366"/>
                </a:solidFill>
                <a:latin typeface="Tw Cen MT" pitchFamily="34" charset="0"/>
              </a:rPr>
              <a:t>INTERNET</a:t>
            </a:r>
          </a:p>
        </p:txBody>
      </p:sp>
      <p:sp>
        <p:nvSpPr>
          <p:cNvPr id="91158" name="Oval 64"/>
          <p:cNvSpPr>
            <a:spLocks noChangeArrowheads="1"/>
          </p:cNvSpPr>
          <p:nvPr/>
        </p:nvSpPr>
        <p:spPr bwMode="auto">
          <a:xfrm>
            <a:off x="685800" y="1066800"/>
            <a:ext cx="1600200" cy="914400"/>
          </a:xfrm>
          <a:prstGeom prst="ellips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pt-BR" sz="1200">
                <a:solidFill>
                  <a:srgbClr val="003366"/>
                </a:solidFill>
                <a:latin typeface="Tw Cen MT" pitchFamily="34" charset="0"/>
              </a:rPr>
              <a:t>PROGRAMAS</a:t>
            </a:r>
          </a:p>
          <a:p>
            <a:r>
              <a:rPr lang="pt-BR" sz="1200">
                <a:solidFill>
                  <a:srgbClr val="003366"/>
                </a:solidFill>
                <a:latin typeface="Tw Cen MT" pitchFamily="34" charset="0"/>
              </a:rPr>
              <a:t>DE</a:t>
            </a:r>
          </a:p>
          <a:p>
            <a:r>
              <a:rPr lang="pt-BR" sz="1200">
                <a:solidFill>
                  <a:srgbClr val="003366"/>
                </a:solidFill>
                <a:latin typeface="Tw Cen MT" pitchFamily="34" charset="0"/>
              </a:rPr>
              <a:t>INTERCÂMBIO</a:t>
            </a:r>
          </a:p>
        </p:txBody>
      </p:sp>
      <p:sp>
        <p:nvSpPr>
          <p:cNvPr id="91159" name="Oval 65"/>
          <p:cNvSpPr>
            <a:spLocks noChangeArrowheads="1"/>
          </p:cNvSpPr>
          <p:nvPr/>
        </p:nvSpPr>
        <p:spPr bwMode="auto">
          <a:xfrm>
            <a:off x="6877050" y="1047750"/>
            <a:ext cx="1600200" cy="914400"/>
          </a:xfrm>
          <a:prstGeom prst="ellips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pt-BR" sz="1200">
                <a:solidFill>
                  <a:srgbClr val="003366"/>
                </a:solidFill>
                <a:latin typeface="Tw Cen MT" pitchFamily="34" charset="0"/>
              </a:rPr>
              <a:t>MELHORES</a:t>
            </a:r>
          </a:p>
          <a:p>
            <a:r>
              <a:rPr lang="pt-BR" sz="1200">
                <a:solidFill>
                  <a:srgbClr val="003366"/>
                </a:solidFill>
                <a:latin typeface="Tw Cen MT" pitchFamily="34" charset="0"/>
              </a:rPr>
              <a:t>PRÁTICAS</a:t>
            </a:r>
          </a:p>
          <a:p>
            <a:endParaRPr lang="pt-BR" sz="1200">
              <a:solidFill>
                <a:srgbClr val="003366"/>
              </a:solidFill>
              <a:latin typeface="Tw Cen MT" pitchFamily="34" charset="0"/>
            </a:endParaRPr>
          </a:p>
        </p:txBody>
      </p:sp>
      <p:sp>
        <p:nvSpPr>
          <p:cNvPr id="91160" name="Oval 66"/>
          <p:cNvSpPr>
            <a:spLocks noChangeArrowheads="1"/>
          </p:cNvSpPr>
          <p:nvPr/>
        </p:nvSpPr>
        <p:spPr bwMode="auto">
          <a:xfrm>
            <a:off x="7239000" y="3962400"/>
            <a:ext cx="1600200" cy="914400"/>
          </a:xfrm>
          <a:prstGeom prst="ellips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pt-BR" sz="1200">
                <a:solidFill>
                  <a:srgbClr val="003366"/>
                </a:solidFill>
                <a:latin typeface="Tw Cen MT" pitchFamily="34" charset="0"/>
              </a:rPr>
              <a:t>COMUNIDADES</a:t>
            </a:r>
          </a:p>
          <a:p>
            <a:r>
              <a:rPr lang="pt-BR" sz="1200">
                <a:solidFill>
                  <a:srgbClr val="003366"/>
                </a:solidFill>
                <a:latin typeface="Tw Cen MT" pitchFamily="34" charset="0"/>
              </a:rPr>
              <a:t>EXTERNAS</a:t>
            </a:r>
          </a:p>
        </p:txBody>
      </p:sp>
      <p:sp>
        <p:nvSpPr>
          <p:cNvPr id="91161" name="Line 68"/>
          <p:cNvSpPr>
            <a:spLocks noChangeShapeType="1"/>
          </p:cNvSpPr>
          <p:nvPr/>
        </p:nvSpPr>
        <p:spPr bwMode="auto">
          <a:xfrm flipV="1">
            <a:off x="4572000" y="5810250"/>
            <a:ext cx="0" cy="16192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1162" name="Line 70"/>
          <p:cNvSpPr>
            <a:spLocks noChangeAspect="1" noChangeShapeType="1"/>
          </p:cNvSpPr>
          <p:nvPr/>
        </p:nvSpPr>
        <p:spPr bwMode="auto">
          <a:xfrm flipH="1">
            <a:off x="6496050" y="1695450"/>
            <a:ext cx="442913" cy="265113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1163" name="Line 71"/>
          <p:cNvSpPr>
            <a:spLocks noChangeShapeType="1"/>
          </p:cNvSpPr>
          <p:nvPr/>
        </p:nvSpPr>
        <p:spPr bwMode="auto">
          <a:xfrm>
            <a:off x="2162175" y="1766888"/>
            <a:ext cx="420688" cy="26987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1164" name="WordArt 74"/>
          <p:cNvSpPr>
            <a:spLocks noChangeArrowheads="1" noChangeShapeType="1" noTextEdit="1"/>
          </p:cNvSpPr>
          <p:nvPr/>
        </p:nvSpPr>
        <p:spPr bwMode="auto">
          <a:xfrm rot="8970026">
            <a:off x="2686050" y="2000250"/>
            <a:ext cx="4276725" cy="3570288"/>
          </a:xfrm>
          <a:prstGeom prst="rect">
            <a:avLst/>
          </a:prstGeom>
        </p:spPr>
        <p:txBody>
          <a:bodyPr spcFirstLastPara="1" wrap="none" fromWordArt="1">
            <a:prstTxWarp prst="textButton">
              <a:avLst>
                <a:gd name="adj" fmla="val 10800004"/>
              </a:avLst>
            </a:prstTxWarp>
          </a:bodyPr>
          <a:lstStyle/>
          <a:p>
            <a:r>
              <a:rPr lang="pt-BR" sz="1600" kern="10">
                <a:ln w="9525">
                  <a:solidFill>
                    <a:srgbClr val="0033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G  E  S  T  Ã  O      D  O      C  O  N  H  E  C  I  M  E  N  T  O</a:t>
            </a:r>
          </a:p>
        </p:txBody>
      </p:sp>
      <p:sp>
        <p:nvSpPr>
          <p:cNvPr id="91165" name="WordArt 75"/>
          <p:cNvSpPr>
            <a:spLocks noChangeArrowheads="1" noChangeShapeType="1" noTextEdit="1"/>
          </p:cNvSpPr>
          <p:nvPr/>
        </p:nvSpPr>
        <p:spPr bwMode="auto">
          <a:xfrm rot="-352460">
            <a:off x="3305175" y="3894138"/>
            <a:ext cx="2811463" cy="135890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0"/>
              </a:avLst>
            </a:prstTxWarp>
          </a:bodyPr>
          <a:lstStyle/>
          <a:p>
            <a:r>
              <a:rPr lang="pt-BR" sz="1400" kern="10">
                <a:ln w="9525">
                  <a:solidFill>
                    <a:srgbClr val="0033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E D U C A Ç Ã O     C O R P O R A T I V A</a:t>
            </a:r>
          </a:p>
        </p:txBody>
      </p:sp>
      <p:sp>
        <p:nvSpPr>
          <p:cNvPr id="91166" name="Line 76"/>
          <p:cNvSpPr>
            <a:spLocks noChangeShapeType="1"/>
          </p:cNvSpPr>
          <p:nvPr/>
        </p:nvSpPr>
        <p:spPr bwMode="auto">
          <a:xfrm flipH="1">
            <a:off x="5937250" y="2857500"/>
            <a:ext cx="3048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1167" name="Line 78"/>
          <p:cNvSpPr>
            <a:spLocks noChangeShapeType="1"/>
          </p:cNvSpPr>
          <p:nvPr/>
        </p:nvSpPr>
        <p:spPr bwMode="auto">
          <a:xfrm flipH="1">
            <a:off x="5626100" y="2305050"/>
            <a:ext cx="228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1168" name="WordArt 79"/>
          <p:cNvSpPr>
            <a:spLocks noChangeArrowheads="1" noChangeShapeType="1" noTextEdit="1"/>
          </p:cNvSpPr>
          <p:nvPr/>
        </p:nvSpPr>
        <p:spPr bwMode="auto">
          <a:xfrm rot="-415961">
            <a:off x="3292475" y="1984375"/>
            <a:ext cx="2430463" cy="1455738"/>
          </a:xfrm>
          <a:prstGeom prst="rect">
            <a:avLst/>
          </a:prstGeom>
        </p:spPr>
        <p:txBody>
          <a:bodyPr spcFirstLastPara="1" wrap="none" fromWordArt="1">
            <a:prstTxWarp prst="textButton">
              <a:avLst>
                <a:gd name="adj" fmla="val 11299564"/>
              </a:avLst>
            </a:prstTxWarp>
          </a:bodyPr>
          <a:lstStyle/>
          <a:p>
            <a:r>
              <a:rPr lang="pt-BR" sz="1400" kern="10">
                <a:ln w="9525">
                  <a:solidFill>
                    <a:srgbClr val="003366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MAPEAMENTO DE CONHECIMENTOS</a:t>
            </a:r>
          </a:p>
        </p:txBody>
      </p:sp>
      <p:sp>
        <p:nvSpPr>
          <p:cNvPr id="91169" name="Line 80"/>
          <p:cNvSpPr>
            <a:spLocks noChangeShapeType="1"/>
          </p:cNvSpPr>
          <p:nvPr/>
        </p:nvSpPr>
        <p:spPr bwMode="auto">
          <a:xfrm>
            <a:off x="5626100" y="4375150"/>
            <a:ext cx="228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1170" name="Line 81"/>
          <p:cNvSpPr>
            <a:spLocks noChangeShapeType="1"/>
          </p:cNvSpPr>
          <p:nvPr/>
        </p:nvSpPr>
        <p:spPr bwMode="auto">
          <a:xfrm flipH="1">
            <a:off x="3733800" y="4572000"/>
            <a:ext cx="1524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1171" name="Line 82"/>
          <p:cNvSpPr>
            <a:spLocks noChangeShapeType="1"/>
          </p:cNvSpPr>
          <p:nvPr/>
        </p:nvSpPr>
        <p:spPr bwMode="auto">
          <a:xfrm flipH="1" flipV="1">
            <a:off x="3111500" y="2667000"/>
            <a:ext cx="3048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1172" name="Line 83"/>
          <p:cNvSpPr>
            <a:spLocks noChangeShapeType="1"/>
          </p:cNvSpPr>
          <p:nvPr/>
        </p:nvSpPr>
        <p:spPr bwMode="auto">
          <a:xfrm>
            <a:off x="5562600" y="3581400"/>
            <a:ext cx="3810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1173" name="Line 86"/>
          <p:cNvSpPr>
            <a:spLocks noChangeShapeType="1"/>
          </p:cNvSpPr>
          <p:nvPr/>
        </p:nvSpPr>
        <p:spPr bwMode="auto">
          <a:xfrm flipH="1">
            <a:off x="4254500" y="4356100"/>
            <a:ext cx="107950" cy="334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1174" name="Line 88"/>
          <p:cNvSpPr>
            <a:spLocks noChangeShapeType="1"/>
          </p:cNvSpPr>
          <p:nvPr/>
        </p:nvSpPr>
        <p:spPr bwMode="auto">
          <a:xfrm>
            <a:off x="6324600" y="3810000"/>
            <a:ext cx="304800" cy="762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1175" name="Line 89"/>
          <p:cNvSpPr>
            <a:spLocks noChangeShapeType="1"/>
          </p:cNvSpPr>
          <p:nvPr/>
        </p:nvSpPr>
        <p:spPr bwMode="auto">
          <a:xfrm flipH="1">
            <a:off x="2560638" y="3908425"/>
            <a:ext cx="417512" cy="18732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1176" name="Line 90"/>
          <p:cNvSpPr>
            <a:spLocks noChangeShapeType="1"/>
          </p:cNvSpPr>
          <p:nvPr/>
        </p:nvSpPr>
        <p:spPr bwMode="auto">
          <a:xfrm flipH="1" flipV="1">
            <a:off x="6934200" y="4191000"/>
            <a:ext cx="304800" cy="762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1177" name="Line 91"/>
          <p:cNvSpPr>
            <a:spLocks noChangeShapeType="1"/>
          </p:cNvSpPr>
          <p:nvPr/>
        </p:nvSpPr>
        <p:spPr bwMode="auto">
          <a:xfrm flipV="1">
            <a:off x="1938338" y="4129088"/>
            <a:ext cx="266700" cy="11112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7772400" cy="5334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4000" dirty="0">
                <a:solidFill>
                  <a:schemeClr val="bg2">
                    <a:lumMod val="50000"/>
                  </a:schemeClr>
                </a:solidFill>
              </a:rPr>
              <a:t>AVALIAÇÃO DE </a:t>
            </a:r>
            <a:r>
              <a:rPr lang="pt-BR" sz="4000" dirty="0" smtClean="0">
                <a:solidFill>
                  <a:schemeClr val="bg2">
                    <a:lumMod val="50000"/>
                  </a:schemeClr>
                </a:solidFill>
              </a:rPr>
              <a:t>RESULTADOS</a:t>
            </a:r>
            <a:endParaRPr lang="pt-BR" sz="6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2162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8229600" cy="377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145000"/>
              </a:lnSpc>
              <a:buFontTx/>
              <a:buChar char="–"/>
            </a:pPr>
            <a:r>
              <a:rPr lang="pt-BR" sz="2400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Crescimento no volume de conteúdos</a:t>
            </a:r>
          </a:p>
          <a:p>
            <a:pPr marL="285750" indent="-285750">
              <a:lnSpc>
                <a:spcPct val="145000"/>
              </a:lnSpc>
              <a:buFontTx/>
              <a:buChar char="–"/>
            </a:pPr>
            <a:r>
              <a:rPr lang="pt-BR" sz="2400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Crescimento no número de acessos</a:t>
            </a:r>
          </a:p>
          <a:p>
            <a:pPr marL="285750" indent="-285750">
              <a:lnSpc>
                <a:spcPct val="145000"/>
              </a:lnSpc>
              <a:buFontTx/>
              <a:buChar char="–"/>
            </a:pPr>
            <a:r>
              <a:rPr lang="pt-BR" sz="2400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Maior participação dos profissionais de conhecimento</a:t>
            </a:r>
          </a:p>
          <a:p>
            <a:pPr marL="285750" indent="-285750">
              <a:lnSpc>
                <a:spcPct val="145000"/>
              </a:lnSpc>
              <a:buFontTx/>
              <a:buChar char="–"/>
            </a:pPr>
            <a:r>
              <a:rPr lang="pt-BR" sz="2400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Crescimento do número de processos mapeados</a:t>
            </a:r>
          </a:p>
          <a:p>
            <a:pPr marL="285750" indent="-285750">
              <a:lnSpc>
                <a:spcPct val="145000"/>
              </a:lnSpc>
              <a:buFontTx/>
              <a:buChar char="–"/>
            </a:pPr>
            <a:r>
              <a:rPr lang="pt-BR" sz="2400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Base GC como caminho crítico</a:t>
            </a:r>
          </a:p>
          <a:p>
            <a:pPr marL="285750" indent="-285750">
              <a:lnSpc>
                <a:spcPct val="145000"/>
              </a:lnSpc>
              <a:buFontTx/>
              <a:buChar char="–"/>
            </a:pPr>
            <a:r>
              <a:rPr lang="pt-BR" sz="2400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Atuação das pessoas voltada ao compartilhamento</a:t>
            </a:r>
          </a:p>
          <a:p>
            <a:pPr marL="285750" indent="-285750">
              <a:lnSpc>
                <a:spcPct val="145000"/>
              </a:lnSpc>
              <a:buFontTx/>
              <a:buChar char="–"/>
            </a:pPr>
            <a:r>
              <a:rPr lang="pt-BR" sz="2400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Agilidade do processo decisório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pt-BR" sz="4000" dirty="0" smtClean="0"/>
              <a:t>Empresas só aprendem através de indivíduos que aprendem!!!!</a:t>
            </a:r>
          </a:p>
          <a:p>
            <a:pPr lvl="4" algn="r">
              <a:buNone/>
            </a:pPr>
            <a:endParaRPr lang="pt-BR" sz="4000" dirty="0" smtClean="0"/>
          </a:p>
          <a:p>
            <a:pPr lvl="4" algn="r">
              <a:buNone/>
            </a:pPr>
            <a:r>
              <a:rPr lang="pt-BR" sz="2800" dirty="0" err="1" smtClean="0"/>
              <a:t>Schumpeter</a:t>
            </a:r>
            <a:r>
              <a:rPr lang="pt-BR" sz="2800" dirty="0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smtClean="0"/>
              <a:t>SCHUMPETER e a INOVAÇÃO </a:t>
            </a:r>
          </a:p>
        </p:txBody>
      </p:sp>
      <p:sp>
        <p:nvSpPr>
          <p:cNvPr id="2355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00113" y="1484313"/>
            <a:ext cx="7772400" cy="4572000"/>
          </a:xfrm>
        </p:spPr>
        <p:txBody>
          <a:bodyPr anchor="ctr"/>
          <a:lstStyle/>
          <a:p>
            <a:pPr algn="just">
              <a:buFont typeface="Wingdings" pitchFamily="2" charset="2"/>
              <a:buNone/>
            </a:pPr>
            <a:r>
              <a:rPr lang="pt-BR" sz="2400" smtClean="0">
                <a:latin typeface="Arial" charset="0"/>
                <a:cs typeface="Arial" charset="0"/>
              </a:rPr>
              <a:t>   Ciclos de desenvolvimento no capitalismo são resultado da combinação de inovações, quer podem criar um setor líder na economia, ou um novo paradigma capaz de impulsionar o crescimento.</a:t>
            </a:r>
          </a:p>
          <a:p>
            <a:pPr algn="just">
              <a:buFont typeface="Wingdings" pitchFamily="2" charset="2"/>
              <a:buNone/>
            </a:pPr>
            <a:endParaRPr lang="pt-BR" sz="2400" smtClean="0">
              <a:latin typeface="Arial" charset="0"/>
              <a:cs typeface="Arial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pt-BR" sz="2200" smtClean="0">
                <a:solidFill>
                  <a:srgbClr val="002060"/>
                </a:solidFill>
                <a:latin typeface="Arial" charset="0"/>
                <a:cs typeface="Arial" charset="0"/>
              </a:rPr>
              <a:t>Introdução de um produto novo ou mudança qualitativa no produto;</a:t>
            </a:r>
          </a:p>
          <a:p>
            <a:pPr lvl="1" algn="just">
              <a:buFont typeface="Wingdings" pitchFamily="2" charset="2"/>
              <a:buChar char="§"/>
            </a:pPr>
            <a:r>
              <a:rPr lang="pt-BR" sz="2200" smtClean="0">
                <a:solidFill>
                  <a:srgbClr val="002060"/>
                </a:solidFill>
                <a:latin typeface="Arial" charset="0"/>
                <a:cs typeface="Arial" charset="0"/>
              </a:rPr>
              <a:t>Novo processo na indústria;</a:t>
            </a:r>
          </a:p>
          <a:p>
            <a:pPr lvl="1" algn="just">
              <a:buFont typeface="Wingdings" pitchFamily="2" charset="2"/>
              <a:buChar char="§"/>
            </a:pPr>
            <a:r>
              <a:rPr lang="pt-BR" sz="2200" smtClean="0">
                <a:solidFill>
                  <a:srgbClr val="002060"/>
                </a:solidFill>
                <a:latin typeface="Arial" charset="0"/>
                <a:cs typeface="Arial" charset="0"/>
              </a:rPr>
              <a:t>Novo nicho de mercado;</a:t>
            </a:r>
          </a:p>
          <a:p>
            <a:pPr lvl="1" algn="just">
              <a:buFont typeface="Wingdings" pitchFamily="2" charset="2"/>
              <a:buChar char="§"/>
            </a:pPr>
            <a:r>
              <a:rPr lang="pt-BR" sz="2200" smtClean="0">
                <a:solidFill>
                  <a:srgbClr val="002060"/>
                </a:solidFill>
                <a:latin typeface="Arial" charset="0"/>
                <a:cs typeface="Arial" charset="0"/>
              </a:rPr>
              <a:t>Novas fontes de suprimentos;</a:t>
            </a:r>
          </a:p>
          <a:p>
            <a:pPr lvl="1" algn="just">
              <a:buFont typeface="Wingdings" pitchFamily="2" charset="2"/>
              <a:buChar char="§"/>
            </a:pPr>
            <a:r>
              <a:rPr lang="pt-BR" sz="2200" smtClean="0">
                <a:solidFill>
                  <a:srgbClr val="002060"/>
                </a:solidFill>
                <a:latin typeface="Arial" charset="0"/>
                <a:cs typeface="Arial" charset="0"/>
              </a:rPr>
              <a:t>Mudanças organizacionais;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Manual de Oslo - OECD</a:t>
            </a:r>
          </a:p>
        </p:txBody>
      </p:sp>
      <p:sp>
        <p:nvSpPr>
          <p:cNvPr id="24578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906963" cy="4530725"/>
          </a:xfrm>
        </p:spPr>
        <p:txBody>
          <a:bodyPr anchor="ctr"/>
          <a:lstStyle/>
          <a:p>
            <a:pPr algn="just"/>
            <a:r>
              <a:rPr lang="pt-BR" sz="2200" smtClean="0"/>
              <a:t>O </a:t>
            </a:r>
            <a:r>
              <a:rPr lang="pt-BR" sz="2200" i="1" smtClean="0"/>
              <a:t>Oslo Manual</a:t>
            </a:r>
            <a:r>
              <a:rPr lang="pt-BR" sz="2200" smtClean="0"/>
              <a:t> é a mais importante fonte internacional de orientação de dados sobre atividades inovativas da indústria.</a:t>
            </a:r>
          </a:p>
          <a:p>
            <a:pPr algn="just"/>
            <a:endParaRPr lang="pt-BR" sz="2200" smtClean="0"/>
          </a:p>
          <a:p>
            <a:pPr algn="just"/>
            <a:r>
              <a:rPr lang="pt-BR" sz="2200" smtClean="0"/>
              <a:t>Identifica parâmetros para avaliar a escala das atividades de inovação, as características das empresas inovadoras e os fatores internos e sistêmicos que podem influenciar a inovação.</a:t>
            </a:r>
            <a:r>
              <a:rPr lang="en-US" sz="2200" smtClean="0"/>
              <a:t> </a:t>
            </a:r>
          </a:p>
          <a:p>
            <a:pPr algn="just"/>
            <a:endParaRPr lang="pt-BR" sz="2200" smtClean="0"/>
          </a:p>
        </p:txBody>
      </p:sp>
      <p:pic>
        <p:nvPicPr>
          <p:cNvPr id="24579" name="Picture 11" descr="35845175OSLO%20Manual%20150%20english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867400" y="1700213"/>
            <a:ext cx="2260600" cy="32845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smtClean="0"/>
              <a:t>INOVAÇÃO e a OCDE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 anchor="ctr">
            <a:normAutofit fontScale="92500" lnSpcReduction="20000"/>
          </a:bodyPr>
          <a:lstStyle/>
          <a:p>
            <a:pPr marL="320040" indent="-320040" algn="just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pt-BR" b="1" i="1" dirty="0" smtClean="0"/>
              <a:t>Inovação de Produto: </a:t>
            </a:r>
            <a:r>
              <a:rPr lang="pt-BR" dirty="0" smtClean="0"/>
              <a:t>Introdução de um produto ou serviço inédito ou significantemente melhorado;</a:t>
            </a:r>
          </a:p>
          <a:p>
            <a:pPr marL="320040" indent="-320040" algn="just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pt-BR" b="1" i="1" dirty="0" smtClean="0"/>
              <a:t>Inovação de Processo: </a:t>
            </a:r>
            <a:r>
              <a:rPr lang="pt-BR" dirty="0" smtClean="0"/>
              <a:t> Melhora na forma de se gerir a cadeia de suprimentos, sistema produtivo e de distribuição ou implementação de novos procedimentos;</a:t>
            </a:r>
          </a:p>
          <a:p>
            <a:pPr marL="320040" indent="-320040" algn="just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pt-BR" b="1" i="1" dirty="0" smtClean="0"/>
              <a:t>Inovação Organizacional:  </a:t>
            </a:r>
            <a:r>
              <a:rPr lang="pt-BR" dirty="0" smtClean="0"/>
              <a:t>Implementação de um novo método organizacional em práticas de negócios, ambientes interno e externo e a rede de relacionamentos, ex.: TQM e CRM;</a:t>
            </a:r>
          </a:p>
          <a:p>
            <a:pPr marL="320040" indent="-320040" algn="just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pt-BR" b="1" i="1" dirty="0" smtClean="0"/>
              <a:t>Inovação de Marketing: </a:t>
            </a:r>
            <a:r>
              <a:rPr lang="pt-BR" dirty="0" smtClean="0"/>
              <a:t>Processos de avaliação de demanda que interferem com projeto, apresentação, forma e disposição de produtos.</a:t>
            </a:r>
            <a:endParaRPr lang="pt-BR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40762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3200" dirty="0" smtClean="0"/>
              <a:t>Taxonomia das mudanças tecnológicas segundo seu impacto econômico</a:t>
            </a:r>
            <a:r>
              <a:rPr lang="en-US" sz="3800" dirty="0" smtClean="0"/>
              <a:t> 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95288" y="1557338"/>
          <a:ext cx="8280920" cy="4680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535"/>
                <a:gridCol w="5397385"/>
              </a:tblGrid>
              <a:tr h="55198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2400" b="1" i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Tipo de mudança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2400" b="1" i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Características</a:t>
                      </a:r>
                      <a:endParaRPr lang="pt-BR" sz="18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635160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Arial"/>
                          <a:ea typeface="Times New Roman"/>
                          <a:cs typeface="Times New Roman"/>
                        </a:rPr>
                        <a:t>Incremental</a:t>
                      </a:r>
                      <a:endParaRPr lang="pt-BR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latin typeface="Arial"/>
                          <a:ea typeface="Times New Roman"/>
                          <a:cs typeface="Times New Roman"/>
                        </a:rPr>
                        <a:t>Melhoramentos e modificações cotidianas</a:t>
                      </a:r>
                      <a:endParaRPr lang="pt-BR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635160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Arial"/>
                          <a:ea typeface="Times New Roman"/>
                          <a:cs typeface="Times New Roman"/>
                        </a:rPr>
                        <a:t>Radical</a:t>
                      </a:r>
                      <a:endParaRPr lang="pt-BR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Times New Roman"/>
                          <a:cs typeface="Times New Roman"/>
                        </a:rPr>
                        <a:t>Saltos descontínuos na tecnologia de produtos e processos.</a:t>
                      </a:r>
                      <a:endParaRPr lang="pt-BR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952740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800" b="1">
                          <a:latin typeface="Arial"/>
                          <a:ea typeface="Times New Roman"/>
                          <a:cs typeface="Times New Roman"/>
                        </a:rPr>
                        <a:t>Novo sistema tecnológico</a:t>
                      </a:r>
                      <a:endParaRPr lang="pt-BR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Times New Roman"/>
                          <a:cs typeface="Times New Roman"/>
                        </a:rPr>
                        <a:t>Mudanças abrangentes afetando mais de um setor e dando origem a novas atividades econômicas.</a:t>
                      </a:r>
                      <a:endParaRPr lang="pt-BR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905478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Arial"/>
                          <a:ea typeface="Times New Roman"/>
                          <a:cs typeface="Times New Roman"/>
                        </a:rPr>
                        <a:t>Novo paradigma </a:t>
                      </a:r>
                      <a:r>
                        <a:rPr lang="pt-BR" sz="1800" b="1" dirty="0" err="1">
                          <a:latin typeface="Arial"/>
                          <a:ea typeface="Times New Roman"/>
                          <a:cs typeface="Times New Roman"/>
                        </a:rPr>
                        <a:t>tecno-econômico</a:t>
                      </a:r>
                      <a:endParaRPr lang="pt-BR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Arial"/>
                          <a:ea typeface="Times New Roman"/>
                          <a:cs typeface="Times New Roman"/>
                        </a:rPr>
                        <a:t>Mudanças que afetam toda a economia envolvendo mudanças técnicas e organizacionais, alterando produtos e processos criando novas indústrias e estabelecendo trajetórias de inovações por várias décadas. </a:t>
                      </a:r>
                      <a:endParaRPr lang="pt-BR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Caracterização da sociedade do conhecimento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714375" y="1571625"/>
          <a:ext cx="7572429" cy="453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2571768"/>
                <a:gridCol w="2786083"/>
              </a:tblGrid>
              <a:tr h="8785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Atributos </a:t>
                      </a:r>
                      <a:endParaRPr lang="pt-BR" sz="2400" dirty="0"/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Sociedade Industrial </a:t>
                      </a:r>
                      <a:endParaRPr lang="pt-BR" sz="2400" dirty="0"/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Sociedade do</a:t>
                      </a:r>
                      <a:r>
                        <a:rPr lang="pt-BR" sz="2400" baseline="0" dirty="0" smtClean="0"/>
                        <a:t> Conhecimento </a:t>
                      </a:r>
                      <a:endParaRPr lang="pt-BR" sz="2400" dirty="0"/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509015">
                <a:tc>
                  <a:txBody>
                    <a:bodyPr/>
                    <a:lstStyle/>
                    <a:p>
                      <a:pPr algn="l"/>
                      <a:r>
                        <a:rPr lang="pt-BR" sz="2400" dirty="0" smtClean="0"/>
                        <a:t>Produção 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Escala 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Flexível</a:t>
                      </a:r>
                      <a:endParaRPr lang="pt-BR" sz="2400" dirty="0"/>
                    </a:p>
                  </a:txBody>
                  <a:tcPr anchor="ctr"/>
                </a:tc>
              </a:tr>
              <a:tr h="878575">
                <a:tc>
                  <a:txBody>
                    <a:bodyPr/>
                    <a:lstStyle/>
                    <a:p>
                      <a:pPr algn="l"/>
                      <a:r>
                        <a:rPr lang="pt-BR" sz="2400" dirty="0" smtClean="0"/>
                        <a:t>Pessoal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Especializado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Polivalentes e Empreendedores</a:t>
                      </a:r>
                      <a:endParaRPr lang="pt-BR" sz="2400" dirty="0"/>
                    </a:p>
                  </a:txBody>
                  <a:tcPr anchor="ctr"/>
                </a:tc>
              </a:tr>
              <a:tr h="878575">
                <a:tc>
                  <a:txBody>
                    <a:bodyPr/>
                    <a:lstStyle/>
                    <a:p>
                      <a:pPr algn="l"/>
                      <a:r>
                        <a:rPr lang="pt-BR" sz="2400" dirty="0" smtClean="0"/>
                        <a:t>Tempo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Grandes tempos</a:t>
                      </a:r>
                      <a:r>
                        <a:rPr lang="pt-BR" sz="2400" baseline="0" dirty="0" smtClean="0"/>
                        <a:t> de Resposta 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Tempo real</a:t>
                      </a:r>
                      <a:endParaRPr lang="pt-BR" sz="2400" dirty="0"/>
                    </a:p>
                  </a:txBody>
                  <a:tcPr anchor="ctr"/>
                </a:tc>
              </a:tr>
              <a:tr h="878575">
                <a:tc>
                  <a:txBody>
                    <a:bodyPr/>
                    <a:lstStyle/>
                    <a:p>
                      <a:pPr algn="l"/>
                      <a:r>
                        <a:rPr lang="pt-BR" sz="2400" dirty="0" smtClean="0"/>
                        <a:t>Espaço</a:t>
                      </a:r>
                      <a:r>
                        <a:rPr lang="pt-BR" sz="2400" baseline="0" dirty="0" smtClean="0"/>
                        <a:t> 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Limitado e Definido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Ilimitado</a:t>
                      </a:r>
                      <a:r>
                        <a:rPr lang="pt-BR" sz="2400" baseline="0" dirty="0" smtClean="0"/>
                        <a:t> e indefinido </a:t>
                      </a:r>
                      <a:endParaRPr lang="pt-BR" sz="2400" dirty="0"/>
                    </a:p>
                  </a:txBody>
                  <a:tcPr anchor="ctr"/>
                </a:tc>
              </a:tr>
              <a:tr h="509015">
                <a:tc>
                  <a:txBody>
                    <a:bodyPr/>
                    <a:lstStyle/>
                    <a:p>
                      <a:pPr algn="l"/>
                      <a:r>
                        <a:rPr lang="pt-BR" sz="2400" dirty="0" smtClean="0"/>
                        <a:t>Produto</a:t>
                      </a:r>
                      <a:r>
                        <a:rPr lang="pt-BR" sz="2400" baseline="0" dirty="0" smtClean="0"/>
                        <a:t> 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Tangível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Intangível </a:t>
                      </a:r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951</TotalTime>
  <Words>2059</Words>
  <Application>Microsoft Office PowerPoint</Application>
  <PresentationFormat>Apresentação na tela (4:3)</PresentationFormat>
  <Paragraphs>479</Paragraphs>
  <Slides>42</Slides>
  <Notes>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4" baseType="lpstr">
      <vt:lpstr>Mediano</vt:lpstr>
      <vt:lpstr>Clip</vt:lpstr>
      <vt:lpstr>GESTÃO DA INOVAÇÃO &amp; CONHECIMENTO </vt:lpstr>
      <vt:lpstr>Slide 2</vt:lpstr>
      <vt:lpstr>Slide 3</vt:lpstr>
      <vt:lpstr>Slide 4</vt:lpstr>
      <vt:lpstr>SCHUMPETER e a INOVAÇÃO </vt:lpstr>
      <vt:lpstr>Manual de Oslo - OECD</vt:lpstr>
      <vt:lpstr>INOVAÇÃO e a OCDE</vt:lpstr>
      <vt:lpstr>Taxonomia das mudanças tecnológicas segundo seu impacto econômico </vt:lpstr>
      <vt:lpstr>Caracterização da sociedade do conhecimento</vt:lpstr>
      <vt:lpstr>Contexto de Negócio do Século XXI... </vt:lpstr>
      <vt:lpstr>De onde vem a Inovação?</vt:lpstr>
      <vt:lpstr>Slide 12</vt:lpstr>
      <vt:lpstr>Recursos fundamentais da organização</vt:lpstr>
      <vt:lpstr>INOVAÇÃO </vt:lpstr>
      <vt:lpstr>Fatores indutores da inovação </vt:lpstr>
      <vt:lpstr>QUAL O PAPEL DO BRASIL NA SOCIEDADE DO CONHECIMENTO</vt:lpstr>
      <vt:lpstr>Slide 17</vt:lpstr>
      <vt:lpstr>O MERCADO - CONHECIMENTO</vt:lpstr>
      <vt:lpstr>Relação a Ser vislumbrada</vt:lpstr>
      <vt:lpstr>Onde competimos nessa nova economia?</vt:lpstr>
      <vt:lpstr>Visão Deturpada </vt:lpstr>
      <vt:lpstr>MUDANÇAS ORGANIZACIONAIS </vt:lpstr>
      <vt:lpstr>Slide 23</vt:lpstr>
      <vt:lpstr>Slide 24</vt:lpstr>
      <vt:lpstr>Slide 25</vt:lpstr>
      <vt:lpstr>Slide 26</vt:lpstr>
      <vt:lpstr>CICLO “KNOWLEDGE-BROKERING”</vt:lpstr>
      <vt:lpstr>USO DAS INTELIGÊNCIAS </vt:lpstr>
      <vt:lpstr>CONHECIMENTO </vt:lpstr>
      <vt:lpstr>IM - Pontos Fundamentais</vt:lpstr>
      <vt:lpstr>Lógico-Matemática</vt:lpstr>
      <vt:lpstr>Lingüística</vt:lpstr>
      <vt:lpstr>Musical</vt:lpstr>
      <vt:lpstr>INTELIGÊNCIA PESSOAL</vt:lpstr>
      <vt:lpstr>NATURALISTA</vt:lpstr>
      <vt:lpstr>Existencial / Espiritualista</vt:lpstr>
      <vt:lpstr>Slide 37</vt:lpstr>
      <vt:lpstr>Fluxograma de Inteligência Competitiva</vt:lpstr>
      <vt:lpstr>OS AGENTES DE CONHECIMENTO E INOVAÇÃO </vt:lpstr>
      <vt:lpstr>DIAGRAMA DE CONHECIMENTO E INOVAÇÃO NAS ORGANIZAÇÕES</vt:lpstr>
      <vt:lpstr>AVALIAÇÃO DE RESULTADOS</vt:lpstr>
      <vt:lpstr>Conclusão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DA INOVAÇÃO &amp; CONHECIMENTO</dc:title>
  <dc:creator>jucelaine</dc:creator>
  <cp:lastModifiedBy>jucelaine</cp:lastModifiedBy>
  <cp:revision>78</cp:revision>
  <dcterms:created xsi:type="dcterms:W3CDTF">2010-08-29T16:49:26Z</dcterms:created>
  <dcterms:modified xsi:type="dcterms:W3CDTF">2010-09-08T00:33:09Z</dcterms:modified>
</cp:coreProperties>
</file>