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56" r:id="rId2"/>
    <p:sldId id="271" r:id="rId3"/>
    <p:sldId id="269" r:id="rId4"/>
    <p:sldId id="257" r:id="rId5"/>
    <p:sldId id="272" r:id="rId6"/>
    <p:sldId id="259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68" r:id="rId15"/>
  </p:sldIdLst>
  <p:sldSz cx="18288000" cy="10287000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Poppins Medium" panose="00000600000000000000" pitchFamily="2" charset="0"/>
      <p:regular r:id="rId20"/>
      <p:italic r:id="rId21"/>
    </p:embeddedFont>
    <p:embeddedFont>
      <p:font typeface="Poppins SemiBold" panose="00000700000000000000" pitchFamily="2" charset="0"/>
      <p:bold r:id="rId22"/>
      <p:boldItalic r:id="rId23"/>
    </p:embeddedFont>
    <p:embeddedFont>
      <p:font typeface="Poppins Semi-Bold" panose="020B0604020202020204" charset="0"/>
      <p:regular r:id="rId24"/>
    </p:embeddedFont>
    <p:embeddedFont>
      <p:font typeface="Rockwell" panose="02060603020205020403" pitchFamily="18" charset="0"/>
      <p:regular r:id="rId25"/>
      <p:bold r:id="rId26"/>
      <p:italic r:id="rId27"/>
      <p:boldItalic r:id="rId28"/>
    </p:embeddedFont>
    <p:embeddedFont>
      <p:font typeface="Saira Condensed Medium" panose="020B0604020202020204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C32"/>
    <a:srgbClr val="FB7A19"/>
    <a:srgbClr val="FF6A26"/>
    <a:srgbClr val="FD4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29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904" y="1683545"/>
            <a:ext cx="13502193" cy="35814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2904" y="5403057"/>
            <a:ext cx="13502193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434059"/>
            <a:ext cx="15551346" cy="1229033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0709" y="931982"/>
            <a:ext cx="15551346" cy="506960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48997" cy="1023708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5137289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6307230"/>
            <a:ext cx="15530642" cy="238827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640218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6307232"/>
            <a:ext cx="15530643" cy="23795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4918" y="110286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6934" y="445814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362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10" y="3190414"/>
            <a:ext cx="15532991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975834"/>
            <a:ext cx="15530645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1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1" y="3132479"/>
            <a:ext cx="4948434" cy="123495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1" y="4367436"/>
            <a:ext cx="4948434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7317" y="3132480"/>
            <a:ext cx="494783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7318" y="4367436"/>
            <a:ext cx="4949732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3132480"/>
            <a:ext cx="493681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64520" y="4367436"/>
            <a:ext cx="4936817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6293849"/>
            <a:ext cx="4948433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38030" y="3448481"/>
            <a:ext cx="4410075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7158242"/>
            <a:ext cx="4948433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052" y="6293849"/>
            <a:ext cx="4948475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53495" y="3448481"/>
            <a:ext cx="4395788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58240"/>
            <a:ext cx="4950504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60135" y="6293849"/>
            <a:ext cx="4934850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29205" y="3448481"/>
            <a:ext cx="4398170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947" y="7158242"/>
            <a:ext cx="4941387" cy="1528556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3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14399"/>
            <a:ext cx="3813986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2" y="914399"/>
            <a:ext cx="11488058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66" y="985840"/>
            <a:ext cx="14600268" cy="4279106"/>
          </a:xfrm>
        </p:spPr>
        <p:txBody>
          <a:bodyPr anchor="b">
            <a:normAutofit/>
          </a:bodyPr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866" y="5403058"/>
            <a:ext cx="14600268" cy="2250281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3132479"/>
            <a:ext cx="7659006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105" y="3132479"/>
            <a:ext cx="7641231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707" y="3132480"/>
            <a:ext cx="7318799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693" y="4368348"/>
            <a:ext cx="7660812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3005" y="3132480"/>
            <a:ext cx="7298331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368348"/>
            <a:ext cx="7643036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3" y="914400"/>
            <a:ext cx="5898356" cy="3543300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7096" y="914400"/>
            <a:ext cx="9284238" cy="7772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5843" y="4457700"/>
            <a:ext cx="5898356" cy="4229099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1" y="914400"/>
            <a:ext cx="8894660" cy="35433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6" y="1138322"/>
            <a:ext cx="4883034" cy="732455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4457700"/>
            <a:ext cx="8902425" cy="42291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rgbClr val="004AAD">
                <a:alpha val="100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3144096"/>
            <a:ext cx="15530643" cy="554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2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77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1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html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22859" y="1127126"/>
            <a:ext cx="3822447" cy="8229600"/>
          </a:xfrm>
          <a:custGeom>
            <a:avLst/>
            <a:gdLst/>
            <a:ahLst/>
            <a:cxnLst/>
            <a:rect l="l" t="t" r="r" b="b"/>
            <a:pathLst>
              <a:path w="6994113" h="8229600">
                <a:moveTo>
                  <a:pt x="6994113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6994113" y="0"/>
                </a:lnTo>
                <a:lnTo>
                  <a:pt x="6994113" y="8229600"/>
                </a:lnTo>
                <a:close/>
              </a:path>
            </a:pathLst>
          </a:custGeom>
          <a:blipFill>
            <a:blip r:embed="rId2"/>
            <a:stretch>
              <a:fillRect r="-8297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04593" y="2933700"/>
            <a:ext cx="3883408" cy="7353300"/>
          </a:xfrm>
          <a:custGeom>
            <a:avLst/>
            <a:gdLst/>
            <a:ahLst/>
            <a:cxnLst/>
            <a:rect l="l" t="t" r="r" b="b"/>
            <a:pathLst>
              <a:path w="6994113" h="8229600">
                <a:moveTo>
                  <a:pt x="0" y="0"/>
                </a:moveTo>
                <a:lnTo>
                  <a:pt x="6994113" y="0"/>
                </a:lnTo>
                <a:lnTo>
                  <a:pt x="69941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" t="-1" r="-108563" b="-223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694030" y="2019300"/>
            <a:ext cx="6248400" cy="6248400"/>
          </a:xfrm>
          <a:custGeom>
            <a:avLst/>
            <a:gdLst/>
            <a:ahLst/>
            <a:cxnLst/>
            <a:rect l="l" t="t" r="r" b="b"/>
            <a:pathLst>
              <a:path w="6334297" h="6334297">
                <a:moveTo>
                  <a:pt x="0" y="0"/>
                </a:moveTo>
                <a:lnTo>
                  <a:pt x="6334296" y="0"/>
                </a:lnTo>
                <a:lnTo>
                  <a:pt x="6334296" y="6334296"/>
                </a:lnTo>
                <a:lnTo>
                  <a:pt x="0" y="6334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51233" y="2931297"/>
            <a:ext cx="10733994" cy="3904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4000" dirty="0">
                <a:solidFill>
                  <a:srgbClr val="FFFFFF"/>
                </a:solidFill>
                <a:latin typeface="Saira Condensed Medium"/>
              </a:rPr>
              <a:t>PEMROGRAMAN WEB 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DD8A6B-170D-4F9C-AA0F-9EED7C516B38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3" name="Freeform 3"/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1/14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3581" y="9159874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8259B2A-FA2E-4D00-813D-6C0F65F43B44}"/>
              </a:ext>
            </a:extLst>
          </p:cNvPr>
          <p:cNvSpPr txBox="1"/>
          <p:nvPr/>
        </p:nvSpPr>
        <p:spPr>
          <a:xfrm>
            <a:off x="4264186" y="6769631"/>
            <a:ext cx="9108088" cy="46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200" dirty="0" err="1">
                <a:solidFill>
                  <a:srgbClr val="FFFFFF"/>
                </a:solidFill>
                <a:latin typeface="Poppins Semi-Bold"/>
              </a:rPr>
              <a:t>Pertemuan</a:t>
            </a:r>
            <a:r>
              <a:rPr lang="en-US" sz="32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Poppins Semi-Bold"/>
              </a:rPr>
              <a:t>Ke</a:t>
            </a:r>
            <a:r>
              <a:rPr lang="en-US" sz="3200" dirty="0">
                <a:solidFill>
                  <a:srgbClr val="FFFFFF"/>
                </a:solidFill>
                <a:latin typeface="Poppins Semi-Bold"/>
              </a:rPr>
              <a:t> - 2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053BC3E-8C1D-48CB-B63F-579766DE24B4}"/>
              </a:ext>
            </a:extLst>
          </p:cNvPr>
          <p:cNvSpPr txBox="1"/>
          <p:nvPr/>
        </p:nvSpPr>
        <p:spPr>
          <a:xfrm>
            <a:off x="10972800" y="9580129"/>
            <a:ext cx="9108088" cy="46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200" dirty="0">
                <a:solidFill>
                  <a:srgbClr val="FFFFFF"/>
                </a:solidFill>
                <a:latin typeface="Poppins Semi-Bold"/>
              </a:rPr>
              <a:t>Refki </a:t>
            </a:r>
            <a:r>
              <a:rPr lang="en-US" sz="3200" dirty="0" err="1">
                <a:solidFill>
                  <a:srgbClr val="FFFFFF"/>
                </a:solidFill>
                <a:latin typeface="Poppins Semi-Bold"/>
              </a:rPr>
              <a:t>Santriono</a:t>
            </a:r>
            <a:r>
              <a:rPr lang="en-US" sz="3200" dirty="0">
                <a:solidFill>
                  <a:srgbClr val="FFFFFF"/>
                </a:solidFill>
                <a:latin typeface="Poppins Semi-Bold"/>
              </a:rPr>
              <a:t>, </a:t>
            </a:r>
            <a:r>
              <a:rPr lang="en-US" sz="3200" dirty="0" err="1">
                <a:solidFill>
                  <a:srgbClr val="FFFFFF"/>
                </a:solidFill>
                <a:latin typeface="Poppins Semi-Bold"/>
              </a:rPr>
              <a:t>M.Kom</a:t>
            </a:r>
            <a:endParaRPr lang="en-US" sz="3200" dirty="0">
              <a:solidFill>
                <a:srgbClr val="FFFFFF"/>
              </a:solidFill>
              <a:latin typeface="Poppins Semi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E1B892-535E-40A5-BDAC-E84C105BB730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Freeform 18"/>
          <p:cNvSpPr/>
          <p:nvPr/>
        </p:nvSpPr>
        <p:spPr>
          <a:xfrm rot="10800000" flipV="1">
            <a:off x="0" y="3390900"/>
            <a:ext cx="3740093" cy="5762766"/>
          </a:xfrm>
          <a:custGeom>
            <a:avLst/>
            <a:gdLst/>
            <a:ahLst/>
            <a:cxnLst/>
            <a:rect l="l" t="t" r="r" b="b"/>
            <a:pathLst>
              <a:path w="5828335" h="5762766">
                <a:moveTo>
                  <a:pt x="0" y="5762765"/>
                </a:moveTo>
                <a:lnTo>
                  <a:pt x="5828335" y="5762765"/>
                </a:lnTo>
                <a:lnTo>
                  <a:pt x="5828335" y="0"/>
                </a:lnTo>
                <a:lnTo>
                  <a:pt x="0" y="0"/>
                </a:lnTo>
                <a:lnTo>
                  <a:pt x="0" y="5762765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834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46860" y="2116194"/>
            <a:ext cx="9630645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6000" dirty="0">
                <a:solidFill>
                  <a:srgbClr val="FFFFFF"/>
                </a:solidFill>
                <a:latin typeface="Saira Condensed Medium"/>
              </a:rPr>
              <a:t>Image Size (II)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47571-2E51-42DD-A718-F15EAF383501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08473359-2968-40B9-A6DD-5AF6556CBB12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96CBE3E-C4CD-48A6-A490-AADD9E4C2A1D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1EEA4C46-DBBE-49C4-9231-36724132F871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10/14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66B70EC-25FA-4FE3-9D29-125CA49CF888}"/>
              </a:ext>
            </a:extLst>
          </p:cNvPr>
          <p:cNvSpPr txBox="1"/>
          <p:nvPr/>
        </p:nvSpPr>
        <p:spPr>
          <a:xfrm>
            <a:off x="1284856" y="3012429"/>
            <a:ext cx="15250544" cy="6318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perhatikan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lebar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dan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tinggi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jika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sama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(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persegi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)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maka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width 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dan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height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bisa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diisi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dengan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sama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.</a:t>
            </a: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b="1" u="sng" dirty="0" err="1">
                <a:solidFill>
                  <a:schemeClr val="bg1"/>
                </a:solidFill>
                <a:latin typeface="Poppins Semi-Bold"/>
              </a:rPr>
              <a:t>jika</a:t>
            </a:r>
            <a:r>
              <a:rPr lang="en-US" sz="3200" b="1" u="sng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b="1" u="sng" dirty="0" err="1">
                <a:solidFill>
                  <a:schemeClr val="bg1"/>
                </a:solidFill>
                <a:latin typeface="Poppins Semi-Bold"/>
              </a:rPr>
              <a:t>berbeda</a:t>
            </a:r>
            <a:r>
              <a:rPr lang="en-US" sz="3200" b="1" u="sng" dirty="0">
                <a:solidFill>
                  <a:schemeClr val="bg1"/>
                </a:solidFill>
                <a:latin typeface="Poppins Semi-Bold"/>
              </a:rPr>
              <a:t> </a:t>
            </a: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isi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width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dengan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nilai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(px) 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yang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diinginkan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,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height =“auto”; </a:t>
            </a:r>
          </a:p>
          <a:p>
            <a:pPr lvl="1" algn="just">
              <a:lnSpc>
                <a:spcPts val="4500"/>
              </a:lnSpc>
            </a:pPr>
            <a:r>
              <a:rPr lang="en-US" sz="3200" dirty="0">
                <a:solidFill>
                  <a:schemeClr val="bg1"/>
                </a:solidFill>
                <a:latin typeface="Poppins Semi-Bold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atau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sebaliknya</a:t>
            </a: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isi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width/height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saja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endParaRPr lang="en-US" sz="3200" dirty="0">
              <a:latin typeface="Poppins Semi-Bold"/>
            </a:endParaRPr>
          </a:p>
          <a:p>
            <a:pPr algn="just">
              <a:lnSpc>
                <a:spcPts val="4500"/>
              </a:lnSpc>
            </a:pPr>
            <a:endParaRPr lang="en-US" sz="3200" dirty="0"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  <a:latin typeface="Poppins Semi-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51B1D-8C34-4FAB-B15F-D655DFC85EA3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8E8D0-FB27-4C3B-A934-CA1CED4AD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613" y="6696077"/>
            <a:ext cx="14698759" cy="13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E1B892-535E-40A5-BDAC-E84C105BB730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Freeform 18"/>
          <p:cNvSpPr/>
          <p:nvPr/>
        </p:nvSpPr>
        <p:spPr>
          <a:xfrm rot="10800000" flipV="1">
            <a:off x="0" y="3390900"/>
            <a:ext cx="3740093" cy="5762766"/>
          </a:xfrm>
          <a:custGeom>
            <a:avLst/>
            <a:gdLst/>
            <a:ahLst/>
            <a:cxnLst/>
            <a:rect l="l" t="t" r="r" b="b"/>
            <a:pathLst>
              <a:path w="5828335" h="5762766">
                <a:moveTo>
                  <a:pt x="0" y="5762765"/>
                </a:moveTo>
                <a:lnTo>
                  <a:pt x="5828335" y="5762765"/>
                </a:lnTo>
                <a:lnTo>
                  <a:pt x="5828335" y="0"/>
                </a:lnTo>
                <a:lnTo>
                  <a:pt x="0" y="0"/>
                </a:lnTo>
                <a:lnTo>
                  <a:pt x="0" y="5762765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834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46860" y="2116194"/>
            <a:ext cx="9630645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6000" dirty="0">
                <a:solidFill>
                  <a:srgbClr val="FFFFFF"/>
                </a:solidFill>
                <a:latin typeface="Saira Condensed Medium"/>
              </a:rPr>
              <a:t>Image Size (III)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47571-2E51-42DD-A718-F15EAF383501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08473359-2968-40B9-A6DD-5AF6556CBB12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96CBE3E-C4CD-48A6-A490-AADD9E4C2A1D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1EEA4C46-DBBE-49C4-9231-36724132F871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11/14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66B70EC-25FA-4FE3-9D29-125CA49CF888}"/>
              </a:ext>
            </a:extLst>
          </p:cNvPr>
          <p:cNvSpPr txBox="1"/>
          <p:nvPr/>
        </p:nvSpPr>
        <p:spPr>
          <a:xfrm>
            <a:off x="1284856" y="3012429"/>
            <a:ext cx="15250544" cy="5164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terkadang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kita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ingin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menampilkan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mengikuti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lebar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layar</a:t>
            </a: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isi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width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dengan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nilai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(%) 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yang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diinginkan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,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height =“auto”; </a:t>
            </a:r>
          </a:p>
          <a:p>
            <a:pPr lvl="1" algn="just">
              <a:lnSpc>
                <a:spcPts val="4500"/>
              </a:lnSpc>
            </a:pPr>
            <a:r>
              <a:rPr lang="en-US" sz="3200" dirty="0">
                <a:solidFill>
                  <a:schemeClr val="bg1"/>
                </a:solidFill>
                <a:latin typeface="Poppins Semi-Bold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atau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sebaliknya</a:t>
            </a: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isi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width/height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dengan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nilai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(%) </a:t>
            </a:r>
            <a:endParaRPr lang="en-US" sz="3200" dirty="0">
              <a:latin typeface="Poppins Semi-Bold"/>
            </a:endParaRPr>
          </a:p>
          <a:p>
            <a:pPr algn="just">
              <a:lnSpc>
                <a:spcPts val="4500"/>
              </a:lnSpc>
            </a:pPr>
            <a:endParaRPr lang="en-US" sz="3200" dirty="0"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  <a:latin typeface="Poppins Semi-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51B1D-8C34-4FAB-B15F-D655DFC85EA3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E1B7-7E16-4F99-8BAA-4A269A445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599" y="5594610"/>
            <a:ext cx="14146115" cy="15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D43FCD-FD0D-4827-8988-67CD2B94E6EF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reeform 2"/>
          <p:cNvSpPr/>
          <p:nvPr/>
        </p:nvSpPr>
        <p:spPr>
          <a:xfrm rot="1157493" flipV="1">
            <a:off x="-2266374" y="6070867"/>
            <a:ext cx="19738706" cy="4396170"/>
          </a:xfrm>
          <a:custGeom>
            <a:avLst/>
            <a:gdLst/>
            <a:ahLst/>
            <a:cxnLst/>
            <a:rect l="l" t="t" r="r" b="b"/>
            <a:pathLst>
              <a:path w="8948947" h="4396170">
                <a:moveTo>
                  <a:pt x="0" y="4396170"/>
                </a:moveTo>
                <a:lnTo>
                  <a:pt x="8948947" y="4396170"/>
                </a:lnTo>
                <a:lnTo>
                  <a:pt x="8948947" y="0"/>
                </a:lnTo>
                <a:lnTo>
                  <a:pt x="0" y="0"/>
                </a:lnTo>
                <a:lnTo>
                  <a:pt x="0" y="439617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202114-0BBB-4282-ABE0-94009A3D684C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91D10289-23CD-4D36-864E-521D314950BC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AC0754D8-9DE8-47B1-B72D-AE07A74C7E37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BB3AC5D0-8113-4360-8205-45006E3CF2CB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12/14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7AF4E603-CEC7-4F98-BBD8-EB5772977645}"/>
              </a:ext>
            </a:extLst>
          </p:cNvPr>
          <p:cNvSpPr txBox="1"/>
          <p:nvPr/>
        </p:nvSpPr>
        <p:spPr>
          <a:xfrm>
            <a:off x="1838195" y="2136255"/>
            <a:ext cx="11529568" cy="777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7200" u="sng" dirty="0">
                <a:solidFill>
                  <a:srgbClr val="FFFFFF"/>
                </a:solidFill>
                <a:latin typeface="Saira Condensed Medium"/>
              </a:rPr>
              <a:t>Kesimpulan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D48BFB7C-4006-4258-AEBD-BC0DE4E26CCA}"/>
              </a:ext>
            </a:extLst>
          </p:cNvPr>
          <p:cNvSpPr txBox="1"/>
          <p:nvPr/>
        </p:nvSpPr>
        <p:spPr>
          <a:xfrm>
            <a:off x="1569719" y="2940215"/>
            <a:ext cx="14325601" cy="463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 Semi-Bold"/>
              </a:rPr>
              <a:t>tag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&lt;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img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&gt; 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salah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satu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tag yang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digunakan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menampilkan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pada HTML</a:t>
            </a: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Poppins Semi-Bold"/>
              </a:rPr>
              <a:t>&lt;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img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src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=“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lokasi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” alt=“alternative text” &gt;</a:t>
            </a: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Merubah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ukuran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pada HTML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menggunakan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atribut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width= “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lebar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” height=“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tinggi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gambarnya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”</a:t>
            </a: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Menampilkan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sesuai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ukuran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layar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pada HTML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menggunakan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persentase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(%)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pada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nilai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width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atau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 height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.</a:t>
            </a:r>
            <a:endParaRPr lang="en-US" sz="3200" dirty="0">
              <a:solidFill>
                <a:srgbClr val="FFFFFF"/>
              </a:solidFill>
              <a:latin typeface="Poppins Semi-Bold"/>
            </a:endParaRPr>
          </a:p>
          <a:p>
            <a:pPr marL="457200" indent="-457200" algn="just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Poppins Semi-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37F62-2C16-4691-A6A0-2629EF52A770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7389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D43FCD-FD0D-4827-8988-67CD2B94E6EF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reeform 2"/>
          <p:cNvSpPr/>
          <p:nvPr/>
        </p:nvSpPr>
        <p:spPr>
          <a:xfrm rot="1157493" flipV="1">
            <a:off x="-2266374" y="6070867"/>
            <a:ext cx="19738706" cy="4396170"/>
          </a:xfrm>
          <a:custGeom>
            <a:avLst/>
            <a:gdLst/>
            <a:ahLst/>
            <a:cxnLst/>
            <a:rect l="l" t="t" r="r" b="b"/>
            <a:pathLst>
              <a:path w="8948947" h="4396170">
                <a:moveTo>
                  <a:pt x="0" y="4396170"/>
                </a:moveTo>
                <a:lnTo>
                  <a:pt x="8948947" y="4396170"/>
                </a:lnTo>
                <a:lnTo>
                  <a:pt x="8948947" y="0"/>
                </a:lnTo>
                <a:lnTo>
                  <a:pt x="0" y="0"/>
                </a:lnTo>
                <a:lnTo>
                  <a:pt x="0" y="439617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202114-0BBB-4282-ABE0-94009A3D684C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91D10289-23CD-4D36-864E-521D314950BC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AC0754D8-9DE8-47B1-B72D-AE07A74C7E37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BB3AC5D0-8113-4360-8205-45006E3CF2CB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13/14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7AF4E603-CEC7-4F98-BBD8-EB5772977645}"/>
              </a:ext>
            </a:extLst>
          </p:cNvPr>
          <p:cNvSpPr txBox="1"/>
          <p:nvPr/>
        </p:nvSpPr>
        <p:spPr>
          <a:xfrm>
            <a:off x="1838195" y="2136255"/>
            <a:ext cx="11529568" cy="777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7200" u="sng" dirty="0" err="1">
                <a:solidFill>
                  <a:srgbClr val="FFFFFF"/>
                </a:solidFill>
                <a:latin typeface="Saira Condensed Medium"/>
              </a:rPr>
              <a:t>Pertemuan</a:t>
            </a:r>
            <a:r>
              <a:rPr lang="en-US" sz="7200" u="sng" dirty="0">
                <a:solidFill>
                  <a:srgbClr val="FFFFFF"/>
                </a:solidFill>
                <a:latin typeface="Saira Condensed Medium"/>
              </a:rPr>
              <a:t> </a:t>
            </a:r>
            <a:r>
              <a:rPr lang="en-US" sz="7200" u="sng" dirty="0" err="1">
                <a:solidFill>
                  <a:srgbClr val="FFFFFF"/>
                </a:solidFill>
                <a:latin typeface="Saira Condensed Medium"/>
              </a:rPr>
              <a:t>selanjutnya</a:t>
            </a:r>
            <a:r>
              <a:rPr lang="en-US" sz="7200" u="sng" dirty="0">
                <a:solidFill>
                  <a:srgbClr val="FFFFFF"/>
                </a:solidFill>
                <a:latin typeface="Saira Condensed Medium"/>
              </a:rPr>
              <a:t> 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D48BFB7C-4006-4258-AEBD-BC0DE4E26CCA}"/>
              </a:ext>
            </a:extLst>
          </p:cNvPr>
          <p:cNvSpPr txBox="1"/>
          <p:nvPr/>
        </p:nvSpPr>
        <p:spPr>
          <a:xfrm>
            <a:off x="1569719" y="2940215"/>
            <a:ext cx="14325601" cy="1749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membuat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tabel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pada HTML</a:t>
            </a:r>
          </a:p>
          <a:p>
            <a:pPr algn="just">
              <a:lnSpc>
                <a:spcPts val="4500"/>
              </a:lnSpc>
            </a:pPr>
            <a:endParaRPr lang="en-US" sz="3200" dirty="0">
              <a:solidFill>
                <a:srgbClr val="FFFFFF"/>
              </a:solidFill>
              <a:latin typeface="Poppins Semi-Bold"/>
            </a:endParaRPr>
          </a:p>
          <a:p>
            <a:pPr marL="457200" indent="-457200" algn="just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Poppins Semi-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37F62-2C16-4691-A6A0-2629EF52A770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3137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" y="1127126"/>
            <a:ext cx="3845307" cy="8229600"/>
          </a:xfrm>
          <a:custGeom>
            <a:avLst/>
            <a:gdLst/>
            <a:ahLst/>
            <a:cxnLst/>
            <a:rect l="l" t="t" r="r" b="b"/>
            <a:pathLst>
              <a:path w="6994113" h="8229600">
                <a:moveTo>
                  <a:pt x="6994113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6994113" y="0"/>
                </a:lnTo>
                <a:lnTo>
                  <a:pt x="6994113" y="8229600"/>
                </a:lnTo>
                <a:close/>
              </a:path>
            </a:pathLst>
          </a:custGeom>
          <a:blipFill>
            <a:blip r:embed="rId2"/>
            <a:stretch>
              <a:fillRect l="-1" r="-8188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934519" y="3562860"/>
            <a:ext cx="3330621" cy="6724140"/>
          </a:xfrm>
          <a:custGeom>
            <a:avLst/>
            <a:gdLst/>
            <a:ahLst/>
            <a:cxnLst/>
            <a:rect l="l" t="t" r="r" b="b"/>
            <a:pathLst>
              <a:path w="6994113" h="8229600">
                <a:moveTo>
                  <a:pt x="0" y="0"/>
                </a:moveTo>
                <a:lnTo>
                  <a:pt x="6994113" y="0"/>
                </a:lnTo>
                <a:lnTo>
                  <a:pt x="69941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" r="-109994" b="-223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976851" y="1976351"/>
            <a:ext cx="6334297" cy="6334297"/>
          </a:xfrm>
          <a:custGeom>
            <a:avLst/>
            <a:gdLst/>
            <a:ahLst/>
            <a:cxnLst/>
            <a:rect l="l" t="t" r="r" b="b"/>
            <a:pathLst>
              <a:path w="6334297" h="6334297">
                <a:moveTo>
                  <a:pt x="0" y="0"/>
                </a:moveTo>
                <a:lnTo>
                  <a:pt x="6334296" y="0"/>
                </a:lnTo>
                <a:lnTo>
                  <a:pt x="6334296" y="6334296"/>
                </a:lnTo>
                <a:lnTo>
                  <a:pt x="0" y="6334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45307" y="4032049"/>
            <a:ext cx="10733994" cy="1981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4000" dirty="0" err="1">
                <a:solidFill>
                  <a:srgbClr val="FFFFFF"/>
                </a:solidFill>
                <a:latin typeface="Saira Condensed Medium"/>
              </a:rPr>
              <a:t>Terimakasih</a:t>
            </a:r>
            <a:endParaRPr lang="en-US" sz="14000" dirty="0">
              <a:solidFill>
                <a:srgbClr val="FFFFFF"/>
              </a:solidFill>
              <a:latin typeface="Saira Condensed Medium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DD8A6B-170D-4F9C-AA0F-9EED7C516B38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3" name="Freeform 3"/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14/14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89955" y="9136063"/>
            <a:ext cx="910808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Poppins Semi-Bold"/>
              </a:rPr>
              <a:t>PROGRAM STUDI SISTEM INFORMASI</a:t>
            </a:r>
          </a:p>
        </p:txBody>
      </p:sp>
    </p:spTree>
    <p:extLst>
      <p:ext uri="{BB962C8B-B14F-4D97-AF65-F5344CB8AC3E}">
        <p14:creationId xmlns:p14="http://schemas.microsoft.com/office/powerpoint/2010/main" val="191434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EA660B-5114-41B0-A767-904AD8685D5D}"/>
              </a:ext>
            </a:extLst>
          </p:cNvPr>
          <p:cNvSpPr/>
          <p:nvPr/>
        </p:nvSpPr>
        <p:spPr>
          <a:xfrm>
            <a:off x="685801" y="1987799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reeform 2"/>
          <p:cNvSpPr/>
          <p:nvPr/>
        </p:nvSpPr>
        <p:spPr>
          <a:xfrm rot="1157493" flipV="1">
            <a:off x="141545" y="-24990"/>
            <a:ext cx="19738706" cy="4396170"/>
          </a:xfrm>
          <a:custGeom>
            <a:avLst/>
            <a:gdLst/>
            <a:ahLst/>
            <a:cxnLst/>
            <a:rect l="l" t="t" r="r" b="b"/>
            <a:pathLst>
              <a:path w="8948947" h="4396170">
                <a:moveTo>
                  <a:pt x="0" y="4396170"/>
                </a:moveTo>
                <a:lnTo>
                  <a:pt x="8948947" y="4396170"/>
                </a:lnTo>
                <a:lnTo>
                  <a:pt x="8948947" y="0"/>
                </a:lnTo>
                <a:lnTo>
                  <a:pt x="0" y="0"/>
                </a:lnTo>
                <a:lnTo>
                  <a:pt x="0" y="439617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202114-0BBB-4282-ABE0-94009A3D684C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91D10289-23CD-4D36-864E-521D314950BC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AC0754D8-9DE8-47B1-B72D-AE07A74C7E37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BB3AC5D0-8113-4360-8205-45006E3CF2CB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2/14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7AF4E603-CEC7-4F98-BBD8-EB5772977645}"/>
              </a:ext>
            </a:extLst>
          </p:cNvPr>
          <p:cNvSpPr txBox="1"/>
          <p:nvPr/>
        </p:nvSpPr>
        <p:spPr>
          <a:xfrm>
            <a:off x="1600199" y="1776906"/>
            <a:ext cx="11529568" cy="777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7200" u="sng" dirty="0">
                <a:solidFill>
                  <a:srgbClr val="FFFFFF"/>
                </a:solidFill>
                <a:latin typeface="Saira Condensed Medium"/>
              </a:rPr>
              <a:t>Review </a:t>
            </a:r>
            <a:r>
              <a:rPr lang="en-US" sz="7200" u="sng" dirty="0" err="1">
                <a:solidFill>
                  <a:srgbClr val="FFFFFF"/>
                </a:solidFill>
                <a:latin typeface="Saira Condensed Medium"/>
              </a:rPr>
              <a:t>pertemuan</a:t>
            </a:r>
            <a:r>
              <a:rPr lang="en-US" sz="7200" u="sng" dirty="0">
                <a:solidFill>
                  <a:srgbClr val="FFFFFF"/>
                </a:solidFill>
                <a:latin typeface="Saira Condensed Medium"/>
              </a:rPr>
              <a:t> </a:t>
            </a:r>
            <a:r>
              <a:rPr lang="en-US" sz="7200" u="sng" dirty="0" err="1">
                <a:solidFill>
                  <a:srgbClr val="FFFFFF"/>
                </a:solidFill>
                <a:latin typeface="Saira Condensed Medium"/>
              </a:rPr>
              <a:t>sebelumnya</a:t>
            </a:r>
            <a:endParaRPr lang="en-US" sz="7200" u="sng" dirty="0">
              <a:solidFill>
                <a:srgbClr val="FFFFFF"/>
              </a:solidFill>
              <a:latin typeface="Saira Condensed Medium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D48BFB7C-4006-4258-AEBD-BC0DE4E26CCA}"/>
              </a:ext>
            </a:extLst>
          </p:cNvPr>
          <p:cNvSpPr txBox="1"/>
          <p:nvPr/>
        </p:nvSpPr>
        <p:spPr>
          <a:xfrm>
            <a:off x="1600199" y="2569282"/>
            <a:ext cx="14325601" cy="69436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 Semi-Bold"/>
              </a:rPr>
              <a:t>HTML</a:t>
            </a:r>
            <a:endParaRPr lang="en-US" sz="3200" dirty="0">
              <a:solidFill>
                <a:srgbClr val="FFFFFF"/>
              </a:solidFill>
              <a:latin typeface="Poppins Semi-Bold"/>
            </a:endParaRPr>
          </a:p>
          <a:p>
            <a:pPr algn="just">
              <a:lnSpc>
                <a:spcPts val="4500"/>
              </a:lnSpc>
            </a:pPr>
            <a:r>
              <a:rPr lang="en-US" sz="3200" dirty="0">
                <a:solidFill>
                  <a:srgbClr val="FFFFFF"/>
                </a:solidFill>
                <a:latin typeface="Poppins Semi-Bold"/>
              </a:rPr>
              <a:t>(Hyper Text Markup Language) </a:t>
            </a:r>
          </a:p>
          <a:p>
            <a:pPr marL="800100" indent="-800100" algn="just">
              <a:lnSpc>
                <a:spcPts val="4500"/>
              </a:lnSpc>
            </a:pPr>
            <a:r>
              <a:rPr lang="en-US" sz="3200" dirty="0">
                <a:solidFill>
                  <a:srgbClr val="FFFFFF"/>
                </a:solidFill>
                <a:latin typeface="Poppins Semi-Bold"/>
              </a:rPr>
              <a:t>-&gt; </a:t>
            </a:r>
            <a:r>
              <a:rPr lang="de-DE" sz="3200" dirty="0">
                <a:solidFill>
                  <a:srgbClr val="FC9C32"/>
                </a:solidFill>
                <a:latin typeface="Poppins Semi-Bold"/>
              </a:rPr>
              <a:t>bahasa markah </a:t>
            </a:r>
            <a:r>
              <a:rPr lang="de-DE" sz="3200" dirty="0">
                <a:solidFill>
                  <a:srgbClr val="FFFFFF"/>
                </a:solidFill>
                <a:latin typeface="Poppins Semi-Bold"/>
              </a:rPr>
              <a:t>standar untuk membuat dan merancang  sebuah halaman web.</a:t>
            </a:r>
            <a:endParaRPr lang="en-US" sz="3200" dirty="0">
              <a:solidFill>
                <a:srgbClr val="FFFFFF"/>
              </a:solidFill>
              <a:latin typeface="Poppins Semi-Bold"/>
            </a:endParaRPr>
          </a:p>
          <a:p>
            <a:pPr marL="571500" indent="-5715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 Semi-Bold"/>
              </a:rPr>
              <a:t>Tag pada HTML</a:t>
            </a:r>
          </a:p>
          <a:p>
            <a:pPr algn="just">
              <a:lnSpc>
                <a:spcPts val="4500"/>
              </a:lnSpc>
            </a:pPr>
            <a:r>
              <a:rPr lang="en-US" sz="3200" dirty="0">
                <a:solidFill>
                  <a:srgbClr val="FC9C32"/>
                </a:solidFill>
                <a:latin typeface="Poppins Semi-Bold"/>
              </a:rPr>
              <a:t>&lt;tag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atribut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=“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nilai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”</a:t>
            </a:r>
            <a:r>
              <a:rPr lang="en-US" sz="3200" dirty="0">
                <a:solidFill>
                  <a:srgbClr val="FFC000"/>
                </a:solidFill>
                <a:latin typeface="Poppins Semi-Bold"/>
              </a:rPr>
              <a:t>&gt;</a:t>
            </a:r>
            <a:r>
              <a:rPr lang="en-US" sz="3200" dirty="0" err="1">
                <a:latin typeface="Poppins Semi-Bold"/>
              </a:rPr>
              <a:t>isi</a:t>
            </a:r>
            <a:r>
              <a:rPr lang="en-US" sz="3200" dirty="0">
                <a:latin typeface="Poppins Semi-Bold"/>
              </a:rPr>
              <a:t> </a:t>
            </a:r>
            <a:r>
              <a:rPr lang="en-US" sz="3200" dirty="0" err="1">
                <a:latin typeface="Poppins Semi-Bold"/>
              </a:rPr>
              <a:t>konten</a:t>
            </a:r>
            <a:r>
              <a:rPr lang="en-US" sz="3200" dirty="0">
                <a:solidFill>
                  <a:srgbClr val="FC9C32"/>
                </a:solidFill>
                <a:latin typeface="Poppins Semi-Bold"/>
              </a:rPr>
              <a:t>&lt;/tag&gt;</a:t>
            </a:r>
          </a:p>
          <a:p>
            <a:pPr algn="just">
              <a:lnSpc>
                <a:spcPts val="4500"/>
              </a:lnSpc>
            </a:pPr>
            <a:r>
              <a:rPr lang="en-US" sz="3200" dirty="0" err="1">
                <a:latin typeface="Poppins Semi-Bold"/>
              </a:rPr>
              <a:t>Contoh</a:t>
            </a:r>
            <a:r>
              <a:rPr lang="en-US" sz="3200" dirty="0">
                <a:latin typeface="Poppins Semi-Bold"/>
              </a:rPr>
              <a:t> :</a:t>
            </a:r>
            <a:r>
              <a:rPr lang="en-US" sz="3200" dirty="0">
                <a:solidFill>
                  <a:srgbClr val="FC9C32"/>
                </a:solidFill>
                <a:latin typeface="Poppins Semi-Bold"/>
              </a:rPr>
              <a:t> &lt;a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href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=“beranda.html”</a:t>
            </a:r>
            <a:r>
              <a:rPr lang="en-US" sz="3200" dirty="0">
                <a:solidFill>
                  <a:srgbClr val="FC9C32"/>
                </a:solidFill>
                <a:latin typeface="Poppins Semi-Bold"/>
              </a:rPr>
              <a:t>&gt;</a:t>
            </a:r>
            <a:r>
              <a:rPr lang="en-US" sz="3200" dirty="0">
                <a:latin typeface="Poppins Semi-Bold"/>
              </a:rPr>
              <a:t> </a:t>
            </a:r>
            <a:r>
              <a:rPr lang="en-US" sz="3200" dirty="0" err="1">
                <a:latin typeface="Poppins Semi-Bold"/>
              </a:rPr>
              <a:t>Beranda</a:t>
            </a:r>
            <a:r>
              <a:rPr lang="en-US" sz="3200" dirty="0">
                <a:solidFill>
                  <a:srgbClr val="FC9C32"/>
                </a:solidFill>
                <a:latin typeface="Poppins Semi-Bold"/>
              </a:rPr>
              <a:t>&lt;/a&gt;</a:t>
            </a:r>
          </a:p>
          <a:p>
            <a:pPr marL="571500" indent="-5715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 Semi-Bold"/>
              </a:rPr>
              <a:t>Tag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sudah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dipelajari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sebelumnya</a:t>
            </a: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1028700" lvl="1" indent="-5715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Poppins Semi-Bold"/>
              </a:rPr>
              <a:t>Stuktur</a:t>
            </a:r>
            <a:r>
              <a:rPr lang="en-US" sz="32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Poppins Semi-Bold"/>
              </a:rPr>
              <a:t>dasar</a:t>
            </a:r>
            <a:r>
              <a:rPr lang="en-US" sz="3200" dirty="0">
                <a:solidFill>
                  <a:srgbClr val="FFFFFF"/>
                </a:solidFill>
                <a:latin typeface="Poppins Semi-Bold"/>
              </a:rPr>
              <a:t> web (&lt;html&gt;, &lt;head&gt;, &lt;body&gt; </a:t>
            </a:r>
            <a:r>
              <a:rPr lang="de-DE" sz="3200" dirty="0">
                <a:solidFill>
                  <a:srgbClr val="FFFFFF"/>
                </a:solidFill>
                <a:latin typeface="Poppins Semi-Bold"/>
              </a:rPr>
              <a:t>)</a:t>
            </a:r>
          </a:p>
          <a:p>
            <a:pPr marL="1028700" lvl="1" indent="-5715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FFFFFF"/>
                </a:solidFill>
                <a:latin typeface="Poppins Semi-Bold"/>
              </a:rPr>
              <a:t>Formating text (&lt;h1&gt;-&lt;h6&gt;, &lt;p&gt;,&lt;b&gt;,&lt;i&gt;,&lt;ins&gt;)</a:t>
            </a:r>
          </a:p>
          <a:p>
            <a:pPr marL="1028700" lvl="1" indent="-5715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FFFFFF"/>
                </a:solidFill>
                <a:latin typeface="Poppins Semi-Bold"/>
              </a:rPr>
              <a:t>Hyperlink (&lt;a&gt;)</a:t>
            </a:r>
            <a:endParaRPr lang="en-US" sz="3200" dirty="0">
              <a:solidFill>
                <a:srgbClr val="FFFFFF"/>
              </a:solidFill>
              <a:latin typeface="Poppins Semi-Bold"/>
            </a:endParaRPr>
          </a:p>
          <a:p>
            <a:pPr marL="457200" indent="-457200" algn="just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Poppins Semi-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DAEF7-F8C4-4543-B53E-EFF03973ECB0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22720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57493" flipV="1">
            <a:off x="-2037774" y="5282215"/>
            <a:ext cx="19738706" cy="4396170"/>
          </a:xfrm>
          <a:custGeom>
            <a:avLst/>
            <a:gdLst/>
            <a:ahLst/>
            <a:cxnLst/>
            <a:rect l="l" t="t" r="r" b="b"/>
            <a:pathLst>
              <a:path w="8948947" h="4396170">
                <a:moveTo>
                  <a:pt x="0" y="4396170"/>
                </a:moveTo>
                <a:lnTo>
                  <a:pt x="8948947" y="4396170"/>
                </a:lnTo>
                <a:lnTo>
                  <a:pt x="8948947" y="0"/>
                </a:lnTo>
                <a:lnTo>
                  <a:pt x="0" y="0"/>
                </a:lnTo>
                <a:lnTo>
                  <a:pt x="0" y="439617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18" name="TextBox 18"/>
          <p:cNvSpPr txBox="1"/>
          <p:nvPr/>
        </p:nvSpPr>
        <p:spPr>
          <a:xfrm>
            <a:off x="4358517" y="4510634"/>
            <a:ext cx="8694624" cy="1265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0"/>
              </a:lnSpc>
            </a:pPr>
            <a:r>
              <a:rPr lang="en-US" sz="19900" dirty="0">
                <a:solidFill>
                  <a:srgbClr val="FFFFFF"/>
                </a:solidFill>
                <a:latin typeface="Saira Condensed Medium"/>
              </a:rPr>
              <a:t>HTML</a:t>
            </a:r>
            <a:endParaRPr lang="en-US" sz="16600" dirty="0">
              <a:solidFill>
                <a:srgbClr val="FFFFFF"/>
              </a:solidFill>
              <a:latin typeface="Saira Condensed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396117" y="5840644"/>
            <a:ext cx="12763500" cy="843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8000" dirty="0">
                <a:solidFill>
                  <a:srgbClr val="FC9C32"/>
                </a:solidFill>
                <a:latin typeface="Poppins Semi-Bold"/>
              </a:rPr>
              <a:t>Images</a:t>
            </a:r>
          </a:p>
          <a:p>
            <a:pPr algn="ctr">
              <a:lnSpc>
                <a:spcPts val="2800"/>
              </a:lnSpc>
            </a:pPr>
            <a:endParaRPr lang="en-US" sz="6000" dirty="0">
              <a:solidFill>
                <a:srgbClr val="FFFFFF"/>
              </a:solidFill>
              <a:latin typeface="Poppins Semi-Bold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202114-0BBB-4282-ABE0-94009A3D684C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91D10289-23CD-4D36-864E-521D314950BC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AC0754D8-9DE8-47B1-B72D-AE07A74C7E37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BB3AC5D0-8113-4360-8205-45006E3CF2CB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3/14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D3F83-CD58-4036-8524-C6C8DECDAE2F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1645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D43FCD-FD0D-4827-8988-67CD2B94E6EF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reeform 2"/>
          <p:cNvSpPr/>
          <p:nvPr/>
        </p:nvSpPr>
        <p:spPr>
          <a:xfrm rot="1157493" flipV="1">
            <a:off x="-2266374" y="6070867"/>
            <a:ext cx="19738706" cy="4396170"/>
          </a:xfrm>
          <a:custGeom>
            <a:avLst/>
            <a:gdLst/>
            <a:ahLst/>
            <a:cxnLst/>
            <a:rect l="l" t="t" r="r" b="b"/>
            <a:pathLst>
              <a:path w="8948947" h="4396170">
                <a:moveTo>
                  <a:pt x="0" y="4396170"/>
                </a:moveTo>
                <a:lnTo>
                  <a:pt x="8948947" y="4396170"/>
                </a:lnTo>
                <a:lnTo>
                  <a:pt x="8948947" y="0"/>
                </a:lnTo>
                <a:lnTo>
                  <a:pt x="0" y="0"/>
                </a:lnTo>
                <a:lnTo>
                  <a:pt x="0" y="439617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202114-0BBB-4282-ABE0-94009A3D684C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91D10289-23CD-4D36-864E-521D314950BC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AC0754D8-9DE8-47B1-B72D-AE07A74C7E37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BB3AC5D0-8113-4360-8205-45006E3CF2CB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4/14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7AF4E603-CEC7-4F98-BBD8-EB5772977645}"/>
              </a:ext>
            </a:extLst>
          </p:cNvPr>
          <p:cNvSpPr txBox="1"/>
          <p:nvPr/>
        </p:nvSpPr>
        <p:spPr>
          <a:xfrm>
            <a:off x="1838195" y="2136255"/>
            <a:ext cx="11529568" cy="777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7200" u="sng" dirty="0">
                <a:solidFill>
                  <a:srgbClr val="FFFFFF"/>
                </a:solidFill>
                <a:latin typeface="Saira Condensed Medium"/>
              </a:rPr>
              <a:t>Yang </a:t>
            </a:r>
            <a:r>
              <a:rPr lang="en-US" sz="7200" u="sng" dirty="0" err="1">
                <a:solidFill>
                  <a:srgbClr val="FFFFFF"/>
                </a:solidFill>
                <a:latin typeface="Saira Condensed Medium"/>
              </a:rPr>
              <a:t>akan</a:t>
            </a:r>
            <a:r>
              <a:rPr lang="en-US" sz="7200" u="sng" dirty="0">
                <a:solidFill>
                  <a:srgbClr val="FFFFFF"/>
                </a:solidFill>
                <a:latin typeface="Saira Condensed Medium"/>
              </a:rPr>
              <a:t> </a:t>
            </a:r>
            <a:r>
              <a:rPr lang="en-US" sz="7200" u="sng" dirty="0" err="1">
                <a:solidFill>
                  <a:srgbClr val="FFFFFF"/>
                </a:solidFill>
                <a:latin typeface="Saira Condensed Medium"/>
              </a:rPr>
              <a:t>dipelajari</a:t>
            </a:r>
            <a:r>
              <a:rPr lang="en-US" sz="7200" u="sng" dirty="0">
                <a:solidFill>
                  <a:srgbClr val="FFFFFF"/>
                </a:solidFill>
                <a:latin typeface="Saira Condensed Medium"/>
              </a:rPr>
              <a:t> </a:t>
            </a:r>
            <a:r>
              <a:rPr lang="en-US" sz="7200" u="sng" dirty="0" err="1">
                <a:solidFill>
                  <a:srgbClr val="FFFFFF"/>
                </a:solidFill>
                <a:latin typeface="Saira Condensed Medium"/>
              </a:rPr>
              <a:t>hari</a:t>
            </a:r>
            <a:r>
              <a:rPr lang="en-US" sz="7200" u="sng" dirty="0">
                <a:solidFill>
                  <a:srgbClr val="FFFFFF"/>
                </a:solidFill>
                <a:latin typeface="Saira Condensed Medium"/>
              </a:rPr>
              <a:t> </a:t>
            </a:r>
            <a:r>
              <a:rPr lang="en-US" sz="7200" u="sng" dirty="0" err="1">
                <a:solidFill>
                  <a:srgbClr val="FFFFFF"/>
                </a:solidFill>
                <a:latin typeface="Saira Condensed Medium"/>
              </a:rPr>
              <a:t>ini</a:t>
            </a:r>
            <a:endParaRPr lang="en-US" sz="7200" u="sng" dirty="0">
              <a:solidFill>
                <a:srgbClr val="FFFFFF"/>
              </a:solidFill>
              <a:latin typeface="Saira Condensed Medium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D48BFB7C-4006-4258-AEBD-BC0DE4E26CCA}"/>
              </a:ext>
            </a:extLst>
          </p:cNvPr>
          <p:cNvSpPr txBox="1"/>
          <p:nvPr/>
        </p:nvSpPr>
        <p:spPr>
          <a:xfrm>
            <a:off x="1569719" y="2940215"/>
            <a:ext cx="14325601" cy="2327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Menampilkan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pada HTML</a:t>
            </a: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Merubah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ukuran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pada HTML</a:t>
            </a: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Menampilkan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sesuai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ukuran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layar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pada HTML</a:t>
            </a:r>
            <a:endParaRPr lang="en-US" sz="3200" dirty="0">
              <a:solidFill>
                <a:srgbClr val="FFFFFF"/>
              </a:solidFill>
              <a:latin typeface="Poppins Semi-Bold"/>
            </a:endParaRPr>
          </a:p>
          <a:p>
            <a:pPr marL="457200" indent="-457200" algn="just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Poppins Semi-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37F62-2C16-4691-A6A0-2629EF52A770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A756EA-1D5E-45AA-B68B-72DD6643E288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Freeform 2"/>
          <p:cNvSpPr/>
          <p:nvPr/>
        </p:nvSpPr>
        <p:spPr>
          <a:xfrm rot="1157493" flipV="1">
            <a:off x="141545" y="-24990"/>
            <a:ext cx="19738706" cy="4396170"/>
          </a:xfrm>
          <a:custGeom>
            <a:avLst/>
            <a:gdLst/>
            <a:ahLst/>
            <a:cxnLst/>
            <a:rect l="l" t="t" r="r" b="b"/>
            <a:pathLst>
              <a:path w="8948947" h="4396170">
                <a:moveTo>
                  <a:pt x="0" y="4396170"/>
                </a:moveTo>
                <a:lnTo>
                  <a:pt x="8948947" y="4396170"/>
                </a:lnTo>
                <a:lnTo>
                  <a:pt x="8948947" y="0"/>
                </a:lnTo>
                <a:lnTo>
                  <a:pt x="0" y="0"/>
                </a:lnTo>
                <a:lnTo>
                  <a:pt x="0" y="439617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202114-0BBB-4282-ABE0-94009A3D684C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91D10289-23CD-4D36-864E-521D314950BC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AC0754D8-9DE8-47B1-B72D-AE07A74C7E37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4" name="TextBox 8">
            <a:extLst>
              <a:ext uri="{FF2B5EF4-FFF2-40B4-BE49-F238E27FC236}">
                <a16:creationId xmlns:a16="http://schemas.microsoft.com/office/drawing/2014/main" id="{BB3AC5D0-8113-4360-8205-45006E3CF2CB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5/14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7AF4E603-CEC7-4F98-BBD8-EB5772977645}"/>
              </a:ext>
            </a:extLst>
          </p:cNvPr>
          <p:cNvSpPr txBox="1"/>
          <p:nvPr/>
        </p:nvSpPr>
        <p:spPr>
          <a:xfrm>
            <a:off x="1752600" y="2212825"/>
            <a:ext cx="11529568" cy="777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7200" u="sng" dirty="0" err="1">
                <a:solidFill>
                  <a:srgbClr val="FFFFFF"/>
                </a:solidFill>
                <a:latin typeface="Saira Condensed Medium"/>
              </a:rPr>
              <a:t>Referensi</a:t>
            </a:r>
            <a:endParaRPr lang="en-US" sz="7200" u="sng" dirty="0">
              <a:solidFill>
                <a:srgbClr val="FFFFFF"/>
              </a:solidFill>
              <a:latin typeface="Saira Condensed Medium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D48BFB7C-4006-4258-AEBD-BC0DE4E26CCA}"/>
              </a:ext>
            </a:extLst>
          </p:cNvPr>
          <p:cNvSpPr txBox="1"/>
          <p:nvPr/>
        </p:nvSpPr>
        <p:spPr>
          <a:xfrm>
            <a:off x="1524000" y="3352246"/>
            <a:ext cx="14325601" cy="2391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Mukhlis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, Iqbal. (2023). BUKU AJAR PEMROGRAMAN WEB 1.</a:t>
            </a: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 Semi-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</a:t>
            </a: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algn="just">
              <a:lnSpc>
                <a:spcPts val="5000"/>
              </a:lnSpc>
            </a:pPr>
            <a:endParaRPr lang="en-US" sz="3200" dirty="0">
              <a:solidFill>
                <a:srgbClr val="FFFFFF"/>
              </a:solidFill>
              <a:latin typeface="Poppins Semi-Bold"/>
            </a:endParaRPr>
          </a:p>
          <a:p>
            <a:pPr marL="457200" indent="-457200" algn="just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Poppins Semi-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6A88B-EA70-499A-BAE2-4F1CE6CF49AD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404824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E1B892-535E-40A5-BDAC-E84C105BB730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Freeform 18"/>
          <p:cNvSpPr/>
          <p:nvPr/>
        </p:nvSpPr>
        <p:spPr>
          <a:xfrm rot="10800000" flipV="1">
            <a:off x="0" y="3390900"/>
            <a:ext cx="3740093" cy="5762766"/>
          </a:xfrm>
          <a:custGeom>
            <a:avLst/>
            <a:gdLst/>
            <a:ahLst/>
            <a:cxnLst/>
            <a:rect l="l" t="t" r="r" b="b"/>
            <a:pathLst>
              <a:path w="5828335" h="5762766">
                <a:moveTo>
                  <a:pt x="0" y="5762765"/>
                </a:moveTo>
                <a:lnTo>
                  <a:pt x="5828335" y="5762765"/>
                </a:lnTo>
                <a:lnTo>
                  <a:pt x="5828335" y="0"/>
                </a:lnTo>
                <a:lnTo>
                  <a:pt x="0" y="0"/>
                </a:lnTo>
                <a:lnTo>
                  <a:pt x="0" y="5762765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834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46860" y="2116194"/>
            <a:ext cx="9630645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6000" dirty="0">
                <a:solidFill>
                  <a:srgbClr val="FFFFFF"/>
                </a:solidFill>
                <a:latin typeface="Saira Condensed Medium"/>
              </a:rPr>
              <a:t>Gambar pada HTML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47571-2E51-42DD-A718-F15EAF383501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08473359-2968-40B9-A6DD-5AF6556CBB12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96CBE3E-C4CD-48A6-A490-AADD9E4C2A1D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1EEA4C46-DBBE-49C4-9231-36724132F871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6/14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66B70EC-25FA-4FE3-9D29-125CA49CF888}"/>
              </a:ext>
            </a:extLst>
          </p:cNvPr>
          <p:cNvSpPr txBox="1"/>
          <p:nvPr/>
        </p:nvSpPr>
        <p:spPr>
          <a:xfrm>
            <a:off x="1284856" y="3012429"/>
            <a:ext cx="15250544" cy="4010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 Semi-Bold"/>
              </a:rPr>
              <a:t>Gambar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digunakan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memperindah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halaman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web</a:t>
            </a: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Hampir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semua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format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dapat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ditampilkan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melalui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i="1" dirty="0">
                <a:solidFill>
                  <a:schemeClr val="bg1"/>
                </a:solidFill>
                <a:latin typeface="Poppins Semi-Bold"/>
              </a:rPr>
              <a:t>web browser</a:t>
            </a: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C9C32"/>
                </a:solidFill>
                <a:latin typeface="Poppins Semi-Bold"/>
              </a:rPr>
              <a:t>png</a:t>
            </a:r>
            <a:r>
              <a:rPr lang="en-US" sz="3200" dirty="0">
                <a:solidFill>
                  <a:srgbClr val="FC9C32"/>
                </a:solidFill>
                <a:latin typeface="Poppins Semi-Bold"/>
              </a:rPr>
              <a:t>, jpg, jpeg, </a:t>
            </a:r>
            <a:r>
              <a:rPr lang="en-US" sz="3200" dirty="0" err="1">
                <a:solidFill>
                  <a:srgbClr val="FC9C32"/>
                </a:solidFill>
                <a:latin typeface="Poppins Semi-Bold"/>
              </a:rPr>
              <a:t>ico</a:t>
            </a:r>
            <a:r>
              <a:rPr lang="en-US" sz="3200" dirty="0">
                <a:solidFill>
                  <a:srgbClr val="FC9C32"/>
                </a:solidFill>
                <a:latin typeface="Poppins Semi-Bold"/>
              </a:rPr>
              <a:t>, gif, </a:t>
            </a:r>
            <a:r>
              <a:rPr lang="en-US" sz="3200" dirty="0" err="1">
                <a:solidFill>
                  <a:srgbClr val="FC9C32"/>
                </a:solidFill>
                <a:latin typeface="Poppins Semi-Bold"/>
              </a:rPr>
              <a:t>svg</a:t>
            </a:r>
            <a:r>
              <a:rPr lang="en-US" sz="3200" dirty="0">
                <a:solidFill>
                  <a:srgbClr val="FC9C32"/>
                </a:solidFill>
                <a:latin typeface="Poppins Semi-Bold"/>
              </a:rPr>
              <a:t> , </a:t>
            </a:r>
            <a:r>
              <a:rPr lang="en-US" sz="3200" dirty="0" err="1">
                <a:solidFill>
                  <a:srgbClr val="FC9C32"/>
                </a:solidFill>
                <a:latin typeface="Poppins Semi-Bold"/>
              </a:rPr>
              <a:t>dll</a:t>
            </a:r>
            <a:endParaRPr lang="en-US" sz="3200" dirty="0">
              <a:solidFill>
                <a:srgbClr val="FC9C32"/>
              </a:solidFill>
              <a:latin typeface="Poppins Semi-Bold"/>
            </a:endParaRP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 Semi-Bold"/>
              </a:rPr>
              <a:t>Tag yang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digunakan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:</a:t>
            </a:r>
          </a:p>
          <a:p>
            <a:pPr marL="1371600" lvl="2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C9C3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&lt;</a:t>
            </a:r>
            <a:r>
              <a:rPr lang="en-US" sz="3200" dirty="0" err="1">
                <a:solidFill>
                  <a:srgbClr val="FC9C3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img</a:t>
            </a:r>
            <a:r>
              <a:rPr lang="en-US" sz="3200" dirty="0">
                <a:solidFill>
                  <a:srgbClr val="FC9C3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&gt;</a:t>
            </a:r>
          </a:p>
          <a:p>
            <a:pPr marL="1371600" lvl="2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C9C3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&lt;picture&gt;</a:t>
            </a:r>
          </a:p>
          <a:p>
            <a:pPr marL="1371600" lvl="2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C9C3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&lt;figure&gt;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9B66B-7BE7-4537-A8B1-C7304525086B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E1B892-535E-40A5-BDAC-E84C105BB730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Freeform 18"/>
          <p:cNvSpPr/>
          <p:nvPr/>
        </p:nvSpPr>
        <p:spPr>
          <a:xfrm rot="10800000" flipV="1">
            <a:off x="0" y="3390900"/>
            <a:ext cx="3740093" cy="5762766"/>
          </a:xfrm>
          <a:custGeom>
            <a:avLst/>
            <a:gdLst/>
            <a:ahLst/>
            <a:cxnLst/>
            <a:rect l="l" t="t" r="r" b="b"/>
            <a:pathLst>
              <a:path w="5828335" h="5762766">
                <a:moveTo>
                  <a:pt x="0" y="5762765"/>
                </a:moveTo>
                <a:lnTo>
                  <a:pt x="5828335" y="5762765"/>
                </a:lnTo>
                <a:lnTo>
                  <a:pt x="5828335" y="0"/>
                </a:lnTo>
                <a:lnTo>
                  <a:pt x="0" y="0"/>
                </a:lnTo>
                <a:lnTo>
                  <a:pt x="0" y="5762765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834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46860" y="2116194"/>
            <a:ext cx="9630645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6000" dirty="0">
                <a:solidFill>
                  <a:srgbClr val="FFFFFF"/>
                </a:solidFill>
                <a:latin typeface="Saira Condensed Medium"/>
              </a:rPr>
              <a:t>Tag &lt;</a:t>
            </a:r>
            <a:r>
              <a:rPr lang="en-US" sz="6000" dirty="0" err="1">
                <a:solidFill>
                  <a:srgbClr val="FFFFFF"/>
                </a:solidFill>
                <a:latin typeface="Saira Condensed Medium"/>
              </a:rPr>
              <a:t>img</a:t>
            </a:r>
            <a:r>
              <a:rPr lang="en-US" sz="6000" dirty="0">
                <a:solidFill>
                  <a:srgbClr val="FFFFFF"/>
                </a:solidFill>
                <a:latin typeface="Saira Condensed Medium"/>
              </a:rPr>
              <a:t>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47571-2E51-42DD-A718-F15EAF383501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08473359-2968-40B9-A6DD-5AF6556CBB12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96CBE3E-C4CD-48A6-A490-AADD9E4C2A1D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1EEA4C46-DBBE-49C4-9231-36724132F871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7/14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66B70EC-25FA-4FE3-9D29-125CA49CF888}"/>
              </a:ext>
            </a:extLst>
          </p:cNvPr>
          <p:cNvSpPr txBox="1"/>
          <p:nvPr/>
        </p:nvSpPr>
        <p:spPr>
          <a:xfrm>
            <a:off x="1284856" y="3012429"/>
            <a:ext cx="15250544" cy="6895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 Semi-Bold"/>
              </a:rPr>
              <a:t>Tag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img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merupakan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i="1" dirty="0">
                <a:solidFill>
                  <a:schemeClr val="bg1"/>
                </a:solidFill>
                <a:latin typeface="Poppins Semi-Bold"/>
              </a:rPr>
              <a:t>void element</a:t>
            </a: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A26"/>
                </a:solidFill>
                <a:latin typeface="Poppins Semi-Bold"/>
              </a:rPr>
              <a:t>&lt;</a:t>
            </a:r>
            <a:r>
              <a:rPr lang="en-US" sz="3200" dirty="0" err="1">
                <a:solidFill>
                  <a:srgbClr val="FF6A26"/>
                </a:solidFill>
                <a:latin typeface="Poppins Semi-Bold"/>
              </a:rPr>
              <a:t>img</a:t>
            </a:r>
            <a:r>
              <a:rPr lang="en-US" sz="3200" dirty="0">
                <a:solidFill>
                  <a:srgbClr val="FF6A26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atribut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=“</a:t>
            </a: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nilai</a:t>
            </a:r>
            <a:r>
              <a:rPr lang="en-US" sz="3200" dirty="0">
                <a:solidFill>
                  <a:srgbClr val="FFFF00"/>
                </a:solidFill>
                <a:latin typeface="Poppins Semi-Bold"/>
              </a:rPr>
              <a:t>”</a:t>
            </a:r>
            <a:r>
              <a:rPr lang="en-US" sz="3200" dirty="0">
                <a:solidFill>
                  <a:srgbClr val="FF6A26"/>
                </a:solidFill>
                <a:latin typeface="Poppins Semi-Bold"/>
              </a:rPr>
              <a:t>&gt;</a:t>
            </a:r>
          </a:p>
          <a:p>
            <a:pPr algn="just">
              <a:lnSpc>
                <a:spcPts val="4500"/>
              </a:lnSpc>
            </a:pPr>
            <a:endParaRPr lang="en-US" sz="3200" dirty="0">
              <a:solidFill>
                <a:srgbClr val="FF6A26"/>
              </a:solidFill>
              <a:latin typeface="Poppins Semi-Bold"/>
            </a:endParaRP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Atribut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pada tag &lt;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img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&gt;</a:t>
            </a: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00"/>
                </a:solidFill>
                <a:latin typeface="Poppins Semi-Bold"/>
              </a:rPr>
              <a:t>src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-&gt; </a:t>
            </a:r>
            <a:r>
              <a:rPr lang="en-US" sz="3200" u="sng" dirty="0" err="1">
                <a:latin typeface="Poppins Semi-Bold"/>
              </a:rPr>
              <a:t>atribut</a:t>
            </a:r>
            <a:r>
              <a:rPr lang="en-US" sz="3200" u="sng" dirty="0">
                <a:latin typeface="Poppins Semi-Bold"/>
              </a:rPr>
              <a:t> </a:t>
            </a:r>
            <a:r>
              <a:rPr lang="en-US" sz="3200" u="sng" dirty="0" err="1">
                <a:latin typeface="Poppins Semi-Bold"/>
              </a:rPr>
              <a:t>wajib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menentukan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lokasi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i="1" dirty="0">
                <a:solidFill>
                  <a:schemeClr val="bg1"/>
                </a:solidFill>
                <a:latin typeface="Poppins Semi-Bold"/>
              </a:rPr>
              <a:t> internal / </a:t>
            </a:r>
            <a:r>
              <a:rPr lang="en-US" sz="3200" i="1" dirty="0" err="1">
                <a:solidFill>
                  <a:schemeClr val="bg1"/>
                </a:solidFill>
                <a:latin typeface="Poppins Semi-Bold"/>
              </a:rPr>
              <a:t>eksternal</a:t>
            </a:r>
            <a:endParaRPr lang="en-US" sz="3200" i="1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Poppins Semi-Bold"/>
              </a:rPr>
              <a:t>alt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-&gt;  alternative text,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i="1" dirty="0">
                <a:solidFill>
                  <a:schemeClr val="bg1"/>
                </a:solidFill>
                <a:latin typeface="Poppins Semi-Bold"/>
              </a:rPr>
              <a:t>SEO, 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.</a:t>
            </a: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Poppins Semi-Bold"/>
              </a:rPr>
              <a:t>width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-&gt;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merubah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lebar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Poppins Semi-Bold"/>
              </a:rPr>
              <a:t>height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-&gt;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merubah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tinggi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  <a:latin typeface="Poppins Semi-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A43B4-874B-4BD5-9A09-2618E509C26A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2572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F12690-7121-4654-B7E8-1B35CDD4407A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Freeform 18"/>
          <p:cNvSpPr/>
          <p:nvPr/>
        </p:nvSpPr>
        <p:spPr>
          <a:xfrm rot="10800000" flipV="1">
            <a:off x="0" y="3390900"/>
            <a:ext cx="3740093" cy="5762766"/>
          </a:xfrm>
          <a:custGeom>
            <a:avLst/>
            <a:gdLst/>
            <a:ahLst/>
            <a:cxnLst/>
            <a:rect l="l" t="t" r="r" b="b"/>
            <a:pathLst>
              <a:path w="5828335" h="5762766">
                <a:moveTo>
                  <a:pt x="0" y="5762765"/>
                </a:moveTo>
                <a:lnTo>
                  <a:pt x="5828335" y="5762765"/>
                </a:lnTo>
                <a:lnTo>
                  <a:pt x="5828335" y="0"/>
                </a:lnTo>
                <a:lnTo>
                  <a:pt x="0" y="0"/>
                </a:lnTo>
                <a:lnTo>
                  <a:pt x="0" y="5762765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834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870047" y="2019424"/>
            <a:ext cx="9630645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6000" dirty="0">
                <a:solidFill>
                  <a:srgbClr val="FFFFFF"/>
                </a:solidFill>
                <a:latin typeface="Saira Condensed Medium"/>
              </a:rPr>
              <a:t>Code: &lt;</a:t>
            </a:r>
            <a:r>
              <a:rPr lang="en-US" sz="6000" dirty="0" err="1">
                <a:solidFill>
                  <a:srgbClr val="FFFFFF"/>
                </a:solidFill>
                <a:latin typeface="Saira Condensed Medium"/>
              </a:rPr>
              <a:t>img</a:t>
            </a:r>
            <a:r>
              <a:rPr lang="en-US" sz="6000" dirty="0">
                <a:solidFill>
                  <a:srgbClr val="FFFFFF"/>
                </a:solidFill>
                <a:latin typeface="Saira Condensed Medium"/>
              </a:rPr>
              <a:t>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47571-2E51-42DD-A718-F15EAF383501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08473359-2968-40B9-A6DD-5AF6556CBB12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96CBE3E-C4CD-48A6-A490-AADD9E4C2A1D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1EEA4C46-DBBE-49C4-9231-36724132F871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8/14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CD20DB-378F-42F8-8552-676A9B518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047" y="3002344"/>
            <a:ext cx="6740553" cy="12962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E6A407-60E3-409C-8C4E-9EDED316A8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72" r="2681" b="2882"/>
          <a:stretch/>
        </p:blipFill>
        <p:spPr>
          <a:xfrm>
            <a:off x="9442161" y="2776377"/>
            <a:ext cx="6559839" cy="45769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B78C3B-BE46-4EEA-B0F4-C2A1D56C4E32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79699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E1B892-535E-40A5-BDAC-E84C105BB730}"/>
              </a:ext>
            </a:extLst>
          </p:cNvPr>
          <p:cNvSpPr/>
          <p:nvPr/>
        </p:nvSpPr>
        <p:spPr>
          <a:xfrm>
            <a:off x="1023428" y="1677071"/>
            <a:ext cx="16002000" cy="693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Freeform 18"/>
          <p:cNvSpPr/>
          <p:nvPr/>
        </p:nvSpPr>
        <p:spPr>
          <a:xfrm rot="10800000" flipV="1">
            <a:off x="0" y="3390900"/>
            <a:ext cx="3740093" cy="5762766"/>
          </a:xfrm>
          <a:custGeom>
            <a:avLst/>
            <a:gdLst/>
            <a:ahLst/>
            <a:cxnLst/>
            <a:rect l="l" t="t" r="r" b="b"/>
            <a:pathLst>
              <a:path w="5828335" h="5762766">
                <a:moveTo>
                  <a:pt x="0" y="5762765"/>
                </a:moveTo>
                <a:lnTo>
                  <a:pt x="5828335" y="5762765"/>
                </a:lnTo>
                <a:lnTo>
                  <a:pt x="5828335" y="0"/>
                </a:lnTo>
                <a:lnTo>
                  <a:pt x="0" y="0"/>
                </a:lnTo>
                <a:lnTo>
                  <a:pt x="0" y="5762765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834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46860" y="2116194"/>
            <a:ext cx="9630645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0"/>
              </a:lnSpc>
            </a:pPr>
            <a:r>
              <a:rPr lang="en-US" sz="6000" dirty="0">
                <a:solidFill>
                  <a:srgbClr val="FFFFFF"/>
                </a:solidFill>
                <a:latin typeface="Saira Condensed Medium"/>
              </a:rPr>
              <a:t>Image Size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47571-2E51-42DD-A718-F15EAF383501}"/>
              </a:ext>
            </a:extLst>
          </p:cNvPr>
          <p:cNvGrpSpPr/>
          <p:nvPr/>
        </p:nvGrpSpPr>
        <p:grpSpPr>
          <a:xfrm>
            <a:off x="281433" y="155676"/>
            <a:ext cx="5165762" cy="796824"/>
            <a:chOff x="281433" y="155676"/>
            <a:chExt cx="5165762" cy="796824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08473359-2968-40B9-A6DD-5AF6556CBB12}"/>
                </a:ext>
              </a:extLst>
            </p:cNvPr>
            <p:cNvSpPr/>
            <p:nvPr/>
          </p:nvSpPr>
          <p:spPr>
            <a:xfrm>
              <a:off x="281433" y="155676"/>
              <a:ext cx="741995" cy="796824"/>
            </a:xfrm>
            <a:custGeom>
              <a:avLst/>
              <a:gdLst/>
              <a:ahLst/>
              <a:cxnLst/>
              <a:rect l="l" t="t" r="r" b="b"/>
              <a:pathLst>
                <a:path w="605586" h="796824">
                  <a:moveTo>
                    <a:pt x="0" y="0"/>
                  </a:moveTo>
                  <a:lnTo>
                    <a:pt x="605586" y="0"/>
                  </a:lnTo>
                  <a:lnTo>
                    <a:pt x="605586" y="796824"/>
                  </a:lnTo>
                  <a:lnTo>
                    <a:pt x="0" y="796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96CBE3E-C4CD-48A6-A490-AADD9E4C2A1D}"/>
                </a:ext>
              </a:extLst>
            </p:cNvPr>
            <p:cNvSpPr txBox="1"/>
            <p:nvPr/>
          </p:nvSpPr>
          <p:spPr>
            <a:xfrm>
              <a:off x="1241037" y="316170"/>
              <a:ext cx="4206158" cy="5474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1"/>
                </a:lnSpc>
              </a:pPr>
              <a:r>
                <a:rPr lang="en-US" sz="3193" dirty="0">
                  <a:solidFill>
                    <a:srgbClr val="FFFFFF"/>
                  </a:solidFill>
                  <a:latin typeface="Poppins Medium"/>
                </a:rPr>
                <a:t>Universitas Jambi</a:t>
              </a:r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1EEA4C46-DBBE-49C4-9231-36724132F871}"/>
              </a:ext>
            </a:extLst>
          </p:cNvPr>
          <p:cNvSpPr txBox="1"/>
          <p:nvPr/>
        </p:nvSpPr>
        <p:spPr>
          <a:xfrm>
            <a:off x="16207740" y="-779483"/>
            <a:ext cx="2057400" cy="213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6600" dirty="0">
                <a:solidFill>
                  <a:srgbClr val="FFFFFF"/>
                </a:solidFill>
                <a:latin typeface="Saira Condensed Medium"/>
              </a:rPr>
              <a:t>9/14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66B70EC-25FA-4FE3-9D29-125CA49CF888}"/>
              </a:ext>
            </a:extLst>
          </p:cNvPr>
          <p:cNvSpPr txBox="1"/>
          <p:nvPr/>
        </p:nvSpPr>
        <p:spPr>
          <a:xfrm>
            <a:off x="1284856" y="3012429"/>
            <a:ext cx="15250544" cy="5741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Secara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default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akan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ditampilkan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sesuai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ukuran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aslinya</a:t>
            </a: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merubah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ukuran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gambar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kita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bisa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menggunakan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 Semi-Bold"/>
              </a:rPr>
              <a:t>atribut</a:t>
            </a:r>
            <a:r>
              <a:rPr lang="en-US" sz="3200" dirty="0">
                <a:solidFill>
                  <a:schemeClr val="bg1"/>
                </a:solidFill>
                <a:latin typeface="Poppins Semi-Bold"/>
              </a:rPr>
              <a:t> </a:t>
            </a: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Poppins Semi-Bold"/>
              </a:rPr>
              <a:t>Width</a:t>
            </a: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Poppins Semi-Bold"/>
              </a:rPr>
              <a:t>Height</a:t>
            </a: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Poppins Semi-Bold"/>
              </a:rPr>
              <a:t>satuan</a:t>
            </a:r>
            <a:r>
              <a:rPr lang="en-US" sz="3200" dirty="0">
                <a:latin typeface="Poppins Semi-Bold"/>
              </a:rPr>
              <a:t> </a:t>
            </a:r>
            <a:r>
              <a:rPr lang="en-US" sz="3200" dirty="0" err="1">
                <a:latin typeface="Poppins Semi-Bold"/>
              </a:rPr>
              <a:t>nilai</a:t>
            </a:r>
            <a:r>
              <a:rPr lang="en-US" sz="3200" dirty="0">
                <a:latin typeface="Poppins Semi-Bold"/>
              </a:rPr>
              <a:t> : pixel (px) , </a:t>
            </a:r>
            <a:r>
              <a:rPr lang="en-US" sz="3200" dirty="0" err="1">
                <a:latin typeface="Poppins Semi-Bold"/>
              </a:rPr>
              <a:t>persentase</a:t>
            </a:r>
            <a:r>
              <a:rPr lang="en-US" sz="3200" dirty="0">
                <a:latin typeface="Poppins Semi-Bold"/>
              </a:rPr>
              <a:t> (%) </a:t>
            </a:r>
            <a:r>
              <a:rPr lang="en-US" sz="3200" dirty="0" err="1">
                <a:latin typeface="Poppins Semi-Bold"/>
              </a:rPr>
              <a:t>dari</a:t>
            </a:r>
            <a:r>
              <a:rPr lang="en-US" sz="3200" dirty="0">
                <a:latin typeface="Poppins Semi-Bold"/>
              </a:rPr>
              <a:t> </a:t>
            </a:r>
            <a:r>
              <a:rPr lang="en-US" sz="3200" dirty="0" err="1">
                <a:latin typeface="Poppins Semi-Bold"/>
              </a:rPr>
              <a:t>ukuran</a:t>
            </a:r>
            <a:r>
              <a:rPr lang="en-US" sz="3200" dirty="0">
                <a:latin typeface="Poppins Semi-Bold"/>
              </a:rPr>
              <a:t> </a:t>
            </a:r>
            <a:r>
              <a:rPr lang="en-US" sz="3200" dirty="0" err="1">
                <a:latin typeface="Poppins Semi-Bold"/>
              </a:rPr>
              <a:t>aslinya</a:t>
            </a:r>
            <a:r>
              <a:rPr lang="en-US" sz="3200" dirty="0">
                <a:latin typeface="Poppins Semi-Bold"/>
              </a:rPr>
              <a:t>.</a:t>
            </a:r>
          </a:p>
          <a:p>
            <a:pPr algn="just">
              <a:lnSpc>
                <a:spcPts val="4500"/>
              </a:lnSpc>
            </a:pPr>
            <a:endParaRPr lang="en-US" sz="3200" dirty="0"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914400" lvl="1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Poppins Semi-Bold"/>
            </a:endParaRPr>
          </a:p>
          <a:p>
            <a:pPr marL="457200" indent="-457200" algn="just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  <a:latin typeface="Poppins Semi-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54175-2F7E-42D4-9458-BCBAC4DCD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40"/>
          <a:stretch/>
        </p:blipFill>
        <p:spPr>
          <a:xfrm>
            <a:off x="1546861" y="6057900"/>
            <a:ext cx="14226540" cy="14312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77F449-95F0-4E03-9501-2B49D341A56E}"/>
              </a:ext>
            </a:extLst>
          </p:cNvPr>
          <p:cNvSpPr txBox="1"/>
          <p:nvPr/>
        </p:nvSpPr>
        <p:spPr>
          <a:xfrm>
            <a:off x="8777867" y="9269518"/>
            <a:ext cx="9108088" cy="886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Fakultas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Sains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dan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Teknologi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  <a:p>
            <a:pPr algn="r">
              <a:lnSpc>
                <a:spcPts val="3499"/>
              </a:lnSpc>
            </a:pPr>
            <a:r>
              <a:rPr lang="en-US" sz="2800" dirty="0">
                <a:solidFill>
                  <a:srgbClr val="FFFFFF"/>
                </a:solidFill>
                <a:latin typeface="Poppins Semi-Bold"/>
              </a:rPr>
              <a:t>Program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Studi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Sistem</a:t>
            </a:r>
            <a:r>
              <a:rPr lang="en-US" sz="2800" dirty="0">
                <a:solidFill>
                  <a:srgbClr val="FFFFFF"/>
                </a:solidFill>
                <a:latin typeface="Poppins Semi-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Poppins Semi-Bold"/>
              </a:rPr>
              <a:t>Informasi</a:t>
            </a:r>
            <a:endParaRPr lang="en-US" sz="2800" dirty="0">
              <a:solidFill>
                <a:srgbClr val="FFFFFF"/>
              </a:solidFill>
              <a:latin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449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4024</TotalTime>
  <Words>585</Words>
  <Application>Microsoft Office PowerPoint</Application>
  <PresentationFormat>Custom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Poppins SemiBold</vt:lpstr>
      <vt:lpstr>Bookman Old Style</vt:lpstr>
      <vt:lpstr>Saira Condensed Medium</vt:lpstr>
      <vt:lpstr>Arial</vt:lpstr>
      <vt:lpstr>Poppins Semi-Bold</vt:lpstr>
      <vt:lpstr>Rockwell</vt:lpstr>
      <vt:lpstr>Poppins Medium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Hijau Dan Biru Modern Teknologi Masa Depan Presentation</dc:title>
  <cp:lastModifiedBy>refkisantriono@gmail.com</cp:lastModifiedBy>
  <cp:revision>36</cp:revision>
  <dcterms:created xsi:type="dcterms:W3CDTF">2006-08-16T00:00:00Z</dcterms:created>
  <dcterms:modified xsi:type="dcterms:W3CDTF">2023-12-02T03:34:31Z</dcterms:modified>
  <dc:identifier>DAF1L6k6-ZU</dc:identifier>
</cp:coreProperties>
</file>