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8"/>
  </p:notesMasterIdLst>
  <p:sldIdLst>
    <p:sldId id="256" r:id="rId3"/>
    <p:sldId id="318" r:id="rId4"/>
    <p:sldId id="286" r:id="rId5"/>
    <p:sldId id="315" r:id="rId6"/>
    <p:sldId id="316" r:id="rId7"/>
    <p:sldId id="310" r:id="rId8"/>
    <p:sldId id="295" r:id="rId9"/>
    <p:sldId id="300" r:id="rId10"/>
    <p:sldId id="273" r:id="rId11"/>
    <p:sldId id="298" r:id="rId12"/>
    <p:sldId id="301" r:id="rId13"/>
    <p:sldId id="302" r:id="rId14"/>
    <p:sldId id="303" r:id="rId15"/>
    <p:sldId id="304" r:id="rId16"/>
    <p:sldId id="285" r:id="rId17"/>
    <p:sldId id="299" r:id="rId18"/>
    <p:sldId id="265" r:id="rId19"/>
    <p:sldId id="279" r:id="rId20"/>
    <p:sldId id="305" r:id="rId21"/>
    <p:sldId id="277" r:id="rId22"/>
    <p:sldId id="317" r:id="rId23"/>
    <p:sldId id="309" r:id="rId24"/>
    <p:sldId id="293" r:id="rId25"/>
    <p:sldId id="294"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Overview" id="{4824A175-2F21-4ECB-BE5E-05BC5C8BA3B0}">
          <p14:sldIdLst>
            <p14:sldId id="318"/>
            <p14:sldId id="286"/>
            <p14:sldId id="315"/>
            <p14:sldId id="316"/>
            <p14:sldId id="310"/>
            <p14:sldId id="295"/>
            <p14:sldId id="300"/>
            <p14:sldId id="273"/>
          </p14:sldIdLst>
        </p14:section>
        <p14:section name="ReflectInsight Logging Framework" id="{B9B51309-D148-4332-87C2-07BE32FBCA3B}">
          <p14:sldIdLst>
            <p14:sldId id="298"/>
            <p14:sldId id="301"/>
            <p14:sldId id="302"/>
            <p14:sldId id="303"/>
            <p14:sldId id="304"/>
          </p14:sldIdLst>
        </p14:section>
        <p14:section name="Configuration Editor" id="{75F686F0-221D-4DEA-9FD5-B0344B450746}">
          <p14:sldIdLst>
            <p14:sldId id="285"/>
          </p14:sldIdLst>
        </p14:section>
        <p14:section name="Router Service" id="{50D7D48A-6CA6-421D-BC4E-DA34B0D3438A}">
          <p14:sldIdLst>
            <p14:sldId id="299"/>
          </p14:sldIdLst>
        </p14:section>
        <p14:section name="Viewer" id="{69A08823-DB73-4796-A121-4BA5E686B75A}">
          <p14:sldIdLst>
            <p14:sldId id="265"/>
          </p14:sldIdLst>
        </p14:section>
        <p14:section name="Community" id="{6E6F4DE4-0D48-4501-AEB9-13A64430C855}">
          <p14:sldIdLst>
            <p14:sldId id="279"/>
            <p14:sldId id="305"/>
          </p14:sldIdLst>
        </p14:section>
        <p14:section name="Conclusion" id="{2CC34DB2-6590-42C0-AD4B-A04C6060184E}">
          <p14:sldIdLst>
            <p14:sldId id="277"/>
            <p14:sldId id="317"/>
            <p14:sldId id="309"/>
          </p14:sldIdLst>
        </p14:section>
        <p14:section name="Company Information" id="{DE10DB92-4ECF-42ED-9E78-7DA3F7D54A27}">
          <p14:sldIdLst>
            <p14:sldId id="293"/>
            <p14:sldId id="294"/>
          </p14:sldIdLst>
        </p14:section>
        <p14:section name="Q&amp;A" id="{02E2BE84-EBA3-4575-AF9C-A9BC9E9D0C1F}">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BF65"/>
    <a:srgbClr val="9AC87A"/>
    <a:srgbClr val="49702E"/>
    <a:srgbClr val="62993D"/>
    <a:srgbClr val="76B54B"/>
    <a:srgbClr val="97C777"/>
    <a:srgbClr val="A9D18E"/>
    <a:srgbClr val="5A8C38"/>
    <a:srgbClr val="6FA650"/>
    <a:srgbClr val="55CB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42" autoAdjust="0"/>
    <p:restoredTop sz="76389" autoAdjust="0"/>
  </p:normalViewPr>
  <p:slideViewPr>
    <p:cSldViewPr snapToGrid="0">
      <p:cViewPr varScale="1">
        <p:scale>
          <a:sx n="89" d="100"/>
          <a:sy n="89" d="100"/>
        </p:scale>
        <p:origin x="252" y="7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2/26/2014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2min</a:t>
            </a:r>
          </a:p>
          <a:p>
            <a:endParaRPr lang="en-US" dirty="0" smtClean="0"/>
          </a:p>
          <a:p>
            <a:r>
              <a:rPr lang="en-US" dirty="0" smtClean="0"/>
              <a:t>Thank Lori for inviting us and for everyone</a:t>
            </a:r>
            <a:r>
              <a:rPr lang="en-US" baseline="0" dirty="0" smtClean="0"/>
              <a:t> showing up.</a:t>
            </a:r>
          </a:p>
          <a:p>
            <a:r>
              <a:rPr lang="en-US" baseline="0" dirty="0" smtClean="0"/>
              <a:t>My name is Callon and this is my colleague Ross and we’re here tonight to talk to you about The Next Generation in Application Insights.</a:t>
            </a:r>
            <a:endParaRPr lang="en-US" strike="sngStrike" baseline="0" dirty="0" smtClean="0"/>
          </a:p>
          <a:p>
            <a:r>
              <a:rPr lang="en-US" baseline="0" dirty="0" smtClean="0"/>
              <a:t>We have a lot to cover, we’ll keep the slides to a minimum and quickly dive into demos which is what you’re going to want to see.</a:t>
            </a:r>
            <a:endParaRPr lang="en-US" dirty="0" smtClean="0"/>
          </a:p>
          <a:p>
            <a:endParaRPr lang="en-US" dirty="0" smtClean="0"/>
          </a:p>
          <a:p>
            <a:r>
              <a:rPr lang="en-US" dirty="0" smtClean="0"/>
              <a:t>Pause and then hand off to Ross.</a:t>
            </a:r>
          </a:p>
          <a:p>
            <a:endParaRPr lang="en-US" dirty="0" smtClean="0"/>
          </a:p>
          <a:p>
            <a:pPr marL="0" indent="0">
              <a:buFontTx/>
              <a:buNone/>
            </a:pPr>
            <a:r>
              <a:rPr lang="en-US" b="1" baseline="0" dirty="0" smtClean="0"/>
              <a:t>Reference</a:t>
            </a:r>
          </a:p>
          <a:p>
            <a:r>
              <a:rPr lang="en-US" sz="1200" i="1" kern="1200" dirty="0" smtClean="0">
                <a:solidFill>
                  <a:schemeClr val="tx1"/>
                </a:solidFill>
                <a:effectLst/>
                <a:latin typeface="+mn-lt"/>
                <a:ea typeface="+mn-ea"/>
                <a:cs typeface="+mn-cs"/>
              </a:rPr>
              <a:t>Most companies and development shops neglect the importance of logging and treat it as an afterthought. When applications are in production and issues occur, having meaningful logging and traceability into the state of your application becomes extremely important, especially more so if your company is bound to an SLA and must commit to certain uptime and performance. Having intelligent insight into your application is extremely valuable when analyzing and resolving issues quickly is critical to your company's success.</a:t>
            </a:r>
          </a:p>
          <a:p>
            <a:r>
              <a:rPr lang="en-US" sz="1200" i="1"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Traditional simple text base logging frameworks lack what your application can easily emit in providing you better insight into the health of your application.  Wouldn’t it be great to easily instrument incredible rich details? Well, look no further. ReflectInsight was designed to easily let your application speak volumes! </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5min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Make sure to thank Dave for adding </a:t>
            </a:r>
            <a:r>
              <a:rPr lang="en-US" baseline="0" dirty="0" smtClean="0"/>
              <a:t>XML syntax feature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811924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10min</a:t>
            </a:r>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2355688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5min</a:t>
            </a:r>
          </a:p>
          <a:p>
            <a:endParaRPr lang="en-US" dirty="0" smtClean="0"/>
          </a:p>
          <a:p>
            <a:r>
              <a:rPr lang="en-US" dirty="0" smtClean="0"/>
              <a:t>Make sure PostSharp is installed and configured correctly.</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175567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10min</a:t>
            </a:r>
          </a:p>
          <a:p>
            <a:endParaRPr lang="en-US" dirty="0" smtClean="0"/>
          </a:p>
          <a:p>
            <a:r>
              <a:rPr lang="en-US" b="1" dirty="0" smtClean="0"/>
              <a:t>Use the following listeners:</a:t>
            </a:r>
          </a:p>
          <a:p>
            <a:pPr marL="171450" indent="-171450">
              <a:buFont typeface="Arial" panose="020B0604020202020204" pitchFamily="34" charset="0"/>
              <a:buChar char="•"/>
            </a:pPr>
            <a:r>
              <a:rPr lang="en-US" dirty="0" smtClean="0"/>
              <a:t>Viewer</a:t>
            </a:r>
          </a:p>
          <a:p>
            <a:pPr marL="171450" indent="-171450">
              <a:buFont typeface="Arial" panose="020B0604020202020204" pitchFamily="34" charset="0"/>
              <a:buChar char="•"/>
            </a:pPr>
            <a:r>
              <a:rPr lang="en-US" dirty="0" smtClean="0"/>
              <a:t>Binary File</a:t>
            </a:r>
          </a:p>
          <a:p>
            <a:pPr marL="171450" indent="-171450">
              <a:buFont typeface="Arial" panose="020B0604020202020204" pitchFamily="34" charset="0"/>
              <a:buChar char="•"/>
            </a:pPr>
            <a:r>
              <a:rPr lang="en-US" dirty="0" smtClean="0"/>
              <a:t>Text File</a:t>
            </a:r>
          </a:p>
          <a:p>
            <a:pPr marL="171450" indent="-171450">
              <a:buFont typeface="Arial" panose="020B0604020202020204" pitchFamily="34" charset="0"/>
              <a:buChar char="•"/>
            </a:pPr>
            <a:r>
              <a:rPr lang="en-US" dirty="0" smtClean="0"/>
              <a:t>Console</a:t>
            </a:r>
          </a:p>
          <a:p>
            <a:endParaRPr lang="en-US" dirty="0" smtClean="0"/>
          </a:p>
          <a:p>
            <a:r>
              <a:rPr lang="en-US" b="1" baseline="0" dirty="0" smtClean="0"/>
              <a:t>Show off configuration for:</a:t>
            </a:r>
          </a:p>
          <a:p>
            <a:pPr marL="171450" indent="-171450">
              <a:buFont typeface="Arial" panose="020B0604020202020204" pitchFamily="34" charset="0"/>
              <a:buChar char="•"/>
            </a:pPr>
            <a:r>
              <a:rPr lang="en-US" baseline="0" dirty="0" smtClean="0"/>
              <a:t>Listener Groups</a:t>
            </a:r>
          </a:p>
          <a:p>
            <a:pPr marL="171450" indent="-171450">
              <a:buFont typeface="Arial" panose="020B0604020202020204" pitchFamily="34" charset="0"/>
              <a:buChar char="•"/>
            </a:pPr>
            <a:r>
              <a:rPr lang="en-US" baseline="0" dirty="0" smtClean="0"/>
              <a:t>Text Patterns for text file/console</a:t>
            </a:r>
          </a:p>
          <a:p>
            <a:pPr marL="171450" indent="-171450">
              <a:buFont typeface="Arial" panose="020B0604020202020204" pitchFamily="34" charset="0"/>
              <a:buChar char="•"/>
            </a:pPr>
            <a:r>
              <a:rPr lang="en-US" baseline="0" dirty="0" smtClean="0"/>
              <a:t>Rolling Log Files</a:t>
            </a:r>
          </a:p>
          <a:p>
            <a:pPr marL="171450" indent="-171450">
              <a:buFont typeface="Arial" panose="020B0604020202020204" pitchFamily="34" charset="0"/>
              <a:buChar char="•"/>
            </a:pPr>
            <a:r>
              <a:rPr lang="en-US" baseline="0" dirty="0" smtClean="0"/>
              <a:t>Exception Handlers</a:t>
            </a:r>
          </a:p>
          <a:p>
            <a:pPr marL="171450" indent="-171450">
              <a:buFont typeface="Arial" panose="020B0604020202020204" pitchFamily="34" charset="0"/>
              <a:buChar char="•"/>
            </a:pPr>
            <a:r>
              <a:rPr lang="en-US" baseline="0" dirty="0" smtClean="0"/>
              <a:t>Message Filtering (at runtime too)</a:t>
            </a:r>
          </a:p>
          <a:p>
            <a:pPr marL="171450" indent="-171450">
              <a:buFont typeface="Arial" panose="020B0604020202020204" pitchFamily="34" charset="0"/>
              <a:buChar char="•"/>
            </a:pPr>
            <a:r>
              <a:rPr lang="en-US" baseline="0" dirty="0" smtClean="0"/>
              <a:t>Enabling/Disabling logging at runtime</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Create predefined message filters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4262930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1min</a:t>
            </a:r>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1507642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3min</a:t>
            </a:r>
          </a:p>
          <a:p>
            <a:endParaRPr lang="en-US" dirty="0" smtClean="0"/>
          </a:p>
          <a:p>
            <a:r>
              <a:rPr lang="en-US" dirty="0" smtClean="0"/>
              <a:t>Messaging = Log Entry</a:t>
            </a:r>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508732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2min</a:t>
            </a:r>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4073650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2min</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1335153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2min</a:t>
            </a:r>
          </a:p>
          <a:p>
            <a:endParaRPr lang="en-US"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2284137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2min</a:t>
            </a:r>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282064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2min</a:t>
            </a:r>
          </a:p>
          <a:p>
            <a:endParaRPr lang="en-US" baseline="0" dirty="0" smtClean="0"/>
          </a:p>
          <a:p>
            <a:r>
              <a:rPr lang="en-US" baseline="0" dirty="0" smtClean="0"/>
              <a:t>- Before I start this slide, I want to talk about what Application Insights means.</a:t>
            </a:r>
          </a:p>
          <a:p>
            <a:r>
              <a:rPr lang="en-US" baseline="0" dirty="0" smtClean="0"/>
              <a:t>- At a high level application insight is a superset of application logging. It pretty much has the capability of logging and more.</a:t>
            </a:r>
          </a:p>
          <a:p>
            <a:endParaRPr lang="en-US" baseline="0"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2305660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3278232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1min</a:t>
            </a:r>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1288195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1min</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1621002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15min</a:t>
            </a:r>
          </a:p>
          <a:p>
            <a:endParaRPr lang="en-US" dirty="0" smtClean="0"/>
          </a:p>
          <a:p>
            <a:r>
              <a:rPr lang="en-US" dirty="0" smtClean="0"/>
              <a:t>Q&amp;A</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1851196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3min</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2526555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5min</a:t>
            </a:r>
          </a:p>
          <a:p>
            <a:endParaRPr lang="en-US" baseline="0" dirty="0" smtClean="0"/>
          </a:p>
          <a:p>
            <a:pPr marL="171450" indent="-171450">
              <a:buFontTx/>
              <a:buChar char="-"/>
            </a:pPr>
            <a:r>
              <a:rPr lang="en-US" baseline="0" dirty="0" smtClean="0"/>
              <a:t>You will see that some of the logging frameworks support some of these tenets, however to be qualified to support application insights it needs to support them all.</a:t>
            </a:r>
          </a:p>
          <a:p>
            <a:endParaRPr lang="en-US" baseline="0" dirty="0" smtClean="0"/>
          </a:p>
          <a:p>
            <a:r>
              <a:rPr lang="en-US" baseline="0" dirty="0" smtClean="0"/>
              <a:t>[Closing] Now we believe ReflectInsight fits within the category of Application Insights.</a:t>
            </a:r>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4197209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5min</a:t>
            </a:r>
          </a:p>
          <a:p>
            <a:endParaRPr lang="en-US" baseline="0" dirty="0" smtClean="0"/>
          </a:p>
          <a:p>
            <a:r>
              <a:rPr lang="en-US" baseline="0" dirty="0" smtClean="0"/>
              <a:t>We </a:t>
            </a:r>
          </a:p>
          <a:p>
            <a:r>
              <a:rPr lang="en-US" baseline="0" dirty="0" smtClean="0"/>
              <a:t>So what is ReflectInsight and how does it categorize itself as the next generation in application insights?</a:t>
            </a:r>
          </a:p>
          <a:p>
            <a:endParaRPr lang="en-US" baseline="0"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1519969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4min</a:t>
            </a:r>
          </a:p>
          <a:p>
            <a:endParaRPr lang="en-US" dirty="0" smtClean="0"/>
          </a:p>
          <a:p>
            <a:r>
              <a:rPr lang="en-US" dirty="0" smtClean="0"/>
              <a:t>Have Live Viewer up and running already.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132316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15min</a:t>
            </a:r>
          </a:p>
          <a:p>
            <a:pPr marL="0" indent="0">
              <a:buFontTx/>
              <a:buNone/>
            </a:pPr>
            <a:endParaRPr lang="en-US" baseline="0" dirty="0" smtClean="0"/>
          </a:p>
          <a:p>
            <a:pPr marL="0" indent="0">
              <a:buFontTx/>
              <a:buNone/>
            </a:pPr>
            <a:r>
              <a:rPr lang="en-US" b="1" baseline="0" dirty="0" smtClean="0"/>
              <a:t>Features to demonstrate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Rich Message Details:</a:t>
            </a:r>
          </a:p>
          <a:p>
            <a:pPr marL="171450" indent="-171450">
              <a:buFontTx/>
              <a:buChar char="-"/>
            </a:pPr>
            <a:r>
              <a:rPr lang="en-US" baseline="0" dirty="0" smtClean="0"/>
              <a:t>Syntax highlighting like XML, SQL, HTML</a:t>
            </a:r>
          </a:p>
          <a:p>
            <a:pPr marL="171450" indent="-171450">
              <a:buFontTx/>
              <a:buChar char="-"/>
            </a:pPr>
            <a:r>
              <a:rPr lang="en-US" baseline="0" dirty="0" smtClean="0"/>
              <a:t>Datasets (grids) and remembering of states</a:t>
            </a:r>
          </a:p>
          <a:p>
            <a:pPr marL="171450" indent="-171450">
              <a:buFontTx/>
              <a:buChar char="-"/>
            </a:pPr>
            <a:r>
              <a:rPr lang="en-US" baseline="0" dirty="0" smtClean="0"/>
              <a:t>Collection/Enumeration</a:t>
            </a:r>
          </a:p>
          <a:p>
            <a:pPr marL="171450" indent="-171450">
              <a:buFontTx/>
              <a:buChar char="-"/>
            </a:pPr>
            <a:r>
              <a:rPr lang="en-US" baseline="0" dirty="0" smtClean="0"/>
              <a:t>Images</a:t>
            </a:r>
          </a:p>
          <a:p>
            <a:pPr marL="171450" indent="-171450">
              <a:buFontTx/>
              <a:buChar char="-"/>
            </a:pPr>
            <a:r>
              <a:rPr lang="en-US" baseline="0" dirty="0" smtClean="0"/>
              <a:t>Hex Editor</a:t>
            </a:r>
          </a:p>
          <a:p>
            <a:pPr marL="171450" indent="-171450">
              <a:buFontTx/>
              <a:buChar char="-"/>
            </a:pPr>
            <a:r>
              <a:rPr lang="en-US" baseline="0" dirty="0" smtClean="0"/>
              <a:t>Colors</a:t>
            </a:r>
          </a:p>
          <a:p>
            <a:pPr marL="171450" indent="-171450">
              <a:buFontTx/>
              <a:buChar char="-"/>
            </a:pPr>
            <a:r>
              <a:rPr lang="en-US" baseline="0" dirty="0" smtClean="0"/>
              <a:t>Memory </a:t>
            </a:r>
          </a:p>
          <a:p>
            <a:pPr marL="171450" indent="-171450">
              <a:buFontTx/>
              <a:buChar char="-"/>
            </a:pPr>
            <a:r>
              <a:rPr lang="en-US" baseline="0" dirty="0" smtClean="0"/>
              <a:t>Loaded Assemblies</a:t>
            </a:r>
          </a:p>
          <a:p>
            <a:pPr marL="171450" indent="-171450">
              <a:buFontTx/>
              <a:buChar char="-"/>
            </a:pPr>
            <a:r>
              <a:rPr lang="en-US" baseline="0" dirty="0" smtClean="0"/>
              <a:t>Threads</a:t>
            </a:r>
          </a:p>
          <a:p>
            <a:pPr marL="171450" indent="-171450">
              <a:buFontTx/>
              <a:buChar char="-"/>
            </a:pPr>
            <a:r>
              <a:rPr lang="en-US" baseline="0" dirty="0" smtClean="0"/>
              <a:t>Processes</a:t>
            </a:r>
          </a:p>
          <a:p>
            <a:pPr marL="171450" indent="-171450">
              <a:buFontTx/>
              <a:buChar char="-"/>
            </a:pPr>
            <a:r>
              <a:rPr lang="en-US" baseline="0" dirty="0" smtClean="0"/>
              <a:t>Images</a:t>
            </a:r>
          </a:p>
          <a:p>
            <a:pPr marL="342900" indent="-342900">
              <a:lnSpc>
                <a:spcPct val="100000"/>
              </a:lnSpc>
            </a:pPr>
            <a:endParaRPr lang="en-US" sz="1200" dirty="0" smtClean="0"/>
          </a:p>
          <a:p>
            <a:pPr marL="342900" indent="-342900">
              <a:lnSpc>
                <a:spcPct val="100000"/>
              </a:lnSpc>
            </a:pPr>
            <a:r>
              <a:rPr lang="en-US" sz="1200" dirty="0" smtClean="0"/>
              <a:t>Traceability </a:t>
            </a:r>
          </a:p>
          <a:p>
            <a:pPr marL="342900" indent="-342900">
              <a:lnSpc>
                <a:spcPct val="100000"/>
              </a:lnSpc>
            </a:pPr>
            <a:r>
              <a:rPr lang="en-US" sz="1200" dirty="0" smtClean="0"/>
              <a:t>- Enter/Exit</a:t>
            </a:r>
            <a:endParaRPr lang="en-US" dirty="0" smtClean="0"/>
          </a:p>
          <a:p>
            <a:pPr marL="342900" indent="-342900">
              <a:lnSpc>
                <a:spcPct val="100000"/>
              </a:lnSpc>
            </a:pPr>
            <a:endParaRPr lang="en-US" sz="1200" dirty="0" smtClean="0"/>
          </a:p>
          <a:p>
            <a:pPr marL="342900" indent="-342900">
              <a:lnSpc>
                <a:spcPct val="100000"/>
              </a:lnSpc>
            </a:pPr>
            <a:r>
              <a:rPr lang="en-US" sz="1200" dirty="0" smtClean="0"/>
              <a:t>Message Properties / Extended Properties</a:t>
            </a:r>
          </a:p>
          <a:p>
            <a:pPr marL="342900" indent="-342900">
              <a:lnSpc>
                <a:spcPct val="100000"/>
              </a:lnSpc>
            </a:pPr>
            <a:r>
              <a:rPr lang="en-US" sz="1200" dirty="0" smtClean="0"/>
              <a:t>- Inserting/Adding</a:t>
            </a:r>
            <a:r>
              <a:rPr lang="en-US" sz="1200" baseline="0" dirty="0" smtClean="0"/>
              <a:t> messages/notes/comments/checkmarks (bookmark msg after insert)</a:t>
            </a:r>
            <a:endParaRPr lang="en-US" sz="1200" dirty="0" smtClean="0"/>
          </a:p>
          <a:p>
            <a:pPr marL="342900" indent="-342900">
              <a:lnSpc>
                <a:spcPct val="100000"/>
              </a:lnSpc>
            </a:pPr>
            <a:endParaRPr lang="en-US" sz="1200" dirty="0" smtClean="0"/>
          </a:p>
          <a:p>
            <a:pPr marL="342900" indent="-342900">
              <a:lnSpc>
                <a:spcPct val="100000"/>
              </a:lnSpc>
            </a:pPr>
            <a:r>
              <a:rPr lang="en-US" sz="1200" dirty="0" smtClean="0"/>
              <a:t>Bookmarking</a:t>
            </a:r>
          </a:p>
          <a:p>
            <a:pPr marL="342900" indent="-342900">
              <a:lnSpc>
                <a:spcPct val="100000"/>
              </a:lnSpc>
            </a:pPr>
            <a:r>
              <a:rPr lang="en-US" sz="1200" dirty="0" smtClean="0"/>
              <a:t>Call Stacks</a:t>
            </a:r>
          </a:p>
          <a:p>
            <a:pPr marL="342900" marR="0" indent="-342900" algn="l" defTabSz="914400" rtl="0" eaLnBrk="1" fontAlgn="auto" latinLnBrk="0" hangingPunct="1">
              <a:lnSpc>
                <a:spcPct val="100000"/>
              </a:lnSpc>
              <a:spcBef>
                <a:spcPts val="0"/>
              </a:spcBef>
              <a:spcAft>
                <a:spcPts val="0"/>
              </a:spcAft>
              <a:buClrTx/>
              <a:buSzTx/>
              <a:buFontTx/>
              <a:buNone/>
              <a:tabLst/>
              <a:defRPr/>
            </a:pPr>
            <a:r>
              <a:rPr lang="en-US" sz="1200" dirty="0" smtClean="0"/>
              <a:t>Scratchpad</a:t>
            </a:r>
          </a:p>
          <a:p>
            <a:pPr marL="342900" marR="0" indent="-342900" algn="l" defTabSz="914400" rtl="0" eaLnBrk="1" fontAlgn="auto" latinLnBrk="0" hangingPunct="1">
              <a:lnSpc>
                <a:spcPct val="100000"/>
              </a:lnSpc>
              <a:spcBef>
                <a:spcPts val="0"/>
              </a:spcBef>
              <a:spcAft>
                <a:spcPts val="0"/>
              </a:spcAft>
              <a:buClrTx/>
              <a:buSzTx/>
              <a:buFontTx/>
              <a:buNone/>
              <a:tabLst/>
              <a:defRPr/>
            </a:pPr>
            <a:r>
              <a:rPr lang="en-US" dirty="0" smtClean="0"/>
              <a:t>Message Navigation</a:t>
            </a:r>
            <a:endParaRPr lang="en-US" sz="1200" dirty="0" smtClean="0"/>
          </a:p>
          <a:p>
            <a:pPr marL="342900" indent="-342900">
              <a:lnSpc>
                <a:spcPct val="100000"/>
              </a:lnSpc>
            </a:pPr>
            <a:r>
              <a:rPr lang="en-US" sz="1200" dirty="0" smtClean="0"/>
              <a:t>Advanced Search (with regex)</a:t>
            </a:r>
          </a:p>
          <a:p>
            <a:pPr marL="342900" indent="-342900">
              <a:lnSpc>
                <a:spcPct val="100000"/>
              </a:lnSpc>
            </a:pPr>
            <a:r>
              <a:rPr lang="en-US" sz="1200" dirty="0" smtClean="0"/>
              <a:t>Message Filtering (UDV)</a:t>
            </a:r>
          </a:p>
          <a:p>
            <a:pPr marL="342900" indent="-342900">
              <a:lnSpc>
                <a:spcPct val="100000"/>
              </a:lnSpc>
            </a:pPr>
            <a:endParaRPr lang="en-US" sz="1200" dirty="0" smtClean="0"/>
          </a:p>
          <a:p>
            <a:pPr marL="342900" indent="-342900">
              <a:lnSpc>
                <a:spcPct val="100000"/>
              </a:lnSpc>
            </a:pPr>
            <a:r>
              <a:rPr lang="en-US" sz="1200" dirty="0" smtClean="0"/>
              <a:t>Multiple Views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Columns</a:t>
            </a:r>
            <a:r>
              <a:rPr lang="en-US" baseline="0" dirty="0" smtClean="0"/>
              <a:t> of view</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Saving UDV</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Saving with multiple UDV</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Shared Views</a:t>
            </a:r>
          </a:p>
          <a:p>
            <a:pPr marL="342900" marR="0" indent="-34290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342900" marR="0" indent="-342900" algn="l" defTabSz="914400" rtl="0" eaLnBrk="1" fontAlgn="auto" latinLnBrk="0" hangingPunct="1">
              <a:lnSpc>
                <a:spcPct val="100000"/>
              </a:lnSpc>
              <a:spcBef>
                <a:spcPts val="0"/>
              </a:spcBef>
              <a:spcAft>
                <a:spcPts val="0"/>
              </a:spcAft>
              <a:buClrTx/>
              <a:buSzTx/>
              <a:buFontTx/>
              <a:buNone/>
              <a:tabLst/>
              <a:defRPr/>
            </a:pPr>
            <a:r>
              <a:rPr lang="en-US" sz="1200" dirty="0" smtClean="0"/>
              <a:t>Time Zones</a:t>
            </a:r>
          </a:p>
          <a:p>
            <a:pPr marL="342900" indent="-342900">
              <a:lnSpc>
                <a:spcPct val="100000"/>
              </a:lnSpc>
            </a:pPr>
            <a:r>
              <a:rPr lang="en-US" sz="1200" dirty="0" smtClean="0"/>
              <a:t>View Layout</a:t>
            </a:r>
          </a:p>
          <a:p>
            <a:pPr marL="342900" indent="-342900">
              <a:lnSpc>
                <a:spcPct val="100000"/>
              </a:lnSpc>
            </a:pPr>
            <a:r>
              <a:rPr lang="en-US" sz="1200" dirty="0" smtClean="0"/>
              <a:t>Message Highlighting</a:t>
            </a:r>
          </a:p>
          <a:p>
            <a:pPr marL="342900" marR="0" indent="-342900" algn="l" defTabSz="914400" rtl="0" eaLnBrk="1" fontAlgn="auto" latinLnBrk="0" hangingPunct="1">
              <a:lnSpc>
                <a:spcPct val="100000"/>
              </a:lnSpc>
              <a:spcBef>
                <a:spcPts val="0"/>
              </a:spcBef>
              <a:spcAft>
                <a:spcPts val="0"/>
              </a:spcAft>
              <a:buClrTx/>
              <a:buSzTx/>
              <a:buFontTx/>
              <a:buNone/>
              <a:tabLst/>
              <a:defRPr/>
            </a:pPr>
            <a:r>
              <a:rPr lang="en-US" sz="1200" dirty="0" smtClean="0"/>
              <a:t>Hook into Running Applications</a:t>
            </a:r>
          </a:p>
          <a:p>
            <a:pPr marL="342900" indent="-342900">
              <a:lnSpc>
                <a:spcPct val="100000"/>
              </a:lnSpc>
            </a:pPr>
            <a:endParaRPr lang="en-US" sz="1200" dirty="0" smtClean="0"/>
          </a:p>
          <a:p>
            <a:pPr marL="342900" indent="-342900">
              <a:lnSpc>
                <a:spcPct val="100000"/>
              </a:lnSpc>
            </a:pPr>
            <a:r>
              <a:rPr lang="en-US" sz="1200" dirty="0" smtClean="0"/>
              <a:t>Options</a:t>
            </a:r>
          </a:p>
          <a:p>
            <a:pPr marL="342900" indent="-342900">
              <a:lnSpc>
                <a:spcPct val="100000"/>
              </a:lnSpc>
              <a:buFontTx/>
              <a:buChar char="-"/>
            </a:pPr>
            <a:r>
              <a:rPr lang="en-US" sz="1200" dirty="0" smtClean="0"/>
              <a:t>View Properties</a:t>
            </a:r>
          </a:p>
          <a:p>
            <a:pPr marL="342900" indent="-342900">
              <a:lnSpc>
                <a:spcPct val="100000"/>
              </a:lnSpc>
              <a:buFontTx/>
              <a:buChar char="-"/>
            </a:pPr>
            <a:r>
              <a:rPr lang="en-US" sz="1200" dirty="0" smtClean="0"/>
              <a:t>Font and Colors</a:t>
            </a:r>
          </a:p>
          <a:p>
            <a:pPr marL="342900" indent="-342900">
              <a:lnSpc>
                <a:spcPct val="100000"/>
              </a:lnSpc>
              <a:buFontTx/>
              <a:buChar char="-"/>
            </a:pPr>
            <a:r>
              <a:rPr lang="en-US" sz="1200" dirty="0" smtClean="0"/>
              <a:t>Separators</a:t>
            </a:r>
          </a:p>
          <a:p>
            <a:pPr marL="342900" indent="-342900">
              <a:lnSpc>
                <a:spcPct val="100000"/>
              </a:lnSpc>
              <a:buFontTx/>
              <a:buChar char="-"/>
            </a:pPr>
            <a:r>
              <a:rPr lang="en-US" sz="1200" dirty="0" smtClean="0"/>
              <a:t>Auto Save/Purge</a:t>
            </a:r>
          </a:p>
          <a:p>
            <a:pPr marL="0" indent="0">
              <a:lnSpc>
                <a:spcPct val="100000"/>
              </a:lnSpc>
              <a:buFontTx/>
              <a:buNone/>
            </a:pPr>
            <a:endParaRPr lang="en-US" sz="1200" dirty="0" smtClean="0"/>
          </a:p>
          <a:p>
            <a:pPr marL="0" indent="0">
              <a:lnSpc>
                <a:spcPct val="100000"/>
              </a:lnSpc>
              <a:buFontTx/>
              <a:buNone/>
            </a:pPr>
            <a:r>
              <a:rPr lang="en-US" sz="1200" dirty="0" smtClean="0"/>
              <a:t>Skins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Live Logging</a:t>
            </a:r>
          </a:p>
          <a:p>
            <a:pPr marL="0" indent="0">
              <a:lnSpc>
                <a:spcPct val="100000"/>
              </a:lnSpc>
              <a:buFontTx/>
              <a:buNone/>
            </a:pPr>
            <a:endParaRPr lang="en-US" sz="1200" dirty="0" smtClean="0"/>
          </a:p>
          <a:p>
            <a:pPr marL="342900" indent="-342900">
              <a:lnSpc>
                <a:spcPct val="100000"/>
              </a:lnSpc>
            </a:pPr>
            <a:endParaRPr lang="en-US" sz="1200" dirty="0" smtClean="0"/>
          </a:p>
          <a:p>
            <a:pPr marL="0" indent="0">
              <a:buFontTx/>
              <a:buNone/>
            </a:pPr>
            <a:endParaRPr lang="en-US" baseline="0" dirty="0" smtClean="0"/>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1421360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1min</a:t>
            </a:r>
          </a:p>
          <a:p>
            <a:endParaRPr lang="en-US" dirty="0" smtClean="0"/>
          </a:p>
          <a:p>
            <a:r>
              <a:rPr lang="en-US" dirty="0" smtClean="0"/>
              <a:t>We have just over 60+ messages types. Each have their</a:t>
            </a:r>
            <a:r>
              <a:rPr lang="en-US" baseline="0" dirty="0" smtClean="0"/>
              <a:t> own set of overloads where necessary.</a:t>
            </a:r>
          </a:p>
          <a:p>
            <a:endParaRPr lang="en-US" baseline="0" dirty="0" smtClean="0"/>
          </a:p>
          <a:p>
            <a:r>
              <a:rPr lang="en-US" baseline="0" dirty="0" smtClean="0"/>
              <a:t>Our message types go well beyond the typical simple message types found in other frameworks.</a:t>
            </a:r>
            <a:endParaRPr lang="en-US"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716702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4min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687787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2/26/2014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2/26/2014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2/26/2014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2/26/2014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2/26/2014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2/26/2014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2/26/2014</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reflectsoftware.uservoice.com/" TargetMode="External"/><Relationship Id="rId13" Type="http://schemas.openxmlformats.org/officeDocument/2006/relationships/image" Target="../media/image10.png"/><Relationship Id="rId3" Type="http://schemas.openxmlformats.org/officeDocument/2006/relationships/hyperlink" Target="https://www.facebook.com/reflectsoftware" TargetMode="External"/><Relationship Id="rId7" Type="http://schemas.openxmlformats.org/officeDocument/2006/relationships/hyperlink" Target="http://blog.reflectsoftware.com/" TargetMode="External"/><Relationship Id="rId12"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plus.google.com/b/100003697812216387917/100003697812216387917/posts" TargetMode="External"/><Relationship Id="rId11" Type="http://schemas.openxmlformats.org/officeDocument/2006/relationships/image" Target="../media/image8.png"/><Relationship Id="rId5" Type="http://schemas.openxmlformats.org/officeDocument/2006/relationships/hyperlink" Target="http://www.linkedin.com/company/reflectsoftware" TargetMode="External"/><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hyperlink" Target="https://twitter.com/reflectsoftware" TargetMode="External"/><Relationship Id="rId9" Type="http://schemas.openxmlformats.org/officeDocument/2006/relationships/hyperlink" Target="https://insightextensions.codeplex.com/" TargetMode="External"/><Relationship Id="rId1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hyperlink" Target="mailto:callon.campbell@reflectsoftware.com" TargetMode="External"/><Relationship Id="rId2" Type="http://schemas.openxmlformats.org/officeDocument/2006/relationships/hyperlink" Target="mailto:ross.pellegrino@reflectsoftware.com" TargetMode="External"/><Relationship Id="rId1" Type="http://schemas.openxmlformats.org/officeDocument/2006/relationships/slideLayout" Target="../slideLayouts/slideLayout2.xml"/><Relationship Id="rId6" Type="http://schemas.openxmlformats.org/officeDocument/2006/relationships/hyperlink" Target="mailto:sales@reflectsoftware.com" TargetMode="External"/><Relationship Id="rId5" Type="http://schemas.openxmlformats.org/officeDocument/2006/relationships/hyperlink" Target="mailto:info@reflectsoftware.com" TargetMode="External"/><Relationship Id="rId4" Type="http://schemas.openxmlformats.org/officeDocument/2006/relationships/hyperlink" Target="mailto:support@reflectsoftware.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codesecurely.org/Wiki/view.aspx/Security_Code_Reviews/Logging__Auditin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www.postsharp.net/"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The Next Generation in Application Insights</a:t>
            </a:r>
            <a:endParaRPr lang="en-US" dirty="0"/>
          </a:p>
        </p:txBody>
      </p:sp>
      <p:sp>
        <p:nvSpPr>
          <p:cNvPr id="3" name="Subtitle 2"/>
          <p:cNvSpPr>
            <a:spLocks noGrp="1"/>
          </p:cNvSpPr>
          <p:nvPr>
            <p:ph type="subTitle" idx="1"/>
          </p:nvPr>
        </p:nvSpPr>
        <p:spPr/>
        <p:txBody>
          <a:bodyPr>
            <a:normAutofit/>
          </a:bodyPr>
          <a:lstStyle/>
          <a:p>
            <a:r>
              <a:rPr lang="en-US" dirty="0"/>
              <a:t>Let your application speak volumes!</a:t>
            </a:r>
          </a:p>
        </p:txBody>
      </p:sp>
      <p:sp>
        <p:nvSpPr>
          <p:cNvPr id="4" name="Subtitle 2"/>
          <p:cNvSpPr txBox="1">
            <a:spLocks/>
          </p:cNvSpPr>
          <p:nvPr/>
        </p:nvSpPr>
        <p:spPr>
          <a:xfrm>
            <a:off x="6213231" y="5861538"/>
            <a:ext cx="5703277" cy="750278"/>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600"/>
              </a:spcBef>
              <a:buFont typeface="Arial" panose="020B0604020202020204" pitchFamily="34" charset="0"/>
              <a:buNone/>
              <a:defRPr sz="2800" kern="1200">
                <a:solidFill>
                  <a:srgbClr val="D24726"/>
                </a:solidFill>
                <a:latin typeface="+mj-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r>
              <a:rPr lang="en-US" sz="2400" dirty="0" smtClean="0"/>
              <a:t>By ReflectSoftware</a:t>
            </a:r>
            <a:endParaRPr lang="en-US" sz="2400"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ReflectInsight – High Level Architecture</a:t>
            </a:r>
            <a:endParaRPr lang="en-US" dirty="0"/>
          </a:p>
        </p:txBody>
      </p:sp>
      <p:grpSp>
        <p:nvGrpSpPr>
          <p:cNvPr id="23" name="Group 22"/>
          <p:cNvGrpSpPr/>
          <p:nvPr/>
        </p:nvGrpSpPr>
        <p:grpSpPr>
          <a:xfrm>
            <a:off x="6223000" y="1700784"/>
            <a:ext cx="5422660" cy="3239967"/>
            <a:chOff x="5703476" y="1700784"/>
            <a:chExt cx="5942184" cy="3239967"/>
          </a:xfrm>
        </p:grpSpPr>
        <p:sp>
          <p:nvSpPr>
            <p:cNvPr id="15" name="TextBox 14"/>
            <p:cNvSpPr txBox="1"/>
            <p:nvPr/>
          </p:nvSpPr>
          <p:spPr>
            <a:xfrm>
              <a:off x="5703476" y="2267712"/>
              <a:ext cx="5650325" cy="2673039"/>
            </a:xfrm>
            <a:prstGeom prst="rect">
              <a:avLst/>
            </a:prstGeom>
            <a:noFill/>
          </p:spPr>
          <p:txBody>
            <a:bodyPr wrap="square" rtlCol="0">
              <a:spAutoFit/>
            </a:bodyPr>
            <a:lstStyle/>
            <a:p>
              <a:pPr marL="342900" indent="-342900">
                <a:lnSpc>
                  <a:spcPct val="90000"/>
                </a:lnSpc>
                <a:spcBef>
                  <a:spcPct val="30000"/>
                </a:spcBef>
                <a:spcAft>
                  <a:spcPts val="600"/>
                </a:spcAft>
                <a:buFont typeface="Arial" panose="020B0604020202020204" pitchFamily="34" charset="0"/>
                <a:buChar char="•"/>
              </a:pPr>
              <a:r>
                <a:rPr lang="en-US" sz="1700" dirty="0">
                  <a:solidFill>
                    <a:schemeClr val="bg1">
                      <a:lumMod val="50000"/>
                    </a:schemeClr>
                  </a:solidFill>
                </a:rPr>
                <a:t>Log4net</a:t>
              </a:r>
            </a:p>
            <a:p>
              <a:pPr marL="342900" indent="-342900">
                <a:lnSpc>
                  <a:spcPct val="90000"/>
                </a:lnSpc>
                <a:spcBef>
                  <a:spcPct val="30000"/>
                </a:spcBef>
                <a:spcAft>
                  <a:spcPts val="600"/>
                </a:spcAft>
                <a:buFont typeface="Arial" panose="020B0604020202020204" pitchFamily="34" charset="0"/>
                <a:buChar char="•"/>
              </a:pPr>
              <a:r>
                <a:rPr lang="en-US" sz="1700" dirty="0">
                  <a:solidFill>
                    <a:schemeClr val="bg1">
                      <a:lumMod val="50000"/>
                    </a:schemeClr>
                  </a:solidFill>
                </a:rPr>
                <a:t>NLog</a:t>
              </a:r>
            </a:p>
            <a:p>
              <a:pPr marL="342900" indent="-342900">
                <a:lnSpc>
                  <a:spcPct val="90000"/>
                </a:lnSpc>
                <a:spcBef>
                  <a:spcPct val="30000"/>
                </a:spcBef>
                <a:spcAft>
                  <a:spcPts val="600"/>
                </a:spcAft>
                <a:buFont typeface="Arial" panose="020B0604020202020204" pitchFamily="34" charset="0"/>
                <a:buChar char="•"/>
              </a:pPr>
              <a:r>
                <a:rPr lang="en-US" sz="1700" dirty="0">
                  <a:solidFill>
                    <a:schemeClr val="bg1">
                      <a:lumMod val="50000"/>
                    </a:schemeClr>
                  </a:solidFill>
                </a:rPr>
                <a:t>Enterprise Logging Application Block</a:t>
              </a:r>
            </a:p>
            <a:p>
              <a:pPr marL="342900" indent="-342900">
                <a:lnSpc>
                  <a:spcPct val="90000"/>
                </a:lnSpc>
                <a:spcBef>
                  <a:spcPct val="30000"/>
                </a:spcBef>
                <a:spcAft>
                  <a:spcPts val="600"/>
                </a:spcAft>
                <a:buFont typeface="Arial" panose="020B0604020202020204" pitchFamily="34" charset="0"/>
                <a:buChar char="•"/>
              </a:pPr>
              <a:r>
                <a:rPr lang="en-US" sz="1700" dirty="0">
                  <a:solidFill>
                    <a:schemeClr val="bg1">
                      <a:lumMod val="50000"/>
                    </a:schemeClr>
                  </a:solidFill>
                </a:rPr>
                <a:t>Enterprise Semantic Logging (ETW)</a:t>
              </a:r>
            </a:p>
            <a:p>
              <a:pPr marL="342900" indent="-342900">
                <a:lnSpc>
                  <a:spcPct val="90000"/>
                </a:lnSpc>
                <a:spcBef>
                  <a:spcPct val="30000"/>
                </a:spcBef>
                <a:spcAft>
                  <a:spcPts val="600"/>
                </a:spcAft>
                <a:buFont typeface="Arial" panose="020B0604020202020204" pitchFamily="34" charset="0"/>
                <a:buChar char="•"/>
              </a:pPr>
              <a:r>
                <a:rPr lang="en-US" sz="1700" dirty="0">
                  <a:solidFill>
                    <a:schemeClr val="bg1">
                      <a:lumMod val="50000"/>
                    </a:schemeClr>
                  </a:solidFill>
                </a:rPr>
                <a:t>Common.Logging</a:t>
              </a:r>
            </a:p>
            <a:p>
              <a:pPr marL="342900" indent="-342900">
                <a:lnSpc>
                  <a:spcPct val="90000"/>
                </a:lnSpc>
                <a:spcBef>
                  <a:spcPct val="30000"/>
                </a:spcBef>
                <a:spcAft>
                  <a:spcPts val="600"/>
                </a:spcAft>
                <a:buFont typeface="Arial" panose="020B0604020202020204" pitchFamily="34" charset="0"/>
                <a:buChar char="•"/>
              </a:pPr>
              <a:r>
                <a:rPr lang="en-US" sz="1700" dirty="0">
                  <a:solidFill>
                    <a:schemeClr val="bg1">
                      <a:lumMod val="50000"/>
                    </a:schemeClr>
                  </a:solidFill>
                </a:rPr>
                <a:t>.NET Diagnostic Debug/Trace</a:t>
              </a:r>
            </a:p>
            <a:p>
              <a:pPr marL="342900" indent="-342900">
                <a:lnSpc>
                  <a:spcPct val="90000"/>
                </a:lnSpc>
                <a:spcBef>
                  <a:spcPct val="30000"/>
                </a:spcBef>
                <a:spcAft>
                  <a:spcPts val="600"/>
                </a:spcAft>
                <a:buFont typeface="Arial" panose="020B0604020202020204" pitchFamily="34" charset="0"/>
                <a:buChar char="•"/>
              </a:pPr>
              <a:r>
                <a:rPr lang="en-US" sz="1700" dirty="0">
                  <a:solidFill>
                    <a:schemeClr val="bg1">
                      <a:lumMod val="50000"/>
                    </a:schemeClr>
                  </a:solidFill>
                </a:rPr>
                <a:t>Custom</a:t>
              </a:r>
            </a:p>
          </p:txBody>
        </p:sp>
        <p:sp>
          <p:nvSpPr>
            <p:cNvPr id="19" name="Content Placeholder 2"/>
            <p:cNvSpPr txBox="1">
              <a:spLocks/>
            </p:cNvSpPr>
            <p:nvPr/>
          </p:nvSpPr>
          <p:spPr>
            <a:xfrm>
              <a:off x="5703476" y="1700784"/>
              <a:ext cx="5942184" cy="572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en-US" sz="1600" kern="1200" smtClean="0">
                  <a:solidFill>
                    <a:schemeClr val="bg1">
                      <a:lumMod val="50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en-US" sz="1400" kern="1200" smtClean="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en-US" sz="1200" kern="1200" smtClean="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en-US" sz="1100" kern="1200" smtClean="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en-US"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rgbClr val="DD462F"/>
                  </a:solidFill>
                </a:rPr>
                <a:t>Available Extensions:</a:t>
              </a:r>
              <a:endParaRPr lang="en-US" sz="2000" dirty="0">
                <a:solidFill>
                  <a:srgbClr val="DD462F"/>
                </a:solidFill>
              </a:endParaRPr>
            </a:p>
          </p:txBody>
        </p:sp>
      </p:grpSp>
      <p:sp>
        <p:nvSpPr>
          <p:cNvPr id="4" name="Rectangle 3"/>
          <p:cNvSpPr/>
          <p:nvPr/>
        </p:nvSpPr>
        <p:spPr>
          <a:xfrm>
            <a:off x="744134" y="1893343"/>
            <a:ext cx="4726854" cy="762000"/>
          </a:xfrm>
          <a:prstGeom prst="rect">
            <a:avLst/>
          </a:prstGeom>
          <a:solidFill>
            <a:srgbClr val="A5C4E9"/>
          </a:solidFill>
          <a:ln w="9525">
            <a:solidFill>
              <a:schemeClr val="bg1">
                <a:lumMod val="50000"/>
              </a:schemeClr>
            </a:solid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700" dirty="0" smtClean="0">
                <a:solidFill>
                  <a:schemeClr val="tx1">
                    <a:lumMod val="85000"/>
                    <a:lumOff val="15000"/>
                  </a:schemeClr>
                </a:solidFill>
              </a:rPr>
              <a:t>Application</a:t>
            </a:r>
            <a:endParaRPr lang="en-US" sz="1700" dirty="0">
              <a:solidFill>
                <a:schemeClr val="tx1">
                  <a:lumMod val="85000"/>
                  <a:lumOff val="15000"/>
                </a:schemeClr>
              </a:solidFill>
            </a:endParaRPr>
          </a:p>
        </p:txBody>
      </p:sp>
      <p:sp>
        <p:nvSpPr>
          <p:cNvPr id="5" name="Rectangle 4"/>
          <p:cNvSpPr/>
          <p:nvPr/>
        </p:nvSpPr>
        <p:spPr>
          <a:xfrm>
            <a:off x="744134" y="2655343"/>
            <a:ext cx="4726854" cy="761204"/>
          </a:xfrm>
          <a:prstGeom prst="rect">
            <a:avLst/>
          </a:prstGeom>
          <a:solidFill>
            <a:srgbClr val="A7C36F"/>
          </a:solidFill>
          <a:ln w="9525">
            <a:solidFill>
              <a:schemeClr val="bg1">
                <a:lumMod val="50000"/>
              </a:schemeClr>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r>
              <a:rPr lang="en-US" sz="1700" dirty="0" smtClean="0">
                <a:solidFill>
                  <a:schemeClr val="tx1">
                    <a:lumMod val="85000"/>
                    <a:lumOff val="15000"/>
                  </a:schemeClr>
                </a:solidFill>
              </a:rPr>
              <a:t>RI API</a:t>
            </a:r>
            <a:endParaRPr lang="en-US" sz="1700" dirty="0">
              <a:solidFill>
                <a:schemeClr val="tx1">
                  <a:lumMod val="85000"/>
                  <a:lumOff val="15000"/>
                </a:schemeClr>
              </a:solidFill>
            </a:endParaRPr>
          </a:p>
        </p:txBody>
      </p:sp>
      <p:grpSp>
        <p:nvGrpSpPr>
          <p:cNvPr id="22" name="Group 21"/>
          <p:cNvGrpSpPr/>
          <p:nvPr/>
        </p:nvGrpSpPr>
        <p:grpSpPr>
          <a:xfrm>
            <a:off x="744134" y="3415211"/>
            <a:ext cx="4726854" cy="1754041"/>
            <a:chOff x="604434" y="3415211"/>
            <a:chExt cx="4726854" cy="1754041"/>
          </a:xfrm>
        </p:grpSpPr>
        <p:sp>
          <p:nvSpPr>
            <p:cNvPr id="6" name="Rectangle 5"/>
            <p:cNvSpPr/>
            <p:nvPr/>
          </p:nvSpPr>
          <p:spPr>
            <a:xfrm>
              <a:off x="604434" y="3415211"/>
              <a:ext cx="4726854" cy="1754041"/>
            </a:xfrm>
            <a:prstGeom prst="rect">
              <a:avLst/>
            </a:prstGeom>
            <a:solidFill>
              <a:srgbClr val="E0E0E0"/>
            </a:solidFill>
            <a:ln w="9525">
              <a:solidFill>
                <a:schemeClr val="bg1">
                  <a:lumMod val="6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vert="horz" rtlCol="0" anchor="b" anchorCtr="0"/>
            <a:lstStyle/>
            <a:p>
              <a:r>
                <a:rPr lang="en-US" sz="1400" dirty="0" smtClean="0">
                  <a:solidFill>
                    <a:schemeClr val="tx1">
                      <a:lumMod val="85000"/>
                      <a:lumOff val="15000"/>
                    </a:schemeClr>
                  </a:solidFill>
                </a:rPr>
                <a:t>Listeners</a:t>
              </a:r>
              <a:endParaRPr lang="en-US" sz="1400" dirty="0">
                <a:solidFill>
                  <a:schemeClr val="tx1">
                    <a:lumMod val="85000"/>
                    <a:lumOff val="15000"/>
                  </a:schemeClr>
                </a:solidFill>
              </a:endParaRPr>
            </a:p>
          </p:txBody>
        </p:sp>
        <p:sp>
          <p:nvSpPr>
            <p:cNvPr id="7" name="Rectangle 6"/>
            <p:cNvSpPr/>
            <p:nvPr/>
          </p:nvSpPr>
          <p:spPr>
            <a:xfrm>
              <a:off x="835177" y="3581573"/>
              <a:ext cx="1005839" cy="551653"/>
            </a:xfrm>
            <a:prstGeom prst="rect">
              <a:avLst/>
            </a:prstGeom>
            <a:solidFill>
              <a:schemeClr val="accent2">
                <a:lumMod val="40000"/>
                <a:lumOff val="60000"/>
              </a:schemeClr>
            </a:solidFill>
            <a:ln w="9525">
              <a:solidFill>
                <a:schemeClr val="accent2">
                  <a:lumMod val="75000"/>
                </a:schemeClr>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solidFill>
                    <a:schemeClr val="tx1">
                      <a:lumMod val="85000"/>
                      <a:lumOff val="15000"/>
                    </a:schemeClr>
                  </a:solidFill>
                </a:rPr>
                <a:t>Live Viewer</a:t>
              </a:r>
              <a:endParaRPr lang="en-US" sz="1200" dirty="0">
                <a:solidFill>
                  <a:schemeClr val="tx1">
                    <a:lumMod val="85000"/>
                    <a:lumOff val="15000"/>
                  </a:schemeClr>
                </a:solidFill>
              </a:endParaRPr>
            </a:p>
          </p:txBody>
        </p:sp>
        <p:sp>
          <p:nvSpPr>
            <p:cNvPr id="8" name="Rectangle 7"/>
            <p:cNvSpPr/>
            <p:nvPr/>
          </p:nvSpPr>
          <p:spPr>
            <a:xfrm>
              <a:off x="1928207" y="3581573"/>
              <a:ext cx="1005839" cy="551653"/>
            </a:xfrm>
            <a:prstGeom prst="rect">
              <a:avLst/>
            </a:prstGeom>
            <a:solidFill>
              <a:schemeClr val="accent2">
                <a:lumMod val="40000"/>
                <a:lumOff val="60000"/>
              </a:schemeClr>
            </a:solidFill>
            <a:ln w="9525">
              <a:solidFill>
                <a:schemeClr val="accent2">
                  <a:lumMod val="75000"/>
                </a:schemeClr>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solidFill>
                    <a:schemeClr val="tx1">
                      <a:lumMod val="85000"/>
                      <a:lumOff val="15000"/>
                    </a:schemeClr>
                  </a:solidFill>
                </a:rPr>
                <a:t>Binary File</a:t>
              </a:r>
              <a:endParaRPr lang="en-US" sz="1200" dirty="0">
                <a:solidFill>
                  <a:schemeClr val="tx1">
                    <a:lumMod val="85000"/>
                    <a:lumOff val="15000"/>
                  </a:schemeClr>
                </a:solidFill>
              </a:endParaRPr>
            </a:p>
          </p:txBody>
        </p:sp>
        <p:sp>
          <p:nvSpPr>
            <p:cNvPr id="9" name="Rectangle 8"/>
            <p:cNvSpPr/>
            <p:nvPr/>
          </p:nvSpPr>
          <p:spPr>
            <a:xfrm>
              <a:off x="3021237" y="3581573"/>
              <a:ext cx="1005839" cy="551653"/>
            </a:xfrm>
            <a:prstGeom prst="rect">
              <a:avLst/>
            </a:prstGeom>
            <a:solidFill>
              <a:schemeClr val="accent2">
                <a:lumMod val="40000"/>
                <a:lumOff val="60000"/>
              </a:schemeClr>
            </a:solidFill>
            <a:ln w="9525">
              <a:solidFill>
                <a:schemeClr val="accent2">
                  <a:lumMod val="75000"/>
                </a:schemeClr>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solidFill>
                    <a:schemeClr val="tx1">
                      <a:lumMod val="85000"/>
                      <a:lumOff val="15000"/>
                    </a:schemeClr>
                  </a:solidFill>
                </a:rPr>
                <a:t>Text File</a:t>
              </a:r>
              <a:endParaRPr lang="en-US" sz="1200" dirty="0">
                <a:solidFill>
                  <a:schemeClr val="tx1">
                    <a:lumMod val="85000"/>
                    <a:lumOff val="15000"/>
                  </a:schemeClr>
                </a:solidFill>
              </a:endParaRPr>
            </a:p>
          </p:txBody>
        </p:sp>
        <p:sp>
          <p:nvSpPr>
            <p:cNvPr id="10" name="Rectangle 9"/>
            <p:cNvSpPr/>
            <p:nvPr/>
          </p:nvSpPr>
          <p:spPr>
            <a:xfrm>
              <a:off x="4114267" y="3581573"/>
              <a:ext cx="1005839" cy="551653"/>
            </a:xfrm>
            <a:prstGeom prst="rect">
              <a:avLst/>
            </a:prstGeom>
            <a:solidFill>
              <a:schemeClr val="accent2">
                <a:lumMod val="40000"/>
                <a:lumOff val="60000"/>
              </a:schemeClr>
            </a:solidFill>
            <a:ln w="9525">
              <a:solidFill>
                <a:schemeClr val="accent2">
                  <a:lumMod val="75000"/>
                </a:schemeClr>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solidFill>
                    <a:schemeClr val="tx1">
                      <a:lumMod val="85000"/>
                      <a:lumOff val="15000"/>
                    </a:schemeClr>
                  </a:solidFill>
                </a:rPr>
                <a:t>Console</a:t>
              </a:r>
              <a:endParaRPr lang="en-US" sz="1200" dirty="0">
                <a:solidFill>
                  <a:schemeClr val="tx1">
                    <a:lumMod val="85000"/>
                    <a:lumOff val="15000"/>
                  </a:schemeClr>
                </a:solidFill>
              </a:endParaRPr>
            </a:p>
          </p:txBody>
        </p:sp>
        <p:sp>
          <p:nvSpPr>
            <p:cNvPr id="11" name="Rectangle 10"/>
            <p:cNvSpPr/>
            <p:nvPr/>
          </p:nvSpPr>
          <p:spPr>
            <a:xfrm>
              <a:off x="835177" y="4246644"/>
              <a:ext cx="1005839" cy="551653"/>
            </a:xfrm>
            <a:prstGeom prst="rect">
              <a:avLst/>
            </a:prstGeom>
            <a:solidFill>
              <a:schemeClr val="accent2">
                <a:lumMod val="40000"/>
                <a:lumOff val="60000"/>
              </a:schemeClr>
            </a:solidFill>
            <a:ln w="9525">
              <a:solidFill>
                <a:schemeClr val="accent2">
                  <a:lumMod val="75000"/>
                </a:schemeClr>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solidFill>
                    <a:schemeClr val="tx1">
                      <a:lumMod val="85000"/>
                      <a:lumOff val="15000"/>
                    </a:schemeClr>
                  </a:solidFill>
                </a:rPr>
                <a:t>EventLog</a:t>
              </a:r>
              <a:endParaRPr lang="en-US" sz="1200" dirty="0">
                <a:solidFill>
                  <a:schemeClr val="tx1">
                    <a:lumMod val="85000"/>
                    <a:lumOff val="15000"/>
                  </a:schemeClr>
                </a:solidFill>
              </a:endParaRPr>
            </a:p>
          </p:txBody>
        </p:sp>
        <p:sp>
          <p:nvSpPr>
            <p:cNvPr id="12" name="Rectangle 11"/>
            <p:cNvSpPr/>
            <p:nvPr/>
          </p:nvSpPr>
          <p:spPr>
            <a:xfrm>
              <a:off x="1930384" y="4246644"/>
              <a:ext cx="1005839" cy="551653"/>
            </a:xfrm>
            <a:prstGeom prst="rect">
              <a:avLst/>
            </a:prstGeom>
            <a:solidFill>
              <a:schemeClr val="accent2">
                <a:lumMod val="40000"/>
                <a:lumOff val="60000"/>
              </a:schemeClr>
            </a:solidFill>
            <a:ln w="9525">
              <a:solidFill>
                <a:schemeClr val="accent2">
                  <a:lumMod val="75000"/>
                </a:schemeClr>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solidFill>
                    <a:schemeClr val="tx1">
                      <a:lumMod val="85000"/>
                      <a:lumOff val="15000"/>
                    </a:schemeClr>
                  </a:solidFill>
                </a:rPr>
                <a:t>Database</a:t>
              </a:r>
              <a:endParaRPr lang="en-US" sz="1200" dirty="0">
                <a:solidFill>
                  <a:schemeClr val="tx1">
                    <a:lumMod val="85000"/>
                    <a:lumOff val="15000"/>
                  </a:schemeClr>
                </a:solidFill>
              </a:endParaRPr>
            </a:p>
          </p:txBody>
        </p:sp>
        <p:sp>
          <p:nvSpPr>
            <p:cNvPr id="13" name="Rectangle 12"/>
            <p:cNvSpPr/>
            <p:nvPr/>
          </p:nvSpPr>
          <p:spPr>
            <a:xfrm>
              <a:off x="3011639" y="4246644"/>
              <a:ext cx="1005839" cy="551653"/>
            </a:xfrm>
            <a:prstGeom prst="rect">
              <a:avLst/>
            </a:prstGeom>
            <a:solidFill>
              <a:schemeClr val="accent2">
                <a:lumMod val="40000"/>
                <a:lumOff val="60000"/>
              </a:schemeClr>
            </a:solidFill>
            <a:ln w="9525">
              <a:solidFill>
                <a:schemeClr val="accent2">
                  <a:lumMod val="75000"/>
                </a:schemeClr>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solidFill>
                    <a:schemeClr val="tx1">
                      <a:lumMod val="85000"/>
                      <a:lumOff val="15000"/>
                    </a:schemeClr>
                  </a:solidFill>
                </a:rPr>
                <a:t>Router</a:t>
              </a:r>
              <a:endParaRPr lang="en-US" sz="1200" dirty="0">
                <a:solidFill>
                  <a:schemeClr val="tx1">
                    <a:lumMod val="85000"/>
                    <a:lumOff val="15000"/>
                  </a:schemeClr>
                </a:solidFill>
              </a:endParaRPr>
            </a:p>
          </p:txBody>
        </p:sp>
        <p:sp>
          <p:nvSpPr>
            <p:cNvPr id="14" name="Rectangle 13"/>
            <p:cNvSpPr/>
            <p:nvPr/>
          </p:nvSpPr>
          <p:spPr>
            <a:xfrm>
              <a:off x="4114267" y="4246644"/>
              <a:ext cx="1005839" cy="551653"/>
            </a:xfrm>
            <a:prstGeom prst="rect">
              <a:avLst/>
            </a:prstGeom>
            <a:solidFill>
              <a:schemeClr val="accent2">
                <a:lumMod val="60000"/>
                <a:lumOff val="40000"/>
              </a:schemeClr>
            </a:solidFill>
            <a:ln w="9525">
              <a:solidFill>
                <a:schemeClr val="accent2">
                  <a:lumMod val="75000"/>
                </a:schemeClr>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solidFill>
                    <a:schemeClr val="tx1">
                      <a:lumMod val="85000"/>
                      <a:lumOff val="15000"/>
                    </a:schemeClr>
                  </a:solidFill>
                </a:rPr>
                <a:t>Custom</a:t>
              </a:r>
              <a:endParaRPr lang="en-US" sz="1200" dirty="0">
                <a:solidFill>
                  <a:schemeClr val="tx1">
                    <a:lumMod val="85000"/>
                    <a:lumOff val="15000"/>
                  </a:schemeClr>
                </a:solidFill>
              </a:endParaRPr>
            </a:p>
          </p:txBody>
        </p:sp>
      </p:grpSp>
      <p:sp>
        <p:nvSpPr>
          <p:cNvPr id="16" name="Rectangle 15"/>
          <p:cNvSpPr/>
          <p:nvPr/>
        </p:nvSpPr>
        <p:spPr>
          <a:xfrm>
            <a:off x="3800002" y="2654547"/>
            <a:ext cx="1676400" cy="531254"/>
          </a:xfrm>
          <a:prstGeom prst="rect">
            <a:avLst/>
          </a:prstGeom>
          <a:solidFill>
            <a:schemeClr val="accent6">
              <a:lumMod val="20000"/>
              <a:lumOff val="80000"/>
            </a:schemeClr>
          </a:solidFill>
          <a:ln w="9525">
            <a:solidFill>
              <a:schemeClr val="bg1">
                <a:lumMod val="5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700" dirty="0" smtClean="0">
                <a:solidFill>
                  <a:schemeClr val="tx1">
                    <a:lumMod val="85000"/>
                    <a:lumOff val="15000"/>
                  </a:schemeClr>
                </a:solidFill>
              </a:rPr>
              <a:t>PostSharp</a:t>
            </a:r>
            <a:endParaRPr lang="en-US" sz="1700" dirty="0">
              <a:solidFill>
                <a:schemeClr val="tx1">
                  <a:lumMod val="85000"/>
                  <a:lumOff val="15000"/>
                </a:schemeClr>
              </a:solidFill>
            </a:endParaRPr>
          </a:p>
        </p:txBody>
      </p:sp>
      <p:sp>
        <p:nvSpPr>
          <p:cNvPr id="17" name="Rectangle 16"/>
          <p:cNvSpPr/>
          <p:nvPr/>
        </p:nvSpPr>
        <p:spPr>
          <a:xfrm>
            <a:off x="2118188" y="2654547"/>
            <a:ext cx="1676400" cy="531254"/>
          </a:xfrm>
          <a:prstGeom prst="rect">
            <a:avLst/>
          </a:prstGeom>
          <a:solidFill>
            <a:schemeClr val="accent5">
              <a:lumMod val="20000"/>
              <a:lumOff val="80000"/>
            </a:schemeClr>
          </a:solidFill>
          <a:ln w="9525">
            <a:solidFill>
              <a:schemeClr val="bg1">
                <a:lumMod val="50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700" dirty="0" smtClean="0">
                <a:solidFill>
                  <a:schemeClr val="tx1">
                    <a:lumMod val="85000"/>
                    <a:lumOff val="15000"/>
                  </a:schemeClr>
                </a:solidFill>
              </a:rPr>
              <a:t>Extensions</a:t>
            </a:r>
            <a:endParaRPr lang="en-US" sz="1700" dirty="0">
              <a:solidFill>
                <a:schemeClr val="tx1">
                  <a:lumMod val="85000"/>
                  <a:lumOff val="15000"/>
                </a:schemeClr>
              </a:solidFill>
            </a:endParaRPr>
          </a:p>
        </p:txBody>
      </p:sp>
      <p:grpSp>
        <p:nvGrpSpPr>
          <p:cNvPr id="24" name="Group 23"/>
          <p:cNvGrpSpPr/>
          <p:nvPr/>
        </p:nvGrpSpPr>
        <p:grpSpPr>
          <a:xfrm>
            <a:off x="6223000" y="5261675"/>
            <a:ext cx="5422660" cy="782105"/>
            <a:chOff x="5703476" y="1825625"/>
            <a:chExt cx="5942184" cy="782105"/>
          </a:xfrm>
        </p:grpSpPr>
        <p:sp>
          <p:nvSpPr>
            <p:cNvPr id="25" name="TextBox 24"/>
            <p:cNvSpPr txBox="1"/>
            <p:nvPr/>
          </p:nvSpPr>
          <p:spPr>
            <a:xfrm>
              <a:off x="5703476" y="2279948"/>
              <a:ext cx="5650325" cy="327782"/>
            </a:xfrm>
            <a:prstGeom prst="rect">
              <a:avLst/>
            </a:prstGeom>
            <a:noFill/>
          </p:spPr>
          <p:txBody>
            <a:bodyPr wrap="square" rtlCol="0">
              <a:spAutoFit/>
            </a:bodyPr>
            <a:lstStyle/>
            <a:p>
              <a:pPr marL="342900" indent="-342900">
                <a:lnSpc>
                  <a:spcPct val="90000"/>
                </a:lnSpc>
                <a:spcBef>
                  <a:spcPct val="30000"/>
                </a:spcBef>
                <a:buFont typeface="Arial" panose="020B0604020202020204" pitchFamily="34" charset="0"/>
                <a:buChar char="•"/>
              </a:pPr>
              <a:r>
                <a:rPr lang="en-US" sz="1700" dirty="0" smtClean="0">
                  <a:solidFill>
                    <a:schemeClr val="bg1">
                      <a:lumMod val="50000"/>
                    </a:schemeClr>
                  </a:solidFill>
                </a:rPr>
                <a:t>Email</a:t>
              </a:r>
              <a:endParaRPr lang="en-US" sz="1700" dirty="0">
                <a:solidFill>
                  <a:schemeClr val="bg1">
                    <a:lumMod val="50000"/>
                  </a:schemeClr>
                </a:solidFill>
              </a:endParaRPr>
            </a:p>
          </p:txBody>
        </p:sp>
        <p:sp>
          <p:nvSpPr>
            <p:cNvPr id="26" name="Content Placeholder 2"/>
            <p:cNvSpPr txBox="1">
              <a:spLocks/>
            </p:cNvSpPr>
            <p:nvPr/>
          </p:nvSpPr>
          <p:spPr>
            <a:xfrm>
              <a:off x="5703476" y="1825625"/>
              <a:ext cx="5942184" cy="572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en-US" sz="1600" kern="1200" smtClean="0">
                  <a:solidFill>
                    <a:schemeClr val="bg1">
                      <a:lumMod val="50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en-US" sz="1400" kern="1200" smtClean="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en-US" sz="1200" kern="1200" smtClean="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en-US" sz="1100" kern="1200" smtClean="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en-US"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rgbClr val="DD462F"/>
                  </a:solidFill>
                </a:rPr>
                <a:t>Other Listeners:</a:t>
              </a:r>
              <a:endParaRPr lang="en-US" sz="2000" dirty="0">
                <a:solidFill>
                  <a:srgbClr val="DD462F"/>
                </a:solidFill>
              </a:endParaRPr>
            </a:p>
          </p:txBody>
        </p:sp>
      </p:grpSp>
    </p:spTree>
    <p:extLst>
      <p:ext uri="{BB962C8B-B14F-4D97-AF65-F5344CB8AC3E}">
        <p14:creationId xmlns:p14="http://schemas.microsoft.com/office/powerpoint/2010/main" val="264835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a:t>
            </a:r>
            <a:endParaRPr lang="en-US" dirty="0"/>
          </a:p>
        </p:txBody>
      </p:sp>
      <p:sp>
        <p:nvSpPr>
          <p:cNvPr id="3" name="Text Placeholder 2"/>
          <p:cNvSpPr>
            <a:spLocks noGrp="1"/>
          </p:cNvSpPr>
          <p:nvPr>
            <p:ph type="body" idx="1"/>
          </p:nvPr>
        </p:nvSpPr>
        <p:spPr/>
        <p:txBody>
          <a:bodyPr/>
          <a:lstStyle/>
          <a:p>
            <a:r>
              <a:rPr lang="en-US" dirty="0" smtClean="0"/>
              <a:t>Sample using log4net, NLog and </a:t>
            </a:r>
            <a:r>
              <a:rPr lang="en-US" dirty="0" err="1" smtClean="0"/>
              <a:t>EntLib</a:t>
            </a:r>
            <a:r>
              <a:rPr lang="en-US" dirty="0" smtClean="0"/>
              <a:t> Logging Extensions</a:t>
            </a:r>
            <a:endParaRPr lang="en-US" dirty="0"/>
          </a:p>
        </p:txBody>
      </p:sp>
    </p:spTree>
    <p:extLst>
      <p:ext uri="{BB962C8B-B14F-4D97-AF65-F5344CB8AC3E}">
        <p14:creationId xmlns:p14="http://schemas.microsoft.com/office/powerpoint/2010/main" val="2462638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3</a:t>
            </a:r>
            <a:endParaRPr lang="en-US" dirty="0"/>
          </a:p>
        </p:txBody>
      </p:sp>
      <p:sp>
        <p:nvSpPr>
          <p:cNvPr id="3" name="Text Placeholder 2"/>
          <p:cNvSpPr>
            <a:spLocks noGrp="1"/>
          </p:cNvSpPr>
          <p:nvPr>
            <p:ph type="body" idx="1"/>
          </p:nvPr>
        </p:nvSpPr>
        <p:spPr/>
        <p:txBody>
          <a:bodyPr/>
          <a:lstStyle/>
          <a:p>
            <a:r>
              <a:rPr lang="en-US" dirty="0" smtClean="0"/>
              <a:t>Live Messaging Native API</a:t>
            </a:r>
            <a:endParaRPr lang="en-US" dirty="0"/>
          </a:p>
        </p:txBody>
      </p:sp>
    </p:spTree>
    <p:extLst>
      <p:ext uri="{BB962C8B-B14F-4D97-AF65-F5344CB8AC3E}">
        <p14:creationId xmlns:p14="http://schemas.microsoft.com/office/powerpoint/2010/main" val="1766024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4</a:t>
            </a:r>
            <a:endParaRPr lang="en-US" dirty="0"/>
          </a:p>
        </p:txBody>
      </p:sp>
      <p:sp>
        <p:nvSpPr>
          <p:cNvPr id="3" name="Text Placeholder 2"/>
          <p:cNvSpPr>
            <a:spLocks noGrp="1"/>
          </p:cNvSpPr>
          <p:nvPr>
            <p:ph type="body" idx="1"/>
          </p:nvPr>
        </p:nvSpPr>
        <p:spPr/>
        <p:txBody>
          <a:bodyPr/>
          <a:lstStyle/>
          <a:p>
            <a:r>
              <a:rPr lang="en-US" dirty="0" smtClean="0"/>
              <a:t>Sample AOP with PostSharp Extension</a:t>
            </a:r>
            <a:endParaRPr lang="en-US" dirty="0"/>
          </a:p>
        </p:txBody>
      </p:sp>
    </p:spTree>
    <p:extLst>
      <p:ext uri="{BB962C8B-B14F-4D97-AF65-F5344CB8AC3E}">
        <p14:creationId xmlns:p14="http://schemas.microsoft.com/office/powerpoint/2010/main" val="1770266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5</a:t>
            </a:r>
            <a:endParaRPr lang="en-US" dirty="0"/>
          </a:p>
        </p:txBody>
      </p:sp>
      <p:sp>
        <p:nvSpPr>
          <p:cNvPr id="3" name="Text Placeholder 2"/>
          <p:cNvSpPr>
            <a:spLocks noGrp="1"/>
          </p:cNvSpPr>
          <p:nvPr>
            <p:ph type="body" idx="1"/>
          </p:nvPr>
        </p:nvSpPr>
        <p:spPr/>
        <p:txBody>
          <a:bodyPr/>
          <a:lstStyle/>
          <a:p>
            <a:r>
              <a:rPr lang="en-US" dirty="0" smtClean="0"/>
              <a:t>Demonstrate Listeners and Configuration</a:t>
            </a:r>
            <a:endParaRPr lang="en-US" dirty="0"/>
          </a:p>
        </p:txBody>
      </p:sp>
    </p:spTree>
    <p:extLst>
      <p:ext uri="{BB962C8B-B14F-4D97-AF65-F5344CB8AC3E}">
        <p14:creationId xmlns:p14="http://schemas.microsoft.com/office/powerpoint/2010/main" val="2568311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ReflectInsight – Configuration Editor</a:t>
            </a:r>
            <a:endParaRPr lang="en-US" dirty="0"/>
          </a:p>
        </p:txBody>
      </p:sp>
      <p:sp>
        <p:nvSpPr>
          <p:cNvPr id="3" name="Content Placeholder 2"/>
          <p:cNvSpPr>
            <a:spLocks noGrp="1"/>
          </p:cNvSpPr>
          <p:nvPr>
            <p:ph idx="1"/>
          </p:nvPr>
        </p:nvSpPr>
        <p:spPr>
          <a:xfrm>
            <a:off x="850392" y="2267712"/>
            <a:ext cx="4167753" cy="4351338"/>
          </a:xfrm>
        </p:spPr>
        <p:txBody>
          <a:bodyPr/>
          <a:lstStyle/>
          <a:p>
            <a:pPr marL="285750" indent="-285750">
              <a:lnSpc>
                <a:spcPct val="100000"/>
              </a:lnSpc>
              <a:spcAft>
                <a:spcPts val="600"/>
              </a:spcAft>
              <a:buFont typeface="Arial" panose="020B0604020202020204" pitchFamily="34" charset="0"/>
              <a:buChar char="•"/>
            </a:pPr>
            <a:r>
              <a:rPr lang="en-US" dirty="0" smtClean="0"/>
              <a:t>User friendly method for configuration</a:t>
            </a:r>
          </a:p>
          <a:p>
            <a:pPr marL="285750" indent="-285750">
              <a:lnSpc>
                <a:spcPct val="100000"/>
              </a:lnSpc>
              <a:spcAft>
                <a:spcPts val="600"/>
              </a:spcAft>
              <a:buFont typeface="Arial" panose="020B0604020202020204" pitchFamily="34" charset="0"/>
              <a:buChar char="•"/>
            </a:pPr>
            <a:r>
              <a:rPr lang="en-US" dirty="0" smtClean="0"/>
              <a:t>No need to deal with messy XML files</a:t>
            </a:r>
          </a:p>
          <a:p>
            <a:pPr marL="285750" indent="-285750">
              <a:lnSpc>
                <a:spcPct val="100000"/>
              </a:lnSpc>
              <a:spcAft>
                <a:spcPts val="600"/>
              </a:spcAft>
              <a:buFont typeface="Arial" panose="020B0604020202020204" pitchFamily="34" charset="0"/>
              <a:buChar char="•"/>
            </a:pPr>
            <a:r>
              <a:rPr lang="en-US" dirty="0" smtClean="0"/>
              <a:t>Simplifies configuration</a:t>
            </a:r>
          </a:p>
          <a:p>
            <a:pPr marL="285750" indent="-285750">
              <a:lnSpc>
                <a:spcPct val="100000"/>
              </a:lnSpc>
              <a:spcAft>
                <a:spcPts val="600"/>
              </a:spcAft>
              <a:buFont typeface="Arial" panose="020B0604020202020204" pitchFamily="34" charset="0"/>
              <a:buChar char="•"/>
            </a:pPr>
            <a:r>
              <a:rPr lang="en-US" dirty="0" smtClean="0"/>
              <a:t>Detailed help panel explaining settings</a:t>
            </a:r>
          </a:p>
          <a:p>
            <a:pPr marL="285750" indent="-285750">
              <a:lnSpc>
                <a:spcPct val="100000"/>
              </a:lnSpc>
              <a:spcAft>
                <a:spcPts val="600"/>
              </a:spcAft>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5679830" y="1549617"/>
            <a:ext cx="6183292" cy="5016798"/>
          </a:xfrm>
          <a:prstGeom prst="rect">
            <a:avLst/>
          </a:prstGeom>
        </p:spPr>
      </p:pic>
      <p:sp>
        <p:nvSpPr>
          <p:cNvPr id="5" name="Content Placeholder 2"/>
          <p:cNvSpPr txBox="1">
            <a:spLocks/>
          </p:cNvSpPr>
          <p:nvPr/>
        </p:nvSpPr>
        <p:spPr>
          <a:xfrm>
            <a:off x="603504" y="1700784"/>
            <a:ext cx="4025660" cy="572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en-US" sz="1600" kern="1200" smtClean="0">
                <a:solidFill>
                  <a:schemeClr val="bg1">
                    <a:lumMod val="50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en-US" sz="1400" kern="1200" smtClean="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en-US" sz="1200" kern="1200" smtClean="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en-US" sz="1100" kern="1200" smtClean="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en-US"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rgbClr val="DD462F"/>
                </a:solidFill>
              </a:rPr>
              <a:t>Features:</a:t>
            </a:r>
            <a:endParaRPr lang="en-US" sz="2000" dirty="0">
              <a:solidFill>
                <a:srgbClr val="DD462F"/>
              </a:solidFill>
            </a:endParaRPr>
          </a:p>
        </p:txBody>
      </p:sp>
    </p:spTree>
    <p:extLst>
      <p:ext uri="{BB962C8B-B14F-4D97-AF65-F5344CB8AC3E}">
        <p14:creationId xmlns:p14="http://schemas.microsoft.com/office/powerpoint/2010/main" val="2889534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ReflectInsight – Router Service</a:t>
            </a:r>
            <a:endParaRPr lang="en-US" dirty="0"/>
          </a:p>
        </p:txBody>
      </p:sp>
      <p:grpSp>
        <p:nvGrpSpPr>
          <p:cNvPr id="59" name="Group 58"/>
          <p:cNvGrpSpPr/>
          <p:nvPr/>
        </p:nvGrpSpPr>
        <p:grpSpPr>
          <a:xfrm>
            <a:off x="2588649" y="4283817"/>
            <a:ext cx="2590800" cy="394569"/>
            <a:chOff x="1981200" y="2791044"/>
            <a:chExt cx="2590800" cy="394569"/>
          </a:xfrm>
        </p:grpSpPr>
        <p:sp>
          <p:nvSpPr>
            <p:cNvPr id="60" name="Rectangle 59"/>
            <p:cNvSpPr/>
            <p:nvPr/>
          </p:nvSpPr>
          <p:spPr>
            <a:xfrm>
              <a:off x="1981200" y="2791044"/>
              <a:ext cx="2590800" cy="394569"/>
            </a:xfrm>
            <a:prstGeom prst="rect">
              <a:avLst/>
            </a:prstGeom>
            <a:solidFill>
              <a:srgbClr val="E0E0E0"/>
            </a:solidFill>
            <a:ln w="3175" cap="flat" cmpd="sng" algn="ctr">
              <a:solidFill>
                <a:sysClr val="window" lastClr="FFFFFF">
                  <a:lumMod val="65000"/>
                </a:sysClr>
              </a:solidFill>
              <a:prstDash val="solid"/>
            </a:ln>
            <a:effectLst>
              <a:outerShdw blurRad="40000" dist="20000" dir="5400000" rotWithShape="0">
                <a:srgbClr val="000000">
                  <a:alpha val="38000"/>
                </a:srgbClr>
              </a:outerShdw>
            </a:effectLst>
          </p:spPr>
          <p:txBody>
            <a:bodyPr vert="horz" rtlCol="0" anchor="b"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Readers</a:t>
              </a:r>
            </a:p>
          </p:txBody>
        </p:sp>
        <p:sp>
          <p:nvSpPr>
            <p:cNvPr id="61" name="Rectangle 60"/>
            <p:cNvSpPr/>
            <p:nvPr/>
          </p:nvSpPr>
          <p:spPr>
            <a:xfrm>
              <a:off x="2154864" y="2866771"/>
              <a:ext cx="510591" cy="138545"/>
            </a:xfrm>
            <a:prstGeom prst="rect">
              <a:avLst/>
            </a:prstGeom>
            <a:solidFill>
              <a:srgbClr val="C0504D">
                <a:lumMod val="20000"/>
                <a:lumOff val="80000"/>
              </a:srgbClr>
            </a:solidFill>
            <a:ln w="317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a:rPr>
                <a:t>TCP/IP </a:t>
              </a:r>
            </a:p>
          </p:txBody>
        </p:sp>
        <p:sp>
          <p:nvSpPr>
            <p:cNvPr id="62" name="Rectangle 61"/>
            <p:cNvSpPr/>
            <p:nvPr/>
          </p:nvSpPr>
          <p:spPr>
            <a:xfrm>
              <a:off x="2733881" y="2866771"/>
              <a:ext cx="510591" cy="138545"/>
            </a:xfrm>
            <a:prstGeom prst="rect">
              <a:avLst/>
            </a:prstGeom>
            <a:solidFill>
              <a:srgbClr val="C0504D">
                <a:lumMod val="20000"/>
                <a:lumOff val="80000"/>
              </a:srgbClr>
            </a:solidFill>
            <a:ln w="317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a:rPr>
                <a:t>RMQ </a:t>
              </a:r>
            </a:p>
          </p:txBody>
        </p:sp>
        <p:sp>
          <p:nvSpPr>
            <p:cNvPr id="63" name="Rectangle 62"/>
            <p:cNvSpPr/>
            <p:nvPr/>
          </p:nvSpPr>
          <p:spPr>
            <a:xfrm>
              <a:off x="3320673" y="2865529"/>
              <a:ext cx="510591" cy="138545"/>
            </a:xfrm>
            <a:prstGeom prst="rect">
              <a:avLst/>
            </a:prstGeom>
            <a:solidFill>
              <a:srgbClr val="C0504D">
                <a:lumMod val="20000"/>
                <a:lumOff val="80000"/>
              </a:srgbClr>
            </a:solidFill>
            <a:ln w="317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a:rPr>
                <a:t>MSMQ </a:t>
              </a:r>
            </a:p>
          </p:txBody>
        </p:sp>
        <p:sp>
          <p:nvSpPr>
            <p:cNvPr id="64" name="Rectangle 63"/>
            <p:cNvSpPr/>
            <p:nvPr/>
          </p:nvSpPr>
          <p:spPr>
            <a:xfrm>
              <a:off x="3907464" y="2865528"/>
              <a:ext cx="510591" cy="138545"/>
            </a:xfrm>
            <a:prstGeom prst="rect">
              <a:avLst/>
            </a:prstGeom>
            <a:solidFill>
              <a:srgbClr val="C0504D">
                <a:lumMod val="20000"/>
                <a:lumOff val="80000"/>
              </a:srgbClr>
            </a:solidFill>
            <a:ln w="317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solidFill>
                  <a:effectLst/>
                  <a:uLnTx/>
                  <a:uFillTx/>
                  <a:latin typeface="Calibri"/>
                </a:rPr>
                <a:t>Custom</a:t>
              </a:r>
            </a:p>
          </p:txBody>
        </p:sp>
      </p:grpSp>
      <p:grpSp>
        <p:nvGrpSpPr>
          <p:cNvPr id="65" name="Group 64"/>
          <p:cNvGrpSpPr/>
          <p:nvPr/>
        </p:nvGrpSpPr>
        <p:grpSpPr>
          <a:xfrm>
            <a:off x="2588649" y="4671702"/>
            <a:ext cx="2590800" cy="1224769"/>
            <a:chOff x="1981200" y="3186880"/>
            <a:chExt cx="2590800" cy="1224769"/>
          </a:xfrm>
        </p:grpSpPr>
        <p:sp>
          <p:nvSpPr>
            <p:cNvPr id="66" name="Rectangle 65"/>
            <p:cNvSpPr/>
            <p:nvPr/>
          </p:nvSpPr>
          <p:spPr>
            <a:xfrm>
              <a:off x="1981200" y="3186880"/>
              <a:ext cx="2590800" cy="268609"/>
            </a:xfrm>
            <a:prstGeom prst="rect">
              <a:avLst/>
            </a:prstGeom>
            <a:solidFill>
              <a:srgbClr val="9BBB59">
                <a:lumMod val="40000"/>
                <a:lumOff val="60000"/>
              </a:srgbClr>
            </a:solidFill>
            <a:ln w="3175" cap="flat" cmpd="sng" algn="ctr">
              <a:solidFill>
                <a:sysClr val="window" lastClr="FFFFFF">
                  <a:lumMod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Router Service</a:t>
              </a:r>
            </a:p>
          </p:txBody>
        </p:sp>
        <p:sp>
          <p:nvSpPr>
            <p:cNvPr id="67" name="Rectangle 66"/>
            <p:cNvSpPr/>
            <p:nvPr/>
          </p:nvSpPr>
          <p:spPr>
            <a:xfrm>
              <a:off x="1981200" y="3449397"/>
              <a:ext cx="2590800" cy="268329"/>
            </a:xfrm>
            <a:prstGeom prst="rect">
              <a:avLst/>
            </a:prstGeom>
            <a:solidFill>
              <a:srgbClr val="A7C36F"/>
            </a:solidFill>
            <a:ln w="3175" cap="flat" cmpd="sng" algn="ctr">
              <a:solidFill>
                <a:sysClr val="window" lastClr="FFFFFF">
                  <a:lumMod val="50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RI API</a:t>
              </a:r>
            </a:p>
          </p:txBody>
        </p:sp>
        <p:sp>
          <p:nvSpPr>
            <p:cNvPr id="68" name="Rectangle 67"/>
            <p:cNvSpPr/>
            <p:nvPr/>
          </p:nvSpPr>
          <p:spPr>
            <a:xfrm>
              <a:off x="1981200" y="3717140"/>
              <a:ext cx="2590800" cy="694509"/>
            </a:xfrm>
            <a:prstGeom prst="rect">
              <a:avLst/>
            </a:prstGeom>
            <a:solidFill>
              <a:srgbClr val="E0E0E0"/>
            </a:solidFill>
            <a:ln w="3175" cap="flat" cmpd="sng" algn="ctr">
              <a:solidFill>
                <a:sysClr val="window" lastClr="FFFFFF">
                  <a:lumMod val="65000"/>
                </a:sysClr>
              </a:solidFill>
              <a:prstDash val="solid"/>
            </a:ln>
            <a:effectLst>
              <a:outerShdw blurRad="40000" dist="20000" dir="5400000" rotWithShape="0">
                <a:srgbClr val="000000">
                  <a:alpha val="38000"/>
                </a:srgbClr>
              </a:outerShdw>
            </a:effectLst>
          </p:spPr>
          <p:txBody>
            <a:bodyPr vert="horz" rtlCol="0" anchor="b"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Listeners</a:t>
              </a:r>
            </a:p>
          </p:txBody>
        </p:sp>
        <p:sp>
          <p:nvSpPr>
            <p:cNvPr id="69" name="Rectangle 68"/>
            <p:cNvSpPr/>
            <p:nvPr/>
          </p:nvSpPr>
          <p:spPr>
            <a:xfrm>
              <a:off x="2089296" y="3816350"/>
              <a:ext cx="571500" cy="194461"/>
            </a:xfrm>
            <a:prstGeom prst="rect">
              <a:avLst/>
            </a:prstGeom>
            <a:solidFill>
              <a:srgbClr val="F79646">
                <a:lumMod val="40000"/>
                <a:lumOff val="6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Live Viewer</a:t>
              </a:r>
            </a:p>
          </p:txBody>
        </p:sp>
        <p:sp>
          <p:nvSpPr>
            <p:cNvPr id="70" name="Rectangle 69"/>
            <p:cNvSpPr/>
            <p:nvPr/>
          </p:nvSpPr>
          <p:spPr>
            <a:xfrm>
              <a:off x="2697175" y="3816350"/>
              <a:ext cx="571500" cy="194461"/>
            </a:xfrm>
            <a:prstGeom prst="rect">
              <a:avLst/>
            </a:prstGeom>
            <a:solidFill>
              <a:srgbClr val="F79646">
                <a:lumMod val="40000"/>
                <a:lumOff val="6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Binary File</a:t>
              </a:r>
            </a:p>
          </p:txBody>
        </p:sp>
        <p:sp>
          <p:nvSpPr>
            <p:cNvPr id="71" name="Rectangle 70"/>
            <p:cNvSpPr/>
            <p:nvPr/>
          </p:nvSpPr>
          <p:spPr>
            <a:xfrm>
              <a:off x="3309839" y="3816350"/>
              <a:ext cx="571500" cy="194461"/>
            </a:xfrm>
            <a:prstGeom prst="rect">
              <a:avLst/>
            </a:prstGeom>
            <a:solidFill>
              <a:srgbClr val="F79646">
                <a:lumMod val="40000"/>
                <a:lumOff val="6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Text File</a:t>
              </a:r>
            </a:p>
          </p:txBody>
        </p:sp>
        <p:sp>
          <p:nvSpPr>
            <p:cNvPr id="72" name="Rectangle 71"/>
            <p:cNvSpPr/>
            <p:nvPr/>
          </p:nvSpPr>
          <p:spPr>
            <a:xfrm>
              <a:off x="3918406" y="3816350"/>
              <a:ext cx="571500" cy="194461"/>
            </a:xfrm>
            <a:prstGeom prst="rect">
              <a:avLst/>
            </a:prstGeom>
            <a:solidFill>
              <a:srgbClr val="F79646">
                <a:lumMod val="40000"/>
                <a:lumOff val="6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Console</a:t>
              </a:r>
            </a:p>
          </p:txBody>
        </p:sp>
        <p:sp>
          <p:nvSpPr>
            <p:cNvPr id="73" name="Rectangle 72"/>
            <p:cNvSpPr/>
            <p:nvPr/>
          </p:nvSpPr>
          <p:spPr>
            <a:xfrm>
              <a:off x="2089296" y="4039697"/>
              <a:ext cx="571500" cy="194461"/>
            </a:xfrm>
            <a:prstGeom prst="rect">
              <a:avLst/>
            </a:prstGeom>
            <a:solidFill>
              <a:srgbClr val="F79646">
                <a:lumMod val="40000"/>
                <a:lumOff val="6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EventLog</a:t>
              </a:r>
            </a:p>
          </p:txBody>
        </p:sp>
        <p:sp>
          <p:nvSpPr>
            <p:cNvPr id="74" name="Rectangle 73"/>
            <p:cNvSpPr/>
            <p:nvPr/>
          </p:nvSpPr>
          <p:spPr>
            <a:xfrm>
              <a:off x="2698318" y="4039697"/>
              <a:ext cx="571500" cy="194461"/>
            </a:xfrm>
            <a:prstGeom prst="rect">
              <a:avLst/>
            </a:prstGeom>
            <a:solidFill>
              <a:srgbClr val="F79646">
                <a:lumMod val="40000"/>
                <a:lumOff val="6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Database</a:t>
              </a:r>
            </a:p>
          </p:txBody>
        </p:sp>
        <p:sp>
          <p:nvSpPr>
            <p:cNvPr id="75" name="Rectangle 74"/>
            <p:cNvSpPr/>
            <p:nvPr/>
          </p:nvSpPr>
          <p:spPr>
            <a:xfrm>
              <a:off x="3308806" y="4039697"/>
              <a:ext cx="571500" cy="194461"/>
            </a:xfrm>
            <a:prstGeom prst="rect">
              <a:avLst/>
            </a:prstGeom>
            <a:solidFill>
              <a:srgbClr val="F79646">
                <a:lumMod val="40000"/>
                <a:lumOff val="6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Router</a:t>
              </a:r>
            </a:p>
          </p:txBody>
        </p:sp>
        <p:sp>
          <p:nvSpPr>
            <p:cNvPr id="76" name="Rectangle 75"/>
            <p:cNvSpPr/>
            <p:nvPr/>
          </p:nvSpPr>
          <p:spPr>
            <a:xfrm>
              <a:off x="3918406" y="4039697"/>
              <a:ext cx="571500" cy="194461"/>
            </a:xfrm>
            <a:prstGeom prst="rect">
              <a:avLst/>
            </a:prstGeom>
            <a:solidFill>
              <a:srgbClr val="F79646">
                <a:lumMod val="60000"/>
                <a:lumOff val="4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Custom</a:t>
              </a:r>
            </a:p>
          </p:txBody>
        </p:sp>
      </p:grpSp>
      <p:sp>
        <p:nvSpPr>
          <p:cNvPr id="77" name="Rectangle 76"/>
          <p:cNvSpPr/>
          <p:nvPr/>
        </p:nvSpPr>
        <p:spPr>
          <a:xfrm>
            <a:off x="2480744" y="4007373"/>
            <a:ext cx="2836312" cy="2057400"/>
          </a:xfrm>
          <a:prstGeom prst="rect">
            <a:avLst/>
          </a:prstGeom>
          <a:noFill/>
          <a:ln w="6350" cap="flat" cmpd="sng" algn="ctr">
            <a:solidFill>
              <a:srgbClr val="4F81BD">
                <a:shade val="50000"/>
              </a:srgbClr>
            </a:solidFill>
            <a:prstDash val="lg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black">
                    <a:lumMod val="85000"/>
                    <a:lumOff val="15000"/>
                  </a:prstClr>
                </a:solidFill>
                <a:effectLst/>
                <a:uLnTx/>
                <a:uFillTx/>
                <a:latin typeface="Calibri"/>
              </a:rPr>
              <a:t>Machine C</a:t>
            </a:r>
          </a:p>
        </p:txBody>
      </p:sp>
      <p:grpSp>
        <p:nvGrpSpPr>
          <p:cNvPr id="78" name="Group 77"/>
          <p:cNvGrpSpPr/>
          <p:nvPr/>
        </p:nvGrpSpPr>
        <p:grpSpPr>
          <a:xfrm>
            <a:off x="718842" y="1873773"/>
            <a:ext cx="2877842" cy="1696370"/>
            <a:chOff x="322558" y="457200"/>
            <a:chExt cx="2877842" cy="1696370"/>
          </a:xfrm>
        </p:grpSpPr>
        <p:sp>
          <p:nvSpPr>
            <p:cNvPr id="79" name="Rectangle 78"/>
            <p:cNvSpPr/>
            <p:nvPr/>
          </p:nvSpPr>
          <p:spPr>
            <a:xfrm>
              <a:off x="454318" y="787319"/>
              <a:ext cx="2593254" cy="268609"/>
            </a:xfrm>
            <a:prstGeom prst="rect">
              <a:avLst/>
            </a:prstGeom>
            <a:solidFill>
              <a:srgbClr val="A5C4E9"/>
            </a:solidFill>
            <a:ln w="3175" cap="flat" cmpd="sng" algn="ctr">
              <a:solidFill>
                <a:sysClr val="window" lastClr="FFFFFF">
                  <a:lumMod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Application</a:t>
              </a:r>
            </a:p>
          </p:txBody>
        </p:sp>
        <p:sp>
          <p:nvSpPr>
            <p:cNvPr id="80" name="Rectangle 79"/>
            <p:cNvSpPr/>
            <p:nvPr/>
          </p:nvSpPr>
          <p:spPr>
            <a:xfrm>
              <a:off x="454318" y="1049836"/>
              <a:ext cx="2593254" cy="268329"/>
            </a:xfrm>
            <a:prstGeom prst="rect">
              <a:avLst/>
            </a:prstGeom>
            <a:solidFill>
              <a:srgbClr val="A7C36F"/>
            </a:solidFill>
            <a:ln w="3175" cap="flat" cmpd="sng" algn="ctr">
              <a:solidFill>
                <a:sysClr val="window" lastClr="FFFFFF">
                  <a:lumMod val="50000"/>
                </a:sys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RI API</a:t>
              </a:r>
            </a:p>
          </p:txBody>
        </p:sp>
        <p:sp>
          <p:nvSpPr>
            <p:cNvPr id="81" name="Rectangle 80"/>
            <p:cNvSpPr/>
            <p:nvPr/>
          </p:nvSpPr>
          <p:spPr>
            <a:xfrm>
              <a:off x="454318" y="1317579"/>
              <a:ext cx="2593254" cy="694509"/>
            </a:xfrm>
            <a:prstGeom prst="rect">
              <a:avLst/>
            </a:prstGeom>
            <a:solidFill>
              <a:srgbClr val="E0E0E0"/>
            </a:solidFill>
            <a:ln w="3175" cap="flat" cmpd="sng" algn="ctr">
              <a:solidFill>
                <a:sysClr val="window" lastClr="FFFFFF">
                  <a:lumMod val="65000"/>
                </a:sysClr>
              </a:solidFill>
              <a:prstDash val="solid"/>
            </a:ln>
            <a:effectLst>
              <a:outerShdw blurRad="40000" dist="20000" dir="5400000" rotWithShape="0">
                <a:srgbClr val="000000">
                  <a:alpha val="38000"/>
                </a:srgbClr>
              </a:outerShdw>
            </a:effectLst>
          </p:spPr>
          <p:txBody>
            <a:bodyPr vert="horz" rtlCol="0" anchor="b"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Listeners</a:t>
              </a:r>
            </a:p>
          </p:txBody>
        </p:sp>
        <p:sp>
          <p:nvSpPr>
            <p:cNvPr id="82" name="Rectangle 81"/>
            <p:cNvSpPr/>
            <p:nvPr/>
          </p:nvSpPr>
          <p:spPr>
            <a:xfrm>
              <a:off x="549498" y="1416789"/>
              <a:ext cx="571500" cy="194461"/>
            </a:xfrm>
            <a:prstGeom prst="rect">
              <a:avLst/>
            </a:prstGeom>
            <a:solidFill>
              <a:srgbClr val="F79646">
                <a:lumMod val="40000"/>
                <a:lumOff val="6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Live Viewer</a:t>
              </a:r>
            </a:p>
          </p:txBody>
        </p:sp>
        <p:sp>
          <p:nvSpPr>
            <p:cNvPr id="83" name="Rectangle 82"/>
            <p:cNvSpPr/>
            <p:nvPr/>
          </p:nvSpPr>
          <p:spPr>
            <a:xfrm>
              <a:off x="1157377" y="1416789"/>
              <a:ext cx="571500" cy="194461"/>
            </a:xfrm>
            <a:prstGeom prst="rect">
              <a:avLst/>
            </a:prstGeom>
            <a:solidFill>
              <a:srgbClr val="F79646">
                <a:lumMod val="40000"/>
                <a:lumOff val="6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Binary File</a:t>
              </a:r>
            </a:p>
          </p:txBody>
        </p:sp>
        <p:sp>
          <p:nvSpPr>
            <p:cNvPr id="84" name="Rectangle 83"/>
            <p:cNvSpPr/>
            <p:nvPr/>
          </p:nvSpPr>
          <p:spPr>
            <a:xfrm>
              <a:off x="1770041" y="1416789"/>
              <a:ext cx="571500" cy="194461"/>
            </a:xfrm>
            <a:prstGeom prst="rect">
              <a:avLst/>
            </a:prstGeom>
            <a:solidFill>
              <a:srgbClr val="F79646">
                <a:lumMod val="40000"/>
                <a:lumOff val="6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Text File</a:t>
              </a:r>
            </a:p>
          </p:txBody>
        </p:sp>
        <p:sp>
          <p:nvSpPr>
            <p:cNvPr id="85" name="Rectangle 84"/>
            <p:cNvSpPr/>
            <p:nvPr/>
          </p:nvSpPr>
          <p:spPr>
            <a:xfrm>
              <a:off x="2378608" y="1416789"/>
              <a:ext cx="571500" cy="194461"/>
            </a:xfrm>
            <a:prstGeom prst="rect">
              <a:avLst/>
            </a:prstGeom>
            <a:solidFill>
              <a:srgbClr val="F79646">
                <a:lumMod val="40000"/>
                <a:lumOff val="6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Console</a:t>
              </a:r>
            </a:p>
          </p:txBody>
        </p:sp>
        <p:sp>
          <p:nvSpPr>
            <p:cNvPr id="86" name="Rectangle 85"/>
            <p:cNvSpPr/>
            <p:nvPr/>
          </p:nvSpPr>
          <p:spPr>
            <a:xfrm>
              <a:off x="549498" y="1640136"/>
              <a:ext cx="571500" cy="194461"/>
            </a:xfrm>
            <a:prstGeom prst="rect">
              <a:avLst/>
            </a:prstGeom>
            <a:solidFill>
              <a:srgbClr val="F79646">
                <a:lumMod val="40000"/>
                <a:lumOff val="6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EventLog</a:t>
              </a:r>
            </a:p>
          </p:txBody>
        </p:sp>
        <p:sp>
          <p:nvSpPr>
            <p:cNvPr id="87" name="Rectangle 86"/>
            <p:cNvSpPr/>
            <p:nvPr/>
          </p:nvSpPr>
          <p:spPr>
            <a:xfrm>
              <a:off x="1158520" y="1640136"/>
              <a:ext cx="571500" cy="194461"/>
            </a:xfrm>
            <a:prstGeom prst="rect">
              <a:avLst/>
            </a:prstGeom>
            <a:solidFill>
              <a:srgbClr val="F79646">
                <a:lumMod val="40000"/>
                <a:lumOff val="6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Database</a:t>
              </a:r>
            </a:p>
          </p:txBody>
        </p:sp>
        <p:sp>
          <p:nvSpPr>
            <p:cNvPr id="88" name="Rectangle 87"/>
            <p:cNvSpPr/>
            <p:nvPr/>
          </p:nvSpPr>
          <p:spPr>
            <a:xfrm>
              <a:off x="1769008" y="1640136"/>
              <a:ext cx="571500" cy="194461"/>
            </a:xfrm>
            <a:prstGeom prst="rect">
              <a:avLst/>
            </a:prstGeom>
            <a:solidFill>
              <a:srgbClr val="F79646">
                <a:lumMod val="40000"/>
                <a:lumOff val="6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Router</a:t>
              </a:r>
            </a:p>
          </p:txBody>
        </p:sp>
        <p:sp>
          <p:nvSpPr>
            <p:cNvPr id="89" name="Rectangle 88"/>
            <p:cNvSpPr/>
            <p:nvPr/>
          </p:nvSpPr>
          <p:spPr>
            <a:xfrm>
              <a:off x="2378608" y="1640136"/>
              <a:ext cx="571500" cy="194461"/>
            </a:xfrm>
            <a:prstGeom prst="rect">
              <a:avLst/>
            </a:prstGeom>
            <a:solidFill>
              <a:srgbClr val="F79646">
                <a:lumMod val="60000"/>
                <a:lumOff val="4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Custom</a:t>
              </a:r>
            </a:p>
          </p:txBody>
        </p:sp>
        <p:sp>
          <p:nvSpPr>
            <p:cNvPr id="90" name="Rectangle 89"/>
            <p:cNvSpPr/>
            <p:nvPr/>
          </p:nvSpPr>
          <p:spPr>
            <a:xfrm>
              <a:off x="2438400" y="1049040"/>
              <a:ext cx="609600" cy="187270"/>
            </a:xfrm>
            <a:prstGeom prst="rect">
              <a:avLst/>
            </a:prstGeom>
            <a:solidFill>
              <a:srgbClr val="9BBB59">
                <a:lumMod val="40000"/>
                <a:lumOff val="60000"/>
              </a:srgbClr>
            </a:solidFill>
            <a:ln w="3175" cap="flat" cmpd="sng" algn="ctr">
              <a:solidFill>
                <a:sysClr val="window" lastClr="FFFFFF">
                  <a:lumMod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PostSharp</a:t>
              </a:r>
            </a:p>
          </p:txBody>
        </p:sp>
        <p:sp>
          <p:nvSpPr>
            <p:cNvPr id="91" name="Rectangle 90"/>
            <p:cNvSpPr/>
            <p:nvPr/>
          </p:nvSpPr>
          <p:spPr>
            <a:xfrm>
              <a:off x="1760123" y="1049040"/>
              <a:ext cx="685800" cy="187270"/>
            </a:xfrm>
            <a:prstGeom prst="rect">
              <a:avLst/>
            </a:prstGeom>
            <a:solidFill>
              <a:srgbClr val="4BACC6">
                <a:lumMod val="20000"/>
                <a:lumOff val="80000"/>
              </a:srgbClr>
            </a:solidFill>
            <a:ln w="3175" cap="flat" cmpd="sng" algn="ctr">
              <a:solidFill>
                <a:sysClr val="window" lastClr="FFFFFF">
                  <a:lumMod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Extensions</a:t>
              </a:r>
            </a:p>
          </p:txBody>
        </p:sp>
        <p:sp>
          <p:nvSpPr>
            <p:cNvPr id="92" name="Rectangle 91"/>
            <p:cNvSpPr/>
            <p:nvPr/>
          </p:nvSpPr>
          <p:spPr>
            <a:xfrm>
              <a:off x="322558" y="457200"/>
              <a:ext cx="2877842" cy="1696370"/>
            </a:xfrm>
            <a:prstGeom prst="rect">
              <a:avLst/>
            </a:prstGeom>
            <a:noFill/>
            <a:ln w="6350" cap="flat" cmpd="sng" algn="ctr">
              <a:solidFill>
                <a:srgbClr val="4F81BD">
                  <a:shade val="50000"/>
                </a:srgbClr>
              </a:solidFill>
              <a:prstDash val="lg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black">
                      <a:lumMod val="85000"/>
                      <a:lumOff val="15000"/>
                    </a:prstClr>
                  </a:solidFill>
                  <a:effectLst/>
                  <a:uLnTx/>
                  <a:uFillTx/>
                  <a:latin typeface="Calibri"/>
                </a:rPr>
                <a:t>Machine A</a:t>
              </a:r>
            </a:p>
          </p:txBody>
        </p:sp>
      </p:grpSp>
      <p:cxnSp>
        <p:nvCxnSpPr>
          <p:cNvPr id="93" name="Straight Arrow Connector 92"/>
          <p:cNvCxnSpPr>
            <a:stCxn id="88" idx="2"/>
            <a:endCxn id="60" idx="0"/>
          </p:cNvCxnSpPr>
          <p:nvPr/>
        </p:nvCxnSpPr>
        <p:spPr>
          <a:xfrm>
            <a:off x="2451042" y="3251170"/>
            <a:ext cx="1433007" cy="1032647"/>
          </a:xfrm>
          <a:prstGeom prst="straightConnector1">
            <a:avLst/>
          </a:prstGeom>
          <a:noFill/>
          <a:ln w="9525" cap="flat" cmpd="sng" algn="ctr">
            <a:solidFill>
              <a:srgbClr val="4F81BD">
                <a:shade val="95000"/>
                <a:satMod val="105000"/>
              </a:srgbClr>
            </a:solidFill>
            <a:prstDash val="solid"/>
            <a:tailEnd type="triangle"/>
          </a:ln>
          <a:effectLst/>
        </p:spPr>
      </p:cxnSp>
      <p:grpSp>
        <p:nvGrpSpPr>
          <p:cNvPr id="94" name="Group 93"/>
          <p:cNvGrpSpPr/>
          <p:nvPr/>
        </p:nvGrpSpPr>
        <p:grpSpPr>
          <a:xfrm>
            <a:off x="4071642" y="1873773"/>
            <a:ext cx="2877842" cy="1696370"/>
            <a:chOff x="3733800" y="401145"/>
            <a:chExt cx="2877842" cy="1696370"/>
          </a:xfrm>
        </p:grpSpPr>
        <p:sp>
          <p:nvSpPr>
            <p:cNvPr id="95" name="Rectangle 94"/>
            <p:cNvSpPr/>
            <p:nvPr/>
          </p:nvSpPr>
          <p:spPr>
            <a:xfrm>
              <a:off x="3865560" y="731264"/>
              <a:ext cx="2593254" cy="268609"/>
            </a:xfrm>
            <a:prstGeom prst="rect">
              <a:avLst/>
            </a:prstGeom>
            <a:solidFill>
              <a:srgbClr val="A5C4E9"/>
            </a:solidFill>
            <a:ln w="3175" cap="flat" cmpd="sng" algn="ctr">
              <a:solidFill>
                <a:sysClr val="window" lastClr="FFFFFF">
                  <a:lumMod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Application</a:t>
              </a:r>
            </a:p>
          </p:txBody>
        </p:sp>
        <p:sp>
          <p:nvSpPr>
            <p:cNvPr id="96" name="Rectangle 95"/>
            <p:cNvSpPr/>
            <p:nvPr/>
          </p:nvSpPr>
          <p:spPr>
            <a:xfrm>
              <a:off x="3865560" y="993781"/>
              <a:ext cx="2593254" cy="268329"/>
            </a:xfrm>
            <a:prstGeom prst="rect">
              <a:avLst/>
            </a:prstGeom>
            <a:solidFill>
              <a:srgbClr val="A7C36F"/>
            </a:solidFill>
            <a:ln w="3175" cap="flat" cmpd="sng" algn="ctr">
              <a:solidFill>
                <a:sysClr val="window" lastClr="FFFFFF">
                  <a:lumMod val="50000"/>
                </a:sysClr>
              </a:solidFill>
              <a:prstDash val="solid"/>
            </a:ln>
            <a:effectLst>
              <a:outerShdw blurRad="40000" dist="23000" dir="5400000" rotWithShape="0">
                <a:srgbClr val="000000">
                  <a:alpha val="3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RI API</a:t>
              </a:r>
            </a:p>
          </p:txBody>
        </p:sp>
        <p:sp>
          <p:nvSpPr>
            <p:cNvPr id="97" name="Rectangle 96"/>
            <p:cNvSpPr/>
            <p:nvPr/>
          </p:nvSpPr>
          <p:spPr>
            <a:xfrm>
              <a:off x="3865560" y="1261524"/>
              <a:ext cx="2593254" cy="694509"/>
            </a:xfrm>
            <a:prstGeom prst="rect">
              <a:avLst/>
            </a:prstGeom>
            <a:solidFill>
              <a:srgbClr val="E0E0E0"/>
            </a:solidFill>
            <a:ln w="3175" cap="flat" cmpd="sng" algn="ctr">
              <a:solidFill>
                <a:sysClr val="window" lastClr="FFFFFF">
                  <a:lumMod val="65000"/>
                </a:sysClr>
              </a:solidFill>
              <a:prstDash val="solid"/>
            </a:ln>
            <a:effectLst>
              <a:outerShdw blurRad="40000" dist="20000" dir="5400000" rotWithShape="0">
                <a:srgbClr val="000000">
                  <a:alpha val="38000"/>
                </a:srgbClr>
              </a:outerShdw>
            </a:effectLst>
          </p:spPr>
          <p:txBody>
            <a:bodyPr vert="horz" rtlCol="0" anchor="b"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Listeners</a:t>
              </a:r>
            </a:p>
          </p:txBody>
        </p:sp>
        <p:sp>
          <p:nvSpPr>
            <p:cNvPr id="98" name="Rectangle 97"/>
            <p:cNvSpPr/>
            <p:nvPr/>
          </p:nvSpPr>
          <p:spPr>
            <a:xfrm>
              <a:off x="3960740" y="1360734"/>
              <a:ext cx="571500" cy="194461"/>
            </a:xfrm>
            <a:prstGeom prst="rect">
              <a:avLst/>
            </a:prstGeom>
            <a:solidFill>
              <a:srgbClr val="F79646">
                <a:lumMod val="40000"/>
                <a:lumOff val="6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Live Viewer</a:t>
              </a:r>
            </a:p>
          </p:txBody>
        </p:sp>
        <p:sp>
          <p:nvSpPr>
            <p:cNvPr id="99" name="Rectangle 98"/>
            <p:cNvSpPr/>
            <p:nvPr/>
          </p:nvSpPr>
          <p:spPr>
            <a:xfrm>
              <a:off x="4568619" y="1360734"/>
              <a:ext cx="571500" cy="194461"/>
            </a:xfrm>
            <a:prstGeom prst="rect">
              <a:avLst/>
            </a:prstGeom>
            <a:solidFill>
              <a:srgbClr val="F79646">
                <a:lumMod val="40000"/>
                <a:lumOff val="6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Binary File</a:t>
              </a:r>
            </a:p>
          </p:txBody>
        </p:sp>
        <p:sp>
          <p:nvSpPr>
            <p:cNvPr id="100" name="Rectangle 99"/>
            <p:cNvSpPr/>
            <p:nvPr/>
          </p:nvSpPr>
          <p:spPr>
            <a:xfrm>
              <a:off x="5181283" y="1360734"/>
              <a:ext cx="571500" cy="194461"/>
            </a:xfrm>
            <a:prstGeom prst="rect">
              <a:avLst/>
            </a:prstGeom>
            <a:solidFill>
              <a:srgbClr val="F79646">
                <a:lumMod val="40000"/>
                <a:lumOff val="6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Text File</a:t>
              </a:r>
            </a:p>
          </p:txBody>
        </p:sp>
        <p:sp>
          <p:nvSpPr>
            <p:cNvPr id="101" name="Rectangle 100"/>
            <p:cNvSpPr/>
            <p:nvPr/>
          </p:nvSpPr>
          <p:spPr>
            <a:xfrm>
              <a:off x="5789850" y="1360734"/>
              <a:ext cx="571500" cy="194461"/>
            </a:xfrm>
            <a:prstGeom prst="rect">
              <a:avLst/>
            </a:prstGeom>
            <a:solidFill>
              <a:srgbClr val="F79646">
                <a:lumMod val="40000"/>
                <a:lumOff val="6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Console</a:t>
              </a:r>
            </a:p>
          </p:txBody>
        </p:sp>
        <p:sp>
          <p:nvSpPr>
            <p:cNvPr id="102" name="Rectangle 101"/>
            <p:cNvSpPr/>
            <p:nvPr/>
          </p:nvSpPr>
          <p:spPr>
            <a:xfrm>
              <a:off x="3960740" y="1584081"/>
              <a:ext cx="571500" cy="194461"/>
            </a:xfrm>
            <a:prstGeom prst="rect">
              <a:avLst/>
            </a:prstGeom>
            <a:solidFill>
              <a:srgbClr val="F79646">
                <a:lumMod val="40000"/>
                <a:lumOff val="6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EventLog</a:t>
              </a:r>
            </a:p>
          </p:txBody>
        </p:sp>
        <p:sp>
          <p:nvSpPr>
            <p:cNvPr id="103" name="Rectangle 102"/>
            <p:cNvSpPr/>
            <p:nvPr/>
          </p:nvSpPr>
          <p:spPr>
            <a:xfrm>
              <a:off x="4569762" y="1584081"/>
              <a:ext cx="571500" cy="194461"/>
            </a:xfrm>
            <a:prstGeom prst="rect">
              <a:avLst/>
            </a:prstGeom>
            <a:solidFill>
              <a:srgbClr val="F79646">
                <a:lumMod val="40000"/>
                <a:lumOff val="6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Database</a:t>
              </a:r>
            </a:p>
          </p:txBody>
        </p:sp>
        <p:sp>
          <p:nvSpPr>
            <p:cNvPr id="104" name="Rectangle 103"/>
            <p:cNvSpPr/>
            <p:nvPr/>
          </p:nvSpPr>
          <p:spPr>
            <a:xfrm>
              <a:off x="5180250" y="1584081"/>
              <a:ext cx="571500" cy="194461"/>
            </a:xfrm>
            <a:prstGeom prst="rect">
              <a:avLst/>
            </a:prstGeom>
            <a:solidFill>
              <a:srgbClr val="F79646">
                <a:lumMod val="40000"/>
                <a:lumOff val="6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Router</a:t>
              </a:r>
            </a:p>
          </p:txBody>
        </p:sp>
        <p:sp>
          <p:nvSpPr>
            <p:cNvPr id="105" name="Rectangle 104"/>
            <p:cNvSpPr/>
            <p:nvPr/>
          </p:nvSpPr>
          <p:spPr>
            <a:xfrm>
              <a:off x="5789850" y="1584081"/>
              <a:ext cx="571500" cy="194461"/>
            </a:xfrm>
            <a:prstGeom prst="rect">
              <a:avLst/>
            </a:prstGeom>
            <a:solidFill>
              <a:srgbClr val="F79646">
                <a:lumMod val="60000"/>
                <a:lumOff val="40000"/>
              </a:srgbClr>
            </a:solidFill>
            <a:ln w="31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Custom</a:t>
              </a:r>
            </a:p>
          </p:txBody>
        </p:sp>
        <p:sp>
          <p:nvSpPr>
            <p:cNvPr id="106" name="Rectangle 105"/>
            <p:cNvSpPr/>
            <p:nvPr/>
          </p:nvSpPr>
          <p:spPr>
            <a:xfrm>
              <a:off x="5849642" y="992985"/>
              <a:ext cx="609600" cy="187270"/>
            </a:xfrm>
            <a:prstGeom prst="rect">
              <a:avLst/>
            </a:prstGeom>
            <a:solidFill>
              <a:srgbClr val="9BBB59">
                <a:lumMod val="40000"/>
                <a:lumOff val="60000"/>
              </a:srgbClr>
            </a:solidFill>
            <a:ln w="3175" cap="flat" cmpd="sng" algn="ctr">
              <a:solidFill>
                <a:sysClr val="window" lastClr="FFFFFF">
                  <a:lumMod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PostSharp</a:t>
              </a:r>
            </a:p>
          </p:txBody>
        </p:sp>
        <p:sp>
          <p:nvSpPr>
            <p:cNvPr id="107" name="Rectangle 106"/>
            <p:cNvSpPr/>
            <p:nvPr/>
          </p:nvSpPr>
          <p:spPr>
            <a:xfrm>
              <a:off x="5163414" y="992985"/>
              <a:ext cx="685800" cy="187270"/>
            </a:xfrm>
            <a:prstGeom prst="rect">
              <a:avLst/>
            </a:prstGeom>
            <a:solidFill>
              <a:srgbClr val="4BACC6">
                <a:lumMod val="20000"/>
                <a:lumOff val="80000"/>
              </a:srgbClr>
            </a:solidFill>
            <a:ln w="3175" cap="flat" cmpd="sng" algn="ctr">
              <a:solidFill>
                <a:sysClr val="window" lastClr="FFFFFF">
                  <a:lumMod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smtClean="0">
                  <a:ln>
                    <a:noFill/>
                  </a:ln>
                  <a:solidFill>
                    <a:prstClr val="black">
                      <a:lumMod val="85000"/>
                      <a:lumOff val="15000"/>
                    </a:prstClr>
                  </a:solidFill>
                  <a:effectLst/>
                  <a:uLnTx/>
                  <a:uFillTx/>
                  <a:latin typeface="Calibri"/>
                </a:rPr>
                <a:t>Extensions</a:t>
              </a:r>
            </a:p>
          </p:txBody>
        </p:sp>
        <p:sp>
          <p:nvSpPr>
            <p:cNvPr id="108" name="Rectangle 107"/>
            <p:cNvSpPr/>
            <p:nvPr/>
          </p:nvSpPr>
          <p:spPr>
            <a:xfrm>
              <a:off x="3733800" y="401145"/>
              <a:ext cx="2877842" cy="1696370"/>
            </a:xfrm>
            <a:prstGeom prst="rect">
              <a:avLst/>
            </a:prstGeom>
            <a:noFill/>
            <a:ln w="6350" cap="flat" cmpd="sng" algn="ctr">
              <a:solidFill>
                <a:srgbClr val="4F81BD">
                  <a:shade val="50000"/>
                </a:srgbClr>
              </a:solidFill>
              <a:prstDash val="lg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black">
                      <a:lumMod val="85000"/>
                      <a:lumOff val="15000"/>
                    </a:prstClr>
                  </a:solidFill>
                  <a:effectLst/>
                  <a:uLnTx/>
                  <a:uFillTx/>
                  <a:latin typeface="Calibri"/>
                </a:rPr>
                <a:t>Machine B</a:t>
              </a:r>
            </a:p>
          </p:txBody>
        </p:sp>
      </p:grpSp>
      <p:cxnSp>
        <p:nvCxnSpPr>
          <p:cNvPr id="109" name="Straight Arrow Connector 108"/>
          <p:cNvCxnSpPr>
            <a:stCxn id="104" idx="2"/>
            <a:endCxn id="60" idx="0"/>
          </p:cNvCxnSpPr>
          <p:nvPr/>
        </p:nvCxnSpPr>
        <p:spPr>
          <a:xfrm flipH="1">
            <a:off x="3884049" y="3251170"/>
            <a:ext cx="1919793" cy="1032647"/>
          </a:xfrm>
          <a:prstGeom prst="straightConnector1">
            <a:avLst/>
          </a:prstGeom>
          <a:noFill/>
          <a:ln w="9525" cap="flat" cmpd="sng" algn="ctr">
            <a:solidFill>
              <a:srgbClr val="4F81BD">
                <a:shade val="95000"/>
                <a:satMod val="105000"/>
              </a:srgbClr>
            </a:solidFill>
            <a:prstDash val="solid"/>
            <a:tailEnd type="triangle"/>
          </a:ln>
          <a:effectLst/>
        </p:spPr>
      </p:cxnSp>
      <p:grpSp>
        <p:nvGrpSpPr>
          <p:cNvPr id="110" name="Group 109"/>
          <p:cNvGrpSpPr/>
          <p:nvPr/>
        </p:nvGrpSpPr>
        <p:grpSpPr>
          <a:xfrm>
            <a:off x="5731704" y="3994768"/>
            <a:ext cx="6058513" cy="1954734"/>
            <a:chOff x="7424442" y="1873773"/>
            <a:chExt cx="4627858" cy="1954734"/>
          </a:xfrm>
        </p:grpSpPr>
        <p:sp>
          <p:nvSpPr>
            <p:cNvPr id="111" name="TextBox 110"/>
            <p:cNvSpPr txBox="1"/>
            <p:nvPr/>
          </p:nvSpPr>
          <p:spPr>
            <a:xfrm>
              <a:off x="7424442" y="2328096"/>
              <a:ext cx="4400554" cy="1500411"/>
            </a:xfrm>
            <a:prstGeom prst="rect">
              <a:avLst/>
            </a:prstGeom>
            <a:noFill/>
          </p:spPr>
          <p:txBody>
            <a:bodyPr wrap="square" rtlCol="0">
              <a:spAutoFit/>
            </a:bodyPr>
            <a:lstStyle/>
            <a:p>
              <a:pPr marL="342900" indent="-342900">
                <a:lnSpc>
                  <a:spcPct val="90000"/>
                </a:lnSpc>
                <a:spcBef>
                  <a:spcPct val="30000"/>
                </a:spcBef>
                <a:spcAft>
                  <a:spcPts val="600"/>
                </a:spcAft>
                <a:buFont typeface="Arial" panose="020B0604020202020204" pitchFamily="34" charset="0"/>
                <a:buChar char="•"/>
              </a:pPr>
              <a:r>
                <a:rPr lang="en-US" sz="1700" dirty="0">
                  <a:solidFill>
                    <a:schemeClr val="bg1">
                      <a:lumMod val="50000"/>
                    </a:schemeClr>
                  </a:solidFill>
                </a:rPr>
                <a:t>Designed for distributed messaging</a:t>
              </a:r>
            </a:p>
            <a:p>
              <a:pPr marL="342900" indent="-342900">
                <a:lnSpc>
                  <a:spcPct val="90000"/>
                </a:lnSpc>
                <a:spcBef>
                  <a:spcPct val="30000"/>
                </a:spcBef>
                <a:spcAft>
                  <a:spcPts val="600"/>
                </a:spcAft>
                <a:buFont typeface="Arial" panose="020B0604020202020204" pitchFamily="34" charset="0"/>
                <a:buChar char="•"/>
              </a:pPr>
              <a:r>
                <a:rPr lang="en-US" sz="1700" dirty="0">
                  <a:solidFill>
                    <a:schemeClr val="bg1">
                      <a:lumMod val="50000"/>
                    </a:schemeClr>
                  </a:solidFill>
                </a:rPr>
                <a:t>Can have one or more simultaneous readers</a:t>
              </a:r>
            </a:p>
            <a:p>
              <a:pPr marL="342900" indent="-342900">
                <a:lnSpc>
                  <a:spcPct val="90000"/>
                </a:lnSpc>
                <a:spcBef>
                  <a:spcPct val="30000"/>
                </a:spcBef>
                <a:spcAft>
                  <a:spcPts val="600"/>
                </a:spcAft>
                <a:buFont typeface="Arial" panose="020B0604020202020204" pitchFamily="34" charset="0"/>
                <a:buChar char="•"/>
              </a:pPr>
              <a:r>
                <a:rPr lang="en-US" sz="1700" dirty="0" smtClean="0">
                  <a:solidFill>
                    <a:schemeClr val="bg1">
                      <a:lumMod val="50000"/>
                    </a:schemeClr>
                  </a:solidFill>
                </a:rPr>
                <a:t>Chain multiple routers together (re-route) </a:t>
              </a:r>
              <a:endParaRPr lang="en-US" sz="1700" dirty="0">
                <a:solidFill>
                  <a:schemeClr val="bg1">
                    <a:lumMod val="50000"/>
                  </a:schemeClr>
                </a:solidFill>
              </a:endParaRPr>
            </a:p>
            <a:p>
              <a:pPr marL="342900" indent="-342900">
                <a:lnSpc>
                  <a:spcPct val="90000"/>
                </a:lnSpc>
                <a:spcBef>
                  <a:spcPct val="30000"/>
                </a:spcBef>
                <a:spcAft>
                  <a:spcPts val="600"/>
                </a:spcAft>
                <a:buFont typeface="Arial" panose="020B0604020202020204" pitchFamily="34" charset="0"/>
                <a:buChar char="•"/>
              </a:pPr>
              <a:r>
                <a:rPr lang="en-US" sz="1700" dirty="0">
                  <a:solidFill>
                    <a:schemeClr val="bg1">
                      <a:lumMod val="50000"/>
                    </a:schemeClr>
                  </a:solidFill>
                </a:rPr>
                <a:t>Can support multiple instances on the same machine</a:t>
              </a:r>
            </a:p>
          </p:txBody>
        </p:sp>
        <p:sp>
          <p:nvSpPr>
            <p:cNvPr id="112" name="Content Placeholder 2"/>
            <p:cNvSpPr txBox="1">
              <a:spLocks/>
            </p:cNvSpPr>
            <p:nvPr/>
          </p:nvSpPr>
          <p:spPr>
            <a:xfrm>
              <a:off x="7424442" y="1873773"/>
              <a:ext cx="4627858" cy="572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en-US" sz="1600" kern="1200" smtClean="0">
                  <a:solidFill>
                    <a:schemeClr val="bg1">
                      <a:lumMod val="50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en-US" sz="1400" kern="1200" smtClean="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en-US" sz="1200" kern="1200" smtClean="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en-US" sz="1100" kern="1200" smtClean="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en-US"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rgbClr val="DD462F"/>
                  </a:solidFill>
                </a:rPr>
                <a:t>Router Service:</a:t>
              </a:r>
              <a:endParaRPr lang="en-US" sz="2000" dirty="0">
                <a:solidFill>
                  <a:srgbClr val="DD462F"/>
                </a:solidFill>
              </a:endParaRPr>
            </a:p>
          </p:txBody>
        </p:sp>
      </p:grpSp>
    </p:spTree>
    <p:extLst>
      <p:ext uri="{BB962C8B-B14F-4D97-AF65-F5344CB8AC3E}">
        <p14:creationId xmlns:p14="http://schemas.microsoft.com/office/powerpoint/2010/main" val="245973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par>
                                <p:cTn id="21" presetID="10" presetClass="entr" presetSubtype="0" fill="hold" nodeType="with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fade">
                                      <p:cBhvr>
                                        <p:cTn id="23" dur="500"/>
                                        <p:tgtEl>
                                          <p:spTgt spid="93"/>
                                        </p:tgtEl>
                                      </p:cBhvr>
                                    </p:animEffect>
                                  </p:childTnLst>
                                </p:cTn>
                              </p:par>
                              <p:par>
                                <p:cTn id="24" presetID="10" presetClass="entr" presetSubtype="0" fill="hold" nodeType="with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fade">
                                      <p:cBhvr>
                                        <p:cTn id="26" dur="500"/>
                                        <p:tgtEl>
                                          <p:spTgt spid="94"/>
                                        </p:tgtEl>
                                      </p:cBhvr>
                                    </p:animEffect>
                                  </p:childTnLst>
                                </p:cTn>
                              </p:par>
                              <p:par>
                                <p:cTn id="27" presetID="10" presetClass="entr" presetSubtype="0" fill="hold" nodeType="withEffect">
                                  <p:stCondLst>
                                    <p:cond delay="0"/>
                                  </p:stCondLst>
                                  <p:childTnLst>
                                    <p:set>
                                      <p:cBhvr>
                                        <p:cTn id="28" dur="1" fill="hold">
                                          <p:stCondLst>
                                            <p:cond delay="0"/>
                                          </p:stCondLst>
                                        </p:cTn>
                                        <p:tgtEl>
                                          <p:spTgt spid="109"/>
                                        </p:tgtEl>
                                        <p:attrNameLst>
                                          <p:attrName>style.visibility</p:attrName>
                                        </p:attrNameLst>
                                      </p:cBhvr>
                                      <p:to>
                                        <p:strVal val="visible"/>
                                      </p:to>
                                    </p:set>
                                    <p:animEffect transition="in" filter="fade">
                                      <p:cBhvr>
                                        <p:cTn id="29" dur="500"/>
                                        <p:tgtEl>
                                          <p:spTgt spid="109"/>
                                        </p:tgtEl>
                                      </p:cBhvr>
                                    </p:animEffect>
                                  </p:childTnLst>
                                </p:cTn>
                              </p:par>
                              <p:par>
                                <p:cTn id="30" presetID="10" presetClass="entr" presetSubtype="0" fill="hold" nodeType="with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fade">
                                      <p:cBhvr>
                                        <p:cTn id="32"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vs Historical Viewing</a:t>
            </a:r>
            <a:endParaRPr lang="en-US" dirty="0"/>
          </a:p>
        </p:txBody>
      </p:sp>
      <p:sp>
        <p:nvSpPr>
          <p:cNvPr id="5" name="TextBox 4"/>
          <p:cNvSpPr txBox="1"/>
          <p:nvPr/>
        </p:nvSpPr>
        <p:spPr>
          <a:xfrm>
            <a:off x="722930" y="3116651"/>
            <a:ext cx="5256187" cy="1971309"/>
          </a:xfrm>
          <a:prstGeom prst="rect">
            <a:avLst/>
          </a:prstGeom>
          <a:noFill/>
        </p:spPr>
        <p:txBody>
          <a:bodyPr wrap="square" rtlCol="0">
            <a:spAutoFit/>
          </a:bodyPr>
          <a:lstStyle/>
          <a:p>
            <a:pPr marL="342900" indent="-342900">
              <a:lnSpc>
                <a:spcPct val="90000"/>
              </a:lnSpc>
              <a:spcBef>
                <a:spcPct val="30000"/>
              </a:spcBef>
              <a:spcAft>
                <a:spcPts val="600"/>
              </a:spcAft>
              <a:buFont typeface="Arial" panose="020B0604020202020204" pitchFamily="34" charset="0"/>
              <a:buChar char="•"/>
            </a:pPr>
            <a:r>
              <a:rPr lang="en-US" sz="1700" dirty="0" smtClean="0">
                <a:solidFill>
                  <a:schemeClr val="bg1">
                    <a:lumMod val="50000"/>
                  </a:schemeClr>
                </a:solidFill>
              </a:rPr>
              <a:t>Can be used during debugging and/or production</a:t>
            </a:r>
          </a:p>
          <a:p>
            <a:pPr marL="342900" indent="-342900">
              <a:lnSpc>
                <a:spcPct val="90000"/>
              </a:lnSpc>
              <a:spcBef>
                <a:spcPct val="30000"/>
              </a:spcBef>
              <a:spcAft>
                <a:spcPts val="600"/>
              </a:spcAft>
              <a:buFont typeface="Arial" panose="020B0604020202020204" pitchFamily="34" charset="0"/>
              <a:buChar char="•"/>
            </a:pPr>
            <a:r>
              <a:rPr lang="en-US" sz="1700" dirty="0" smtClean="0">
                <a:solidFill>
                  <a:schemeClr val="bg1">
                    <a:lumMod val="50000"/>
                  </a:schemeClr>
                </a:solidFill>
              </a:rPr>
              <a:t>Receive messages in real-time</a:t>
            </a:r>
          </a:p>
          <a:p>
            <a:pPr marL="342900" indent="-342900">
              <a:lnSpc>
                <a:spcPct val="90000"/>
              </a:lnSpc>
              <a:spcBef>
                <a:spcPct val="30000"/>
              </a:spcBef>
              <a:spcAft>
                <a:spcPts val="600"/>
              </a:spcAft>
              <a:buFont typeface="Arial" panose="020B0604020202020204" pitchFamily="34" charset="0"/>
              <a:buChar char="•"/>
            </a:pPr>
            <a:r>
              <a:rPr lang="en-US" sz="1700" dirty="0" smtClean="0">
                <a:solidFill>
                  <a:schemeClr val="bg1">
                    <a:lumMod val="50000"/>
                  </a:schemeClr>
                </a:solidFill>
              </a:rPr>
              <a:t>Hook into running applications</a:t>
            </a:r>
          </a:p>
          <a:p>
            <a:pPr marL="342900" indent="-342900">
              <a:lnSpc>
                <a:spcPct val="90000"/>
              </a:lnSpc>
              <a:spcBef>
                <a:spcPct val="30000"/>
              </a:spcBef>
              <a:spcAft>
                <a:spcPts val="600"/>
              </a:spcAft>
              <a:buFont typeface="Arial" panose="020B0604020202020204" pitchFamily="34" charset="0"/>
              <a:buChar char="•"/>
            </a:pPr>
            <a:r>
              <a:rPr lang="en-US" sz="1700" dirty="0" smtClean="0">
                <a:solidFill>
                  <a:schemeClr val="bg1">
                    <a:lumMod val="50000"/>
                  </a:schemeClr>
                </a:solidFill>
              </a:rPr>
              <a:t>Only one instance is allowed on a given machine session (supports terminal services)</a:t>
            </a:r>
            <a:endParaRPr lang="en-US" sz="1700" dirty="0">
              <a:solidFill>
                <a:schemeClr val="bg1">
                  <a:lumMod val="50000"/>
                </a:schemeClr>
              </a:solidFill>
            </a:endParaRPr>
          </a:p>
        </p:txBody>
      </p:sp>
      <p:sp>
        <p:nvSpPr>
          <p:cNvPr id="6" name="Content Placeholder 2"/>
          <p:cNvSpPr txBox="1">
            <a:spLocks/>
          </p:cNvSpPr>
          <p:nvPr/>
        </p:nvSpPr>
        <p:spPr>
          <a:xfrm>
            <a:off x="604434" y="1832974"/>
            <a:ext cx="10828648" cy="437443"/>
          </a:xfrm>
          <a:prstGeom prst="rect">
            <a:avLst/>
          </a:prstGeom>
        </p:spPr>
        <p:txBody>
          <a:bodyPr vert="horz" lIns="91440" tIns="45720" rIns="91440" bIns="45720" rtlCol="0">
            <a:normAutofit/>
          </a:bodyPr>
          <a:lstStyle>
            <a:defPPr>
              <a:defRPr lang="en-US"/>
            </a:defPPr>
            <a:lvl1pPr indent="0">
              <a:lnSpc>
                <a:spcPct val="90000"/>
              </a:lnSpc>
              <a:spcBef>
                <a:spcPct val="30000"/>
              </a:spcBef>
              <a:buFont typeface="Arial" panose="020B0604020202020204" pitchFamily="34" charset="0"/>
              <a:buNone/>
              <a:defRPr sz="2000">
                <a:solidFill>
                  <a:srgbClr val="DD462F"/>
                </a:solidFill>
              </a:defRPr>
            </a:lvl1pPr>
            <a:lvl2pPr marL="685800" indent="-228600">
              <a:lnSpc>
                <a:spcPct val="90000"/>
              </a:lnSpc>
              <a:spcBef>
                <a:spcPct val="30000"/>
              </a:spcBef>
              <a:buFont typeface="Arial" panose="020B0604020202020204" pitchFamily="34" charset="0"/>
              <a:buChar char="•"/>
              <a:defRPr sz="1400">
                <a:solidFill>
                  <a:schemeClr val="bg1">
                    <a:lumMod val="50000"/>
                  </a:schemeClr>
                </a:solidFill>
              </a:defRPr>
            </a:lvl2pPr>
            <a:lvl3pPr marL="1143000" indent="-228600">
              <a:lnSpc>
                <a:spcPct val="90000"/>
              </a:lnSpc>
              <a:spcBef>
                <a:spcPct val="30000"/>
              </a:spcBef>
              <a:buFont typeface="Arial" panose="020B0604020202020204" pitchFamily="34" charset="0"/>
              <a:buChar char="•"/>
              <a:defRPr sz="1200">
                <a:solidFill>
                  <a:schemeClr val="bg1">
                    <a:lumMod val="50000"/>
                  </a:schemeClr>
                </a:solidFill>
              </a:defRPr>
            </a:lvl3pPr>
            <a:lvl4pPr marL="1600200" indent="-228600">
              <a:lnSpc>
                <a:spcPct val="90000"/>
              </a:lnSpc>
              <a:spcBef>
                <a:spcPct val="30000"/>
              </a:spcBef>
              <a:buFont typeface="Arial" panose="020B0604020202020204" pitchFamily="34" charset="0"/>
              <a:buChar char="•"/>
              <a:defRPr sz="1100">
                <a:solidFill>
                  <a:schemeClr val="bg1">
                    <a:lumMod val="50000"/>
                  </a:schemeClr>
                </a:solidFill>
              </a:defRPr>
            </a:lvl4pPr>
            <a:lvl5pPr marL="2057400" indent="-228600">
              <a:lnSpc>
                <a:spcPct val="90000"/>
              </a:lnSpc>
              <a:spcBef>
                <a:spcPct val="30000"/>
              </a:spcBef>
              <a:buFont typeface="Arial" panose="020B0604020202020204" pitchFamily="34" charset="0"/>
              <a:buChar char="•"/>
              <a:defRPr sz="1100">
                <a:solidFill>
                  <a:schemeClr val="bg1">
                    <a:lumMod val="50000"/>
                  </a:schemeClr>
                </a:solidFill>
              </a:defRPr>
            </a:lvl5pPr>
            <a:lvl6pPr marL="2514600" indent="-228600">
              <a:lnSpc>
                <a:spcPct val="90000"/>
              </a:lnSpc>
              <a:spcBef>
                <a:spcPct val="30000"/>
              </a:spcBef>
              <a:buFont typeface="Arial" panose="020B0604020202020204" pitchFamily="34" charset="0"/>
              <a:buChar char="•"/>
            </a:lvl6pPr>
            <a:lvl7pPr marL="2971800" indent="-228600">
              <a:lnSpc>
                <a:spcPct val="90000"/>
              </a:lnSpc>
              <a:spcBef>
                <a:spcPct val="30000"/>
              </a:spcBef>
              <a:buFont typeface="Arial" panose="020B0604020202020204" pitchFamily="34" charset="0"/>
              <a:buChar char="•"/>
            </a:lvl7pPr>
            <a:lvl8pPr marL="3429000" indent="-228600">
              <a:lnSpc>
                <a:spcPct val="90000"/>
              </a:lnSpc>
              <a:spcBef>
                <a:spcPct val="30000"/>
              </a:spcBef>
              <a:buFont typeface="Arial" panose="020B0604020202020204" pitchFamily="34" charset="0"/>
              <a:buChar char="•"/>
            </a:lvl8pPr>
            <a:lvl9pPr marL="3886200" indent="-228600">
              <a:lnSpc>
                <a:spcPct val="90000"/>
              </a:lnSpc>
              <a:spcBef>
                <a:spcPct val="30000"/>
              </a:spcBef>
              <a:buFont typeface="Arial" panose="020B0604020202020204" pitchFamily="34" charset="0"/>
              <a:buChar char="•"/>
            </a:lvl9pPr>
          </a:lstStyle>
          <a:p>
            <a:r>
              <a:rPr lang="en-US" dirty="0"/>
              <a:t>Differences between Live and </a:t>
            </a:r>
            <a:r>
              <a:rPr lang="en-US" dirty="0" smtClean="0"/>
              <a:t>Historical Viewers</a:t>
            </a:r>
            <a:r>
              <a:rPr lang="en-US" dirty="0"/>
              <a:t>:</a:t>
            </a:r>
          </a:p>
        </p:txBody>
      </p:sp>
      <p:sp>
        <p:nvSpPr>
          <p:cNvPr id="7" name="TextBox 6"/>
          <p:cNvSpPr txBox="1"/>
          <p:nvPr/>
        </p:nvSpPr>
        <p:spPr>
          <a:xfrm>
            <a:off x="6449925" y="3116651"/>
            <a:ext cx="5256187" cy="954107"/>
          </a:xfrm>
          <a:prstGeom prst="rect">
            <a:avLst/>
          </a:prstGeom>
          <a:noFill/>
        </p:spPr>
        <p:txBody>
          <a:bodyPr wrap="square" rtlCol="0">
            <a:spAutoFit/>
          </a:bodyPr>
          <a:lstStyle/>
          <a:p>
            <a:pPr marL="342900" indent="-342900">
              <a:lnSpc>
                <a:spcPct val="90000"/>
              </a:lnSpc>
              <a:spcBef>
                <a:spcPct val="30000"/>
              </a:spcBef>
              <a:spcAft>
                <a:spcPts val="600"/>
              </a:spcAft>
              <a:buFont typeface="Arial" panose="020B0604020202020204" pitchFamily="34" charset="0"/>
              <a:buChar char="•"/>
            </a:pPr>
            <a:r>
              <a:rPr lang="en-US" sz="1700" dirty="0" smtClean="0">
                <a:solidFill>
                  <a:schemeClr val="bg1">
                    <a:lumMod val="50000"/>
                  </a:schemeClr>
                </a:solidFill>
              </a:rPr>
              <a:t>Same capability as Live Viewing without receiving live messages and watches</a:t>
            </a:r>
          </a:p>
          <a:p>
            <a:pPr marL="342900" indent="-342900">
              <a:lnSpc>
                <a:spcPct val="90000"/>
              </a:lnSpc>
              <a:spcBef>
                <a:spcPct val="30000"/>
              </a:spcBef>
              <a:spcAft>
                <a:spcPts val="600"/>
              </a:spcAft>
              <a:buFont typeface="Arial" panose="020B0604020202020204" pitchFamily="34" charset="0"/>
              <a:buChar char="•"/>
            </a:pPr>
            <a:r>
              <a:rPr lang="en-US" sz="1700" dirty="0" smtClean="0">
                <a:solidFill>
                  <a:schemeClr val="bg1">
                    <a:lumMod val="50000"/>
                  </a:schemeClr>
                </a:solidFill>
              </a:rPr>
              <a:t>Can have multiple simultaneous instances </a:t>
            </a:r>
            <a:endParaRPr lang="en-US" sz="1700" dirty="0">
              <a:solidFill>
                <a:schemeClr val="bg1">
                  <a:lumMod val="50000"/>
                </a:schemeClr>
              </a:solidFill>
            </a:endParaRPr>
          </a:p>
        </p:txBody>
      </p:sp>
      <p:sp>
        <p:nvSpPr>
          <p:cNvPr id="8" name="Content Placeholder 2"/>
          <p:cNvSpPr txBox="1">
            <a:spLocks/>
          </p:cNvSpPr>
          <p:nvPr/>
        </p:nvSpPr>
        <p:spPr>
          <a:xfrm>
            <a:off x="6319041" y="2601815"/>
            <a:ext cx="5256187" cy="4374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en-US" sz="1600" kern="1200" smtClean="0">
                <a:solidFill>
                  <a:schemeClr val="bg1">
                    <a:lumMod val="50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en-US" sz="1400" kern="1200" smtClean="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en-US" sz="1200" kern="1200" smtClean="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en-US" sz="1100" kern="1200" smtClean="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en-US"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rgbClr val="DD462F"/>
                </a:solidFill>
              </a:rPr>
              <a:t>Historical:</a:t>
            </a:r>
            <a:endParaRPr lang="en-US" sz="2000" dirty="0">
              <a:solidFill>
                <a:srgbClr val="DD462F"/>
              </a:solidFill>
            </a:endParaRPr>
          </a:p>
        </p:txBody>
      </p:sp>
      <p:sp>
        <p:nvSpPr>
          <p:cNvPr id="9" name="Content Placeholder 2"/>
          <p:cNvSpPr txBox="1">
            <a:spLocks/>
          </p:cNvSpPr>
          <p:nvPr/>
        </p:nvSpPr>
        <p:spPr>
          <a:xfrm>
            <a:off x="604434" y="2568006"/>
            <a:ext cx="5256187" cy="4374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en-US" sz="1600" kern="1200" smtClean="0">
                <a:solidFill>
                  <a:schemeClr val="bg1">
                    <a:lumMod val="50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en-US" sz="1400" kern="1200" smtClean="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en-US" sz="1200" kern="1200" smtClean="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en-US" sz="1100" kern="1200" smtClean="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en-US"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rgbClr val="DD462F"/>
                </a:solidFill>
              </a:rPr>
              <a:t>Live:</a:t>
            </a:r>
            <a:endParaRPr lang="en-US" sz="2000" dirty="0">
              <a:solidFill>
                <a:srgbClr val="DD462F"/>
              </a:solidFill>
            </a:endParaRPr>
          </a:p>
        </p:txBody>
      </p:sp>
    </p:spTree>
    <p:extLst>
      <p:ext uri="{BB962C8B-B14F-4D97-AF65-F5344CB8AC3E}">
        <p14:creationId xmlns:p14="http://schemas.microsoft.com/office/powerpoint/2010/main" val="1854102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 NuGet Packages</a:t>
            </a:r>
            <a:endParaRPr lang="en-US" dirty="0"/>
          </a:p>
        </p:txBody>
      </p:sp>
      <p:sp>
        <p:nvSpPr>
          <p:cNvPr id="3" name="Content Placeholder 2"/>
          <p:cNvSpPr>
            <a:spLocks noGrp="1"/>
          </p:cNvSpPr>
          <p:nvPr>
            <p:ph idx="1"/>
          </p:nvPr>
        </p:nvSpPr>
        <p:spPr>
          <a:xfrm>
            <a:off x="848959" y="2270417"/>
            <a:ext cx="6659879" cy="4351338"/>
          </a:xfrm>
        </p:spPr>
        <p:txBody>
          <a:bodyPr>
            <a:normAutofit/>
          </a:bodyPr>
          <a:lstStyle/>
          <a:p>
            <a:pPr marL="285750" indent="-285750">
              <a:lnSpc>
                <a:spcPct val="100000"/>
              </a:lnSpc>
              <a:spcAft>
                <a:spcPts val="600"/>
              </a:spcAft>
              <a:buFont typeface="Arial" panose="020B0604020202020204" pitchFamily="34" charset="0"/>
              <a:buChar char="•"/>
            </a:pPr>
            <a:r>
              <a:rPr lang="en-US" dirty="0" err="1"/>
              <a:t>ReflectSoftware.Insight</a:t>
            </a:r>
            <a:endParaRPr lang="en-US" dirty="0"/>
          </a:p>
          <a:p>
            <a:pPr marL="285750" indent="-285750">
              <a:lnSpc>
                <a:spcPct val="100000"/>
              </a:lnSpc>
              <a:spcAft>
                <a:spcPts val="600"/>
              </a:spcAft>
              <a:buFont typeface="Arial" panose="020B0604020202020204" pitchFamily="34" charset="0"/>
              <a:buChar char="•"/>
            </a:pPr>
            <a:r>
              <a:rPr lang="en-US" dirty="0"/>
              <a:t>ReflectSoftware.Insight.Extensions.Log4net</a:t>
            </a:r>
          </a:p>
          <a:p>
            <a:pPr marL="285750" indent="-285750">
              <a:lnSpc>
                <a:spcPct val="100000"/>
              </a:lnSpc>
              <a:spcAft>
                <a:spcPts val="600"/>
              </a:spcAft>
              <a:buFont typeface="Arial" panose="020B0604020202020204" pitchFamily="34" charset="0"/>
              <a:buChar char="•"/>
            </a:pPr>
            <a:r>
              <a:rPr lang="en-US" dirty="0" err="1"/>
              <a:t>ReflectSoftware.Insight.Extensions.NLog</a:t>
            </a:r>
            <a:endParaRPr lang="en-US" dirty="0"/>
          </a:p>
          <a:p>
            <a:pPr marL="285750" indent="-285750">
              <a:lnSpc>
                <a:spcPct val="100000"/>
              </a:lnSpc>
              <a:spcAft>
                <a:spcPts val="600"/>
              </a:spcAft>
              <a:buFont typeface="Arial" panose="020B0604020202020204" pitchFamily="34" charset="0"/>
              <a:buChar char="•"/>
            </a:pPr>
            <a:r>
              <a:rPr lang="en-US" dirty="0" err="1"/>
              <a:t>ReflectSoftware.Insight.Extensions.CommonLogging</a:t>
            </a:r>
            <a:endParaRPr lang="en-US" dirty="0"/>
          </a:p>
          <a:p>
            <a:pPr marL="285750" indent="-285750">
              <a:lnSpc>
                <a:spcPct val="100000"/>
              </a:lnSpc>
              <a:spcAft>
                <a:spcPts val="600"/>
              </a:spcAft>
              <a:buFont typeface="Arial" panose="020B0604020202020204" pitchFamily="34" charset="0"/>
              <a:buChar char="•"/>
            </a:pPr>
            <a:r>
              <a:rPr lang="en-US" dirty="0" err="1"/>
              <a:t>ReflectSoftware.Insight.Extensions.EnterpriseLibrary</a:t>
            </a:r>
            <a:endParaRPr lang="en-US" dirty="0"/>
          </a:p>
          <a:p>
            <a:pPr marL="285750" indent="-285750">
              <a:lnSpc>
                <a:spcPct val="100000"/>
              </a:lnSpc>
              <a:spcAft>
                <a:spcPts val="600"/>
              </a:spcAft>
              <a:buFont typeface="Arial" panose="020B0604020202020204" pitchFamily="34" charset="0"/>
              <a:buChar char="•"/>
            </a:pPr>
            <a:r>
              <a:rPr lang="en-US" dirty="0" err="1"/>
              <a:t>ReflectSoftware.Insight.Extensions.SemanticLogging</a:t>
            </a:r>
            <a:endParaRPr lang="en-US" dirty="0"/>
          </a:p>
          <a:p>
            <a:pPr marL="285750" indent="-285750">
              <a:lnSpc>
                <a:spcPct val="100000"/>
              </a:lnSpc>
              <a:spcAft>
                <a:spcPts val="600"/>
              </a:spcAft>
              <a:buFont typeface="Arial" panose="020B0604020202020204" pitchFamily="34" charset="0"/>
              <a:buChar char="•"/>
            </a:pPr>
            <a:r>
              <a:rPr lang="en-US" dirty="0" err="1"/>
              <a:t>ReflectSoftware.Insight.Extensions.DebugTrace</a:t>
            </a:r>
            <a:endParaRPr lang="en-US" dirty="0"/>
          </a:p>
          <a:p>
            <a:pPr marL="285750" indent="-285750">
              <a:lnSpc>
                <a:spcPct val="100000"/>
              </a:lnSpc>
              <a:spcAft>
                <a:spcPts val="600"/>
              </a:spcAft>
              <a:buFont typeface="Arial" panose="020B0604020202020204" pitchFamily="34" charset="0"/>
              <a:buChar char="•"/>
            </a:pPr>
            <a:r>
              <a:rPr lang="en-US" dirty="0" err="1"/>
              <a:t>ReflectSoftware.Insight.Extensions.HttpModule</a:t>
            </a:r>
            <a:endParaRPr lang="en-US" dirty="0"/>
          </a:p>
          <a:p>
            <a:pPr marL="285750" indent="-285750">
              <a:lnSpc>
                <a:spcPct val="100000"/>
              </a:lnSpc>
              <a:spcAft>
                <a:spcPts val="600"/>
              </a:spcAft>
              <a:buFont typeface="Arial" panose="020B0604020202020204" pitchFamily="34" charset="0"/>
              <a:buChar char="•"/>
            </a:pPr>
            <a:r>
              <a:rPr lang="en-US" dirty="0" err="1"/>
              <a:t>ReflectSoftware.Insight.Extensions.PostSharp</a:t>
            </a:r>
            <a:endParaRPr lang="en-US" dirty="0"/>
          </a:p>
          <a:p>
            <a:pPr marL="285750" indent="-285750">
              <a:lnSpc>
                <a:spcPct val="100000"/>
              </a:lnSpc>
              <a:spcAft>
                <a:spcPts val="600"/>
              </a:spcAft>
              <a:buFont typeface="Arial" panose="020B0604020202020204" pitchFamily="34" charset="0"/>
              <a:buChar char="•"/>
            </a:pPr>
            <a:r>
              <a:rPr lang="en-US" dirty="0" err="1" smtClean="0"/>
              <a:t>ReflectSoftware.Insight.Listeners.Email</a:t>
            </a:r>
            <a:endParaRPr lang="en-US" dirty="0"/>
          </a:p>
        </p:txBody>
      </p:sp>
      <p:sp>
        <p:nvSpPr>
          <p:cNvPr id="4" name="Content Placeholder 2"/>
          <p:cNvSpPr txBox="1">
            <a:spLocks/>
          </p:cNvSpPr>
          <p:nvPr/>
        </p:nvSpPr>
        <p:spPr>
          <a:xfrm>
            <a:off x="604434" y="1703882"/>
            <a:ext cx="10828648" cy="4374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en-US" sz="1600" kern="1200" smtClean="0">
                <a:solidFill>
                  <a:schemeClr val="bg1">
                    <a:lumMod val="50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en-US" sz="1400" kern="1200" smtClean="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en-US" sz="1200" kern="1200" smtClean="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en-US" sz="1100" kern="1200" smtClean="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en-US"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rgbClr val="DD462F"/>
                </a:solidFill>
              </a:rPr>
              <a:t>Available NuGet Packages for ReflectInsight:</a:t>
            </a:r>
            <a:endParaRPr lang="en-US" sz="2000" dirty="0">
              <a:solidFill>
                <a:srgbClr val="DD462F"/>
              </a:solidFill>
            </a:endParaRPr>
          </a:p>
        </p:txBody>
      </p:sp>
    </p:spTree>
    <p:extLst>
      <p:ext uri="{BB962C8B-B14F-4D97-AF65-F5344CB8AC3E}">
        <p14:creationId xmlns:p14="http://schemas.microsoft.com/office/powerpoint/2010/main" val="41222796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 Extensions on CodePlex</a:t>
            </a:r>
            <a:endParaRPr lang="en-US" dirty="0"/>
          </a:p>
        </p:txBody>
      </p:sp>
      <p:sp>
        <p:nvSpPr>
          <p:cNvPr id="3" name="Content Placeholder 2"/>
          <p:cNvSpPr>
            <a:spLocks noGrp="1"/>
          </p:cNvSpPr>
          <p:nvPr>
            <p:ph idx="1"/>
          </p:nvPr>
        </p:nvSpPr>
        <p:spPr>
          <a:xfrm>
            <a:off x="7186048" y="2438399"/>
            <a:ext cx="4167753" cy="2369127"/>
          </a:xfrm>
        </p:spPr>
        <p:txBody>
          <a:bodyPr/>
          <a:lstStyle/>
          <a:p>
            <a:pPr marL="285750" indent="-285750">
              <a:lnSpc>
                <a:spcPct val="100000"/>
              </a:lnSpc>
              <a:spcAft>
                <a:spcPts val="600"/>
              </a:spcAft>
              <a:buFont typeface="Arial" panose="020B0604020202020204" pitchFamily="34" charset="0"/>
              <a:buChar char="•"/>
            </a:pPr>
            <a:r>
              <a:rPr lang="en-US" dirty="0" smtClean="0"/>
              <a:t>Documentation</a:t>
            </a:r>
          </a:p>
          <a:p>
            <a:pPr marL="285750" indent="-285750">
              <a:lnSpc>
                <a:spcPct val="100000"/>
              </a:lnSpc>
              <a:spcAft>
                <a:spcPts val="600"/>
              </a:spcAft>
              <a:buFont typeface="Arial" panose="020B0604020202020204" pitchFamily="34" charset="0"/>
              <a:buChar char="•"/>
            </a:pPr>
            <a:r>
              <a:rPr lang="en-US" dirty="0" smtClean="0"/>
              <a:t>Samples</a:t>
            </a:r>
          </a:p>
          <a:p>
            <a:pPr marL="285750" indent="-285750">
              <a:lnSpc>
                <a:spcPct val="100000"/>
              </a:lnSpc>
              <a:spcAft>
                <a:spcPts val="600"/>
              </a:spcAft>
              <a:buFont typeface="Arial" panose="020B0604020202020204" pitchFamily="34" charset="0"/>
              <a:buChar char="•"/>
            </a:pPr>
            <a:r>
              <a:rPr lang="en-US" dirty="0" smtClean="0"/>
              <a:t>Open Source</a:t>
            </a:r>
          </a:p>
          <a:p>
            <a:pPr marL="285750" indent="-285750">
              <a:lnSpc>
                <a:spcPct val="100000"/>
              </a:lnSpc>
              <a:spcAft>
                <a:spcPts val="600"/>
              </a:spcAft>
              <a:buFont typeface="Arial" panose="020B0604020202020204" pitchFamily="34" charset="0"/>
              <a:buChar char="•"/>
            </a:pPr>
            <a:r>
              <a:rPr lang="en-US" dirty="0" smtClean="0"/>
              <a:t>Discussions</a:t>
            </a:r>
          </a:p>
          <a:p>
            <a:pPr marL="285750" indent="-285750">
              <a:lnSpc>
                <a:spcPct val="100000"/>
              </a:lnSpc>
              <a:spcAft>
                <a:spcPts val="600"/>
              </a:spcAft>
              <a:buFont typeface="Arial" panose="020B0604020202020204" pitchFamily="34" charset="0"/>
              <a:buChar char="•"/>
            </a:pPr>
            <a:r>
              <a:rPr lang="en-US" dirty="0" smtClean="0"/>
              <a:t>Issue Tracking</a:t>
            </a:r>
            <a:endParaRPr lang="en-US" dirty="0"/>
          </a:p>
        </p:txBody>
      </p:sp>
      <p:pic>
        <p:nvPicPr>
          <p:cNvPr id="4" name="Picture 3"/>
          <p:cNvPicPr>
            <a:picLocks noChangeAspect="1"/>
          </p:cNvPicPr>
          <p:nvPr/>
        </p:nvPicPr>
        <p:blipFill>
          <a:blip r:embed="rId3"/>
          <a:stretch>
            <a:fillRect/>
          </a:stretch>
        </p:blipFill>
        <p:spPr>
          <a:xfrm>
            <a:off x="604434" y="1693421"/>
            <a:ext cx="5768657" cy="4742382"/>
          </a:xfrm>
          <a:prstGeom prst="rect">
            <a:avLst/>
          </a:prstGeom>
        </p:spPr>
      </p:pic>
      <p:sp>
        <p:nvSpPr>
          <p:cNvPr id="5" name="Content Placeholder 2"/>
          <p:cNvSpPr txBox="1">
            <a:spLocks/>
          </p:cNvSpPr>
          <p:nvPr/>
        </p:nvSpPr>
        <p:spPr>
          <a:xfrm>
            <a:off x="6935814" y="1853670"/>
            <a:ext cx="4618878" cy="4374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en-US" sz="1600" kern="1200" smtClean="0">
                <a:solidFill>
                  <a:schemeClr val="bg1">
                    <a:lumMod val="50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en-US" sz="1400" kern="1200" smtClean="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en-US" sz="1200" kern="1200" smtClean="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en-US" sz="1100" kern="1200" smtClean="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en-US"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rgbClr val="DD462F"/>
                </a:solidFill>
              </a:rPr>
              <a:t>Sections:</a:t>
            </a:r>
            <a:endParaRPr lang="en-US" sz="2000" dirty="0">
              <a:solidFill>
                <a:srgbClr val="DD462F"/>
              </a:solidFill>
            </a:endParaRPr>
          </a:p>
        </p:txBody>
      </p:sp>
    </p:spTree>
    <p:extLst>
      <p:ext uri="{BB962C8B-B14F-4D97-AF65-F5344CB8AC3E}">
        <p14:creationId xmlns:p14="http://schemas.microsoft.com/office/powerpoint/2010/main" val="2812783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Application Insight?</a:t>
            </a:r>
            <a:endParaRPr lang="en-US" dirty="0"/>
          </a:p>
        </p:txBody>
      </p:sp>
      <p:sp>
        <p:nvSpPr>
          <p:cNvPr id="27" name="Oval 26"/>
          <p:cNvSpPr/>
          <p:nvPr/>
        </p:nvSpPr>
        <p:spPr>
          <a:xfrm>
            <a:off x="715951" y="1599209"/>
            <a:ext cx="4989016" cy="4989016"/>
          </a:xfrm>
          <a:prstGeom prst="ellipse">
            <a:avLst/>
          </a:prstGeom>
          <a:solidFill>
            <a:srgbClr val="49702E"/>
          </a:solidFill>
        </p:spPr>
        <p:style>
          <a:lnRef idx="2">
            <a:schemeClr val="lt1">
              <a:hueOff val="0"/>
              <a:satOff val="0"/>
              <a:lumOff val="0"/>
              <a:alphaOff val="0"/>
            </a:schemeClr>
          </a:lnRef>
          <a:fillRef idx="1">
            <a:schemeClr val="accent6">
              <a:shade val="50000"/>
              <a:hueOff val="184212"/>
              <a:satOff val="-8053"/>
              <a:lumOff val="21981"/>
              <a:alphaOff val="0"/>
            </a:schemeClr>
          </a:fillRef>
          <a:effectRef idx="0">
            <a:schemeClr val="accent6">
              <a:shade val="50000"/>
              <a:hueOff val="184212"/>
              <a:satOff val="-8053"/>
              <a:lumOff val="21981"/>
              <a:alphaOff val="0"/>
            </a:schemeClr>
          </a:effectRef>
          <a:fontRef idx="minor">
            <a:schemeClr val="lt1"/>
          </a:fontRef>
        </p:style>
      </p:sp>
      <p:sp>
        <p:nvSpPr>
          <p:cNvPr id="26" name="Oval 25"/>
          <p:cNvSpPr/>
          <p:nvPr/>
        </p:nvSpPr>
        <p:spPr>
          <a:xfrm>
            <a:off x="1018778" y="1884851"/>
            <a:ext cx="4380408" cy="4380408"/>
          </a:xfrm>
          <a:prstGeom prst="ellipse">
            <a:avLst/>
          </a:prstGeom>
          <a:solidFill>
            <a:srgbClr val="62993D"/>
          </a:solidFill>
          <a:ln w="19050"/>
        </p:spPr>
        <p:style>
          <a:lnRef idx="2">
            <a:schemeClr val="lt1">
              <a:hueOff val="0"/>
              <a:satOff val="0"/>
              <a:lumOff val="0"/>
              <a:alphaOff val="0"/>
            </a:schemeClr>
          </a:lnRef>
          <a:fillRef idx="1">
            <a:schemeClr val="accent6">
              <a:shade val="50000"/>
              <a:hueOff val="368424"/>
              <a:satOff val="-16105"/>
              <a:lumOff val="43961"/>
              <a:alphaOff val="0"/>
            </a:schemeClr>
          </a:fillRef>
          <a:effectRef idx="0">
            <a:schemeClr val="accent6">
              <a:shade val="50000"/>
              <a:hueOff val="368424"/>
              <a:satOff val="-16105"/>
              <a:lumOff val="43961"/>
              <a:alphaOff val="0"/>
            </a:schemeClr>
          </a:effectRef>
          <a:fontRef idx="minor">
            <a:schemeClr val="lt1"/>
          </a:fontRef>
        </p:style>
      </p:sp>
      <p:sp>
        <p:nvSpPr>
          <p:cNvPr id="25" name="Oval 24"/>
          <p:cNvSpPr/>
          <p:nvPr/>
        </p:nvSpPr>
        <p:spPr>
          <a:xfrm>
            <a:off x="1225202" y="2111997"/>
            <a:ext cx="3948899" cy="3948899"/>
          </a:xfrm>
          <a:prstGeom prst="ellipse">
            <a:avLst/>
          </a:prstGeom>
          <a:solidFill>
            <a:srgbClr val="76B54B"/>
          </a:solidFill>
          <a:ln w="19050"/>
        </p:spPr>
        <p:style>
          <a:lnRef idx="2">
            <a:schemeClr val="lt1">
              <a:hueOff val="0"/>
              <a:satOff val="0"/>
              <a:lumOff val="0"/>
              <a:alphaOff val="0"/>
            </a:schemeClr>
          </a:lnRef>
          <a:fillRef idx="1">
            <a:schemeClr val="accent6">
              <a:shade val="50000"/>
              <a:hueOff val="184212"/>
              <a:satOff val="-8053"/>
              <a:lumOff val="21981"/>
              <a:alphaOff val="0"/>
            </a:schemeClr>
          </a:fillRef>
          <a:effectRef idx="0">
            <a:schemeClr val="accent6">
              <a:shade val="50000"/>
              <a:hueOff val="184212"/>
              <a:satOff val="-8053"/>
              <a:lumOff val="21981"/>
              <a:alphaOff val="0"/>
            </a:schemeClr>
          </a:effectRef>
          <a:fontRef idx="minor">
            <a:schemeClr val="lt1"/>
          </a:fontRef>
        </p:style>
      </p:sp>
      <p:sp>
        <p:nvSpPr>
          <p:cNvPr id="19" name="Oval 18"/>
          <p:cNvSpPr/>
          <p:nvPr/>
        </p:nvSpPr>
        <p:spPr>
          <a:xfrm>
            <a:off x="1475414" y="2343548"/>
            <a:ext cx="3460617" cy="3460617"/>
          </a:xfrm>
          <a:prstGeom prst="ellipse">
            <a:avLst/>
          </a:prstGeom>
          <a:solidFill>
            <a:srgbClr val="89BF65"/>
          </a:solidFill>
          <a:ln w="19050"/>
        </p:spPr>
        <p:style>
          <a:lnRef idx="2">
            <a:schemeClr val="lt1">
              <a:hueOff val="0"/>
              <a:satOff val="0"/>
              <a:lumOff val="0"/>
              <a:alphaOff val="0"/>
            </a:schemeClr>
          </a:lnRef>
          <a:fillRef idx="1">
            <a:schemeClr val="accent6">
              <a:shade val="50000"/>
              <a:hueOff val="0"/>
              <a:satOff val="0"/>
              <a:lumOff val="0"/>
              <a:alphaOff val="0"/>
            </a:schemeClr>
          </a:fillRef>
          <a:effectRef idx="0">
            <a:schemeClr val="accent6">
              <a:shade val="50000"/>
              <a:hueOff val="0"/>
              <a:satOff val="0"/>
              <a:lumOff val="0"/>
              <a:alphaOff val="0"/>
            </a:schemeClr>
          </a:effectRef>
          <a:fontRef idx="minor">
            <a:schemeClr val="lt1"/>
          </a:fontRef>
        </p:style>
      </p:sp>
      <p:sp>
        <p:nvSpPr>
          <p:cNvPr id="20" name="Oval 19"/>
          <p:cNvSpPr/>
          <p:nvPr/>
        </p:nvSpPr>
        <p:spPr>
          <a:xfrm>
            <a:off x="1753444" y="2621578"/>
            <a:ext cx="2904564" cy="2904564"/>
          </a:xfrm>
          <a:prstGeom prst="ellipse">
            <a:avLst/>
          </a:prstGeom>
          <a:solidFill>
            <a:srgbClr val="9AC87A"/>
          </a:solidFill>
          <a:ln w="19050"/>
        </p:spPr>
        <p:style>
          <a:lnRef idx="2">
            <a:schemeClr val="lt1">
              <a:hueOff val="0"/>
              <a:satOff val="0"/>
              <a:lumOff val="0"/>
              <a:alphaOff val="0"/>
            </a:schemeClr>
          </a:lnRef>
          <a:fillRef idx="1">
            <a:scrgbClr r="0" g="0" b="0"/>
          </a:fillRef>
          <a:effectRef idx="0">
            <a:schemeClr val="accent5">
              <a:hueOff val="-7353344"/>
              <a:satOff val="-10228"/>
              <a:lumOff val="-3922"/>
              <a:alphaOff val="0"/>
            </a:schemeClr>
          </a:effectRef>
          <a:fontRef idx="minor">
            <a:schemeClr val="lt1"/>
          </a:fontRef>
        </p:style>
      </p:sp>
      <p:sp>
        <p:nvSpPr>
          <p:cNvPr id="21" name="Oval 20"/>
          <p:cNvSpPr/>
          <p:nvPr/>
        </p:nvSpPr>
        <p:spPr>
          <a:xfrm>
            <a:off x="2076093" y="2944227"/>
            <a:ext cx="2259267" cy="2259267"/>
          </a:xfrm>
          <a:prstGeom prst="ellipse">
            <a:avLst/>
          </a:prstGeom>
          <a:solidFill>
            <a:schemeClr val="accent6">
              <a:lumMod val="40000"/>
              <a:lumOff val="60000"/>
            </a:schemeClr>
          </a:solidFill>
          <a:ln w="19050"/>
        </p:spPr>
        <p:style>
          <a:lnRef idx="2">
            <a:schemeClr val="lt1">
              <a:hueOff val="0"/>
              <a:satOff val="0"/>
              <a:lumOff val="0"/>
              <a:alphaOff val="0"/>
            </a:schemeClr>
          </a:lnRef>
          <a:fillRef idx="1">
            <a:schemeClr val="accent5">
              <a:hueOff val="-5515009"/>
              <a:satOff val="-7671"/>
              <a:lumOff val="-2942"/>
              <a:alphaOff val="0"/>
            </a:schemeClr>
          </a:fillRef>
          <a:effectRef idx="0">
            <a:schemeClr val="accent5">
              <a:hueOff val="-5515009"/>
              <a:satOff val="-7671"/>
              <a:lumOff val="-2942"/>
              <a:alphaOff val="0"/>
            </a:schemeClr>
          </a:effectRef>
          <a:fontRef idx="minor">
            <a:schemeClr val="lt1"/>
          </a:fontRef>
        </p:style>
      </p:sp>
      <p:sp>
        <p:nvSpPr>
          <p:cNvPr id="22" name="Oval 21"/>
          <p:cNvSpPr/>
          <p:nvPr/>
        </p:nvSpPr>
        <p:spPr>
          <a:xfrm>
            <a:off x="2398741" y="3266875"/>
            <a:ext cx="1613969" cy="1613969"/>
          </a:xfrm>
          <a:prstGeom prst="ellipse">
            <a:avLst/>
          </a:prstGeom>
          <a:solidFill>
            <a:srgbClr val="3996C5"/>
          </a:solidFill>
          <a:ln w="19050"/>
        </p:spPr>
        <p:style>
          <a:lnRef idx="2">
            <a:schemeClr val="lt1">
              <a:hueOff val="0"/>
              <a:satOff val="0"/>
              <a:lumOff val="0"/>
              <a:alphaOff val="0"/>
            </a:schemeClr>
          </a:lnRef>
          <a:fillRef idx="1">
            <a:schemeClr val="accent5">
              <a:hueOff val="-3676672"/>
              <a:satOff val="-5114"/>
              <a:lumOff val="-1961"/>
              <a:alphaOff val="0"/>
            </a:schemeClr>
          </a:fillRef>
          <a:effectRef idx="0">
            <a:schemeClr val="accent5">
              <a:hueOff val="-3676672"/>
              <a:satOff val="-5114"/>
              <a:lumOff val="-1961"/>
              <a:alphaOff val="0"/>
            </a:schemeClr>
          </a:effectRef>
          <a:fontRef idx="minor">
            <a:schemeClr val="lt1"/>
          </a:fontRef>
        </p:style>
      </p:sp>
      <p:sp>
        <p:nvSpPr>
          <p:cNvPr id="23" name="Oval 22"/>
          <p:cNvSpPr/>
          <p:nvPr/>
        </p:nvSpPr>
        <p:spPr>
          <a:xfrm>
            <a:off x="2721632" y="3589766"/>
            <a:ext cx="968188" cy="968188"/>
          </a:xfrm>
          <a:prstGeom prst="ellipse">
            <a:avLst/>
          </a:prstGeom>
          <a:solidFill>
            <a:schemeClr val="accent1">
              <a:lumMod val="75000"/>
            </a:schemeClr>
          </a:solidFill>
          <a:ln w="19050"/>
        </p:spPr>
        <p:style>
          <a:lnRef idx="2">
            <a:schemeClr val="lt1">
              <a:hueOff val="0"/>
              <a:satOff val="0"/>
              <a:lumOff val="0"/>
              <a:alphaOff val="0"/>
            </a:schemeClr>
          </a:lnRef>
          <a:fillRef idx="1">
            <a:schemeClr val="accent5">
              <a:hueOff val="-1838336"/>
              <a:satOff val="-2557"/>
              <a:lumOff val="-981"/>
              <a:alphaOff val="0"/>
            </a:schemeClr>
          </a:fillRef>
          <a:effectRef idx="0">
            <a:schemeClr val="accent5">
              <a:hueOff val="-1838336"/>
              <a:satOff val="-2557"/>
              <a:lumOff val="-981"/>
              <a:alphaOff val="0"/>
            </a:schemeClr>
          </a:effectRef>
          <a:fontRef idx="minor">
            <a:schemeClr val="lt1"/>
          </a:fontRef>
        </p:style>
      </p:sp>
      <p:sp>
        <p:nvSpPr>
          <p:cNvPr id="24" name="Oval 23"/>
          <p:cNvSpPr/>
          <p:nvPr/>
        </p:nvSpPr>
        <p:spPr>
          <a:xfrm>
            <a:off x="3044281" y="3912415"/>
            <a:ext cx="322890" cy="322890"/>
          </a:xfrm>
          <a:prstGeom prst="ellipse">
            <a:avLst/>
          </a:prstGeom>
          <a:solidFill>
            <a:schemeClr val="accent1">
              <a:lumMod val="50000"/>
            </a:schemeClr>
          </a:solidFill>
          <a:ln w="19050"/>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32" name="TextBox 31"/>
          <p:cNvSpPr txBox="1"/>
          <p:nvPr/>
        </p:nvSpPr>
        <p:spPr>
          <a:xfrm>
            <a:off x="6498059" y="2242627"/>
            <a:ext cx="3620796" cy="1109535"/>
          </a:xfrm>
          <a:prstGeom prst="rect">
            <a:avLst/>
          </a:prstGeom>
          <a:noFill/>
        </p:spPr>
        <p:txBody>
          <a:bodyPr wrap="square" rtlCol="0">
            <a:spAutoFit/>
          </a:bodyPr>
          <a:lstStyle/>
          <a:p>
            <a:pPr marL="342900" indent="-342900">
              <a:lnSpc>
                <a:spcPct val="90000"/>
              </a:lnSpc>
              <a:spcBef>
                <a:spcPct val="30000"/>
              </a:spcBef>
              <a:spcAft>
                <a:spcPts val="600"/>
              </a:spcAft>
              <a:buFont typeface="Arial" panose="020B0604020202020204" pitchFamily="34" charset="0"/>
              <a:buChar char="•"/>
            </a:pPr>
            <a:r>
              <a:rPr lang="en-US" sz="1700" dirty="0" smtClean="0">
                <a:solidFill>
                  <a:schemeClr val="bg1">
                    <a:lumMod val="50000"/>
                  </a:schemeClr>
                </a:solidFill>
              </a:rPr>
              <a:t>Configuration</a:t>
            </a:r>
            <a:endParaRPr lang="en-US" sz="1700" dirty="0">
              <a:solidFill>
                <a:schemeClr val="bg1">
                  <a:lumMod val="50000"/>
                </a:schemeClr>
              </a:solidFill>
            </a:endParaRPr>
          </a:p>
          <a:p>
            <a:pPr marL="342900" indent="-342900">
              <a:lnSpc>
                <a:spcPct val="90000"/>
              </a:lnSpc>
              <a:spcBef>
                <a:spcPct val="30000"/>
              </a:spcBef>
              <a:spcAft>
                <a:spcPts val="600"/>
              </a:spcAft>
              <a:buFont typeface="Arial" panose="020B0604020202020204" pitchFamily="34" charset="0"/>
              <a:buChar char="•"/>
            </a:pPr>
            <a:r>
              <a:rPr lang="en-US" sz="1700" dirty="0" smtClean="0">
                <a:solidFill>
                  <a:schemeClr val="bg1">
                    <a:lumMod val="50000"/>
                  </a:schemeClr>
                </a:solidFill>
              </a:rPr>
              <a:t>Listeners/Extensibility</a:t>
            </a:r>
            <a:endParaRPr lang="en-US" sz="1700" dirty="0">
              <a:solidFill>
                <a:schemeClr val="bg1">
                  <a:lumMod val="50000"/>
                </a:schemeClr>
              </a:solidFill>
            </a:endParaRPr>
          </a:p>
          <a:p>
            <a:pPr marL="342900" indent="-342900">
              <a:lnSpc>
                <a:spcPct val="90000"/>
              </a:lnSpc>
              <a:spcBef>
                <a:spcPct val="30000"/>
              </a:spcBef>
              <a:spcAft>
                <a:spcPts val="600"/>
              </a:spcAft>
              <a:buFont typeface="Arial" panose="020B0604020202020204" pitchFamily="34" charset="0"/>
              <a:buChar char="•"/>
            </a:pPr>
            <a:r>
              <a:rPr lang="en-US" sz="1700" dirty="0" smtClean="0">
                <a:solidFill>
                  <a:schemeClr val="bg1">
                    <a:lumMod val="50000"/>
                  </a:schemeClr>
                </a:solidFill>
              </a:rPr>
              <a:t>Logging</a:t>
            </a:r>
          </a:p>
        </p:txBody>
      </p:sp>
      <p:sp>
        <p:nvSpPr>
          <p:cNvPr id="33" name="Content Placeholder 2"/>
          <p:cNvSpPr txBox="1">
            <a:spLocks/>
          </p:cNvSpPr>
          <p:nvPr/>
        </p:nvSpPr>
        <p:spPr>
          <a:xfrm>
            <a:off x="6498058" y="1742374"/>
            <a:ext cx="3941341" cy="57234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ct val="30000"/>
              </a:spcBef>
              <a:buFont typeface="Arial" panose="020B0604020202020204" pitchFamily="34" charset="0"/>
              <a:buChar char="•"/>
              <a:defRPr lang="en-US" sz="1600" kern="1200" smtClean="0">
                <a:solidFill>
                  <a:schemeClr val="bg1">
                    <a:lumMod val="50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en-US" sz="1400" kern="1200" smtClean="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en-US" sz="1200" kern="1200" smtClean="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en-US" sz="1100" kern="1200" smtClean="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en-US"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rgbClr val="DD462F"/>
                </a:solidFill>
              </a:rPr>
              <a:t>Your standard Logging Framework</a:t>
            </a:r>
            <a:endParaRPr lang="en-US" sz="2000" dirty="0">
              <a:solidFill>
                <a:srgbClr val="DD462F"/>
              </a:solidFill>
            </a:endParaRPr>
          </a:p>
        </p:txBody>
      </p:sp>
      <p:sp>
        <p:nvSpPr>
          <p:cNvPr id="35" name="TextBox 34"/>
          <p:cNvSpPr txBox="1"/>
          <p:nvPr/>
        </p:nvSpPr>
        <p:spPr>
          <a:xfrm>
            <a:off x="6498059" y="3954997"/>
            <a:ext cx="4112791" cy="1897443"/>
          </a:xfrm>
          <a:prstGeom prst="rect">
            <a:avLst/>
          </a:prstGeom>
          <a:noFill/>
        </p:spPr>
        <p:txBody>
          <a:bodyPr wrap="square" rtlCol="0">
            <a:spAutoFit/>
          </a:bodyPr>
          <a:lstStyle/>
          <a:p>
            <a:pPr marL="342900" indent="-342900">
              <a:lnSpc>
                <a:spcPct val="90000"/>
              </a:lnSpc>
              <a:spcBef>
                <a:spcPct val="30000"/>
              </a:spcBef>
              <a:buFont typeface="Arial" panose="020B0604020202020204" pitchFamily="34" charset="0"/>
              <a:buChar char="•"/>
            </a:pPr>
            <a:r>
              <a:rPr lang="en-US" sz="1700" dirty="0" smtClean="0">
                <a:solidFill>
                  <a:schemeClr val="bg1">
                    <a:lumMod val="50000"/>
                  </a:schemeClr>
                </a:solidFill>
              </a:rPr>
              <a:t>Structure Data and it’s Extensibility</a:t>
            </a:r>
          </a:p>
          <a:p>
            <a:pPr marL="342900" indent="-342900">
              <a:lnSpc>
                <a:spcPct val="90000"/>
              </a:lnSpc>
              <a:spcBef>
                <a:spcPct val="30000"/>
              </a:spcBef>
              <a:buFont typeface="Arial" panose="020B0604020202020204" pitchFamily="34" charset="0"/>
              <a:buChar char="•"/>
            </a:pPr>
            <a:r>
              <a:rPr lang="en-US" sz="1700" dirty="0" smtClean="0">
                <a:solidFill>
                  <a:schemeClr val="bg1">
                    <a:lumMod val="50000"/>
                  </a:schemeClr>
                </a:solidFill>
              </a:rPr>
              <a:t>Rich Details</a:t>
            </a:r>
          </a:p>
          <a:p>
            <a:pPr marL="342900" indent="-342900">
              <a:lnSpc>
                <a:spcPct val="90000"/>
              </a:lnSpc>
              <a:spcBef>
                <a:spcPct val="30000"/>
              </a:spcBef>
              <a:buFont typeface="Arial" panose="020B0604020202020204" pitchFamily="34" charset="0"/>
              <a:buChar char="•"/>
            </a:pPr>
            <a:r>
              <a:rPr lang="en-US" sz="1700" dirty="0" smtClean="0">
                <a:solidFill>
                  <a:schemeClr val="bg1">
                    <a:lumMod val="50000"/>
                  </a:schemeClr>
                </a:solidFill>
              </a:rPr>
              <a:t>Traceability</a:t>
            </a:r>
          </a:p>
          <a:p>
            <a:pPr marL="342900" indent="-342900">
              <a:lnSpc>
                <a:spcPct val="90000"/>
              </a:lnSpc>
              <a:spcBef>
                <a:spcPct val="30000"/>
              </a:spcBef>
              <a:buFont typeface="Arial" panose="020B0604020202020204" pitchFamily="34" charset="0"/>
              <a:buChar char="•"/>
            </a:pPr>
            <a:r>
              <a:rPr lang="en-US" sz="1700" dirty="0" smtClean="0">
                <a:solidFill>
                  <a:schemeClr val="bg1">
                    <a:lumMod val="50000"/>
                  </a:schemeClr>
                </a:solidFill>
              </a:rPr>
              <a:t>Live Monitoring</a:t>
            </a:r>
          </a:p>
          <a:p>
            <a:pPr marL="342900" indent="-342900">
              <a:lnSpc>
                <a:spcPct val="90000"/>
              </a:lnSpc>
              <a:spcBef>
                <a:spcPct val="30000"/>
              </a:spcBef>
              <a:buFont typeface="Arial" panose="020B0604020202020204" pitchFamily="34" charset="0"/>
              <a:buChar char="•"/>
            </a:pPr>
            <a:r>
              <a:rPr lang="en-US" sz="1700" dirty="0" smtClean="0">
                <a:solidFill>
                  <a:schemeClr val="bg1">
                    <a:lumMod val="50000"/>
                  </a:schemeClr>
                </a:solidFill>
              </a:rPr>
              <a:t>Analysis/Filtering/Search…</a:t>
            </a:r>
          </a:p>
          <a:p>
            <a:pPr marL="342900" indent="-342900">
              <a:lnSpc>
                <a:spcPct val="90000"/>
              </a:lnSpc>
              <a:spcBef>
                <a:spcPct val="30000"/>
              </a:spcBef>
              <a:buFont typeface="Arial" panose="020B0604020202020204" pitchFamily="34" charset="0"/>
              <a:buChar char="•"/>
            </a:pPr>
            <a:r>
              <a:rPr lang="en-US" sz="1700" dirty="0" smtClean="0">
                <a:solidFill>
                  <a:schemeClr val="bg1">
                    <a:lumMod val="50000"/>
                  </a:schemeClr>
                </a:solidFill>
              </a:rPr>
              <a:t>And </a:t>
            </a:r>
            <a:r>
              <a:rPr lang="en-US" sz="1700" dirty="0" smtClean="0">
                <a:solidFill>
                  <a:schemeClr val="bg1">
                    <a:lumMod val="50000"/>
                  </a:schemeClr>
                </a:solidFill>
              </a:rPr>
              <a:t>Much </a:t>
            </a:r>
            <a:r>
              <a:rPr lang="en-US" sz="1700" dirty="0" smtClean="0">
                <a:solidFill>
                  <a:schemeClr val="bg1">
                    <a:lumMod val="50000"/>
                  </a:schemeClr>
                </a:solidFill>
              </a:rPr>
              <a:t>More!</a:t>
            </a:r>
            <a:endParaRPr lang="en-US" sz="1700" dirty="0">
              <a:solidFill>
                <a:schemeClr val="bg1">
                  <a:lumMod val="50000"/>
                </a:schemeClr>
              </a:solidFill>
            </a:endParaRPr>
          </a:p>
        </p:txBody>
      </p:sp>
      <p:sp>
        <p:nvSpPr>
          <p:cNvPr id="36" name="Content Placeholder 2"/>
          <p:cNvSpPr txBox="1">
            <a:spLocks/>
          </p:cNvSpPr>
          <p:nvPr/>
        </p:nvSpPr>
        <p:spPr>
          <a:xfrm>
            <a:off x="6498059" y="3512363"/>
            <a:ext cx="4180633" cy="572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en-US" sz="1600" kern="1200" smtClean="0">
                <a:solidFill>
                  <a:schemeClr val="bg1">
                    <a:lumMod val="50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en-US" sz="1400" kern="1200" smtClean="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en-US" sz="1200" kern="1200" smtClean="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en-US" sz="1100" kern="1200" smtClean="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en-US"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rgbClr val="DD462F"/>
                </a:solidFill>
              </a:rPr>
              <a:t>Application Insight Framework:</a:t>
            </a:r>
            <a:endParaRPr lang="en-US" sz="2000" dirty="0">
              <a:solidFill>
                <a:srgbClr val="DD462F"/>
              </a:solidFill>
            </a:endParaRPr>
          </a:p>
        </p:txBody>
      </p:sp>
    </p:spTree>
    <p:extLst>
      <p:ext uri="{BB962C8B-B14F-4D97-AF65-F5344CB8AC3E}">
        <p14:creationId xmlns:p14="http://schemas.microsoft.com/office/powerpoint/2010/main" val="275813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32">
                                            <p:txEl>
                                              <p:pRg st="0" end="0"/>
                                            </p:txEl>
                                          </p:spTgt>
                                        </p:tgtEl>
                                        <p:attrNameLst>
                                          <p:attrName>style.visibility</p:attrName>
                                        </p:attrNameLst>
                                      </p:cBhvr>
                                      <p:to>
                                        <p:strVal val="visible"/>
                                      </p:to>
                                    </p:set>
                                    <p:animEffect transition="in" filter="fade">
                                      <p:cBhvr>
                                        <p:cTn id="10" dur="500"/>
                                        <p:tgtEl>
                                          <p:spTgt spid="3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xEl>
                                              <p:pRg st="0" end="0"/>
                                            </p:txEl>
                                          </p:spTgt>
                                        </p:tgtEl>
                                        <p:attrNameLst>
                                          <p:attrName>style.visibility</p:attrName>
                                        </p:attrNameLst>
                                      </p:cBhvr>
                                      <p:to>
                                        <p:strVal val="visible"/>
                                      </p:to>
                                    </p:set>
                                    <p:animEffect transition="in" filter="fade">
                                      <p:cBhvr>
                                        <p:cTn id="13" dur="500"/>
                                        <p:tgtEl>
                                          <p:spTgt spid="3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32">
                                            <p:txEl>
                                              <p:pRg st="1" end="1"/>
                                            </p:txEl>
                                          </p:spTgt>
                                        </p:tgtEl>
                                        <p:attrNameLst>
                                          <p:attrName>style.visibility</p:attrName>
                                        </p:attrNameLst>
                                      </p:cBhvr>
                                      <p:to>
                                        <p:strVal val="visible"/>
                                      </p:to>
                                    </p:set>
                                    <p:animEffect transition="in" filter="fade">
                                      <p:cBhvr>
                                        <p:cTn id="21" dur="500"/>
                                        <p:tgtEl>
                                          <p:spTgt spid="32">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nodeType="withEffect">
                                  <p:stCondLst>
                                    <p:cond delay="0"/>
                                  </p:stCondLst>
                                  <p:childTnLst>
                                    <p:set>
                                      <p:cBhvr>
                                        <p:cTn id="28" dur="1" fill="hold">
                                          <p:stCondLst>
                                            <p:cond delay="0"/>
                                          </p:stCondLst>
                                        </p:cTn>
                                        <p:tgtEl>
                                          <p:spTgt spid="32">
                                            <p:txEl>
                                              <p:pRg st="2" end="2"/>
                                            </p:txEl>
                                          </p:spTgt>
                                        </p:tgtEl>
                                        <p:attrNameLst>
                                          <p:attrName>style.visibility</p:attrName>
                                        </p:attrNameLst>
                                      </p:cBhvr>
                                      <p:to>
                                        <p:strVal val="visible"/>
                                      </p:to>
                                    </p:set>
                                    <p:animEffect transition="in" filter="fade">
                                      <p:cBhvr>
                                        <p:cTn id="29" dur="500"/>
                                        <p:tgtEl>
                                          <p:spTgt spid="32">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 presetClass="entr" presetSubtype="0" fill="hold" nodeType="withEffect">
                                  <p:stCondLst>
                                    <p:cond delay="0"/>
                                  </p:stCondLst>
                                  <p:childTnLst>
                                    <p:set>
                                      <p:cBhvr>
                                        <p:cTn id="36" dur="1" fill="hold">
                                          <p:stCondLst>
                                            <p:cond delay="0"/>
                                          </p:stCondLst>
                                        </p:cTn>
                                        <p:tgtEl>
                                          <p:spTgt spid="36">
                                            <p:txEl>
                                              <p:pRg st="0" end="0"/>
                                            </p:txEl>
                                          </p:spTgt>
                                        </p:tgtEl>
                                        <p:attrNameLst>
                                          <p:attrName>style.visibility</p:attrName>
                                        </p:attrNameLst>
                                      </p:cBhvr>
                                      <p:to>
                                        <p:strVal val="visible"/>
                                      </p:to>
                                    </p:set>
                                  </p:childTnLst>
                                </p:cTn>
                              </p:par>
                              <p:par>
                                <p:cTn id="37" presetID="10" presetClass="entr" presetSubtype="0" fill="hold" nodeType="withEffect">
                                  <p:stCondLst>
                                    <p:cond delay="0"/>
                                  </p:stCondLst>
                                  <p:childTnLst>
                                    <p:set>
                                      <p:cBhvr>
                                        <p:cTn id="38" dur="1" fill="hold">
                                          <p:stCondLst>
                                            <p:cond delay="0"/>
                                          </p:stCondLst>
                                        </p:cTn>
                                        <p:tgtEl>
                                          <p:spTgt spid="35">
                                            <p:txEl>
                                              <p:pRg st="0" end="0"/>
                                            </p:txEl>
                                          </p:spTgt>
                                        </p:tgtEl>
                                        <p:attrNameLst>
                                          <p:attrName>style.visibility</p:attrName>
                                        </p:attrNameLst>
                                      </p:cBhvr>
                                      <p:to>
                                        <p:strVal val="visible"/>
                                      </p:to>
                                    </p:set>
                                    <p:animEffect transition="in" filter="fade">
                                      <p:cBhvr>
                                        <p:cTn id="39" dur="500"/>
                                        <p:tgtEl>
                                          <p:spTgt spid="35">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 presetClass="entr" presetSubtype="0" fill="hold" nodeType="withEffect">
                                  <p:stCondLst>
                                    <p:cond delay="0"/>
                                  </p:stCondLst>
                                  <p:childTnLst>
                                    <p:set>
                                      <p:cBhvr>
                                        <p:cTn id="46"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par>
                                <p:cTn id="52" presetID="1" presetClass="entr" presetSubtype="0" fill="hold" nodeType="withEffect">
                                  <p:stCondLst>
                                    <p:cond delay="0"/>
                                  </p:stCondLst>
                                  <p:childTnLst>
                                    <p:set>
                                      <p:cBhvr>
                                        <p:cTn id="53"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 presetClass="entr" presetSubtype="0" fill="hold" nodeType="withEffect">
                                  <p:stCondLst>
                                    <p:cond delay="0"/>
                                  </p:stCondLst>
                                  <p:childTnLst>
                                    <p:set>
                                      <p:cBhvr>
                                        <p:cTn id="60" dur="1" fill="hold">
                                          <p:stCondLst>
                                            <p:cond delay="0"/>
                                          </p:stCondLst>
                                        </p:cTn>
                                        <p:tgtEl>
                                          <p:spTgt spid="35">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par>
                                <p:cTn id="66" presetID="10" presetClass="entr" presetSubtype="0" fill="hold" nodeType="withEffect">
                                  <p:stCondLst>
                                    <p:cond delay="0"/>
                                  </p:stCondLst>
                                  <p:childTnLst>
                                    <p:set>
                                      <p:cBhvr>
                                        <p:cTn id="67" dur="1" fill="hold">
                                          <p:stCondLst>
                                            <p:cond delay="0"/>
                                          </p:stCondLst>
                                        </p:cTn>
                                        <p:tgtEl>
                                          <p:spTgt spid="35">
                                            <p:txEl>
                                              <p:pRg st="4" end="4"/>
                                            </p:txEl>
                                          </p:spTgt>
                                        </p:tgtEl>
                                        <p:attrNameLst>
                                          <p:attrName>style.visibility</p:attrName>
                                        </p:attrNameLst>
                                      </p:cBhvr>
                                      <p:to>
                                        <p:strVal val="visible"/>
                                      </p:to>
                                    </p:set>
                                    <p:animEffect transition="in" filter="fade">
                                      <p:cBhvr>
                                        <p:cTn id="68" dur="500"/>
                                        <p:tgtEl>
                                          <p:spTgt spid="35">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par>
                                <p:cTn id="74" presetID="10" presetClass="entr" presetSubtype="0" fill="hold" nodeType="withEffect">
                                  <p:stCondLst>
                                    <p:cond delay="0"/>
                                  </p:stCondLst>
                                  <p:childTnLst>
                                    <p:set>
                                      <p:cBhvr>
                                        <p:cTn id="75" dur="1" fill="hold">
                                          <p:stCondLst>
                                            <p:cond delay="0"/>
                                          </p:stCondLst>
                                        </p:cTn>
                                        <p:tgtEl>
                                          <p:spTgt spid="35">
                                            <p:txEl>
                                              <p:pRg st="5" end="5"/>
                                            </p:txEl>
                                          </p:spTgt>
                                        </p:tgtEl>
                                        <p:attrNameLst>
                                          <p:attrName>style.visibility</p:attrName>
                                        </p:attrNameLst>
                                      </p:cBhvr>
                                      <p:to>
                                        <p:strVal val="visible"/>
                                      </p:to>
                                    </p:set>
                                    <p:animEffect transition="in" filter="fade">
                                      <p:cBhvr>
                                        <p:cTn id="76" dur="500"/>
                                        <p:tgtEl>
                                          <p:spTgt spid="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 Learn More</a:t>
            </a:r>
            <a:endParaRPr lang="en-US" dirty="0"/>
          </a:p>
        </p:txBody>
      </p:sp>
      <p:sp>
        <p:nvSpPr>
          <p:cNvPr id="3" name="Content Placeholder 2"/>
          <p:cNvSpPr>
            <a:spLocks noGrp="1"/>
          </p:cNvSpPr>
          <p:nvPr>
            <p:ph idx="1"/>
          </p:nvPr>
        </p:nvSpPr>
        <p:spPr>
          <a:xfrm>
            <a:off x="848834" y="1552353"/>
            <a:ext cx="10634329" cy="5178055"/>
          </a:xfrm>
        </p:spPr>
        <p:txBody>
          <a:bodyPr>
            <a:normAutofit/>
          </a:bodyPr>
          <a:lstStyle/>
          <a:p>
            <a:pPr>
              <a:lnSpc>
                <a:spcPct val="100000"/>
              </a:lnSpc>
            </a:pPr>
            <a:r>
              <a:rPr lang="en-US" dirty="0" smtClean="0"/>
              <a:t>Connect and follow us online:</a:t>
            </a:r>
          </a:p>
          <a:p>
            <a:pPr lvl="1" indent="0">
              <a:lnSpc>
                <a:spcPct val="100000"/>
              </a:lnSpc>
              <a:buNone/>
            </a:pPr>
            <a:r>
              <a:rPr lang="en-US" dirty="0">
                <a:hlinkClick r:id="rId3"/>
              </a:rPr>
              <a:t>https://</a:t>
            </a:r>
            <a:r>
              <a:rPr lang="en-US" dirty="0" smtClean="0">
                <a:hlinkClick r:id="rId3"/>
              </a:rPr>
              <a:t>www.facebook.com/reflectsoftware</a:t>
            </a:r>
            <a:endParaRPr lang="en-US" dirty="0" smtClean="0"/>
          </a:p>
          <a:p>
            <a:pPr lvl="1" indent="0">
              <a:lnSpc>
                <a:spcPct val="100000"/>
              </a:lnSpc>
              <a:buNone/>
            </a:pPr>
            <a:r>
              <a:rPr lang="en-US" dirty="0">
                <a:hlinkClick r:id="rId4"/>
              </a:rPr>
              <a:t>https://</a:t>
            </a:r>
            <a:r>
              <a:rPr lang="en-US" dirty="0" smtClean="0">
                <a:hlinkClick r:id="rId4"/>
              </a:rPr>
              <a:t>twitter.com/reflectsoftware</a:t>
            </a:r>
            <a:r>
              <a:rPr lang="en-US" dirty="0" smtClean="0"/>
              <a:t> </a:t>
            </a:r>
          </a:p>
          <a:p>
            <a:pPr lvl="1" indent="0">
              <a:lnSpc>
                <a:spcPct val="100000"/>
              </a:lnSpc>
              <a:buNone/>
            </a:pPr>
            <a:r>
              <a:rPr lang="en-US" dirty="0">
                <a:hlinkClick r:id="rId5"/>
              </a:rPr>
              <a:t>http://</a:t>
            </a:r>
            <a:r>
              <a:rPr lang="en-US" dirty="0" smtClean="0">
                <a:hlinkClick r:id="rId5"/>
              </a:rPr>
              <a:t>www.linkedin.com/company/reflectsoftware</a:t>
            </a:r>
            <a:endParaRPr lang="en-US" dirty="0" smtClean="0"/>
          </a:p>
          <a:p>
            <a:pPr lvl="1" indent="0">
              <a:lnSpc>
                <a:spcPct val="100000"/>
              </a:lnSpc>
              <a:buNone/>
            </a:pPr>
            <a:r>
              <a:rPr lang="en-US" dirty="0">
                <a:hlinkClick r:id="rId6"/>
              </a:rPr>
              <a:t>https://</a:t>
            </a:r>
            <a:r>
              <a:rPr lang="en-US" dirty="0" smtClean="0">
                <a:hlinkClick r:id="rId6"/>
              </a:rPr>
              <a:t>plus.google.com/b/100003697812216387917/100003697812216387917/posts</a:t>
            </a:r>
            <a:r>
              <a:rPr lang="en-US" dirty="0" smtClean="0"/>
              <a:t> </a:t>
            </a:r>
          </a:p>
          <a:p>
            <a:pPr lvl="1" indent="0">
              <a:lnSpc>
                <a:spcPct val="100000"/>
              </a:lnSpc>
              <a:buNone/>
            </a:pPr>
            <a:r>
              <a:rPr lang="en-US" dirty="0">
                <a:hlinkClick r:id="rId7"/>
              </a:rPr>
              <a:t>http://blog.reflectsoftware.com</a:t>
            </a:r>
            <a:r>
              <a:rPr lang="en-US" dirty="0" smtClean="0">
                <a:hlinkClick r:id="rId7"/>
              </a:rPr>
              <a:t>/</a:t>
            </a:r>
            <a:r>
              <a:rPr lang="en-US" dirty="0" smtClean="0"/>
              <a:t> </a:t>
            </a:r>
          </a:p>
          <a:p>
            <a:pPr>
              <a:lnSpc>
                <a:spcPct val="100000"/>
              </a:lnSpc>
            </a:pPr>
            <a:r>
              <a:rPr lang="en-US" dirty="0" smtClean="0"/>
              <a:t/>
            </a:r>
            <a:br>
              <a:rPr lang="en-US" dirty="0" smtClean="0"/>
            </a:br>
            <a:r>
              <a:rPr lang="en-US" dirty="0" smtClean="0"/>
              <a:t>Checkout our UserVoice site for knowledge base articles, support and for providing feedback:</a:t>
            </a:r>
          </a:p>
          <a:p>
            <a:pPr lvl="1" indent="0">
              <a:lnSpc>
                <a:spcPct val="100000"/>
              </a:lnSpc>
              <a:buNone/>
            </a:pPr>
            <a:r>
              <a:rPr lang="en-US" dirty="0">
                <a:hlinkClick r:id="rId8"/>
              </a:rPr>
              <a:t>http://reflectsoftware.uservoice.com</a:t>
            </a:r>
            <a:r>
              <a:rPr lang="en-US" dirty="0" smtClean="0">
                <a:hlinkClick r:id="rId8"/>
              </a:rPr>
              <a:t>/</a:t>
            </a:r>
            <a:r>
              <a:rPr lang="en-US" dirty="0" smtClean="0"/>
              <a:t> </a:t>
            </a:r>
          </a:p>
          <a:p>
            <a:pPr>
              <a:lnSpc>
                <a:spcPct val="100000"/>
              </a:lnSpc>
            </a:pPr>
            <a:r>
              <a:rPr lang="en-US" dirty="0"/>
              <a:t/>
            </a:r>
            <a:br>
              <a:rPr lang="en-US" dirty="0"/>
            </a:br>
            <a:r>
              <a:rPr lang="en-US" dirty="0" smtClean="0"/>
              <a:t>Take a look at our logging extensions on CodePlex and get involved if you have an idea for an extension:</a:t>
            </a:r>
          </a:p>
          <a:p>
            <a:pPr lvl="1" indent="0">
              <a:lnSpc>
                <a:spcPct val="100000"/>
              </a:lnSpc>
              <a:buNone/>
            </a:pPr>
            <a:r>
              <a:rPr lang="en-US" dirty="0">
                <a:hlinkClick r:id="rId9"/>
              </a:rPr>
              <a:t>https://insightextensions.codeplex.com</a:t>
            </a:r>
            <a:r>
              <a:rPr lang="en-US" dirty="0" smtClean="0">
                <a:hlinkClick r:id="rId9"/>
              </a:rPr>
              <a:t>/</a:t>
            </a:r>
            <a:r>
              <a:rPr lang="en-US" dirty="0" smtClean="0"/>
              <a:t> </a:t>
            </a:r>
          </a:p>
          <a:p>
            <a:endParaRPr lang="en-US" dirty="0"/>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79025" y="2024400"/>
            <a:ext cx="304843" cy="304843"/>
          </a:xfrm>
          <a:prstGeom prst="rect">
            <a:avLst/>
          </a:prstGeom>
        </p:spPr>
      </p:pic>
      <p:pic>
        <p:nvPicPr>
          <p:cNvPr id="5" name="Picture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79027" y="3276320"/>
            <a:ext cx="304843" cy="304843"/>
          </a:xfrm>
          <a:prstGeom prst="rect">
            <a:avLst/>
          </a:prstGeom>
        </p:spPr>
      </p:pic>
      <p:pic>
        <p:nvPicPr>
          <p:cNvPr id="6" name="Picture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79026" y="2859013"/>
            <a:ext cx="304843" cy="304843"/>
          </a:xfrm>
          <a:prstGeom prst="rect">
            <a:avLst/>
          </a:prstGeom>
        </p:spPr>
      </p:pic>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79026" y="2441707"/>
            <a:ext cx="304843" cy="304843"/>
          </a:xfrm>
          <a:prstGeom prst="rect">
            <a:avLst/>
          </a:prstGeom>
        </p:spPr>
      </p:pic>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79068" y="4854377"/>
            <a:ext cx="304843" cy="304843"/>
          </a:xfrm>
          <a:prstGeom prst="rect">
            <a:avLst/>
          </a:prstGeom>
        </p:spPr>
      </p:pic>
      <p:pic>
        <p:nvPicPr>
          <p:cNvPr id="10" name="Picture 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79025" y="3697908"/>
            <a:ext cx="304762" cy="304762"/>
          </a:xfrm>
          <a:prstGeom prst="rect">
            <a:avLst/>
          </a:prstGeom>
        </p:spPr>
      </p:pic>
    </p:spTree>
    <p:extLst>
      <p:ext uri="{BB962C8B-B14F-4D97-AF65-F5344CB8AC3E}">
        <p14:creationId xmlns:p14="http://schemas.microsoft.com/office/powerpoint/2010/main" val="3624140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Contact Us</a:t>
            </a:r>
            <a:endParaRPr lang="en-US" dirty="0"/>
          </a:p>
        </p:txBody>
      </p:sp>
      <p:sp>
        <p:nvSpPr>
          <p:cNvPr id="3" name="Content Placeholder 2"/>
          <p:cNvSpPr>
            <a:spLocks noGrp="1"/>
          </p:cNvSpPr>
          <p:nvPr>
            <p:ph idx="1"/>
          </p:nvPr>
        </p:nvSpPr>
        <p:spPr>
          <a:xfrm>
            <a:off x="838201" y="1825625"/>
            <a:ext cx="10338994" cy="4351338"/>
          </a:xfrm>
        </p:spPr>
        <p:txBody>
          <a:bodyPr/>
          <a:lstStyle/>
          <a:p>
            <a:r>
              <a:rPr lang="en-US" dirty="0" smtClean="0"/>
              <a:t>Ross Pellegrino	</a:t>
            </a:r>
            <a:r>
              <a:rPr lang="en-US" dirty="0" smtClean="0">
                <a:hlinkClick r:id="rId2"/>
              </a:rPr>
              <a:t>ross.pellegrino@reflectsoftware.com</a:t>
            </a:r>
            <a:endParaRPr lang="en-US" dirty="0" smtClean="0"/>
          </a:p>
          <a:p>
            <a:r>
              <a:rPr lang="en-US" dirty="0" smtClean="0"/>
              <a:t>Callon Campbell	</a:t>
            </a:r>
            <a:r>
              <a:rPr lang="en-US" dirty="0" smtClean="0">
                <a:hlinkClick r:id="rId3"/>
              </a:rPr>
              <a:t>callon.campbell@reflectsoftware.com</a:t>
            </a:r>
            <a:endParaRPr lang="en-US" dirty="0" smtClean="0"/>
          </a:p>
          <a:p>
            <a:r>
              <a:rPr lang="en-US" dirty="0" smtClean="0"/>
              <a:t>Support		</a:t>
            </a:r>
            <a:r>
              <a:rPr lang="en-US" dirty="0" smtClean="0">
                <a:hlinkClick r:id="rId4"/>
              </a:rPr>
              <a:t>support@reflectsoftware.com</a:t>
            </a:r>
            <a:endParaRPr lang="en-US" dirty="0" smtClean="0"/>
          </a:p>
          <a:p>
            <a:r>
              <a:rPr lang="en-US" dirty="0" smtClean="0"/>
              <a:t>Info		</a:t>
            </a:r>
            <a:r>
              <a:rPr lang="en-US" dirty="0" smtClean="0">
                <a:hlinkClick r:id="rId5"/>
              </a:rPr>
              <a:t>info@reflectsoftware.com</a:t>
            </a:r>
            <a:endParaRPr lang="en-US" dirty="0" smtClean="0"/>
          </a:p>
          <a:p>
            <a:r>
              <a:rPr lang="en-US" dirty="0" smtClean="0"/>
              <a:t>Sales		</a:t>
            </a:r>
            <a:r>
              <a:rPr lang="en-US" dirty="0" smtClean="0">
                <a:hlinkClick r:id="rId6"/>
              </a:rPr>
              <a:t>sales@reflectsoftware.com</a:t>
            </a:r>
            <a:r>
              <a:rPr lang="en-US" dirty="0" smtClean="0"/>
              <a:t> </a:t>
            </a:r>
            <a:endParaRPr lang="en-US" dirty="0"/>
          </a:p>
        </p:txBody>
      </p:sp>
    </p:spTree>
    <p:extLst>
      <p:ext uri="{BB962C8B-B14F-4D97-AF65-F5344CB8AC3E}">
        <p14:creationId xmlns:p14="http://schemas.microsoft.com/office/powerpoint/2010/main" val="23382453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38201" y="1825625"/>
            <a:ext cx="10809513" cy="4351338"/>
          </a:xfrm>
        </p:spPr>
        <p:txBody>
          <a:bodyPr/>
          <a:lstStyle/>
          <a:p>
            <a:r>
              <a:rPr lang="en-US" b="1" dirty="0" smtClean="0"/>
              <a:t>Logging and Auditing</a:t>
            </a:r>
            <a:br>
              <a:rPr lang="en-US" b="1" dirty="0" smtClean="0"/>
            </a:br>
            <a:r>
              <a:rPr lang="en-US" dirty="0" smtClean="0">
                <a:hlinkClick r:id="rId3"/>
              </a:rPr>
              <a:t>http</a:t>
            </a:r>
            <a:r>
              <a:rPr lang="en-US" dirty="0">
                <a:hlinkClick r:id="rId3"/>
              </a:rPr>
              <a:t>://www.codesecurely.org/Wiki/view.aspx/Security_Code_Reviews/Logging__</a:t>
            </a:r>
            <a:r>
              <a:rPr lang="en-US" dirty="0" smtClean="0">
                <a:hlinkClick r:id="rId3"/>
              </a:rPr>
              <a:t>Auditing</a:t>
            </a:r>
            <a:endParaRPr lang="en-US" dirty="0" smtClean="0"/>
          </a:p>
          <a:p>
            <a:r>
              <a:rPr lang="en-US" b="1" dirty="0" smtClean="0"/>
              <a:t>PostSharp</a:t>
            </a:r>
            <a:r>
              <a:rPr lang="en-US" b="1" dirty="0"/>
              <a:t/>
            </a:r>
            <a:br>
              <a:rPr lang="en-US" b="1" dirty="0"/>
            </a:br>
            <a:r>
              <a:rPr lang="en-US" dirty="0">
                <a:hlinkClick r:id="rId4"/>
              </a:rPr>
              <a:t>http://www.postsharp.net</a:t>
            </a:r>
            <a:r>
              <a:rPr lang="en-US" dirty="0" smtClean="0">
                <a:hlinkClick r:id="rId4"/>
              </a:rPr>
              <a:t>/</a:t>
            </a: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612740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ReflectSoftware</a:t>
            </a:r>
            <a:endParaRPr lang="en-US" dirty="0"/>
          </a:p>
        </p:txBody>
      </p:sp>
      <p:sp>
        <p:nvSpPr>
          <p:cNvPr id="3" name="Content Placeholder 2"/>
          <p:cNvSpPr>
            <a:spLocks noGrp="1"/>
          </p:cNvSpPr>
          <p:nvPr>
            <p:ph idx="1"/>
          </p:nvPr>
        </p:nvSpPr>
        <p:spPr>
          <a:xfrm>
            <a:off x="838201" y="1825625"/>
            <a:ext cx="10515600" cy="4351338"/>
          </a:xfrm>
        </p:spPr>
        <p:txBody>
          <a:bodyPr>
            <a:normAutofit/>
          </a:bodyPr>
          <a:lstStyle/>
          <a:p>
            <a:r>
              <a:rPr lang="en-US" sz="2200" dirty="0" smtClean="0">
                <a:solidFill>
                  <a:srgbClr val="DD462F"/>
                </a:solidFill>
              </a:rPr>
              <a:t>Company Information</a:t>
            </a:r>
          </a:p>
          <a:p>
            <a:r>
              <a:rPr lang="en-US" dirty="0" smtClean="0"/>
              <a:t>ReflectSoftware was established in 2009, focusing on creating </a:t>
            </a:r>
            <a:r>
              <a:rPr lang="en-US" dirty="0"/>
              <a:t>the </a:t>
            </a:r>
            <a:r>
              <a:rPr lang="en-US" dirty="0" smtClean="0"/>
              <a:t>standard of live </a:t>
            </a:r>
            <a:r>
              <a:rPr lang="en-US" dirty="0"/>
              <a:t>logging tools for the .NET development community, which help </a:t>
            </a:r>
            <a:r>
              <a:rPr lang="en-US" dirty="0" smtClean="0"/>
              <a:t>our customers </a:t>
            </a:r>
            <a:r>
              <a:rPr lang="en-US" dirty="0"/>
              <a:t>better debug, </a:t>
            </a:r>
            <a:r>
              <a:rPr lang="en-US" dirty="0" smtClean="0"/>
              <a:t>diagnose </a:t>
            </a:r>
            <a:r>
              <a:rPr lang="en-US" dirty="0"/>
              <a:t>and monitor the health of </a:t>
            </a:r>
            <a:r>
              <a:rPr lang="en-US" dirty="0" smtClean="0"/>
              <a:t>applications in </a:t>
            </a:r>
            <a:r>
              <a:rPr lang="en-US" dirty="0"/>
              <a:t>any environment. </a:t>
            </a:r>
          </a:p>
          <a:p>
            <a:r>
              <a:rPr lang="en-US" dirty="0"/>
              <a:t>Trusted by </a:t>
            </a:r>
            <a:r>
              <a:rPr lang="en-US" dirty="0" smtClean="0"/>
              <a:t>customers </a:t>
            </a:r>
            <a:r>
              <a:rPr lang="en-US" dirty="0"/>
              <a:t>worldwide for our devotion </a:t>
            </a:r>
            <a:r>
              <a:rPr lang="en-US" dirty="0" smtClean="0"/>
              <a:t>and dedication to </a:t>
            </a:r>
            <a:r>
              <a:rPr lang="en-US" dirty="0"/>
              <a:t>quality and customer service, ReflectSoftware helps technical and business professionals maximize </a:t>
            </a:r>
            <a:r>
              <a:rPr lang="en-US" dirty="0" smtClean="0"/>
              <a:t>productivity </a:t>
            </a:r>
            <a:r>
              <a:rPr lang="en-US" dirty="0"/>
              <a:t>by allowing them to </a:t>
            </a:r>
            <a:r>
              <a:rPr lang="en-US" dirty="0" smtClean="0"/>
              <a:t>focus </a:t>
            </a:r>
            <a:r>
              <a:rPr lang="en-US" dirty="0"/>
              <a:t>on what matters </a:t>
            </a:r>
            <a:r>
              <a:rPr lang="en-US" dirty="0" smtClean="0"/>
              <a:t>most to </a:t>
            </a:r>
            <a:r>
              <a:rPr lang="en-US" dirty="0"/>
              <a:t>them. </a:t>
            </a:r>
          </a:p>
          <a:p>
            <a:r>
              <a:rPr lang="en-US" dirty="0"/>
              <a:t>Product quality is an art-form, and like you, we don't believe in </a:t>
            </a:r>
            <a:r>
              <a:rPr lang="en-US" dirty="0" smtClean="0"/>
              <a:t>compromises. We </a:t>
            </a:r>
            <a:r>
              <a:rPr lang="en-US" dirty="0"/>
              <a:t>only release product and services that we can be proud </a:t>
            </a:r>
            <a:r>
              <a:rPr lang="en-US" dirty="0" smtClean="0"/>
              <a:t>of</a:t>
            </a:r>
            <a:r>
              <a:rPr lang="en-US" dirty="0"/>
              <a:t> </a:t>
            </a:r>
            <a:r>
              <a:rPr lang="en-US" dirty="0" smtClean="0"/>
              <a:t>and use ourselves.</a:t>
            </a:r>
            <a:endParaRPr lang="en-US" dirty="0"/>
          </a:p>
          <a:p>
            <a:endParaRPr lang="en-US" dirty="0"/>
          </a:p>
        </p:txBody>
      </p:sp>
    </p:spTree>
    <p:extLst>
      <p:ext uri="{BB962C8B-B14F-4D97-AF65-F5344CB8AC3E}">
        <p14:creationId xmlns:p14="http://schemas.microsoft.com/office/powerpoint/2010/main" val="1576249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ReflectSoftware (continued)</a:t>
            </a:r>
            <a:endParaRPr lang="en-US" dirty="0"/>
          </a:p>
        </p:txBody>
      </p:sp>
      <p:sp>
        <p:nvSpPr>
          <p:cNvPr id="3" name="Content Placeholder 2"/>
          <p:cNvSpPr>
            <a:spLocks noGrp="1"/>
          </p:cNvSpPr>
          <p:nvPr>
            <p:ph idx="1"/>
          </p:nvPr>
        </p:nvSpPr>
        <p:spPr>
          <a:xfrm>
            <a:off x="838201" y="1825625"/>
            <a:ext cx="10515600" cy="4351338"/>
          </a:xfrm>
        </p:spPr>
        <p:txBody>
          <a:bodyPr/>
          <a:lstStyle/>
          <a:p>
            <a:r>
              <a:rPr lang="en-US" sz="2000" dirty="0" smtClean="0">
                <a:solidFill>
                  <a:srgbClr val="DD462F"/>
                </a:solidFill>
              </a:rPr>
              <a:t>Our Mission</a:t>
            </a:r>
          </a:p>
          <a:p>
            <a:r>
              <a:rPr lang="en-US" dirty="0"/>
              <a:t>ReflectSoftware’s mission is to </a:t>
            </a:r>
            <a:r>
              <a:rPr lang="en-US" dirty="0" smtClean="0"/>
              <a:t>produce industry leading, enterprise-class </a:t>
            </a:r>
            <a:r>
              <a:rPr lang="en-US" dirty="0"/>
              <a:t>products that </a:t>
            </a:r>
            <a:r>
              <a:rPr lang="en-US" dirty="0" smtClean="0"/>
              <a:t>empower organizations </a:t>
            </a:r>
            <a:r>
              <a:rPr lang="en-US" dirty="0"/>
              <a:t>to produce quality software, while saving </a:t>
            </a:r>
            <a:r>
              <a:rPr lang="en-US" dirty="0" smtClean="0"/>
              <a:t>time </a:t>
            </a:r>
            <a:r>
              <a:rPr lang="en-US" dirty="0"/>
              <a:t>and money. </a:t>
            </a:r>
            <a:r>
              <a:rPr lang="en-US" dirty="0" smtClean="0"/>
              <a:t>We don’t deviate </a:t>
            </a:r>
            <a:r>
              <a:rPr lang="en-US" dirty="0"/>
              <a:t>from our core business and </a:t>
            </a:r>
            <a:r>
              <a:rPr lang="en-US" dirty="0" smtClean="0"/>
              <a:t>focus, we listen to our customers, and we will only produce the best. If we won’t use it ourselves, we won’t sell it! </a:t>
            </a:r>
            <a:endParaRPr lang="en-US" dirty="0"/>
          </a:p>
        </p:txBody>
      </p:sp>
    </p:spTree>
    <p:extLst>
      <p:ext uri="{BB962C8B-B14F-4D97-AF65-F5344CB8AC3E}">
        <p14:creationId xmlns:p14="http://schemas.microsoft.com/office/powerpoint/2010/main" val="13490568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422" y="2402238"/>
            <a:ext cx="5412259" cy="2187227"/>
          </a:xfrm>
        </p:spPr>
        <p:txBody>
          <a:bodyPr/>
          <a:lstStyle/>
          <a:p>
            <a:r>
              <a:rPr lang="en-US" dirty="0" smtClean="0"/>
              <a:t>ReflectInsight</a:t>
            </a:r>
            <a:br>
              <a:rPr lang="en-US" dirty="0" smtClean="0"/>
            </a:br>
            <a:r>
              <a:rPr lang="en-US" sz="3200" dirty="0" smtClean="0"/>
              <a:t>The Next Generation in Application Insights</a:t>
            </a:r>
            <a:endParaRPr lang="en-US" dirty="0"/>
          </a:p>
        </p:txBody>
      </p:sp>
      <p:sp>
        <p:nvSpPr>
          <p:cNvPr id="3" name="Text Placeholder 2"/>
          <p:cNvSpPr>
            <a:spLocks noGrp="1"/>
          </p:cNvSpPr>
          <p:nvPr>
            <p:ph type="body" idx="1"/>
          </p:nvPr>
        </p:nvSpPr>
        <p:spPr>
          <a:xfrm>
            <a:off x="6028267" y="2402237"/>
            <a:ext cx="5859506" cy="2187226"/>
          </a:xfrm>
        </p:spPr>
        <p:txBody>
          <a:bodyPr>
            <a:noAutofit/>
          </a:bodyPr>
          <a:lstStyle/>
          <a:p>
            <a:r>
              <a:rPr lang="en-US" sz="2400" dirty="0" smtClean="0"/>
              <a:t>Are you listening to what your application has to say? </a:t>
            </a:r>
            <a:endParaRPr lang="en-US" sz="2400" dirty="0"/>
          </a:p>
        </p:txBody>
      </p:sp>
      <p:sp>
        <p:nvSpPr>
          <p:cNvPr id="9" name="Text Placeholder 2">
            <a:hlinkClick r:id="rId3" tooltip="Learn More"/>
          </p:cNvPr>
          <p:cNvSpPr txBox="1">
            <a:spLocks/>
          </p:cNvSpPr>
          <p:nvPr/>
        </p:nvSpPr>
        <p:spPr>
          <a:xfrm>
            <a:off x="381000" y="5844663"/>
            <a:ext cx="11150600" cy="931371"/>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r>
              <a:rPr lang="en-US" sz="2000" dirty="0">
                <a:solidFill>
                  <a:srgbClr val="DD462F"/>
                </a:solidFill>
              </a:rPr>
              <a:t>Find out more </a:t>
            </a:r>
            <a:r>
              <a:rPr lang="en-US" sz="2000" dirty="0" smtClean="0">
                <a:solidFill>
                  <a:srgbClr val="DD462F"/>
                </a:solidFill>
              </a:rPr>
              <a:t>about ReflectInsight and download at </a:t>
            </a:r>
            <a:r>
              <a:rPr lang="en-US" sz="2000" dirty="0" smtClean="0">
                <a:solidFill>
                  <a:schemeClr val="accent1">
                    <a:lumMod val="75000"/>
                  </a:schemeClr>
                </a:solidFill>
              </a:rPr>
              <a:t>http://www.reflectsoftware.com</a:t>
            </a:r>
            <a:endParaRPr lang="en-US" sz="2000" dirty="0">
              <a:solidFill>
                <a:schemeClr val="accent1">
                  <a:lumMod val="75000"/>
                </a:schemeClr>
              </a:solidFill>
            </a:endParaRPr>
          </a:p>
        </p:txBody>
      </p:sp>
      <p:sp>
        <p:nvSpPr>
          <p:cNvPr id="4" name="TextBox 3"/>
          <p:cNvSpPr txBox="1"/>
          <p:nvPr/>
        </p:nvSpPr>
        <p:spPr>
          <a:xfrm>
            <a:off x="8466022" y="6477369"/>
            <a:ext cx="2963979" cy="298665"/>
          </a:xfrm>
          <a:prstGeom prst="rect">
            <a:avLst/>
          </a:prstGeom>
          <a:noFill/>
        </p:spPr>
        <p:txBody>
          <a:bodyPr wrap="none" rtlCol="0">
            <a:noAutofit/>
          </a:bodyPr>
          <a:lstStyle/>
          <a:p>
            <a:endParaRPr lang="en-US" sz="1200" dirty="0">
              <a:solidFill>
                <a:srgbClr val="D24726">
                  <a:alpha val="37000"/>
                </a:srgbClr>
              </a:solidFill>
            </a:endParaRPr>
          </a:p>
          <a:p>
            <a:endParaRPr lang="en-US" sz="1200" dirty="0">
              <a:solidFill>
                <a:srgbClr val="D24726">
                  <a:alpha val="37000"/>
                </a:srgbClr>
              </a:solidFill>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Current Status Quo</a:t>
            </a:r>
            <a:endParaRPr lang="en-US" dirty="0"/>
          </a:p>
        </p:txBody>
      </p:sp>
      <p:sp>
        <p:nvSpPr>
          <p:cNvPr id="3" name="Content Placeholder 2"/>
          <p:cNvSpPr>
            <a:spLocks noGrp="1"/>
          </p:cNvSpPr>
          <p:nvPr>
            <p:ph idx="1"/>
          </p:nvPr>
        </p:nvSpPr>
        <p:spPr>
          <a:xfrm>
            <a:off x="850392" y="2267712"/>
            <a:ext cx="6604657" cy="2732442"/>
          </a:xfrm>
        </p:spPr>
        <p:txBody>
          <a:bodyPr>
            <a:normAutofit/>
          </a:bodyPr>
          <a:lstStyle/>
          <a:p>
            <a:pPr marL="285750" indent="-285750">
              <a:lnSpc>
                <a:spcPct val="100000"/>
              </a:lnSpc>
              <a:spcAft>
                <a:spcPts val="600"/>
              </a:spcAft>
              <a:buFont typeface="Arial" panose="020B0604020202020204" pitchFamily="34" charset="0"/>
              <a:buChar char="•"/>
            </a:pPr>
            <a:r>
              <a:rPr lang="en-US" dirty="0" smtClean="0"/>
              <a:t>The majority of logging is text </a:t>
            </a:r>
            <a:r>
              <a:rPr lang="en-US" smtClean="0"/>
              <a:t>based and are </a:t>
            </a:r>
            <a:r>
              <a:rPr lang="en-US" dirty="0" smtClean="0"/>
              <a:t>typically stored in files</a:t>
            </a:r>
          </a:p>
          <a:p>
            <a:pPr marL="285750" indent="-285750">
              <a:lnSpc>
                <a:spcPct val="100000"/>
              </a:lnSpc>
              <a:spcAft>
                <a:spcPts val="600"/>
              </a:spcAft>
              <a:buFont typeface="Arial" panose="020B0604020202020204" pitchFamily="34" charset="0"/>
              <a:buChar char="•"/>
            </a:pPr>
            <a:r>
              <a:rPr lang="en-US" dirty="0" smtClean="0"/>
              <a:t>The typical message types available are: Debug</a:t>
            </a:r>
            <a:r>
              <a:rPr lang="en-US" dirty="0"/>
              <a:t>, </a:t>
            </a:r>
            <a:r>
              <a:rPr lang="en-US" dirty="0" smtClean="0"/>
              <a:t>Trace, Info, Warn, Error, Fatal and maybe a few more</a:t>
            </a:r>
          </a:p>
          <a:p>
            <a:pPr marL="285750" indent="-285750">
              <a:lnSpc>
                <a:spcPct val="100000"/>
              </a:lnSpc>
              <a:spcAft>
                <a:spcPts val="600"/>
              </a:spcAft>
              <a:buFont typeface="Arial" panose="020B0604020202020204" pitchFamily="34" charset="0"/>
              <a:buChar char="•"/>
            </a:pPr>
            <a:r>
              <a:rPr lang="en-US" dirty="0" smtClean="0"/>
              <a:t>What is logged is typically unstructured data (i.e. using different text patterns across applications, etc.)</a:t>
            </a:r>
          </a:p>
          <a:p>
            <a:pPr marL="285750" indent="-285750">
              <a:lnSpc>
                <a:spcPct val="100000"/>
              </a:lnSpc>
              <a:spcAft>
                <a:spcPts val="600"/>
              </a:spcAft>
              <a:buFont typeface="Arial" panose="020B0604020202020204" pitchFamily="34" charset="0"/>
              <a:buChar char="•"/>
            </a:pPr>
            <a:r>
              <a:rPr lang="en-US" dirty="0"/>
              <a:t>Only minor innovations have occurred in the typical logging </a:t>
            </a:r>
            <a:r>
              <a:rPr lang="en-US" dirty="0" smtClean="0"/>
              <a:t>framework </a:t>
            </a:r>
            <a:r>
              <a:rPr lang="en-US" dirty="0"/>
              <a:t>over the last 10+ years</a:t>
            </a:r>
          </a:p>
          <a:p>
            <a:pPr marL="285750" indent="-285750">
              <a:lnSpc>
                <a:spcPct val="100000"/>
              </a:lnSpc>
              <a:spcAft>
                <a:spcPts val="600"/>
              </a:spcAft>
              <a:buFont typeface="Arial" panose="020B0604020202020204" pitchFamily="34" charset="0"/>
              <a:buChar char="•"/>
            </a:pPr>
            <a:endParaRPr lang="en-US" dirty="0" smtClean="0"/>
          </a:p>
          <a:p>
            <a:pPr marL="285750" indent="-285750">
              <a:lnSpc>
                <a:spcPct val="100000"/>
              </a:lnSpc>
              <a:spcAft>
                <a:spcPts val="600"/>
              </a:spcAft>
              <a:buFont typeface="Arial" panose="020B0604020202020204" pitchFamily="34" charset="0"/>
              <a:buChar char="•"/>
            </a:pPr>
            <a:endParaRPr lang="en-US" dirty="0"/>
          </a:p>
          <a:p>
            <a:pPr>
              <a:lnSpc>
                <a:spcPct val="100000"/>
              </a:lnSpc>
              <a:spcAft>
                <a:spcPts val="600"/>
              </a:spcAft>
            </a:pPr>
            <a:endParaRPr lang="en-US" dirty="0"/>
          </a:p>
        </p:txBody>
      </p:sp>
      <p:sp>
        <p:nvSpPr>
          <p:cNvPr id="4" name="Content Placeholder 2"/>
          <p:cNvSpPr txBox="1">
            <a:spLocks/>
          </p:cNvSpPr>
          <p:nvPr/>
        </p:nvSpPr>
        <p:spPr>
          <a:xfrm>
            <a:off x="604434" y="1702964"/>
            <a:ext cx="9983620" cy="5131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en-US" sz="1600" kern="1200" smtClean="0">
                <a:solidFill>
                  <a:schemeClr val="bg1">
                    <a:lumMod val="50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en-US" sz="1400" kern="1200" smtClean="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en-US" sz="1200" kern="1200" smtClean="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en-US" sz="1100" kern="1200" smtClean="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en-US"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rgbClr val="DD462F"/>
                </a:solidFill>
              </a:rPr>
              <a:t>What most frameworks provide: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1024" y="2267712"/>
            <a:ext cx="3810000" cy="2857500"/>
          </a:xfrm>
          <a:prstGeom prst="rect">
            <a:avLst/>
          </a:prstGeom>
        </p:spPr>
      </p:pic>
    </p:spTree>
    <p:extLst>
      <p:ext uri="{BB962C8B-B14F-4D97-AF65-F5344CB8AC3E}">
        <p14:creationId xmlns:p14="http://schemas.microsoft.com/office/powerpoint/2010/main" val="178824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Inherent Weakness with the Status Quo</a:t>
            </a:r>
            <a:endParaRPr lang="en-US" dirty="0"/>
          </a:p>
        </p:txBody>
      </p:sp>
      <p:sp>
        <p:nvSpPr>
          <p:cNvPr id="3" name="Content Placeholder 2"/>
          <p:cNvSpPr>
            <a:spLocks noGrp="1"/>
          </p:cNvSpPr>
          <p:nvPr>
            <p:ph idx="1"/>
          </p:nvPr>
        </p:nvSpPr>
        <p:spPr>
          <a:xfrm>
            <a:off x="850392" y="2267711"/>
            <a:ext cx="6722992" cy="4590289"/>
          </a:xfrm>
        </p:spPr>
        <p:txBody>
          <a:bodyPr>
            <a:normAutofit/>
          </a:bodyPr>
          <a:lstStyle/>
          <a:p>
            <a:pPr marL="285750" indent="-285750">
              <a:lnSpc>
                <a:spcPct val="100000"/>
              </a:lnSpc>
              <a:spcAft>
                <a:spcPts val="600"/>
              </a:spcAft>
              <a:buFont typeface="Arial" panose="020B0604020202020204" pitchFamily="34" charset="0"/>
              <a:buChar char="•"/>
            </a:pPr>
            <a:r>
              <a:rPr lang="en-US" dirty="0"/>
              <a:t>Parsing </a:t>
            </a:r>
            <a:r>
              <a:rPr lang="en-US" dirty="0" smtClean="0"/>
              <a:t>and searching is </a:t>
            </a:r>
            <a:r>
              <a:rPr lang="en-US" dirty="0"/>
              <a:t>difficult due to convoluted log files</a:t>
            </a:r>
          </a:p>
          <a:p>
            <a:pPr marL="285750" indent="-285750">
              <a:lnSpc>
                <a:spcPct val="100000"/>
              </a:lnSpc>
              <a:spcAft>
                <a:spcPts val="600"/>
              </a:spcAft>
              <a:buFont typeface="Arial" panose="020B0604020202020204" pitchFamily="34" charset="0"/>
              <a:buChar char="•"/>
            </a:pPr>
            <a:r>
              <a:rPr lang="en-US" dirty="0" smtClean="0"/>
              <a:t>Data </a:t>
            </a:r>
            <a:r>
              <a:rPr lang="en-US" dirty="0"/>
              <a:t>is unstructured</a:t>
            </a:r>
          </a:p>
          <a:p>
            <a:pPr marL="285750" indent="-285750">
              <a:lnSpc>
                <a:spcPct val="100000"/>
              </a:lnSpc>
              <a:spcAft>
                <a:spcPts val="600"/>
              </a:spcAft>
              <a:buFont typeface="Arial" panose="020B0604020202020204" pitchFamily="34" charset="0"/>
              <a:buChar char="•"/>
            </a:pPr>
            <a:r>
              <a:rPr lang="en-US" dirty="0" smtClean="0"/>
              <a:t>Lack of centralized logging (scattered log files and data chaos)</a:t>
            </a:r>
          </a:p>
          <a:p>
            <a:pPr marL="285750" indent="-285750">
              <a:lnSpc>
                <a:spcPct val="100000"/>
              </a:lnSpc>
              <a:spcAft>
                <a:spcPts val="600"/>
              </a:spcAft>
              <a:buFont typeface="Arial" panose="020B0604020202020204" pitchFamily="34" charset="0"/>
              <a:buChar char="•"/>
            </a:pPr>
            <a:r>
              <a:rPr lang="en-US" dirty="0" smtClean="0"/>
              <a:t>Lack </a:t>
            </a:r>
            <a:r>
              <a:rPr lang="en-US" dirty="0"/>
              <a:t>of traceability</a:t>
            </a:r>
          </a:p>
          <a:p>
            <a:pPr marL="285750" indent="-285750">
              <a:lnSpc>
                <a:spcPct val="100000"/>
              </a:lnSpc>
              <a:spcAft>
                <a:spcPts val="600"/>
              </a:spcAft>
              <a:buFont typeface="Arial" panose="020B0604020202020204" pitchFamily="34" charset="0"/>
              <a:buChar char="•"/>
            </a:pPr>
            <a:r>
              <a:rPr lang="en-US" dirty="0"/>
              <a:t>Lack of rich </a:t>
            </a:r>
            <a:r>
              <a:rPr lang="en-US" dirty="0" smtClean="0"/>
              <a:t>details</a:t>
            </a:r>
          </a:p>
          <a:p>
            <a:pPr marL="285750" indent="-285750">
              <a:lnSpc>
                <a:spcPct val="100000"/>
              </a:lnSpc>
              <a:spcAft>
                <a:spcPts val="600"/>
              </a:spcAft>
              <a:buFont typeface="Arial" panose="020B0604020202020204" pitchFamily="34" charset="0"/>
              <a:buChar char="•"/>
            </a:pPr>
            <a:r>
              <a:rPr lang="en-US" dirty="0"/>
              <a:t>Lack of “pro-active” </a:t>
            </a:r>
            <a:r>
              <a:rPr lang="en-US" dirty="0" smtClean="0"/>
              <a:t>diagnostics </a:t>
            </a:r>
            <a:r>
              <a:rPr lang="en-US" dirty="0"/>
              <a:t>and </a:t>
            </a:r>
            <a:r>
              <a:rPr lang="en-US" dirty="0" smtClean="0"/>
              <a:t>troubleshooting</a:t>
            </a:r>
          </a:p>
          <a:p>
            <a:pPr marL="285750" indent="-285750">
              <a:lnSpc>
                <a:spcPct val="100000"/>
              </a:lnSpc>
              <a:spcAft>
                <a:spcPts val="600"/>
              </a:spcAft>
              <a:buFont typeface="Arial" panose="020B0604020202020204" pitchFamily="34" charset="0"/>
              <a:buChar char="•"/>
            </a:pPr>
            <a:r>
              <a:rPr lang="en-US" dirty="0"/>
              <a:t>Lack of trending and </a:t>
            </a:r>
            <a:r>
              <a:rPr lang="en-US" dirty="0" smtClean="0"/>
              <a:t>application analysis</a:t>
            </a:r>
          </a:p>
          <a:p>
            <a:pPr marL="285750" indent="-285750">
              <a:lnSpc>
                <a:spcPct val="100000"/>
              </a:lnSpc>
              <a:spcAft>
                <a:spcPts val="600"/>
              </a:spcAft>
              <a:buFont typeface="Arial" panose="020B0604020202020204" pitchFamily="34" charset="0"/>
              <a:buChar char="•"/>
            </a:pPr>
            <a:r>
              <a:rPr lang="en-US" dirty="0" smtClean="0"/>
              <a:t>Lack of real-time monitoring and the health of your application</a:t>
            </a:r>
          </a:p>
          <a:p>
            <a:pPr marL="285750" indent="-285750">
              <a:lnSpc>
                <a:spcPct val="100000"/>
              </a:lnSpc>
              <a:spcAft>
                <a:spcPts val="600"/>
              </a:spcAft>
              <a:buFont typeface="Arial" panose="020B0604020202020204" pitchFamily="34" charset="0"/>
              <a:buChar char="•"/>
            </a:pPr>
            <a:r>
              <a:rPr lang="en-US" dirty="0" smtClean="0"/>
              <a:t>Lack of tools </a:t>
            </a:r>
            <a:r>
              <a:rPr lang="en-US" dirty="0"/>
              <a:t>to help minimize the pain of analyzing, filter and honing in on issues fast and </a:t>
            </a:r>
            <a:r>
              <a:rPr lang="en-US" dirty="0" smtClean="0"/>
              <a:t>effortlessly</a:t>
            </a:r>
          </a:p>
          <a:p>
            <a:pPr marL="285750" indent="-285750">
              <a:lnSpc>
                <a:spcPct val="100000"/>
              </a:lnSpc>
              <a:spcAft>
                <a:spcPts val="600"/>
              </a:spcAft>
              <a:buFont typeface="Arial" panose="020B0604020202020204" pitchFamily="34" charset="0"/>
              <a:buChar char="•"/>
            </a:pPr>
            <a:endParaRPr lang="en-US" dirty="0"/>
          </a:p>
          <a:p>
            <a:pPr>
              <a:lnSpc>
                <a:spcPct val="100000"/>
              </a:lnSpc>
              <a:spcAft>
                <a:spcPts val="600"/>
              </a:spcAft>
            </a:pPr>
            <a:endParaRPr lang="en-US" dirty="0"/>
          </a:p>
        </p:txBody>
      </p:sp>
      <p:sp>
        <p:nvSpPr>
          <p:cNvPr id="4" name="Content Placeholder 2"/>
          <p:cNvSpPr txBox="1">
            <a:spLocks/>
          </p:cNvSpPr>
          <p:nvPr/>
        </p:nvSpPr>
        <p:spPr>
          <a:xfrm>
            <a:off x="604434" y="1702964"/>
            <a:ext cx="9983620" cy="5131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en-US" sz="1600" kern="1200" smtClean="0">
                <a:solidFill>
                  <a:schemeClr val="bg1">
                    <a:lumMod val="50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en-US" sz="1400" kern="1200" smtClean="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en-US" sz="1200" kern="1200" smtClean="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en-US" sz="1100" kern="1200" smtClean="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en-US"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rgbClr val="DD462F"/>
                </a:solidFill>
              </a:rPr>
              <a:t>So, what is wrong with the current status quo?</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5333" y="2397967"/>
            <a:ext cx="3683470" cy="3391333"/>
          </a:xfrm>
          <a:prstGeom prst="rect">
            <a:avLst/>
          </a:prstGeom>
        </p:spPr>
      </p:pic>
    </p:spTree>
    <p:extLst>
      <p:ext uri="{BB962C8B-B14F-4D97-AF65-F5344CB8AC3E}">
        <p14:creationId xmlns:p14="http://schemas.microsoft.com/office/powerpoint/2010/main" val="86622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Te</a:t>
            </a:r>
            <a:r>
              <a:rPr lang="en-US" dirty="0" smtClean="0"/>
              <a:t>nets of </a:t>
            </a:r>
            <a:r>
              <a:rPr lang="en-US" dirty="0" smtClean="0"/>
              <a:t>Application Insights</a:t>
            </a:r>
            <a:endParaRPr lang="en-US" dirty="0"/>
          </a:p>
        </p:txBody>
      </p:sp>
      <p:sp>
        <p:nvSpPr>
          <p:cNvPr id="4" name="Content Placeholder 2"/>
          <p:cNvSpPr txBox="1">
            <a:spLocks/>
          </p:cNvSpPr>
          <p:nvPr/>
        </p:nvSpPr>
        <p:spPr>
          <a:xfrm>
            <a:off x="604434" y="1702964"/>
            <a:ext cx="9983620" cy="5131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en-US" sz="1600" kern="1200" smtClean="0">
                <a:solidFill>
                  <a:schemeClr val="bg1">
                    <a:lumMod val="50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en-US" sz="1400" kern="1200" smtClean="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en-US" sz="1200" kern="1200" smtClean="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en-US" sz="1100" kern="1200" smtClean="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en-US"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rgbClr val="DD462F"/>
                </a:solidFill>
              </a:rPr>
              <a:t>The </a:t>
            </a:r>
            <a:r>
              <a:rPr lang="en-US" sz="2000" dirty="0" smtClean="0">
                <a:solidFill>
                  <a:srgbClr val="DD462F"/>
                </a:solidFill>
              </a:rPr>
              <a:t>framework should have:</a:t>
            </a:r>
            <a:endParaRPr lang="en-US" sz="2000" dirty="0" smtClean="0">
              <a:solidFill>
                <a:srgbClr val="DD462F"/>
              </a:solidFill>
            </a:endParaRPr>
          </a:p>
        </p:txBody>
      </p:sp>
      <p:sp>
        <p:nvSpPr>
          <p:cNvPr id="6" name="Content Placeholder 2"/>
          <p:cNvSpPr>
            <a:spLocks noGrp="1"/>
          </p:cNvSpPr>
          <p:nvPr>
            <p:ph sz="half" idx="1"/>
          </p:nvPr>
        </p:nvSpPr>
        <p:spPr>
          <a:xfrm>
            <a:off x="850392" y="2267712"/>
            <a:ext cx="10807459" cy="4157721"/>
          </a:xfrm>
        </p:spPr>
        <p:txBody>
          <a:bodyPr>
            <a:normAutofit fontScale="92500" lnSpcReduction="20000"/>
          </a:bodyPr>
          <a:lstStyle/>
          <a:p>
            <a:pPr marL="342900" indent="-342900">
              <a:lnSpc>
                <a:spcPct val="100000"/>
              </a:lnSpc>
              <a:spcAft>
                <a:spcPts val="600"/>
              </a:spcAft>
              <a:buFont typeface="Arial" panose="020B0604020202020204" pitchFamily="34" charset="0"/>
              <a:buChar char="•"/>
            </a:pPr>
            <a:r>
              <a:rPr lang="en-US" sz="1800" dirty="0" smtClean="0"/>
              <a:t>Must support structured </a:t>
            </a:r>
            <a:r>
              <a:rPr lang="en-US" sz="1800" dirty="0"/>
              <a:t>data </a:t>
            </a:r>
            <a:r>
              <a:rPr lang="en-US" sz="1800" dirty="0" smtClean="0"/>
              <a:t>and the ability to extend it</a:t>
            </a:r>
            <a:endParaRPr lang="en-US" sz="1800" dirty="0"/>
          </a:p>
          <a:p>
            <a:pPr marL="342900" indent="-342900">
              <a:lnSpc>
                <a:spcPct val="100000"/>
              </a:lnSpc>
              <a:spcAft>
                <a:spcPts val="600"/>
              </a:spcAft>
              <a:buFont typeface="Arial" panose="020B0604020202020204" pitchFamily="34" charset="0"/>
              <a:buChar char="•"/>
            </a:pPr>
            <a:r>
              <a:rPr lang="en-US" sz="1800" dirty="0" smtClean="0"/>
              <a:t>Must support traceability on a per request basis</a:t>
            </a:r>
          </a:p>
          <a:p>
            <a:pPr marL="342900" indent="-342900">
              <a:lnSpc>
                <a:spcPct val="100000"/>
              </a:lnSpc>
              <a:spcAft>
                <a:spcPts val="600"/>
              </a:spcAft>
              <a:buFont typeface="Arial" panose="020B0604020202020204" pitchFamily="34" charset="0"/>
              <a:buChar char="•"/>
            </a:pPr>
            <a:r>
              <a:rPr lang="en-US" sz="1800" dirty="0" smtClean="0"/>
              <a:t>Must be non-intrusive </a:t>
            </a:r>
            <a:r>
              <a:rPr lang="en-US" sz="1800" dirty="0"/>
              <a:t>to </a:t>
            </a:r>
            <a:r>
              <a:rPr lang="en-US" sz="1800" dirty="0" smtClean="0"/>
              <a:t>the application’s performance </a:t>
            </a:r>
            <a:r>
              <a:rPr lang="en-US" sz="1800" dirty="0"/>
              <a:t>(low overhead)</a:t>
            </a:r>
          </a:p>
          <a:p>
            <a:pPr marL="342900" indent="-342900">
              <a:lnSpc>
                <a:spcPct val="100000"/>
              </a:lnSpc>
              <a:spcAft>
                <a:spcPts val="600"/>
              </a:spcAft>
              <a:buFont typeface="Arial" panose="020B0604020202020204" pitchFamily="34" charset="0"/>
              <a:buChar char="•"/>
            </a:pPr>
            <a:r>
              <a:rPr lang="en-US" sz="1800" dirty="0" smtClean="0"/>
              <a:t>Configuration must be flexible and simple to use</a:t>
            </a:r>
            <a:endParaRPr lang="en-US" sz="1800" dirty="0"/>
          </a:p>
          <a:p>
            <a:pPr marL="342900" indent="-342900">
              <a:lnSpc>
                <a:spcPct val="100000"/>
              </a:lnSpc>
              <a:spcAft>
                <a:spcPts val="600"/>
              </a:spcAft>
              <a:buFont typeface="Arial" panose="020B0604020202020204" pitchFamily="34" charset="0"/>
              <a:buChar char="•"/>
            </a:pPr>
            <a:r>
              <a:rPr lang="en-US" sz="1800" dirty="0" smtClean="0"/>
              <a:t>Must support the ability to log rich details, going well beyond the limited typical </a:t>
            </a:r>
            <a:r>
              <a:rPr lang="en-US" sz="1800" dirty="0"/>
              <a:t>message </a:t>
            </a:r>
            <a:r>
              <a:rPr lang="en-US" sz="1800" dirty="0" smtClean="0"/>
              <a:t>types</a:t>
            </a:r>
            <a:endParaRPr lang="en-US" sz="1800" dirty="0"/>
          </a:p>
          <a:p>
            <a:pPr marL="342900" indent="-342900">
              <a:lnSpc>
                <a:spcPct val="100000"/>
              </a:lnSpc>
              <a:spcAft>
                <a:spcPts val="600"/>
              </a:spcAft>
              <a:buFont typeface="Arial" panose="020B0604020202020204" pitchFamily="34" charset="0"/>
              <a:buChar char="•"/>
            </a:pPr>
            <a:r>
              <a:rPr lang="en-US" sz="1800" dirty="0" smtClean="0"/>
              <a:t>Must have tools </a:t>
            </a:r>
            <a:r>
              <a:rPr lang="en-US" sz="1800" dirty="0"/>
              <a:t>to help minimize the pain of analyzing, </a:t>
            </a:r>
            <a:r>
              <a:rPr lang="en-US" sz="1800" dirty="0" smtClean="0"/>
              <a:t>filter </a:t>
            </a:r>
            <a:r>
              <a:rPr lang="en-US" sz="1800" dirty="0"/>
              <a:t>and honing in on issues fast and </a:t>
            </a:r>
            <a:r>
              <a:rPr lang="en-US" sz="1800" dirty="0" smtClean="0"/>
              <a:t>effortlessly</a:t>
            </a:r>
          </a:p>
          <a:p>
            <a:pPr marL="342900" indent="-342900">
              <a:lnSpc>
                <a:spcPct val="100000"/>
              </a:lnSpc>
              <a:spcAft>
                <a:spcPts val="600"/>
              </a:spcAft>
              <a:buFont typeface="Arial" panose="020B0604020202020204" pitchFamily="34" charset="0"/>
              <a:buChar char="•"/>
            </a:pPr>
            <a:r>
              <a:rPr lang="en-US" sz="1800" dirty="0" smtClean="0"/>
              <a:t>Must support real-time </a:t>
            </a:r>
            <a:r>
              <a:rPr lang="en-US" sz="1800" dirty="0"/>
              <a:t>monitoring</a:t>
            </a:r>
          </a:p>
          <a:p>
            <a:pPr marL="342900" indent="-342900">
              <a:lnSpc>
                <a:spcPct val="100000"/>
              </a:lnSpc>
              <a:spcAft>
                <a:spcPts val="600"/>
              </a:spcAft>
              <a:buFont typeface="Arial" panose="020B0604020202020204" pitchFamily="34" charset="0"/>
              <a:buChar char="•"/>
            </a:pPr>
            <a:r>
              <a:rPr lang="en-US" sz="1800" dirty="0"/>
              <a:t>The framework must be </a:t>
            </a:r>
            <a:r>
              <a:rPr lang="en-US" sz="1800" dirty="0" smtClean="0"/>
              <a:t>extensible</a:t>
            </a:r>
            <a:endParaRPr lang="en-US" sz="1800" dirty="0"/>
          </a:p>
          <a:p>
            <a:pPr marL="342900" indent="-342900">
              <a:lnSpc>
                <a:spcPct val="100000"/>
              </a:lnSpc>
              <a:spcAft>
                <a:spcPts val="600"/>
              </a:spcAft>
              <a:buFont typeface="Arial" panose="020B0604020202020204" pitchFamily="34" charset="0"/>
              <a:buChar char="•"/>
            </a:pPr>
            <a:r>
              <a:rPr lang="en-US" sz="1800" dirty="0" smtClean="0"/>
              <a:t>Provide cross-cutting code capabilities via injections (i.e. AOP) </a:t>
            </a:r>
            <a:r>
              <a:rPr lang="en-US" sz="1800" dirty="0"/>
              <a:t>(nice to have)</a:t>
            </a:r>
          </a:p>
          <a:p>
            <a:pPr marL="342900" indent="-342900">
              <a:lnSpc>
                <a:spcPct val="100000"/>
              </a:lnSpc>
              <a:spcAft>
                <a:spcPts val="600"/>
              </a:spcAft>
              <a:buFont typeface="Arial" panose="020B0604020202020204" pitchFamily="34" charset="0"/>
              <a:buChar char="•"/>
            </a:pPr>
            <a:r>
              <a:rPr lang="en-US" sz="1800" dirty="0" smtClean="0"/>
              <a:t>Provide centralized </a:t>
            </a:r>
            <a:r>
              <a:rPr lang="en-US" sz="1800" dirty="0"/>
              <a:t>logging </a:t>
            </a:r>
            <a:r>
              <a:rPr lang="en-US" sz="1800" dirty="0" smtClean="0"/>
              <a:t>and routing </a:t>
            </a:r>
            <a:r>
              <a:rPr lang="en-US" sz="1800" dirty="0"/>
              <a:t>capabilities (nice to have)</a:t>
            </a:r>
          </a:p>
          <a:p>
            <a:pPr marL="342900" indent="-342900">
              <a:lnSpc>
                <a:spcPct val="100000"/>
              </a:lnSpc>
              <a:spcAft>
                <a:spcPts val="600"/>
              </a:spcAft>
              <a:buFont typeface="Arial" panose="020B0604020202020204" pitchFamily="34" charset="0"/>
              <a:buChar char="•"/>
            </a:pPr>
            <a:r>
              <a:rPr lang="en-US" sz="1800" dirty="0" smtClean="0"/>
              <a:t>Provide common logging (nice to have)</a:t>
            </a:r>
            <a:endParaRPr lang="en-US" dirty="0"/>
          </a:p>
        </p:txBody>
      </p:sp>
    </p:spTree>
    <p:extLst>
      <p:ext uri="{BB962C8B-B14F-4D97-AF65-F5344CB8AC3E}">
        <p14:creationId xmlns:p14="http://schemas.microsoft.com/office/powerpoint/2010/main" val="232922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ReflectInsight</a:t>
            </a:r>
            <a:endParaRPr lang="en-US" dirty="0"/>
          </a:p>
        </p:txBody>
      </p:sp>
      <p:sp>
        <p:nvSpPr>
          <p:cNvPr id="3" name="Content Placeholder 2"/>
          <p:cNvSpPr>
            <a:spLocks noGrp="1"/>
          </p:cNvSpPr>
          <p:nvPr>
            <p:ph idx="1"/>
          </p:nvPr>
        </p:nvSpPr>
        <p:spPr>
          <a:xfrm>
            <a:off x="850392" y="2267712"/>
            <a:ext cx="10515600" cy="4434302"/>
          </a:xfrm>
        </p:spPr>
        <p:txBody>
          <a:bodyPr>
            <a:normAutofit/>
          </a:bodyPr>
          <a:lstStyle/>
          <a:p>
            <a:pPr marL="285750" indent="-285750">
              <a:lnSpc>
                <a:spcPct val="100000"/>
              </a:lnSpc>
              <a:spcAft>
                <a:spcPts val="600"/>
              </a:spcAft>
              <a:buFont typeface="Arial" panose="020B0604020202020204" pitchFamily="34" charset="0"/>
              <a:buChar char="•"/>
            </a:pPr>
            <a:r>
              <a:rPr lang="en-US" dirty="0" smtClean="0"/>
              <a:t>Native support for structured data and it’s extensibility</a:t>
            </a:r>
          </a:p>
          <a:p>
            <a:pPr marL="285750" indent="-285750">
              <a:lnSpc>
                <a:spcPct val="100000"/>
              </a:lnSpc>
              <a:spcAft>
                <a:spcPts val="600"/>
              </a:spcAft>
              <a:buFont typeface="Arial" panose="020B0604020202020204" pitchFamily="34" charset="0"/>
              <a:buChar char="•"/>
            </a:pPr>
            <a:r>
              <a:rPr lang="en-US" dirty="0" smtClean="0"/>
              <a:t>Real-time troubleshooting of problems </a:t>
            </a:r>
            <a:r>
              <a:rPr lang="en-US" dirty="0"/>
              <a:t>a</a:t>
            </a:r>
            <a:r>
              <a:rPr lang="en-US" dirty="0" smtClean="0"/>
              <a:t>s </a:t>
            </a:r>
            <a:r>
              <a:rPr lang="en-US" dirty="0"/>
              <a:t>t</a:t>
            </a:r>
            <a:r>
              <a:rPr lang="en-US" dirty="0" smtClean="0"/>
              <a:t>hey </a:t>
            </a:r>
            <a:r>
              <a:rPr lang="en-US" dirty="0"/>
              <a:t>h</a:t>
            </a:r>
            <a:r>
              <a:rPr lang="en-US" dirty="0" smtClean="0"/>
              <a:t>appen</a:t>
            </a:r>
            <a:endParaRPr lang="en-US" dirty="0"/>
          </a:p>
          <a:p>
            <a:pPr marL="285750" indent="-285750">
              <a:lnSpc>
                <a:spcPct val="100000"/>
              </a:lnSpc>
              <a:spcAft>
                <a:spcPts val="600"/>
              </a:spcAft>
              <a:buFont typeface="Arial" panose="020B0604020202020204" pitchFamily="34" charset="0"/>
              <a:buChar char="•"/>
            </a:pPr>
            <a:r>
              <a:rPr lang="en-US" dirty="0" smtClean="0"/>
              <a:t>Rich detailed, user-friendly and intuitive </a:t>
            </a:r>
            <a:r>
              <a:rPr lang="en-US" dirty="0"/>
              <a:t>m</a:t>
            </a:r>
            <a:r>
              <a:rPr lang="en-US" dirty="0" smtClean="0"/>
              <a:t>echanisms for viewing and monitoring applications</a:t>
            </a:r>
            <a:endParaRPr lang="en-US" dirty="0"/>
          </a:p>
          <a:p>
            <a:pPr marL="285750" indent="-285750">
              <a:lnSpc>
                <a:spcPct val="100000"/>
              </a:lnSpc>
              <a:spcAft>
                <a:spcPts val="600"/>
              </a:spcAft>
              <a:buFont typeface="Arial" panose="020B0604020202020204" pitchFamily="34" charset="0"/>
              <a:buChar char="•"/>
            </a:pPr>
            <a:r>
              <a:rPr lang="en-US" dirty="0" smtClean="0"/>
              <a:t>Common facility for everyone (NLog, Log4Net, Enterprise Library, etc.)</a:t>
            </a:r>
          </a:p>
          <a:p>
            <a:pPr marL="285750" indent="-285750">
              <a:lnSpc>
                <a:spcPct val="100000"/>
              </a:lnSpc>
              <a:spcAft>
                <a:spcPts val="600"/>
              </a:spcAft>
              <a:buFont typeface="Arial" panose="020B0604020202020204" pitchFamily="34" charset="0"/>
              <a:buChar char="•"/>
            </a:pPr>
            <a:r>
              <a:rPr lang="en-US" dirty="0" smtClean="0"/>
              <a:t>Ability to view live and historical </a:t>
            </a:r>
            <a:r>
              <a:rPr lang="en-US" dirty="0"/>
              <a:t>i</a:t>
            </a:r>
            <a:r>
              <a:rPr lang="en-US" dirty="0" smtClean="0"/>
              <a:t>nformation</a:t>
            </a:r>
          </a:p>
          <a:p>
            <a:pPr marL="285750" indent="-285750">
              <a:lnSpc>
                <a:spcPct val="100000"/>
              </a:lnSpc>
              <a:spcAft>
                <a:spcPts val="600"/>
              </a:spcAft>
              <a:buFont typeface="Arial" panose="020B0604020202020204" pitchFamily="34" charset="0"/>
              <a:buChar char="•"/>
            </a:pPr>
            <a:r>
              <a:rPr lang="en-US" dirty="0" smtClean="0"/>
              <a:t>Fully extensible</a:t>
            </a:r>
          </a:p>
          <a:p>
            <a:pPr marL="285750" indent="-285750">
              <a:lnSpc>
                <a:spcPct val="100000"/>
              </a:lnSpc>
              <a:spcAft>
                <a:spcPts val="600"/>
              </a:spcAft>
              <a:buFont typeface="Arial" panose="020B0604020202020204" pitchFamily="34" charset="0"/>
              <a:buChar char="•"/>
            </a:pPr>
            <a:r>
              <a:rPr lang="en-US" dirty="0"/>
              <a:t>Simple and flexible to </a:t>
            </a:r>
            <a:r>
              <a:rPr lang="en-US" dirty="0" smtClean="0"/>
              <a:t>configure</a:t>
            </a:r>
          </a:p>
          <a:p>
            <a:pPr marL="285750" indent="-285750">
              <a:lnSpc>
                <a:spcPct val="100000"/>
              </a:lnSpc>
              <a:spcAft>
                <a:spcPts val="600"/>
              </a:spcAft>
              <a:buFont typeface="Arial" panose="020B0604020202020204" pitchFamily="34" charset="0"/>
              <a:buChar char="•"/>
            </a:pPr>
            <a:r>
              <a:rPr lang="en-US" dirty="0"/>
              <a:t>Cross-cutting code capability via injections (i.e. </a:t>
            </a:r>
            <a:r>
              <a:rPr lang="en-US" dirty="0" smtClean="0"/>
              <a:t>AOP using PostSharp) </a:t>
            </a:r>
          </a:p>
          <a:p>
            <a:pPr marL="285750" indent="-285750">
              <a:lnSpc>
                <a:spcPct val="100000"/>
              </a:lnSpc>
              <a:spcAft>
                <a:spcPts val="600"/>
              </a:spcAft>
              <a:buFont typeface="Arial" panose="020B0604020202020204" pitchFamily="34" charset="0"/>
              <a:buChar char="•"/>
            </a:pPr>
            <a:r>
              <a:rPr lang="en-US" dirty="0" smtClean="0"/>
              <a:t>Advanced filtering and searching of data</a:t>
            </a:r>
          </a:p>
          <a:p>
            <a:pPr marL="285750" indent="-285750">
              <a:lnSpc>
                <a:spcPct val="100000"/>
              </a:lnSpc>
              <a:spcAft>
                <a:spcPts val="600"/>
              </a:spcAft>
              <a:buFont typeface="Arial" panose="020B0604020202020204" pitchFamily="34" charset="0"/>
              <a:buChar char="•"/>
            </a:pPr>
            <a:r>
              <a:rPr lang="en-US" dirty="0"/>
              <a:t>Distributed messaging</a:t>
            </a:r>
          </a:p>
          <a:p>
            <a:pPr marL="285750" indent="-285750">
              <a:lnSpc>
                <a:spcPct val="100000"/>
              </a:lnSpc>
              <a:spcAft>
                <a:spcPts val="600"/>
              </a:spcAft>
              <a:buFont typeface="Arial" panose="020B0604020202020204" pitchFamily="34" charset="0"/>
              <a:buChar char="•"/>
            </a:pPr>
            <a:r>
              <a:rPr lang="en-US" dirty="0" smtClean="0"/>
              <a:t>It’s </a:t>
            </a:r>
            <a:r>
              <a:rPr lang="en-US" dirty="0"/>
              <a:t>enterprise </a:t>
            </a:r>
            <a:r>
              <a:rPr lang="en-US" dirty="0" smtClean="0"/>
              <a:t>ready</a:t>
            </a:r>
            <a:endParaRPr lang="en-US" dirty="0"/>
          </a:p>
          <a:p>
            <a:pPr marL="285750" indent="-285750">
              <a:lnSpc>
                <a:spcPct val="100000"/>
              </a:lnSpc>
              <a:spcAft>
                <a:spcPts val="600"/>
              </a:spcAft>
              <a:buFont typeface="Arial" panose="020B0604020202020204" pitchFamily="34" charset="0"/>
              <a:buChar char="•"/>
            </a:pPr>
            <a:endParaRPr lang="en-US" dirty="0"/>
          </a:p>
        </p:txBody>
      </p:sp>
      <p:sp>
        <p:nvSpPr>
          <p:cNvPr id="4" name="Content Placeholder 2"/>
          <p:cNvSpPr txBox="1">
            <a:spLocks/>
          </p:cNvSpPr>
          <p:nvPr/>
        </p:nvSpPr>
        <p:spPr>
          <a:xfrm>
            <a:off x="604434" y="1700784"/>
            <a:ext cx="10828648" cy="437443"/>
          </a:xfrm>
          <a:prstGeom prst="rect">
            <a:avLst/>
          </a:prstGeom>
        </p:spPr>
        <p:txBody>
          <a:bodyPr vert="horz" lIns="91440" tIns="45720" rIns="91440" bIns="45720" rtlCol="0">
            <a:normAutofit/>
          </a:bodyPr>
          <a:lstStyle>
            <a:defPPr>
              <a:defRPr lang="en-US"/>
            </a:defPPr>
            <a:lvl1pPr indent="0">
              <a:lnSpc>
                <a:spcPct val="90000"/>
              </a:lnSpc>
              <a:spcBef>
                <a:spcPct val="30000"/>
              </a:spcBef>
              <a:buFont typeface="Arial" panose="020B0604020202020204" pitchFamily="34" charset="0"/>
              <a:buNone/>
              <a:defRPr sz="2000">
                <a:solidFill>
                  <a:srgbClr val="DD462F"/>
                </a:solidFill>
              </a:defRPr>
            </a:lvl1pPr>
            <a:lvl2pPr marL="685800" indent="-228600">
              <a:lnSpc>
                <a:spcPct val="90000"/>
              </a:lnSpc>
              <a:spcBef>
                <a:spcPct val="30000"/>
              </a:spcBef>
              <a:buFont typeface="Arial" panose="020B0604020202020204" pitchFamily="34" charset="0"/>
              <a:buChar char="•"/>
              <a:defRPr sz="1400">
                <a:solidFill>
                  <a:schemeClr val="bg1">
                    <a:lumMod val="50000"/>
                  </a:schemeClr>
                </a:solidFill>
              </a:defRPr>
            </a:lvl2pPr>
            <a:lvl3pPr marL="1143000" indent="-228600">
              <a:lnSpc>
                <a:spcPct val="90000"/>
              </a:lnSpc>
              <a:spcBef>
                <a:spcPct val="30000"/>
              </a:spcBef>
              <a:buFont typeface="Arial" panose="020B0604020202020204" pitchFamily="34" charset="0"/>
              <a:buChar char="•"/>
              <a:defRPr sz="1200">
                <a:solidFill>
                  <a:schemeClr val="bg1">
                    <a:lumMod val="50000"/>
                  </a:schemeClr>
                </a:solidFill>
              </a:defRPr>
            </a:lvl3pPr>
            <a:lvl4pPr marL="1600200" indent="-228600">
              <a:lnSpc>
                <a:spcPct val="90000"/>
              </a:lnSpc>
              <a:spcBef>
                <a:spcPct val="30000"/>
              </a:spcBef>
              <a:buFont typeface="Arial" panose="020B0604020202020204" pitchFamily="34" charset="0"/>
              <a:buChar char="•"/>
              <a:defRPr sz="1100">
                <a:solidFill>
                  <a:schemeClr val="bg1">
                    <a:lumMod val="50000"/>
                  </a:schemeClr>
                </a:solidFill>
              </a:defRPr>
            </a:lvl4pPr>
            <a:lvl5pPr marL="2057400" indent="-228600">
              <a:lnSpc>
                <a:spcPct val="90000"/>
              </a:lnSpc>
              <a:spcBef>
                <a:spcPct val="30000"/>
              </a:spcBef>
              <a:buFont typeface="Arial" panose="020B0604020202020204" pitchFamily="34" charset="0"/>
              <a:buChar char="•"/>
              <a:defRPr sz="1100">
                <a:solidFill>
                  <a:schemeClr val="bg1">
                    <a:lumMod val="50000"/>
                  </a:schemeClr>
                </a:solidFill>
              </a:defRPr>
            </a:lvl5pPr>
            <a:lvl6pPr marL="2514600" indent="-228600">
              <a:lnSpc>
                <a:spcPct val="90000"/>
              </a:lnSpc>
              <a:spcBef>
                <a:spcPct val="30000"/>
              </a:spcBef>
              <a:buFont typeface="Arial" panose="020B0604020202020204" pitchFamily="34" charset="0"/>
              <a:buChar char="•"/>
            </a:lvl6pPr>
            <a:lvl7pPr marL="2971800" indent="-228600">
              <a:lnSpc>
                <a:spcPct val="90000"/>
              </a:lnSpc>
              <a:spcBef>
                <a:spcPct val="30000"/>
              </a:spcBef>
              <a:buFont typeface="Arial" panose="020B0604020202020204" pitchFamily="34" charset="0"/>
              <a:buChar char="•"/>
            </a:lvl7pPr>
            <a:lvl8pPr marL="3429000" indent="-228600">
              <a:lnSpc>
                <a:spcPct val="90000"/>
              </a:lnSpc>
              <a:spcBef>
                <a:spcPct val="30000"/>
              </a:spcBef>
              <a:buFont typeface="Arial" panose="020B0604020202020204" pitchFamily="34" charset="0"/>
              <a:buChar char="•"/>
            </a:lvl8pPr>
            <a:lvl9pPr marL="3886200" indent="-228600">
              <a:lnSpc>
                <a:spcPct val="90000"/>
              </a:lnSpc>
              <a:spcBef>
                <a:spcPct val="30000"/>
              </a:spcBef>
              <a:buFont typeface="Arial" panose="020B0604020202020204" pitchFamily="34" charset="0"/>
              <a:buChar char="•"/>
            </a:lvl9pPr>
          </a:lstStyle>
          <a:p>
            <a:r>
              <a:rPr lang="en-US" dirty="0" smtClean="0"/>
              <a:t>The Next Generation in Application Insights</a:t>
            </a:r>
            <a:endParaRPr lang="en-US" dirty="0"/>
          </a:p>
        </p:txBody>
      </p:sp>
    </p:spTree>
    <p:extLst>
      <p:ext uri="{BB962C8B-B14F-4D97-AF65-F5344CB8AC3E}">
        <p14:creationId xmlns:p14="http://schemas.microsoft.com/office/powerpoint/2010/main" val="19812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ReflectInsight – Live Messaging and More</a:t>
            </a:r>
            <a:endParaRPr lang="en-US" dirty="0"/>
          </a:p>
        </p:txBody>
      </p:sp>
      <p:sp>
        <p:nvSpPr>
          <p:cNvPr id="3" name="Content Placeholder 2"/>
          <p:cNvSpPr>
            <a:spLocks noGrp="1"/>
          </p:cNvSpPr>
          <p:nvPr>
            <p:ph sz="half" idx="1"/>
          </p:nvPr>
        </p:nvSpPr>
        <p:spPr>
          <a:xfrm>
            <a:off x="850392" y="2267712"/>
            <a:ext cx="4749714" cy="4161785"/>
          </a:xfrm>
        </p:spPr>
        <p:txBody>
          <a:bodyPr>
            <a:normAutofit fontScale="85000" lnSpcReduction="20000"/>
          </a:bodyPr>
          <a:lstStyle/>
          <a:p>
            <a:pPr marL="342900" indent="-342900">
              <a:lnSpc>
                <a:spcPct val="100000"/>
              </a:lnSpc>
              <a:spcAft>
                <a:spcPts val="600"/>
              </a:spcAft>
            </a:pPr>
            <a:r>
              <a:rPr lang="en-US" sz="1800" dirty="0" smtClean="0"/>
              <a:t>Rich </a:t>
            </a:r>
            <a:r>
              <a:rPr lang="en-US" sz="1800" dirty="0"/>
              <a:t>M</a:t>
            </a:r>
            <a:r>
              <a:rPr lang="en-US" sz="1800" dirty="0" smtClean="0"/>
              <a:t>essage Details</a:t>
            </a:r>
            <a:endParaRPr lang="en-US" sz="1800" dirty="0"/>
          </a:p>
          <a:p>
            <a:pPr marL="342900" indent="-342900">
              <a:lnSpc>
                <a:spcPct val="100000"/>
              </a:lnSpc>
              <a:spcAft>
                <a:spcPts val="600"/>
              </a:spcAft>
            </a:pPr>
            <a:r>
              <a:rPr lang="en-US" sz="1800" dirty="0"/>
              <a:t>Message Properties / Extended Properties</a:t>
            </a:r>
          </a:p>
          <a:p>
            <a:pPr marL="342900" indent="-342900">
              <a:lnSpc>
                <a:spcPct val="100000"/>
              </a:lnSpc>
              <a:spcAft>
                <a:spcPts val="600"/>
              </a:spcAft>
            </a:pPr>
            <a:r>
              <a:rPr lang="en-US" sz="1800" dirty="0" smtClean="0"/>
              <a:t>Bookmarking</a:t>
            </a:r>
            <a:endParaRPr lang="en-US" sz="1800" dirty="0"/>
          </a:p>
          <a:p>
            <a:pPr marL="342900" indent="-342900">
              <a:lnSpc>
                <a:spcPct val="100000"/>
              </a:lnSpc>
              <a:spcAft>
                <a:spcPts val="600"/>
              </a:spcAft>
            </a:pPr>
            <a:r>
              <a:rPr lang="en-US" sz="1800" dirty="0" smtClean="0"/>
              <a:t>In-Depth Traceability and Call Stack</a:t>
            </a:r>
            <a:endParaRPr lang="en-US" sz="1800" dirty="0"/>
          </a:p>
          <a:p>
            <a:pPr marL="342900" indent="-342900">
              <a:lnSpc>
                <a:spcPct val="100000"/>
              </a:lnSpc>
              <a:spcAft>
                <a:spcPts val="600"/>
              </a:spcAft>
            </a:pPr>
            <a:r>
              <a:rPr lang="en-US" sz="1800" dirty="0" smtClean="0"/>
              <a:t>Advanced Searching Capabilities</a:t>
            </a:r>
            <a:endParaRPr lang="en-US" sz="1800" dirty="0"/>
          </a:p>
          <a:p>
            <a:pPr marL="342900" indent="-342900">
              <a:lnSpc>
                <a:spcPct val="100000"/>
              </a:lnSpc>
              <a:spcAft>
                <a:spcPts val="600"/>
              </a:spcAft>
            </a:pPr>
            <a:r>
              <a:rPr lang="en-US" sz="1800" dirty="0" smtClean="0"/>
              <a:t>Advanced Message Filtering</a:t>
            </a:r>
          </a:p>
          <a:p>
            <a:pPr marL="342900" indent="-342900">
              <a:lnSpc>
                <a:spcPct val="100000"/>
              </a:lnSpc>
              <a:spcAft>
                <a:spcPts val="600"/>
              </a:spcAft>
            </a:pPr>
            <a:r>
              <a:rPr lang="en-US" sz="1800" dirty="0" smtClean="0"/>
              <a:t>Multiple Views Including User Defined</a:t>
            </a:r>
          </a:p>
          <a:p>
            <a:pPr marL="342900" indent="-342900">
              <a:lnSpc>
                <a:spcPct val="100000"/>
              </a:lnSpc>
              <a:spcAft>
                <a:spcPts val="600"/>
              </a:spcAft>
            </a:pPr>
            <a:r>
              <a:rPr lang="en-US" sz="1800" dirty="0" smtClean="0"/>
              <a:t>Powerful Message Highlighting</a:t>
            </a:r>
          </a:p>
          <a:p>
            <a:pPr marL="342900" indent="-342900">
              <a:lnSpc>
                <a:spcPct val="100000"/>
              </a:lnSpc>
              <a:spcAft>
                <a:spcPts val="600"/>
              </a:spcAft>
            </a:pPr>
            <a:r>
              <a:rPr lang="en-US" sz="1800" dirty="0" smtClean="0"/>
              <a:t>Watches</a:t>
            </a:r>
            <a:endParaRPr lang="en-US" sz="1800" dirty="0"/>
          </a:p>
          <a:p>
            <a:pPr marL="342900" indent="-342900">
              <a:lnSpc>
                <a:spcPct val="100000"/>
              </a:lnSpc>
              <a:spcAft>
                <a:spcPts val="600"/>
              </a:spcAft>
            </a:pPr>
            <a:r>
              <a:rPr lang="en-US" sz="1800" dirty="0" smtClean="0"/>
              <a:t>Real-time and Historical Viewing</a:t>
            </a:r>
          </a:p>
          <a:p>
            <a:pPr marL="342900" indent="-342900">
              <a:lnSpc>
                <a:spcPct val="100000"/>
              </a:lnSpc>
              <a:spcAft>
                <a:spcPts val="600"/>
              </a:spcAft>
            </a:pPr>
            <a:r>
              <a:rPr lang="en-US" sz="1800" dirty="0"/>
              <a:t>Hook into Running </a:t>
            </a:r>
            <a:r>
              <a:rPr lang="en-US" sz="1800" dirty="0" smtClean="0"/>
              <a:t>Applications</a:t>
            </a:r>
          </a:p>
          <a:p>
            <a:pPr marL="342900" indent="-342900">
              <a:lnSpc>
                <a:spcPct val="100000"/>
              </a:lnSpc>
              <a:spcAft>
                <a:spcPts val="600"/>
              </a:spcAft>
            </a:pPr>
            <a:r>
              <a:rPr lang="en-US" sz="1800" dirty="0" smtClean="0"/>
              <a:t>And much more!</a:t>
            </a:r>
            <a:endParaRPr lang="en-US" sz="1800" dirty="0"/>
          </a:p>
          <a:p>
            <a:pPr marL="342900" indent="-342900">
              <a:lnSpc>
                <a:spcPct val="100000"/>
              </a:lnSpc>
              <a:spcAft>
                <a:spcPts val="600"/>
              </a:spcAft>
            </a:pPr>
            <a:endParaRPr lang="en-US" sz="1800" dirty="0"/>
          </a:p>
        </p:txBody>
      </p:sp>
      <p:sp>
        <p:nvSpPr>
          <p:cNvPr id="5" name="Content Placeholder 2"/>
          <p:cNvSpPr txBox="1">
            <a:spLocks/>
          </p:cNvSpPr>
          <p:nvPr/>
        </p:nvSpPr>
        <p:spPr>
          <a:xfrm>
            <a:off x="603504" y="1700784"/>
            <a:ext cx="4025660" cy="572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en-US" sz="1600" kern="1200" smtClean="0">
                <a:solidFill>
                  <a:schemeClr val="bg1">
                    <a:lumMod val="50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en-US" sz="1400" kern="1200" smtClean="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en-US" sz="1200" kern="1200" smtClean="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en-US" sz="1100" kern="1200" smtClean="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en-US"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rgbClr val="DD462F"/>
                </a:solidFill>
              </a:rPr>
              <a:t>Features:</a:t>
            </a:r>
            <a:endParaRPr lang="en-US" sz="2000" dirty="0">
              <a:solidFill>
                <a:srgbClr val="DD462F"/>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508" y="1526887"/>
            <a:ext cx="6002768" cy="5157743"/>
          </a:xfrm>
          <a:prstGeom prst="rect">
            <a:avLst/>
          </a:prstGeom>
        </p:spPr>
      </p:pic>
    </p:spTree>
    <p:extLst>
      <p:ext uri="{BB962C8B-B14F-4D97-AF65-F5344CB8AC3E}">
        <p14:creationId xmlns:p14="http://schemas.microsoft.com/office/powerpoint/2010/main" val="1356153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5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5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500"/>
                                        <p:tgtEl>
                                          <p:spTgt spid="3">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Text Placeholder 2"/>
          <p:cNvSpPr>
            <a:spLocks noGrp="1"/>
          </p:cNvSpPr>
          <p:nvPr>
            <p:ph type="body" idx="1"/>
          </p:nvPr>
        </p:nvSpPr>
        <p:spPr/>
        <p:txBody>
          <a:bodyPr/>
          <a:lstStyle/>
          <a:p>
            <a:r>
              <a:rPr lang="en-US" dirty="0" smtClean="0"/>
              <a:t>Demonstrate Viewer with Rich </a:t>
            </a:r>
            <a:r>
              <a:rPr lang="en-US" dirty="0"/>
              <a:t>L</a:t>
            </a:r>
            <a:r>
              <a:rPr lang="en-US" dirty="0" smtClean="0"/>
              <a:t>og </a:t>
            </a:r>
            <a:r>
              <a:rPr lang="en-US" dirty="0"/>
              <a:t>D</a:t>
            </a:r>
            <a:r>
              <a:rPr lang="en-US" dirty="0" smtClean="0"/>
              <a:t>etails</a:t>
            </a:r>
            <a:endParaRPr lang="en-US" dirty="0"/>
          </a:p>
        </p:txBody>
      </p:sp>
    </p:spTree>
    <p:extLst>
      <p:ext uri="{BB962C8B-B14F-4D97-AF65-F5344CB8AC3E}">
        <p14:creationId xmlns:p14="http://schemas.microsoft.com/office/powerpoint/2010/main" val="2903106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ReflectInsight – Message Types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2450" y="1516774"/>
            <a:ext cx="8133333" cy="5180952"/>
          </a:xfrm>
          <a:prstGeom prst="rect">
            <a:avLst/>
          </a:prstGeom>
        </p:spPr>
      </p:pic>
    </p:spTree>
    <p:extLst>
      <p:ext uri="{BB962C8B-B14F-4D97-AF65-F5344CB8AC3E}">
        <p14:creationId xmlns:p14="http://schemas.microsoft.com/office/powerpoint/2010/main" val="897370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BC4796A-9872-4AA6-868A-E1A52DAE5C9B}" vid="{226865FD-68E7-4897-9C2B-9A00B6BC8C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A4849AD-65CA-4CDD-87B0-7F56EA6DF7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1544</Words>
  <Application>Microsoft Office PowerPoint</Application>
  <PresentationFormat>Widescreen</PresentationFormat>
  <Paragraphs>372</Paragraphs>
  <Slides>25</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Segoe UI</vt:lpstr>
      <vt:lpstr>Segoe UI Light</vt:lpstr>
      <vt:lpstr>WelcomeDoc</vt:lpstr>
      <vt:lpstr>The Next Generation in Application Insights</vt:lpstr>
      <vt:lpstr>What is Application Insight?</vt:lpstr>
      <vt:lpstr>The Current Status Quo</vt:lpstr>
      <vt:lpstr>The Inherent Weakness with the Status Quo</vt:lpstr>
      <vt:lpstr>The Main Tenets of Application Insights</vt:lpstr>
      <vt:lpstr>ReflectInsight</vt:lpstr>
      <vt:lpstr>ReflectInsight – Live Messaging and More</vt:lpstr>
      <vt:lpstr>Demo 1</vt:lpstr>
      <vt:lpstr>ReflectInsight – Message Types</vt:lpstr>
      <vt:lpstr>ReflectInsight – High Level Architecture</vt:lpstr>
      <vt:lpstr>Demo 2</vt:lpstr>
      <vt:lpstr>Demo 3</vt:lpstr>
      <vt:lpstr>Demo 4</vt:lpstr>
      <vt:lpstr>Demo 5</vt:lpstr>
      <vt:lpstr>ReflectInsight – Configuration Editor</vt:lpstr>
      <vt:lpstr>ReflectInsight – Router Service</vt:lpstr>
      <vt:lpstr>Live vs Historical Viewing</vt:lpstr>
      <vt:lpstr>Community – NuGet Packages</vt:lpstr>
      <vt:lpstr>Community – Extensions on CodePlex</vt:lpstr>
      <vt:lpstr>Community – Learn More</vt:lpstr>
      <vt:lpstr>How to Contact Us</vt:lpstr>
      <vt:lpstr>References</vt:lpstr>
      <vt:lpstr>ReflectSoftware</vt:lpstr>
      <vt:lpstr>ReflectSoftware (continued)</vt:lpstr>
      <vt:lpstr>ReflectInsight The Next Generation in Application Insights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2014-01-25T04:41:58Z</dcterms:created>
  <dcterms:modified xsi:type="dcterms:W3CDTF">2014-02-26T22:13:46Z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