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5" r:id="rId7"/>
    <p:sldId id="262" r:id="rId8"/>
    <p:sldId id="263"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638" y="-13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Test R Square</c:v>
                </c:pt>
              </c:strCache>
            </c:strRef>
          </c:tx>
          <c:invertIfNegative val="0"/>
          <c:dLbls>
            <c:showLegendKey val="0"/>
            <c:showVal val="1"/>
            <c:showCatName val="0"/>
            <c:showSerName val="0"/>
            <c:showPercent val="0"/>
            <c:showBubbleSize val="0"/>
            <c:showLeaderLines val="0"/>
          </c:dLbls>
          <c:cat>
            <c:strRef>
              <c:f>Sheet1!$A$2:$A$5</c:f>
              <c:strCache>
                <c:ptCount val="4"/>
                <c:pt idx="0">
                  <c:v>Tuned Decision Tree</c:v>
                </c:pt>
                <c:pt idx="1">
                  <c:v>Bagged Decision Tree</c:v>
                </c:pt>
                <c:pt idx="2">
                  <c:v>Tuned Random Forest</c:v>
                </c:pt>
                <c:pt idx="3">
                  <c:v>Tuned Stoch. Gradient Boosting</c:v>
                </c:pt>
              </c:strCache>
            </c:strRef>
          </c:cat>
          <c:val>
            <c:numRef>
              <c:f>Sheet1!$B$2:$B$5</c:f>
              <c:numCache>
                <c:formatCode>0%</c:formatCode>
                <c:ptCount val="4"/>
                <c:pt idx="0">
                  <c:v>0.77</c:v>
                </c:pt>
                <c:pt idx="1">
                  <c:v>0.88</c:v>
                </c:pt>
                <c:pt idx="2">
                  <c:v>0.89</c:v>
                </c:pt>
                <c:pt idx="3">
                  <c:v>0.93</c:v>
                </c:pt>
              </c:numCache>
            </c:numRef>
          </c:val>
        </c:ser>
        <c:dLbls>
          <c:showLegendKey val="0"/>
          <c:showVal val="0"/>
          <c:showCatName val="0"/>
          <c:showSerName val="0"/>
          <c:showPercent val="0"/>
          <c:showBubbleSize val="0"/>
        </c:dLbls>
        <c:gapWidth val="150"/>
        <c:axId val="50847104"/>
        <c:axId val="51238016"/>
      </c:barChart>
      <c:catAx>
        <c:axId val="50847104"/>
        <c:scaling>
          <c:orientation val="minMax"/>
        </c:scaling>
        <c:delete val="0"/>
        <c:axPos val="b"/>
        <c:majorTickMark val="out"/>
        <c:minorTickMark val="none"/>
        <c:tickLblPos val="nextTo"/>
        <c:crossAx val="51238016"/>
        <c:crosses val="autoZero"/>
        <c:auto val="1"/>
        <c:lblAlgn val="ctr"/>
        <c:lblOffset val="100"/>
        <c:noMultiLvlLbl val="0"/>
      </c:catAx>
      <c:valAx>
        <c:axId val="51238016"/>
        <c:scaling>
          <c:orientation val="minMax"/>
        </c:scaling>
        <c:delete val="1"/>
        <c:axPos val="l"/>
        <c:numFmt formatCode="0%" sourceLinked="1"/>
        <c:majorTickMark val="out"/>
        <c:minorTickMark val="none"/>
        <c:tickLblPos val="nextTo"/>
        <c:crossAx val="508471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Test RMSE</c:v>
                </c:pt>
              </c:strCache>
            </c:strRef>
          </c:tx>
          <c:invertIfNegative val="0"/>
          <c:dPt>
            <c:idx val="0"/>
            <c:invertIfNegative val="0"/>
            <c:bubble3D val="0"/>
            <c:spPr>
              <a:solidFill>
                <a:srgbClr val="00B050"/>
              </a:solidFill>
            </c:spPr>
          </c:dPt>
          <c:dPt>
            <c:idx val="1"/>
            <c:invertIfNegative val="0"/>
            <c:bubble3D val="0"/>
            <c:spPr>
              <a:solidFill>
                <a:srgbClr val="00B050"/>
              </a:solidFill>
            </c:spPr>
          </c:dPt>
          <c:dPt>
            <c:idx val="2"/>
            <c:invertIfNegative val="0"/>
            <c:bubble3D val="0"/>
            <c:spPr>
              <a:solidFill>
                <a:srgbClr val="00B050"/>
              </a:solidFill>
            </c:spPr>
          </c:dPt>
          <c:dPt>
            <c:idx val="3"/>
            <c:invertIfNegative val="0"/>
            <c:bubble3D val="0"/>
            <c:spPr>
              <a:solidFill>
                <a:srgbClr val="00B050"/>
              </a:solidFill>
            </c:spPr>
          </c:dPt>
          <c:dLbls>
            <c:showLegendKey val="0"/>
            <c:showVal val="1"/>
            <c:showCatName val="0"/>
            <c:showSerName val="0"/>
            <c:showPercent val="0"/>
            <c:showBubbleSize val="0"/>
            <c:showLeaderLines val="0"/>
          </c:dLbls>
          <c:cat>
            <c:strRef>
              <c:f>Sheet1!$A$2:$A$5</c:f>
              <c:strCache>
                <c:ptCount val="4"/>
                <c:pt idx="0">
                  <c:v>Tuned Decision Tree</c:v>
                </c:pt>
                <c:pt idx="1">
                  <c:v>Bagged Decision Tree</c:v>
                </c:pt>
                <c:pt idx="2">
                  <c:v>Tuned Random Forest</c:v>
                </c:pt>
                <c:pt idx="3">
                  <c:v>Tuned Stoch. Gradient Boosting</c:v>
                </c:pt>
              </c:strCache>
            </c:strRef>
          </c:cat>
          <c:val>
            <c:numRef>
              <c:f>Sheet1!$B$2:$B$5</c:f>
              <c:numCache>
                <c:formatCode>General</c:formatCode>
                <c:ptCount val="4"/>
                <c:pt idx="0">
                  <c:v>0.18609999999999999</c:v>
                </c:pt>
                <c:pt idx="1">
                  <c:v>0.13700000000000001</c:v>
                </c:pt>
                <c:pt idx="2">
                  <c:v>0.12740000000000001</c:v>
                </c:pt>
                <c:pt idx="3">
                  <c:v>0.1036</c:v>
                </c:pt>
              </c:numCache>
            </c:numRef>
          </c:val>
        </c:ser>
        <c:dLbls>
          <c:showLegendKey val="0"/>
          <c:showVal val="0"/>
          <c:showCatName val="0"/>
          <c:showSerName val="0"/>
          <c:showPercent val="0"/>
          <c:showBubbleSize val="0"/>
        </c:dLbls>
        <c:gapWidth val="150"/>
        <c:axId val="170212352"/>
        <c:axId val="170223104"/>
      </c:barChart>
      <c:catAx>
        <c:axId val="170212352"/>
        <c:scaling>
          <c:orientation val="minMax"/>
        </c:scaling>
        <c:delete val="0"/>
        <c:axPos val="b"/>
        <c:majorTickMark val="out"/>
        <c:minorTickMark val="none"/>
        <c:tickLblPos val="nextTo"/>
        <c:crossAx val="170223104"/>
        <c:crosses val="autoZero"/>
        <c:auto val="1"/>
        <c:lblAlgn val="ctr"/>
        <c:lblOffset val="100"/>
        <c:noMultiLvlLbl val="0"/>
      </c:catAx>
      <c:valAx>
        <c:axId val="170223104"/>
        <c:scaling>
          <c:orientation val="minMax"/>
        </c:scaling>
        <c:delete val="1"/>
        <c:axPos val="l"/>
        <c:numFmt formatCode="General" sourceLinked="1"/>
        <c:majorTickMark val="out"/>
        <c:minorTickMark val="none"/>
        <c:tickLblPos val="nextTo"/>
        <c:crossAx val="1702123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53C291-55BA-4CB0-BEC5-E7628B938D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3E0AE75-F21D-40D7-91FD-6EF0476E7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7B6F42A-018B-43F4-80AD-1F875507F2E4}"/>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5" name="Footer Placeholder 4">
            <a:extLst>
              <a:ext uri="{FF2B5EF4-FFF2-40B4-BE49-F238E27FC236}">
                <a16:creationId xmlns:a16="http://schemas.microsoft.com/office/drawing/2014/main" xmlns="" id="{9093A0D3-1765-4108-A94E-07B0FF3A3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EE6466-E14E-40C1-8D6D-FB55A4D1E6CC}"/>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5012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1B9A0-CD69-455F-8486-E3C12794F2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F1CBFAC-1874-4173-A8EA-3D7C511768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B43BDF-7D54-464C-A607-5D559490D219}"/>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5" name="Footer Placeholder 4">
            <a:extLst>
              <a:ext uri="{FF2B5EF4-FFF2-40B4-BE49-F238E27FC236}">
                <a16:creationId xmlns:a16="http://schemas.microsoft.com/office/drawing/2014/main" xmlns="" id="{815C0A64-BD3C-41F7-A078-7BF787C95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BAC790-D052-4932-93D2-F70625E45F16}"/>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87649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D6D5398-9D42-45EE-B30C-48662918C5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3F5FE00-83BF-468E-8A5D-85CB08447A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8B46900-C337-492F-B9A1-A2466EC01C66}"/>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5" name="Footer Placeholder 4">
            <a:extLst>
              <a:ext uri="{FF2B5EF4-FFF2-40B4-BE49-F238E27FC236}">
                <a16:creationId xmlns:a16="http://schemas.microsoft.com/office/drawing/2014/main" xmlns="" id="{01829488-2759-4D72-AF11-30700F0B6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9473AE6-A249-420A-B9A3-73B5794891AA}"/>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37156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EBBA3-0858-4170-B5F1-96F7A871B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8AF0339-19D7-4CB1-987C-723AA5F58D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5C7BDF-0320-4E46-92CE-20A0B751C8E5}"/>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5" name="Footer Placeholder 4">
            <a:extLst>
              <a:ext uri="{FF2B5EF4-FFF2-40B4-BE49-F238E27FC236}">
                <a16:creationId xmlns:a16="http://schemas.microsoft.com/office/drawing/2014/main" xmlns="" id="{49E6C298-9099-4C1C-9AE2-0C6970A3B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EED56BA-1147-433A-A78F-E2EF277FD1BF}"/>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300539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0C7C9-FE25-432A-8B65-892C086A3D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9E16436-83E5-4041-85E3-91B8EB42B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8F12D70-0E0E-469A-A274-38C4E51F6898}"/>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5" name="Footer Placeholder 4">
            <a:extLst>
              <a:ext uri="{FF2B5EF4-FFF2-40B4-BE49-F238E27FC236}">
                <a16:creationId xmlns:a16="http://schemas.microsoft.com/office/drawing/2014/main" xmlns="" id="{965F2E3F-33DC-40BC-ADD9-4A09A2E53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CC0ED01-5633-4451-A785-6F9C3EDBBE5A}"/>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30630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7590EE-8993-4CF2-9EE1-766CB726A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9D1B92D-B9B0-495E-8421-8699364BEA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CB49FF5-1C04-4913-9299-5009BE1375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A879E94-9B41-49FF-8370-B6F75DA0E7B7}"/>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6" name="Footer Placeholder 5">
            <a:extLst>
              <a:ext uri="{FF2B5EF4-FFF2-40B4-BE49-F238E27FC236}">
                <a16:creationId xmlns:a16="http://schemas.microsoft.com/office/drawing/2014/main" xmlns="" id="{6C7042AD-81CF-4B38-983A-38AD85A091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FF959D2-9EAE-48F1-9AA5-609D2975D6E5}"/>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37688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7AEB2D-7CA8-4B2B-90B0-B81D5A10EF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B9729B8-35A8-42AA-B025-BCE988F94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1F550A3-98DB-40E5-A5C2-7EF79187C6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1CBD858-6E5F-415C-B90E-4FA66E7A5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E9269F83-DA45-46E9-A437-E813C2C8C3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7F23E19-2379-42B1-9432-0356FAA7A5B5}"/>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8" name="Footer Placeholder 7">
            <a:extLst>
              <a:ext uri="{FF2B5EF4-FFF2-40B4-BE49-F238E27FC236}">
                <a16:creationId xmlns:a16="http://schemas.microsoft.com/office/drawing/2014/main" xmlns="" id="{E8A47602-5B06-4D94-9FFA-E96CB70561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2C6EFE3-7759-4652-A3EE-6F3E784EE17B}"/>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75152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8BCD7-7607-4567-B2A3-5F1A1A2293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1DE417B-4B18-4838-AC31-998ACFCBCAA7}"/>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4" name="Footer Placeholder 3">
            <a:extLst>
              <a:ext uri="{FF2B5EF4-FFF2-40B4-BE49-F238E27FC236}">
                <a16:creationId xmlns:a16="http://schemas.microsoft.com/office/drawing/2014/main" xmlns="" id="{BE50AB40-62F0-4B90-8E3D-4B822DCC78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2927E35-F295-43DB-98C9-05D560F2AD15}"/>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54480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49C00D3-3D8E-4948-A7AA-1B8664730671}"/>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3" name="Footer Placeholder 2">
            <a:extLst>
              <a:ext uri="{FF2B5EF4-FFF2-40B4-BE49-F238E27FC236}">
                <a16:creationId xmlns:a16="http://schemas.microsoft.com/office/drawing/2014/main" xmlns="" id="{2CF29D71-F1D2-4D10-A5E6-49BAFAE1F1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F2AF9ED-276F-49A9-A29D-7C8808CDE4B8}"/>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88688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DD25C-E8F2-44FD-A989-618719099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2AC9D67-11FE-4C31-9D75-EC3FBFB4E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F66CCBE-981E-4829-AEAA-E4D7B51D7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9871372-F285-474A-9B7F-10D59B9B8681}"/>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6" name="Footer Placeholder 5">
            <a:extLst>
              <a:ext uri="{FF2B5EF4-FFF2-40B4-BE49-F238E27FC236}">
                <a16:creationId xmlns:a16="http://schemas.microsoft.com/office/drawing/2014/main" xmlns="" id="{BD895AE8-C1D1-4F73-8515-60AB8D70B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742109D-6C94-4F3D-9716-F403010F114C}"/>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211683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BC5458-39D5-4D3C-B96C-7A8C19B1D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860CD2F-477F-4DA2-B167-3259B479F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597A9C1-9B20-45BB-8BEE-6B139FCA1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8F225AB-5CB6-435D-BB3C-92DC057B7F34}"/>
              </a:ext>
            </a:extLst>
          </p:cNvPr>
          <p:cNvSpPr>
            <a:spLocks noGrp="1"/>
          </p:cNvSpPr>
          <p:nvPr>
            <p:ph type="dt" sz="half" idx="10"/>
          </p:nvPr>
        </p:nvSpPr>
        <p:spPr/>
        <p:txBody>
          <a:bodyPr/>
          <a:lstStyle/>
          <a:p>
            <a:fld id="{0C3A4601-547C-4AC4-AFF2-72BD4B93D0DE}" type="datetimeFigureOut">
              <a:rPr lang="en-US" smtClean="0"/>
              <a:t>3/11/2018</a:t>
            </a:fld>
            <a:endParaRPr lang="en-US"/>
          </a:p>
        </p:txBody>
      </p:sp>
      <p:sp>
        <p:nvSpPr>
          <p:cNvPr id="6" name="Footer Placeholder 5">
            <a:extLst>
              <a:ext uri="{FF2B5EF4-FFF2-40B4-BE49-F238E27FC236}">
                <a16:creationId xmlns:a16="http://schemas.microsoft.com/office/drawing/2014/main" xmlns="" id="{111A3D1A-1A14-47DF-A1CA-73B419A4A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CDC4581-00F3-4136-B393-B0E5A27EB3CF}"/>
              </a:ext>
            </a:extLst>
          </p:cNvPr>
          <p:cNvSpPr>
            <a:spLocks noGrp="1"/>
          </p:cNvSpPr>
          <p:nvPr>
            <p:ph type="sldNum" sz="quarter" idx="12"/>
          </p:nvPr>
        </p:nvSpPr>
        <p:spPr/>
        <p:txBody>
          <a:bodyPr/>
          <a:lstStyle/>
          <a:p>
            <a:fld id="{1A412E80-66C2-4788-AF36-6A3578248081}" type="slidenum">
              <a:rPr lang="en-US" smtClean="0"/>
              <a:t>‹#›</a:t>
            </a:fld>
            <a:endParaRPr lang="en-US"/>
          </a:p>
        </p:txBody>
      </p:sp>
    </p:spTree>
    <p:extLst>
      <p:ext uri="{BB962C8B-B14F-4D97-AF65-F5344CB8AC3E}">
        <p14:creationId xmlns:p14="http://schemas.microsoft.com/office/powerpoint/2010/main" val="134132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10FF845-D5A0-4888-89F1-5DADED786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7620348-8076-4488-9383-169BF05977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59FA5E2-2F7E-4924-A94D-30B9154828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A4601-547C-4AC4-AFF2-72BD4B93D0DE}" type="datetimeFigureOut">
              <a:rPr lang="en-US" smtClean="0"/>
              <a:t>3/11/2018</a:t>
            </a:fld>
            <a:endParaRPr lang="en-US"/>
          </a:p>
        </p:txBody>
      </p:sp>
      <p:sp>
        <p:nvSpPr>
          <p:cNvPr id="5" name="Footer Placeholder 4">
            <a:extLst>
              <a:ext uri="{FF2B5EF4-FFF2-40B4-BE49-F238E27FC236}">
                <a16:creationId xmlns:a16="http://schemas.microsoft.com/office/drawing/2014/main" xmlns="" id="{16462D0F-0B77-4835-83B3-E95E02E301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98223AF-3DB5-4F77-8223-E04E52B35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12E80-66C2-4788-AF36-6A3578248081}" type="slidenum">
              <a:rPr lang="en-US" smtClean="0"/>
              <a:t>‹#›</a:t>
            </a:fld>
            <a:endParaRPr lang="en-US"/>
          </a:p>
        </p:txBody>
      </p:sp>
    </p:spTree>
    <p:extLst>
      <p:ext uri="{BB962C8B-B14F-4D97-AF65-F5344CB8AC3E}">
        <p14:creationId xmlns:p14="http://schemas.microsoft.com/office/powerpoint/2010/main" val="1922748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0C91F7-C9D7-4E28-9A91-4923DC77BDC4}"/>
              </a:ext>
            </a:extLst>
          </p:cNvPr>
          <p:cNvSpPr>
            <a:spLocks noGrp="1"/>
          </p:cNvSpPr>
          <p:nvPr>
            <p:ph type="ctrTitle"/>
          </p:nvPr>
        </p:nvSpPr>
        <p:spPr/>
        <p:txBody>
          <a:bodyPr/>
          <a:lstStyle/>
          <a:p>
            <a:r>
              <a:rPr lang="en-US" dirty="0"/>
              <a:t>Tree Based Models</a:t>
            </a:r>
          </a:p>
        </p:txBody>
      </p:sp>
      <p:sp>
        <p:nvSpPr>
          <p:cNvPr id="3" name="Subtitle 2">
            <a:extLst>
              <a:ext uri="{FF2B5EF4-FFF2-40B4-BE49-F238E27FC236}">
                <a16:creationId xmlns:a16="http://schemas.microsoft.com/office/drawing/2014/main" xmlns="" id="{D762260D-D469-469F-B53B-A7BC30BCE9F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58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Based Model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6248643"/>
              </p:ext>
            </p:extLst>
          </p:nvPr>
        </p:nvGraphicFramePr>
        <p:xfrm>
          <a:off x="81643" y="1975757"/>
          <a:ext cx="5513615" cy="43542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1504264208"/>
              </p:ext>
            </p:extLst>
          </p:nvPr>
        </p:nvGraphicFramePr>
        <p:xfrm>
          <a:off x="6123007" y="2058387"/>
          <a:ext cx="5914868" cy="4280598"/>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5764192" y="2280213"/>
            <a:ext cx="0" cy="343768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9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EF5380-4D6A-4775-B30E-AD4CA88996DA}"/>
              </a:ext>
            </a:extLst>
          </p:cNvPr>
          <p:cNvSpPr>
            <a:spLocks noGrp="1"/>
          </p:cNvSpPr>
          <p:nvPr>
            <p:ph type="title"/>
          </p:nvPr>
        </p:nvSpPr>
        <p:spPr/>
        <p:txBody>
          <a:bodyPr/>
          <a:lstStyle/>
          <a:p>
            <a:r>
              <a:rPr lang="en-US" dirty="0" smtClean="0"/>
              <a:t>Tree Based Models Tested</a:t>
            </a:r>
            <a:endParaRPr lang="en-US" dirty="0"/>
          </a:p>
        </p:txBody>
      </p:sp>
      <p:sp>
        <p:nvSpPr>
          <p:cNvPr id="3" name="Content Placeholder 2">
            <a:extLst>
              <a:ext uri="{FF2B5EF4-FFF2-40B4-BE49-F238E27FC236}">
                <a16:creationId xmlns:a16="http://schemas.microsoft.com/office/drawing/2014/main" xmlns="" id="{6FC291FB-4CE6-4C39-B577-A60F850CDF7F}"/>
              </a:ext>
            </a:extLst>
          </p:cNvPr>
          <p:cNvSpPr>
            <a:spLocks noGrp="1"/>
          </p:cNvSpPr>
          <p:nvPr>
            <p:ph idx="1"/>
          </p:nvPr>
        </p:nvSpPr>
        <p:spPr/>
        <p:txBody>
          <a:bodyPr/>
          <a:lstStyle/>
          <a:p>
            <a:pPr marL="514350" indent="-514350">
              <a:buFont typeface="+mj-lt"/>
              <a:buAutoNum type="arabicPeriod"/>
            </a:pPr>
            <a:r>
              <a:rPr lang="en-US" dirty="0"/>
              <a:t>Decision Tree</a:t>
            </a:r>
          </a:p>
          <a:p>
            <a:pPr marL="514350" indent="-514350">
              <a:buFont typeface="+mj-lt"/>
              <a:buAutoNum type="arabicPeriod"/>
            </a:pPr>
            <a:r>
              <a:rPr lang="en-US" dirty="0"/>
              <a:t>Tuned Decision Tree</a:t>
            </a:r>
          </a:p>
          <a:p>
            <a:pPr marL="514350" indent="-514350">
              <a:buFont typeface="+mj-lt"/>
              <a:buAutoNum type="arabicPeriod"/>
            </a:pPr>
            <a:r>
              <a:rPr lang="en-US" dirty="0"/>
              <a:t>Bagged Tree</a:t>
            </a:r>
          </a:p>
          <a:p>
            <a:pPr marL="514350" indent="-514350">
              <a:buFont typeface="+mj-lt"/>
              <a:buAutoNum type="arabicPeriod"/>
            </a:pPr>
            <a:r>
              <a:rPr lang="en-US" dirty="0"/>
              <a:t>Random Forest</a:t>
            </a:r>
          </a:p>
          <a:p>
            <a:pPr marL="514350" indent="-514350">
              <a:buFont typeface="+mj-lt"/>
              <a:buAutoNum type="arabicPeriod"/>
            </a:pPr>
            <a:r>
              <a:rPr lang="en-US" dirty="0"/>
              <a:t>Tuned Random Forest</a:t>
            </a:r>
          </a:p>
          <a:p>
            <a:pPr marL="514350" indent="-514350">
              <a:buFont typeface="+mj-lt"/>
              <a:buAutoNum type="arabicPeriod"/>
            </a:pPr>
            <a:r>
              <a:rPr lang="en-US" dirty="0"/>
              <a:t>Stochastic Gradient Boost</a:t>
            </a:r>
          </a:p>
          <a:p>
            <a:endParaRPr lang="en-US" dirty="0"/>
          </a:p>
        </p:txBody>
      </p:sp>
      <p:pic>
        <p:nvPicPr>
          <p:cNvPr id="4" name="Picture 3">
            <a:extLst>
              <a:ext uri="{FF2B5EF4-FFF2-40B4-BE49-F238E27FC236}">
                <a16:creationId xmlns:a16="http://schemas.microsoft.com/office/drawing/2014/main" xmlns="" id="{6BEA8B71-373B-4B6B-9CA2-9535357F5B90}"/>
              </a:ext>
            </a:extLst>
          </p:cNvPr>
          <p:cNvPicPr>
            <a:picLocks noChangeAspect="1"/>
          </p:cNvPicPr>
          <p:nvPr/>
        </p:nvPicPr>
        <p:blipFill>
          <a:blip r:embed="rId2"/>
          <a:stretch>
            <a:fillRect/>
          </a:stretch>
        </p:blipFill>
        <p:spPr>
          <a:xfrm>
            <a:off x="6314990" y="1825625"/>
            <a:ext cx="5133562" cy="3439487"/>
          </a:xfrm>
          <a:prstGeom prst="rect">
            <a:avLst/>
          </a:prstGeom>
        </p:spPr>
      </p:pic>
    </p:spTree>
    <p:extLst>
      <p:ext uri="{BB962C8B-B14F-4D97-AF65-F5344CB8AC3E}">
        <p14:creationId xmlns:p14="http://schemas.microsoft.com/office/powerpoint/2010/main" val="14317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9AF9EF-9093-4DC8-9EA8-8A9381C014A9}"/>
              </a:ext>
            </a:extLst>
          </p:cNvPr>
          <p:cNvSpPr>
            <a:spLocks noGrp="1"/>
          </p:cNvSpPr>
          <p:nvPr>
            <p:ph type="title"/>
          </p:nvPr>
        </p:nvSpPr>
        <p:spPr/>
        <p:txBody>
          <a:bodyPr/>
          <a:lstStyle/>
          <a:p>
            <a:r>
              <a:rPr lang="en-US" dirty="0" smtClean="0"/>
              <a:t>Decision Tree vs. Tuned </a:t>
            </a:r>
            <a:r>
              <a:rPr lang="en-US" dirty="0"/>
              <a:t>Decision </a:t>
            </a:r>
            <a:r>
              <a:rPr lang="en-US" dirty="0" smtClean="0"/>
              <a:t>Tree</a:t>
            </a:r>
            <a:endParaRPr lang="en-US" dirty="0"/>
          </a:p>
        </p:txBody>
      </p:sp>
      <p:sp>
        <p:nvSpPr>
          <p:cNvPr id="3" name="Content Placeholder 2">
            <a:extLst>
              <a:ext uri="{FF2B5EF4-FFF2-40B4-BE49-F238E27FC236}">
                <a16:creationId xmlns:a16="http://schemas.microsoft.com/office/drawing/2014/main" xmlns="" id="{AC828E46-5962-4FB3-AE41-E65476C2DF5E}"/>
              </a:ext>
            </a:extLst>
          </p:cNvPr>
          <p:cNvSpPr>
            <a:spLocks noGrp="1"/>
          </p:cNvSpPr>
          <p:nvPr>
            <p:ph idx="1"/>
          </p:nvPr>
        </p:nvSpPr>
        <p:spPr>
          <a:xfrm>
            <a:off x="4404526" y="2130216"/>
            <a:ext cx="2715985" cy="2964489"/>
          </a:xfrm>
        </p:spPr>
        <p:txBody>
          <a:bodyPr>
            <a:normAutofit/>
          </a:bodyPr>
          <a:lstStyle/>
          <a:p>
            <a:r>
              <a:rPr lang="en-US" sz="2000" b="1" dirty="0"/>
              <a:t>Best Parameters</a:t>
            </a:r>
          </a:p>
          <a:p>
            <a:pPr lvl="1"/>
            <a:r>
              <a:rPr lang="en-US" sz="1600" dirty="0"/>
              <a:t>Max Depth: 11</a:t>
            </a:r>
          </a:p>
          <a:p>
            <a:pPr lvl="1"/>
            <a:r>
              <a:rPr lang="en-US" sz="1600" dirty="0"/>
              <a:t>Min Samples Leaf: 8</a:t>
            </a:r>
          </a:p>
          <a:p>
            <a:r>
              <a:rPr lang="en-US" sz="2000" b="1" dirty="0"/>
              <a:t>R</a:t>
            </a:r>
            <a:r>
              <a:rPr lang="en-US" sz="2000" b="1" baseline="30000" dirty="0"/>
              <a:t>2</a:t>
            </a:r>
          </a:p>
          <a:p>
            <a:pPr lvl="1"/>
            <a:r>
              <a:rPr lang="en-US" sz="1600" dirty="0"/>
              <a:t>Training: 91%</a:t>
            </a:r>
          </a:p>
          <a:p>
            <a:pPr lvl="1"/>
            <a:r>
              <a:rPr lang="en-US" sz="1600" dirty="0"/>
              <a:t>Test: 77%</a:t>
            </a:r>
          </a:p>
          <a:p>
            <a:r>
              <a:rPr lang="en-US" sz="2000" b="1" dirty="0"/>
              <a:t>RMSE</a:t>
            </a:r>
          </a:p>
          <a:p>
            <a:pPr lvl="1"/>
            <a:r>
              <a:rPr lang="en-US" sz="1600" dirty="0"/>
              <a:t>Training: .</a:t>
            </a:r>
            <a:r>
              <a:rPr lang="en-US" sz="1600" dirty="0" smtClean="0"/>
              <a:t>1146</a:t>
            </a:r>
            <a:endParaRPr lang="en-US" sz="1600" dirty="0"/>
          </a:p>
          <a:p>
            <a:pPr lvl="1"/>
            <a:r>
              <a:rPr lang="en-US" sz="1600" dirty="0"/>
              <a:t>Test: .</a:t>
            </a:r>
            <a:r>
              <a:rPr lang="en-US" sz="1600" dirty="0" smtClean="0"/>
              <a:t>1861</a:t>
            </a:r>
            <a:endParaRPr lang="en-US" sz="1600" dirty="0"/>
          </a:p>
          <a:p>
            <a:endParaRPr lang="en-US" sz="2000" dirty="0"/>
          </a:p>
          <a:p>
            <a:endParaRPr lang="en-US" sz="2000" dirty="0"/>
          </a:p>
        </p:txBody>
      </p:sp>
      <p:sp>
        <p:nvSpPr>
          <p:cNvPr id="5" name="Content Placeholder 2">
            <a:extLst>
              <a:ext uri="{FF2B5EF4-FFF2-40B4-BE49-F238E27FC236}">
                <a16:creationId xmlns:a16="http://schemas.microsoft.com/office/drawing/2014/main" xmlns="" id="{E53A9AFD-FF1F-4B43-94F1-7AF9B734F5B0}"/>
              </a:ext>
            </a:extLst>
          </p:cNvPr>
          <p:cNvSpPr txBox="1">
            <a:spLocks/>
          </p:cNvSpPr>
          <p:nvPr/>
        </p:nvSpPr>
        <p:spPr>
          <a:xfrm>
            <a:off x="1083128" y="5612755"/>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THOUGHTS</a:t>
            </a:r>
            <a:r>
              <a:rPr lang="en-US" sz="1600" dirty="0"/>
              <a:t>: We have only fit the tree on one set of observations. Lower the variance by fitting the tree on MULTIPLE sets of observations using a Bagged Decision Tree.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283" y="2293502"/>
            <a:ext cx="4369934" cy="2917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507778" y="1940766"/>
            <a:ext cx="4597412" cy="369332"/>
          </a:xfrm>
          <a:prstGeom prst="rect">
            <a:avLst/>
          </a:prstGeom>
          <a:noFill/>
        </p:spPr>
        <p:txBody>
          <a:bodyPr wrap="none" rtlCol="0">
            <a:spAutoFit/>
          </a:bodyPr>
          <a:lstStyle/>
          <a:p>
            <a:r>
              <a:rPr lang="en-US" b="1" dirty="0" smtClean="0"/>
              <a:t>Tuning Samples </a:t>
            </a:r>
            <a:r>
              <a:rPr lang="en-US" b="1" dirty="0" smtClean="0"/>
              <a:t>in Leaf </a:t>
            </a:r>
            <a:r>
              <a:rPr lang="en-US" b="1" dirty="0" smtClean="0"/>
              <a:t>Nodes with </a:t>
            </a:r>
            <a:r>
              <a:rPr lang="en-US" b="1" dirty="0" err="1" smtClean="0"/>
              <a:t>GridSearch</a:t>
            </a:r>
            <a:endParaRPr lang="en-US" b="1" dirty="0"/>
          </a:p>
        </p:txBody>
      </p:sp>
      <p:sp>
        <p:nvSpPr>
          <p:cNvPr id="6" name="Oval 5"/>
          <p:cNvSpPr/>
          <p:nvPr/>
        </p:nvSpPr>
        <p:spPr>
          <a:xfrm>
            <a:off x="9127047" y="2874220"/>
            <a:ext cx="221759"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xmlns="" id="{9EC73638-2385-4A08-BAD1-84D676692E3B}"/>
              </a:ext>
            </a:extLst>
          </p:cNvPr>
          <p:cNvSpPr txBox="1">
            <a:spLocks/>
          </p:cNvSpPr>
          <p:nvPr/>
        </p:nvSpPr>
        <p:spPr>
          <a:xfrm>
            <a:off x="337457" y="2130216"/>
            <a:ext cx="2955471" cy="3216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t>Parameters:</a:t>
            </a:r>
          </a:p>
          <a:p>
            <a:pPr lvl="1"/>
            <a:r>
              <a:rPr lang="en-US" sz="1600" dirty="0" smtClean="0"/>
              <a:t>EVERYTHING defaulted</a:t>
            </a:r>
          </a:p>
          <a:p>
            <a:pPr lvl="1"/>
            <a:endParaRPr lang="en-US" sz="1600" dirty="0" smtClean="0"/>
          </a:p>
          <a:p>
            <a:r>
              <a:rPr lang="en-US" sz="2000" b="1" dirty="0" smtClean="0"/>
              <a:t>R</a:t>
            </a:r>
            <a:r>
              <a:rPr lang="en-US" sz="2000" b="1" baseline="30000" dirty="0" smtClean="0"/>
              <a:t>2</a:t>
            </a:r>
          </a:p>
          <a:p>
            <a:pPr lvl="1"/>
            <a:r>
              <a:rPr lang="en-US" sz="1600" dirty="0" smtClean="0"/>
              <a:t>Training: 99%</a:t>
            </a:r>
          </a:p>
          <a:p>
            <a:pPr lvl="1"/>
            <a:r>
              <a:rPr lang="en-US" sz="1600" dirty="0" smtClean="0"/>
              <a:t>Test: 74%</a:t>
            </a:r>
          </a:p>
          <a:p>
            <a:r>
              <a:rPr lang="en-US" sz="2000" b="1" dirty="0" smtClean="0"/>
              <a:t>RMSE</a:t>
            </a:r>
          </a:p>
          <a:p>
            <a:pPr lvl="1"/>
            <a:r>
              <a:rPr lang="en-US" sz="1600" dirty="0" smtClean="0"/>
              <a:t>Training: ~ 0</a:t>
            </a:r>
          </a:p>
          <a:p>
            <a:pPr lvl="1"/>
            <a:r>
              <a:rPr lang="en-US" sz="1600" dirty="0" smtClean="0"/>
              <a:t> Test: .2195</a:t>
            </a:r>
            <a:endParaRPr lang="en-US" sz="1600" dirty="0"/>
          </a:p>
        </p:txBody>
      </p:sp>
      <p:sp>
        <p:nvSpPr>
          <p:cNvPr id="7" name="Right Arrow 6"/>
          <p:cNvSpPr/>
          <p:nvPr/>
        </p:nvSpPr>
        <p:spPr>
          <a:xfrm>
            <a:off x="3222172" y="3110410"/>
            <a:ext cx="789214" cy="56061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13514" y="1760884"/>
            <a:ext cx="2098010" cy="369332"/>
          </a:xfrm>
          <a:prstGeom prst="rect">
            <a:avLst/>
          </a:prstGeom>
          <a:noFill/>
        </p:spPr>
        <p:txBody>
          <a:bodyPr wrap="none" rtlCol="0">
            <a:spAutoFit/>
          </a:bodyPr>
          <a:lstStyle/>
          <a:p>
            <a:r>
              <a:rPr lang="en-US" b="1" u="sng" dirty="0" smtClean="0"/>
              <a:t>Tuned Decision Tree</a:t>
            </a:r>
            <a:endParaRPr lang="en-US" b="1" u="sng" dirty="0"/>
          </a:p>
        </p:txBody>
      </p:sp>
      <p:sp>
        <p:nvSpPr>
          <p:cNvPr id="12" name="TextBox 11"/>
          <p:cNvSpPr txBox="1"/>
          <p:nvPr/>
        </p:nvSpPr>
        <p:spPr>
          <a:xfrm>
            <a:off x="631371" y="1760884"/>
            <a:ext cx="1457450" cy="369332"/>
          </a:xfrm>
          <a:prstGeom prst="rect">
            <a:avLst/>
          </a:prstGeom>
          <a:noFill/>
        </p:spPr>
        <p:txBody>
          <a:bodyPr wrap="none" rtlCol="0">
            <a:spAutoFit/>
          </a:bodyPr>
          <a:lstStyle/>
          <a:p>
            <a:r>
              <a:rPr lang="en-US" b="1" u="sng" dirty="0" smtClean="0"/>
              <a:t>Decision Tree</a:t>
            </a:r>
            <a:endParaRPr lang="en-US" b="1" u="sng" dirty="0"/>
          </a:p>
        </p:txBody>
      </p:sp>
    </p:spTree>
    <p:extLst>
      <p:ext uri="{BB962C8B-B14F-4D97-AF65-F5344CB8AC3E}">
        <p14:creationId xmlns:p14="http://schemas.microsoft.com/office/powerpoint/2010/main" val="2139993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F14FD-A9F2-424D-991B-D9BA18E538EE}"/>
              </a:ext>
            </a:extLst>
          </p:cNvPr>
          <p:cNvSpPr>
            <a:spLocks noGrp="1"/>
          </p:cNvSpPr>
          <p:nvPr>
            <p:ph type="title"/>
          </p:nvPr>
        </p:nvSpPr>
        <p:spPr/>
        <p:txBody>
          <a:bodyPr/>
          <a:lstStyle/>
          <a:p>
            <a:r>
              <a:rPr lang="en-US" dirty="0" smtClean="0"/>
              <a:t>Bagged Tree Continues To Improve Score</a:t>
            </a:r>
            <a:endParaRPr lang="en-US" dirty="0"/>
          </a:p>
        </p:txBody>
      </p:sp>
      <p:sp>
        <p:nvSpPr>
          <p:cNvPr id="3" name="Content Placeholder 2">
            <a:extLst>
              <a:ext uri="{FF2B5EF4-FFF2-40B4-BE49-F238E27FC236}">
                <a16:creationId xmlns:a16="http://schemas.microsoft.com/office/drawing/2014/main" xmlns="" id="{3BE76EA3-E471-457F-9F69-641B20CE66F9}"/>
              </a:ext>
            </a:extLst>
          </p:cNvPr>
          <p:cNvSpPr>
            <a:spLocks noGrp="1"/>
          </p:cNvSpPr>
          <p:nvPr>
            <p:ph idx="1"/>
          </p:nvPr>
        </p:nvSpPr>
        <p:spPr>
          <a:xfrm>
            <a:off x="838200" y="1825625"/>
            <a:ext cx="4533900" cy="3249714"/>
          </a:xfrm>
        </p:spPr>
        <p:txBody>
          <a:bodyPr>
            <a:normAutofit lnSpcReduction="10000"/>
          </a:bodyPr>
          <a:lstStyle/>
          <a:p>
            <a:r>
              <a:rPr lang="en-US" sz="2000" b="1" dirty="0"/>
              <a:t>Parameters</a:t>
            </a:r>
          </a:p>
          <a:p>
            <a:pPr lvl="1"/>
            <a:r>
              <a:rPr lang="en-US" sz="1600" dirty="0"/>
              <a:t>Trees: 500 </a:t>
            </a:r>
          </a:p>
          <a:p>
            <a:pPr lvl="1"/>
            <a:r>
              <a:rPr lang="en-US" sz="1600" dirty="0"/>
              <a:t>Max Samples: 783 </a:t>
            </a:r>
            <a:endParaRPr lang="en-US" sz="1600" dirty="0" smtClean="0"/>
          </a:p>
          <a:p>
            <a:pPr lvl="2"/>
            <a:r>
              <a:rPr lang="en-US" sz="1200" dirty="0" smtClean="0"/>
              <a:t>(</a:t>
            </a:r>
            <a:r>
              <a:rPr lang="en-US" sz="1200" dirty="0"/>
              <a:t>2/3rds of training set)</a:t>
            </a:r>
          </a:p>
          <a:p>
            <a:r>
              <a:rPr lang="en-US" sz="2000" b="1" dirty="0"/>
              <a:t>R</a:t>
            </a:r>
            <a:r>
              <a:rPr lang="en-US" sz="2000" b="1" baseline="30000" dirty="0"/>
              <a:t>2</a:t>
            </a:r>
          </a:p>
          <a:p>
            <a:pPr lvl="1"/>
            <a:r>
              <a:rPr lang="en-US" sz="1600" dirty="0"/>
              <a:t>Training: 97</a:t>
            </a:r>
            <a:r>
              <a:rPr lang="en-US" sz="1600" dirty="0" smtClean="0"/>
              <a:t>%</a:t>
            </a:r>
          </a:p>
          <a:p>
            <a:pPr lvl="1"/>
            <a:r>
              <a:rPr lang="en-US" sz="1600" dirty="0" smtClean="0"/>
              <a:t>OOB: </a:t>
            </a:r>
            <a:r>
              <a:rPr lang="en-US" sz="1600" dirty="0" smtClean="0"/>
              <a:t>87%</a:t>
            </a:r>
            <a:endParaRPr lang="en-US" sz="1600" dirty="0"/>
          </a:p>
          <a:p>
            <a:pPr lvl="1"/>
            <a:r>
              <a:rPr lang="en-US" sz="1600" dirty="0"/>
              <a:t>Test: </a:t>
            </a:r>
            <a:r>
              <a:rPr lang="en-US" sz="1600" dirty="0" smtClean="0"/>
              <a:t>88%</a:t>
            </a:r>
            <a:endParaRPr lang="en-US" sz="1600" dirty="0"/>
          </a:p>
          <a:p>
            <a:r>
              <a:rPr lang="en-US" sz="2000" b="1" dirty="0"/>
              <a:t>RMSE</a:t>
            </a:r>
          </a:p>
          <a:p>
            <a:pPr lvl="1"/>
            <a:r>
              <a:rPr lang="en-US" sz="1600" dirty="0"/>
              <a:t>Training: .0745</a:t>
            </a:r>
          </a:p>
          <a:p>
            <a:pPr lvl="1"/>
            <a:r>
              <a:rPr lang="en-US" sz="1600" dirty="0"/>
              <a:t>Test: .</a:t>
            </a:r>
            <a:r>
              <a:rPr lang="en-US" sz="1600" dirty="0" smtClean="0"/>
              <a:t>1370</a:t>
            </a:r>
            <a:endParaRPr lang="en-US" sz="1600" dirty="0"/>
          </a:p>
          <a:p>
            <a:endParaRPr lang="en-US" dirty="0"/>
          </a:p>
        </p:txBody>
      </p:sp>
      <p:pic>
        <p:nvPicPr>
          <p:cNvPr id="4" name="Picture 3">
            <a:extLst>
              <a:ext uri="{FF2B5EF4-FFF2-40B4-BE49-F238E27FC236}">
                <a16:creationId xmlns:a16="http://schemas.microsoft.com/office/drawing/2014/main" xmlns="" id="{4DD6E933-B64E-4FF8-949E-E708E219215D}"/>
              </a:ext>
            </a:extLst>
          </p:cNvPr>
          <p:cNvPicPr>
            <a:picLocks noChangeAspect="1"/>
          </p:cNvPicPr>
          <p:nvPr/>
        </p:nvPicPr>
        <p:blipFill rotWithShape="1">
          <a:blip r:embed="rId2"/>
          <a:srcRect l="31342" r="-1"/>
          <a:stretch/>
        </p:blipFill>
        <p:spPr>
          <a:xfrm>
            <a:off x="9453149" y="2130433"/>
            <a:ext cx="2189071" cy="2678221"/>
          </a:xfrm>
          <a:prstGeom prst="rect">
            <a:avLst/>
          </a:prstGeom>
        </p:spPr>
      </p:pic>
      <p:sp>
        <p:nvSpPr>
          <p:cNvPr id="5" name="Content Placeholder 2">
            <a:extLst>
              <a:ext uri="{FF2B5EF4-FFF2-40B4-BE49-F238E27FC236}">
                <a16:creationId xmlns:a16="http://schemas.microsoft.com/office/drawing/2014/main" xmlns="" id="{82C040E9-0E28-48FD-92E4-D24BF4223083}"/>
              </a:ext>
            </a:extLst>
          </p:cNvPr>
          <p:cNvSpPr txBox="1">
            <a:spLocks/>
          </p:cNvSpPr>
          <p:nvPr/>
        </p:nvSpPr>
        <p:spPr>
          <a:xfrm>
            <a:off x="1185441" y="5692536"/>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THOUGHTS</a:t>
            </a:r>
            <a:r>
              <a:rPr lang="en-US" sz="1600" dirty="0"/>
              <a:t>: Training and Test scores were improved but trees are too correlated as we are using the same set of parameters. Take subset of predictors at each split to decorrelate the trees using Random Forest.</a:t>
            </a:r>
          </a:p>
        </p:txBody>
      </p:sp>
      <p:sp>
        <p:nvSpPr>
          <p:cNvPr id="6" name="TextBox 5"/>
          <p:cNvSpPr txBox="1"/>
          <p:nvPr/>
        </p:nvSpPr>
        <p:spPr>
          <a:xfrm>
            <a:off x="4914899" y="1594757"/>
            <a:ext cx="3186770" cy="369332"/>
          </a:xfrm>
          <a:prstGeom prst="rect">
            <a:avLst/>
          </a:prstGeom>
          <a:noFill/>
        </p:spPr>
        <p:txBody>
          <a:bodyPr wrap="none" rtlCol="0">
            <a:spAutoFit/>
          </a:bodyPr>
          <a:lstStyle/>
          <a:p>
            <a:r>
              <a:rPr lang="en-US" b="1" dirty="0" smtClean="0"/>
              <a:t>Improvement with Bagged Tree</a:t>
            </a:r>
            <a:endParaRPr lang="en-US" b="1" dirty="0"/>
          </a:p>
        </p:txBody>
      </p:sp>
      <p:sp>
        <p:nvSpPr>
          <p:cNvPr id="7" name="AutoShape 5" descr="data:image/png;base64,iVBORw0KGgoAAAANSUhEUgAAAYgAAAEECAYAAAAyMaOFAAAABHNCSVQICAgIfAhkiAAAAAlwSFlz%0AAAALEgAACxIB0t1+/AAAADl0RVh0U29mdHdhcmUAbWF0cGxvdGxpYiB2ZXJzaW9uIDIuMS4wLCBo%0AdHRwOi8vbWF0cGxvdGxpYi5vcmcvpW3flQAAIABJREFUeJzt3Xl8FPX9x/HX7uaAJORCkENCIRgI%0AUB8QChYREsCQcmjBKAnYUERBTbFQwqVV1EghIGiLiBc0UeTyqnJ6IEcwUrApgYYuoOKP2xAIRxJy%0AkOz8/qAuTTM5RDYL8f18PHw8dmfm+93PfNR9Z2ZnZy2GYRiIiIj8D6u7CxARkWuTAkJEREwpIERE%0AxJQCQkRETCkgRETElAJCRERMebhiUofDwdNPP83+/fvx8vJi5syZtG7d2rk+LS2NdevWARAZGcn4%0A8eMpLi5mypQpnD59Gl9fX+bMmUNwcLAryhMRkVpwyRHExo0bKS0tZdWqVSQlJZGSkuJcd+TIEVav%0AXs3KlStZtWoVn3/+Ofv27WPFihWEhYWxfPlyhg4dyqJFi1xRmoiI1JJLAiIzM5PevXsD0KVLF7Kz%0As53rmjVrxuLFi7HZbFitVsrKyvD29q4wpk+fPmzfvt0VpYmISC255BRTQUEBfn5+zuc2m42ysjI8%0APDzw9PQkODgYwzCYO3cuHTt2pE2bNhQUFNCoUSMAfH19yc/PrzRvZmamK8oVEan3unXr9oPHuCQg%0A/Pz8KCwsdD53OBx4eFx+qZKSEh5//HF8fX156qmnKo0pLCzE39/fdO4r2cn6yG63Ex4e7u4yrgnq%0AxWXqxWXqxWVX+se1S04xRUREkJ6eDkBWVhZhYWHOdYZhkJiYSPv27UlOTsZmsznHbN26FYD09HQF%0AgYiIm7nkCCI6OpqMjAzi4+MxDINZs2aRmppKSEgIDoeDnTt3UlpayrZt2wCYNGkSI0aMYNq0aYwY%0AMQJPT0/mz5/vitJERKSWXBIQVquV5OTkCstCQ0Odj//1r3+ZjluwYIEryhERkSugL8qJiIgpBYSI%0AiJhSQIiIiCkFhIiImFJAiIiIKQWEiIiYUkCIiIgpBYSIiJhSQIiIiCkFhIiImFJAiIiIKQWEiIiY%0AUkCIiIgpBYSIiJhSQIiIiCkFhIiImFJAiIiIKQWEiIiYUkCIiIgpBYSIiJhSQIjUQ1u2bMFisbBv%0A3z7nMovFwiuvvFLlmJrWu1pxcTEWi4W0tDS31SAVKSBERMSUAkLkJ8ZisfDQQw/xs5/9jBYtWrB+%0A/XrnurVr19K8eXNCQ0PZsmULADNnzqRx48Z4e3sTFRXF+fPnKSoqYvjw4fj7+zNs2DDCwsKYPn06%0AhmGQmJhIYGAgkZGR3HbbbcTHxwPw4osv0qxZM5o1a8a8efMAOHnyJP3798ff35+xY8fWeS+keh7u%0ALkBErj6LxVLt8iNHjvDZZ5/x61//mhdffJFBgwYB4HA42LlzJ+PHj2fcuHHY7XaKi4tZunQpHh4e%0AxMTE8MUXX3DgwAHWrl3L5s2bOX36NEOGDAFgzZo1vPzyy6xZs4Ybb7yRvn37EhISwr///W8mTJjA%0AihUrCA0N5fbbb6dfv3688cYb7N+/nx07dpCens5bb71VNw2SWlFAiNRDDRo0AKCsrAyAixcvVlg+%0AePBgQkND6dSpEzk5Oc5xMTExtGrVikGDBrFu3ToADMNg9uzZtGjRArj0WYHdbicsLIxbb70VgCZN%0AmgBgt9sJCAhwBkanTp0AyM7OxjAMxo0bh8ViobS0lC+++IKvvvqK7t27Ex4eTvPmzXn44Yer3a8t%0A+07yavpBjpy5QKsgHx7q05aoDk1/fMPElE4xidRDN998Mw0aNGDhwoUcPnzY+Zf5LbfcAoDNZgMq%0AH2l8+OGHHD58mI8//pj27duTnZ3NrFmzmDBhAvfeey9wKTA6dOjAgQMH+PLLL1m7di25ubkAdOjQ%0AgXPnzrF+/Xr+/ve/s3fvXudyuHS66o033mD48OHcfvvtdOzYkR07drB3715WrFhR7T5t2XeSGav3%0AcjK/mMCGnpzML2bG6r1s2XfyKnVN/peOIETqoeDgYJYuXcqUKVNYsmQJwcHBzJ07l65du1Y77mc/%0A+xk9e/akYcOGvPHGG4SFhdGvXz8SEhKIiIigadOmHDx4kEceeYSMjAzuuOMOBg4cSFBQEFarlTvv%0AvJNHHnmEkSNH0r17d2666SasViu33HILL7zwAnPmzOHMmTMMHTqU8PBwHnvsMfbs2UPPnj2Ji4uj%0AUaNGVdb2avpBPG0WfLwuvW35eHlwobSMV9MP6ijCRRQQIvXUPffcwz333FNpuWEYzscrV640Xf7f%0APvvss0rLPv30UwICAli/fj0+Pj58+OGHtGzZkj179lBUVMSyZcu4+eab6devHy1btgRg4sSJTJw4%0AscI83t7efPLJJ87nr7/+epX7c+TMBQIbelZY1tDTxtEzF6ocIz+OAkJEfrCuXbsyb948YmJisNls%0AxMTEMHr0aGw2G0VFRYwcOZLy8nK6d+/OpEmTrsprtgry4WR+sfMIAqDoYjk3BflclfmlMgWEiPxg%0AN9xwAx9//LHpuv8+KrmaHurTlhmr93KhtIyGnjaKLpZzsdzgoT5tXfJ6og+pReQ6EdWhKcl3daJp%0AowacK7pI00YNSL6rkz5/cCEdQYjIdSOqQ1MFQh3SEYSIiJhSQIiIiCkFhIiImFJAiIiIKZcEhMPh%0AYMaMGcTFxZGQkMChQ4cqbZOXl8eAAQMoKSkBID8/nwcffJD77ruP0aNHO7+6LyIi7uGSgNi4cSOl%0ApaWsWrWKpKQkUlJSKqzftm0bY8aM4dSpU85l77//PmFhYSxbtoxBgwaxZMkSV5QmIiK15JLLXDMz%0AM+nduzcAXbp0ITs7u8J6q9VKamoqsbGxzmVhYWEcPHgQgIKCAjw8zEuz2+2uKPm68/0dNUW9+G/q%0AxWXqxY/nkoAoKCjAz8/P+dxms1FWVuZ80+/Vq1elMUFBQWRkZDBo0CDOnTvHsmXLTOcODw93RcnX%0AHbvdrl78h3pxmXpxmXpxWWZm5hWNc8kpJj8/PwoLC53PHQ5HlUcE31u4cCEPPvgg69evZ8mSJTz6%0A6KOuKE1ERGrJJQERERFBeno6AFlZWYSFhdU4xt/f33mr38aNG1cIGBERqXsuOcUUHR1NRkYG8fHx%0AGIbBrFmzSE1NJSQkhP79+5uOmTBhAk888QTLly+nrKyMZ5991hWliYhILbkkIKxWK8nJyRWWhYaG%0AVtpu06ZNzsc33nhjtfeCFxGRuqUvyomIiCkFhIiImFJAiIiIKQWEiIiYUkCIiIgpBYSIiJhSQIiI%0AiCkFhIiImFJAiIiIKQWEiIiYUkCIiIgpBYSIiJhSQIiIiCkFhIiImFJAiIiIKQWEiIiYUkCIiIgp%0ABYSIiJhSQIiIiCkFhIiImFJAiIiIKQWEiIiYUkCIiIgpBYSIiJhSQIiIiCkFhIiImFJAiIiIKQWE%0AiIiYUkCIiIgpBYSIiJhSQIiIiCkFhIiImFJAiIiIKQWEiIiYUkCIiIgplwSEw+FgxowZxMXFkZCQ%0AwKFDhyptk5eXx4ABAygpKQGgvLycmTNnEh8fz913383mzZtdUZqIiNRSlQHx+eefOx+fP3/e+fid%0Ad96pcdKNGzdSWlrKqlWrSEpKIiUlpcL6bdu2MWbMGE6dOuVc9uGHH1JWVsbKlSt5+eWXTUNFRETq%0ATpUB8dprrzkfjx8/3vl4zZo1NU6amZlJ7969AejSpQvZ2dkVX9RqJTU1lcDAQOeyzz//nGbNmjFu%0A3DieeOIJ+vXrV/u9EBGRq86jqhWGYdT4uCoFBQX4+fk5n9tsNsrKyvDwuPRyvXr1qjTmzJkzHDp0%0AiFdffZUvv/ySxx57jGXLllXazm631/j6PwXFxcXqxX+oF5epF5epFz9elQFhsVhqfFwVPz8/CgsL%0Anc8dDoczHKoSGBhIVFQUFouFHj168H//93+m24WHh9f4+j8FdrtdvfgP9eIy9eIy9eKyzMzMKxpX%0A5SmmkpISjhw5wuHDhys9rklERATp6ekAZGVlERYWVuOYbt26sXXrVgD27dtH8+bNa7sPIiLiAlX+%0AWW+z2Zg2bZrp45pER0eTkZFBfHw8hmEwa9YsUlNTCQkJoX///qZjhg8fzlNPPcXw4cMxDINnnnnm%0ASvZHRESukioDYvny5Vc8qdVqJTk5ucKy0NDQSttt2rTJ+djLy4vZs2df8WuKiMjVVeUppuPHj/P7%0A3/+e8vJyMjMzuf3224mJiWHPnj11WZ+IiLhJlQExc+ZMhgwZgs1mIyUlhdmzZ5OWlsZzzz1Xl/WJ%0AiIibVHmKqaSkhAEDBnD27FmOHz/u/F5DeXl5nRUnIiLuU+OtNrZv306PHj2AS9+BKCgocHlRIiLi%0AflUeQYSGhjJ16lT27NnD008/zalTp3j++eedYSEiIvVblQExffp0tmzZwv333094eDj79u2jbdu2%0AjB49ug7LExERd6nyFFNubi6dOnUiODiYnJwcgoKCuPPOOzl9+nRd1iciIm5S5RFEZGQkLVq0IDg4%0AGLh8DyaLxcK7775bN9WJiIjbVBkQzz//PB999BEOh4OBAwdyxx134O3tXZe1iYiIG1UZEIMGDWLQ%0AoEGcO3eODRs28Oijj9K4cWPuuusuevbsWZc1ioiIG9R4mWtAQADx8fGMHz+eCxcuMGnSpLqoS0RE%0A3Kzae3B//fXXrFmzhq1bt9KuXTuGDRvG/Pnz66o2ERFxoyoD4q677qK8vJzBgwczZ84cfHx8ADhx%0A4gStWrWqswJFRMQ9qgwIX19fLBYLn3/+ORkZGcClK5ksFovpL72JiEj9UmVArFixwnS5vgchIvLT%0AUOWH1Ha7nfHjx/P4449z5swZAFatWsXQoUPrrDgREXGfKo8g/vjHPzJhwgSOHTvGCy+84PzZ0Tff%0AfLMu6xMRETepMiAaNmxIZGQkAFFRUdx5552kpKRgsVjqrDgREXGfan+T+ntNmjQhKSmpTgoSEZFr%0AQ5UBYRgGhmHgcDho0KCB8zlc+s1pERGp36oMiMOHD9O3b1/gUlj07dvXeZnrli1b6qo+ERFxkyoD%0AYuvWrXVZh4iIXGN0rkhEREwpIERExFSNAfG/p5o+/vhjlxUjIiLXjio/g9iyZQtZWVmsXr2aX//6%0A1wA4HA4++eQTYmJi6qxAERFxjyoD4uabbyY3NxcvLy9atGgBXLq89bnnnquz4kRExH2qDIiWLVty%0A7733MnToUDw8PHA4HOzZs4f27dvXZX0iIuIm1f5gEMCLL75I8+bN+e6779i9ezfNmzdn9uzZdVGb%0AiIi4UY0fUu/cuZMRI0bwz3/+k7S0NI4fP14XdYmIiJvVGBAOh4O9e/fSsmVLLl68SF5eXl3UJSIi%0AblZjQAwZMoQnn3ySMWPGMGfOHO677766qEtERNysxs8gRo0aRWxsLCdOnGDy5Mk0aNCgLuoSERE3%0Aq/EIYuPGjYwYMYKJEyeyePFiXn311bqoS0TqsS1btmCxWJz/+Pr68tvf/paLFy/WWQ379u3TzUdr%0AUGNALF68mHfeeYegoCASExP1TWoRuWp27tzJmTNneO+993jzzTfZsGGDu0uS/1JjQNhsNry9vbFY%0ALFitVho2bFgXdYnIT0CjRo0IDAwkODgYAD8/PxITE/H398fHx4e7776b8vJycnNzGTBgAAEBAYwd%0AOxZ/f39eeeUVioqKGD58OP7+/gwbNoywsDCmT58OwPPPP09wcDCtW7dm2bJlABw4cIDu3bsTGBjI%0AM88847b9vl7UGBBdunRhypQp5OTkkJycTMeOHWuc1OFwMGPGDOLi4khISODQoUOVtsnLy2PAgAGU%0AlJRUWP7NN9/QrVu3SstFpP7p0aMHAQEB/PKXv6R379507twZX19fPvnkExYsWMDf/vY3vvrqK2bP%0Ank12djbbt2+nR48e5OfnA/D666+zdu1aPv30U8aOHcvXX38NwEcffcSSJUtYs2YNixYt4oEHHuDE%0AiRNMmTKFixcvsmvXLtq1a+fOXb8u1Pgh9ZQpU9i8eTPt2rWjbdu2REdH1zjpxo0bKS0tZdWqVWRl%0AZZGSksLLL7/sXL9t2zbmz5/PqVOnKowrKChgzpw5eHl5XcGuiMj15m9/+xtt27bl2LFjDBs2jD/+%0A8Y94eHgwbdo0AgMDASguLsZut9OjRw86duxImzZtGDduHAB2u52wsDBuvfVW4NLPIwPs2bMHwzAY%0APHgwACUlJWRmZvLVV18RExNDmzZtiI2NZebMmT+45i37TvJq+kGOnLlAqyAfHurTlqgOTa9GO645%0AVQbExIkT+fOf/wxA3759nb8uVxuZmZn07t0buHQEkp2dXWG91WolNTWV2NhY5zLDMHjyySeZNGkS%0AiYmJVc5tt9trXUd99v3/NKJe/LfrpRffn1U4ffo0fn5+5OfnY7FYePvttzl//jwrVqxw3iz0m2++%0AoWnTpmzYsIF169bx5ZdfAnDixAmCgoLYv38/b7/9NqdPnyY3N5fTp0/TqlUrPDw8ePLJJyktLWX7%0A9u00bNiQVq1asW7dOgYOHMh7773nrKW2PfvyaCGLdpzG0wYNbBaOnj7H9Hd3kXhrY7rf5OuaZrlR%0AlQHxY74QV1BQgJ+fn/O5zWajrKwMD49LL9erV69KYxYuXEhkZCQdOnSodu7w8PArrqs+sdvt6sV/%0AqBeXXS+9yMnJASAuLg649B7xi1/8gr/85S8kJiZy//33ExkZ6TybMG/ePI4fP87IkSOJj48HLt0v%0A7je/+Q1ff/01Y8eOZeDAgQQFBdGkSRMSExPZtWsXc+fOpbi4mPvvv59+/frRpk0bRowY4Tz9DdC6%0Adeta9yx529/xbeiNj9el97KGwIXSMjZ8W8ao6Gu375mZmVc0rsqAOHLkCM8//7zpukmTJlU7qZ+f%0AH4WFhc7nDofDGQ5VWb16Nc2aNeO9994jNzeXMWPGOD9YEpH6JSoqCsMwTNeZvZktX76c0NBQXnjh%0ABY4fP85rr71Gy5YtycjIICAggPXr1+Pj48OHH35Iy5YtsVgsJCUlsXjx4grztG3blh07djifL1iw%0A4AfVfeTMBQIbelZY1tDTxtEzF37QPNeLKt+1GzRoQJs2ba5o0oiICDZv3sygQYPIysoiLCysxjGf%0Afvqp83G/fv3461//ekWvLSL1T48ePVi4cCE9evSgQYMGjBkzhoEDB5KXl8e8efOIiYnBZrMRExPD%0A6NGjXVZHqyAfTuYXO48gAIoulnNTkI/LXtOdqgyIG264gWHDhl3RpNHR0WRkZBAfH49hGMyaNYvU%0A1FRCQkLo37//FRcrIj9N7dq144svvqi0/IYbbqjT72Y91KctM1bv5UJpGQ09bRRdLOdiucFDfdrW%0AWQ11qcqA6Ny58xVParVaSU5OrrAsNDS00nabNm0yHV/VchERd4rq0JRk4NX0gxw9c4GbfqpXMU2b%0ANq0u6xARuS5EdWhabwPhf9X4RTkREflpUkCIiIgpBYSIiJhSQIiIiCkFhIiImFJAiIiIKQWEiIiY%0AUkCIiIgpBYSIiJhSQIiIiCkFhIiImFJAiIiIKQWEiIiYUkCIiIgpBYSIiJhSQIiIiCkFhIiImFJA%0AiIiIKQWEiIiYUkCIiIgpBYSIiJhSQIiIiCkFhIiImFJAiIiIKQWEiIiYUkCIiIgpBYSIiJhSQIiI%0AiCkFhIiImFJAiIiIKQWEiIiYUkCIiIgpBYSIiJhSQIiIiCmXBITD4WDGjBnExcWRkJDAoUOHKm2T%0Al5fHgAEDKCkpASA/P5+HH36Y3/zmN8TFxbFr1y5XlCYiIrXkkoDYuHEjpaWlrFq1iqSkJFJSUiqs%0A37ZtG2PGjOHUqVPOZampqfzyl7/krbfeYvbs2SQnJ7uiNBERqSUPV0yamZlJ7969AejSpQvZ2dkV%0A1lutVlJTU4mNjXUuGz16NF5eXgCUl5fj7e3titJERKSWXBIQBQUF+Pn5OZ/bbDbKysrw8Lj0cr16%0A9ao0xt/fH4Dc3FymTJnC448/bjq33W53QcXXn+LiYvXiP9SLy9SLy9SLH88lAeHn50dhYaHzucPh%0AcIZDdfbv38+kSZOYOnUqPXr0MN0mPDz8qtV5PbPb7erFf6gXl6kXl6kXl2VmZl7ROJd8BhEREUF6%0AejoAWVlZhIWF1Tjm66+/ZsKECcyfP5/IyEhXlCUiIj+AS44goqOjycjIID4+HsMwmDVrFqmpqYSE%0AhNC/f3/TMfPnz6e0tJQ//elPwKWjkJdfftkV5YmISC24JCCsVmulq5BCQ0Mrbbdp0ybnY4WBiMi1%0ARV+UExERUwoIERExpYAQERFTCggRETGlgBAREVMKCBERMaWAEBERUwoIERExpYAQERFTCggRETGl%0AgBAREVMKCBERMaWAEBERUwoIERExpYAQERFTCggRETGlgBAREVMKCBERMaWAEBERUwoIERExpYAQ%0AERFTCggRETGlgBAREVMKCBERMaWAEBERUwoIERExpYAQERFTCggRETGlgBAREVMKCBERMaWAEBER%0AUwoIERExpYAQERFTCggRETGlgBAREVMKCBERMeWSgHA4HMyYMYO4uDgSEhI4dOhQpW3y8vIYMGAA%0AJSUlABQXF/Poo48ycuRIxo4dS15enitKExGRWnJJQGzcuJHS0lJWrVpFUlISKSkpFdZv27aNMWPG%0AcOrUKeeyFStWEBYWxvLlyxk6dCiLFi1yRWkiIlJLHq6YNDMzk969ewPQpUsXsrOzK6y3Wq2kpqYS%0AGxtbYcyDDz4IQJ8+faoMiMzMTFeUfF1SLy5TLy5TLy5TL34clwREQUEBfn5+zuc2m42ysjI8PC69%0AXK9evUzHNGrUCABfX1/y8/MrbdOtWzdXlCsiIiZccorJz8+PwsJC53OHw+EMh9qMKSwsxN/f3xWl%0AiYhILbkkICIiIkhPTwcgKyuLsLCwWo3ZunUrAOnp6TpaEBFxM4thGMbVntThcPD0009z4MABDMNg%0A1qxZpKenExISQv/+/Z3b9evXjw0bNuDt7U1RURHTpk0jNzcXT09P5s+fT5MmTa52aSIiUksuCYgf%0A6/uA2b9/P15eXsycOZPWrVs717/99tusXLkSDw8PHnnkEfr27evGal2rpl6kpaWxbt06ACIjIxk/%0Afry7SnW5mnrx/Tbjxo2jf//+jBgxwk2Vul5Nvdi6dSsvvfQSAB07duSpp57CYrG4q1yXqakPS5Ys%0AYd26dVgsFh5++GGio6PdWG3d2L17N/PmzWPp0qUVlm/atImXXnoJDw8PYmNjGT58eM2TGdegjz/+%0A2Jg2bZphGIaxa9cu4+GHH3auO3nypDFkyBCjpKTEOH/+vPNxfVVdLw4fPmwMGzbMKCsrM8rLy424%0AuDjDbre7q1SXq64X35s/f75xzz33GMuXL6/r8upUdb3Iz883Bg8ebJw+fdowDMN47bXXnI/rm+r6%0AcO7cOSMyMtIoKSkxzp49a0RFRbmrzDrz2muvGUOGDDHuvffeCstLS0uNO+64wzh79qxRUlJi3H33%0A3cbJkydrnO+a/CZ1dZfJ7tmzh65du+Ll5UWjRo0ICQlh37597irV5arrRbNmzVi8eDE2mw2r1UpZ%0AWRne3t7uKtXlarp8+qOPPsJisdCnTx93lFenquvFrl27CAsLY86cOYwcOZIbbriB4OBgd5XqUtX1%0AoWHDhrRo0YKioiKKiorq5RHU/woJCeHFF1+stPybb74hJCSEgIAAvLy86NatG//4xz9qnM8ll7n+%0AWNVdJvvfl8PCpUtiCwoK3FFmnaiuF56engQHB2MYBnPnzqVjx460adPGjdW6VnW9OHDgAGvXrmXB%0AggXOUyv1WXW9OHPmDDt27OCDDz7Ax8eH++67jy5dutTL/zZquqS+efPmDB48mPLych566CF3lVln%0AYmJiOHr0aKXlV/q+eU0GRHWXyf7vusLCwgo7Xt/UdMlwSUkJjz/+OL6+vjz11FPuKLHOVNeLDz74%0AgJycHH77299y7NgxPD09admyZb09mqiuF4GBgfz85z93XuTxi1/8ArvdXi8Doro+pKenc/LkST77%0A7DMAHnjgASIiIrjlllvcUqs7Xen75jV5iqm6y2RvueUWMjMzKSkpIT8/n2+++aZWl9Fer6rrhWEY%0AJCYm0r59e5KTk7HZbO4qs05U14upU6fyzjvvsHTpUoYNG8bo0aPrbThA9b3o3LkzBw4cIC8vj7Ky%0AMnbv3k27du3cVapLVdeHgIAAGjRogJeXF97e3jRq1Ijz58+7q1S3Cg0N5dChQ5w9e5bS0lL+8Y9/%0A0LVr1xrHXZNHENHR0WRkZBAfH++8TDY1NdV5mWxCQgIjR47EMAz+8Ic/1Ovz7tX1wuFwsHPnTkpL%0AS9m2bRsAkyZNqtW/+OtRTf9d/JTU1IukpCTnrWt+9atf1ds/omrqwxdffMHw4cOxWq1ERESY3sWh%0APluzZg0XLlwgLi6O6dOn88ADD2AYBrGxsdx44401jr8mL3MVERH3uyZPMYmIiPspIERExJQCQkRE%0ATCkgRETElAJCRERMXZOXuYrURkpKCnv37iU3N5fi4mJatWpFUFAQCxYsqPUcR48e5auvvqp0w8c+%0AffoQEhKCxWKhvLycoqIiZs6cSadOnSpst3nzZtLS0rBarZSXlxMXF8fgwYOvyv79UG+99Rbnz58n%0AMTHRLa8v9Y8CQq5b06dPB+D999/n4MGDTJ48+QfPsX37do4ePWp6R+C0tDTnt3K3bNnCSy+9VOmn%0AcJ955hnWrFlDo0aNKCgo4K677uK2224jKCjoCvZI5NqigJB6ae7cuezatQuHw8EDDzzAgAEDePPN%0AN1mzZg1Wq5Xu3bvz+9//nsWLF1NaWkrXrl2Jioqqcr5jx44REBBQaXlQUBBvvvkmMTExtGvXjo8+%0A+ggvLy9ycnKcgdWuXTu+/fZb0tLS6NOnD5s2bcLDw4M5c+bQoUMHBg8ezJNPPklOTg7nzp0jKiqK%0ARx99lMmTJ1NQUMDZs2dZvHgxixYtqrRPO3fuJCUlhYCAAKxWq35oS64qBYTUO5s2bSInJ4cVK1ZQ%0AXFzMvffey2233cb777/Ps88+S+fOnVm+fDk2m40HH3yQo0ePmobD6NGjKS4uJjc3l969ezNlypRK%0A27zyyiu88cYb/OEPf+DMmTPUy/maAAACbUlEQVSMGDGCxMREFi5cyNChQ4mNjeWDDz7g22+/rbLe%0AEydO0K1bN+655x6Ki4udAQGXfr89ISGhyn2aPXs2f/7zn2ndujVPPPHEVeuhCCggpB46cOAA2dnZ%0AJCQkAFBeXs7x48eZM2cOf/3rXzl27BgRERHUdBOBtLQ0bDYb8+bN4+TJk5VumX327FlycnKYOnUq%0AU6dO5bvvvuN3v/sdnTt35ujRo4waNQqAW2+9lQ8++KDS/N+/fmBgIFlZWWzfvp1GjRpx8eJF5zbf%0A32Cvqn3Kzc11/kBOREQE33333ZW0TMSUrmKSeqdt27b07NmTpUuXkpaWxq9+9Stuuukm3nnnHZ59%0A9lneeustdu/eze7du7FYLNUGhcViISkpiaNHj7Jy5coK60pKSpg4cSI5OTkANG3alCZNmuDl5UX7%0A9u355z//CVDhNwq8vb3Jzc3FMAzsdjsA7777Lo0bN2b+/PmMGjWKoqIi5/ZWq7XafQoODnYenfzr%0AX/+6Ct0TuUxHEFLvREdHs3PnTkaOHMmFCxeIiYnBx8eH0NBQYmNjCQoKonnz5vz85z/Hy8uL119/%0AnfDwcAYOHGg6n9Vq5U9/+hOjRo2if//+ztto33jjjTz22GM88sgjeHp64nA46NevHz179iQ8PJzp%0A06ezbt06/P39nXONHTuWMWPGcNNNNxEYGAhAz549mTx5Mjt27MDHx4dWrVpx6tSpWu3Tc889x+TJ%0Ak/Hz88PHx0e/4y5XlW7WJ+JiBw4cYNasWaSlpbm7FJEfRKeYRETElI4gRETElI4gRETElAJCRERM%0AKSBERMSUAkJEREwpIERExNT/AxE4i8DSEQGs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7" descr="data:image/png;base64,iVBORw0KGgoAAAANSUhEUgAAAYgAAAEECAYAAAAyMaOFAAAABHNCSVQICAgIfAhkiAAAAAlwSFlz%0AAAALEgAACxIB0t1+/AAAADl0RVh0U29mdHdhcmUAbWF0cGxvdGxpYiB2ZXJzaW9uIDIuMS4wLCBo%0AdHRwOi8vbWF0cGxvdGxpYi5vcmcvpW3flQAAIABJREFUeJzt3Xl8FPX9x/HX7uaAJORCkENCIRgI%0AUB8QChYREsCQcmjBKAnYUERBTbFQwqVV1EghIGiLiBc0UeTyqnJ6IEcwUrApgYYuoOKP2xAIRxJy%0AkOz8/qAuTTM5RDYL8f18PHw8dmfm+93PfNR9Z2ZnZy2GYRiIiIj8D6u7CxARkWuTAkJEREwpIERE%0AxJQCQkRETCkgRETElAJCRERMebhiUofDwdNPP83+/fvx8vJi5syZtG7d2rk+LS2NdevWARAZGcn4%0A8eMpLi5mypQpnD59Gl9fX+bMmUNwcLAryhMRkVpwyRHExo0bKS0tZdWqVSQlJZGSkuJcd+TIEVav%0AXs3KlStZtWoVn3/+Ofv27WPFihWEhYWxfPlyhg4dyqJFi1xRmoiI1JJLAiIzM5PevXsD0KVLF7Kz%0As53rmjVrxuLFi7HZbFitVsrKyvD29q4wpk+fPmzfvt0VpYmISC255BRTQUEBfn5+zuc2m42ysjI8%0APDzw9PQkODgYwzCYO3cuHTt2pE2bNhQUFNCoUSMAfH19yc/PrzRvZmamK8oVEan3unXr9oPHuCQg%0A/Pz8KCwsdD53OBx4eFx+qZKSEh5//HF8fX156qmnKo0pLCzE39/fdO4r2cn6yG63Ex4e7u4yrgnq%0AxWXqxWXqxWVX+se1S04xRUREkJ6eDkBWVhZhYWHOdYZhkJiYSPv27UlOTsZmsznHbN26FYD09HQF%0AgYiIm7nkCCI6OpqMjAzi4+MxDINZs2aRmppKSEgIDoeDnTt3UlpayrZt2wCYNGkSI0aMYNq0aYwY%0AMQJPT0/mz5/vitJERKSWXBIQVquV5OTkCstCQ0Odj//1r3+ZjluwYIEryhERkSugL8qJiIgpBYSI%0AiJhSQIiIiCkFhIiImFJAiIiIKQWEiIiYUkCIiIgpBYSIiJhSQIiIiCkFhIiImFJAiIiIKQWEiIiY%0AUkCIiIgpBYSIiJhSQIiIiCkFhIiImFJAiIiIKQWEiIiYUkCIiIgpBYSIiJhSQIjUQ1u2bMFisbBv%0A3z7nMovFwiuvvFLlmJrWu1pxcTEWi4W0tDS31SAVKSBERMSUAkLkJ8ZisfDQQw/xs5/9jBYtWrB+%0A/XrnurVr19K8eXNCQ0PZsmULADNnzqRx48Z4e3sTFRXF+fPnKSoqYvjw4fj7+zNs2DDCwsKYPn06%0AhmGQmJhIYGAgkZGR3HbbbcTHxwPw4osv0qxZM5o1a8a8efMAOHnyJP3798ff35+xY8fWeS+keh7u%0ALkBErj6LxVLt8iNHjvDZZ5/x61//mhdffJFBgwYB4HA42LlzJ+PHj2fcuHHY7XaKi4tZunQpHh4e%0AxMTE8MUXX3DgwAHWrl3L5s2bOX36NEOGDAFgzZo1vPzyy6xZs4Ybb7yRvn37EhISwr///W8mTJjA%0AihUrCA0N5fbbb6dfv3688cYb7N+/nx07dpCens5bb71VNw2SWlFAiNRDDRo0AKCsrAyAixcvVlg+%0AePBgQkND6dSpEzk5Oc5xMTExtGrVikGDBrFu3ToADMNg9uzZtGjRArj0WYHdbicsLIxbb70VgCZN%0AmgBgt9sJCAhwBkanTp0AyM7OxjAMxo0bh8ViobS0lC+++IKvvvqK7t27Ex4eTvPmzXn44Yer3a8t%0A+07yavpBjpy5QKsgHx7q05aoDk1/fMPElE4xidRDN998Mw0aNGDhwoUcPnzY+Zf5LbfcAoDNZgMq%0AH2l8+OGHHD58mI8//pj27duTnZ3NrFmzmDBhAvfeey9wKTA6dOjAgQMH+PLLL1m7di25ubkAdOjQ%0AgXPnzrF+/Xr+/ve/s3fvXudyuHS66o033mD48OHcfvvtdOzYkR07drB3715WrFhR7T5t2XeSGav3%0AcjK/mMCGnpzML2bG6r1s2XfyKnVN/peOIETqoeDgYJYuXcqUKVNYsmQJwcHBzJ07l65du1Y77mc/%0A+xk9e/akYcOGvPHGG4SFhdGvXz8SEhKIiIigadOmHDx4kEceeYSMjAzuuOMOBg4cSFBQEFarlTvv%0AvJNHHnmEkSNH0r17d2666SasViu33HILL7zwAnPmzOHMmTMMHTqU8PBwHnvsMfbs2UPPnj2Ji4uj%0AUaNGVdb2avpBPG0WfLwuvW35eHlwobSMV9MP6ijCRRQQIvXUPffcwz333FNpuWEYzscrV640Xf7f%0APvvss0rLPv30UwICAli/fj0+Pj58+OGHtGzZkj179lBUVMSyZcu4+eab6devHy1btgRg4sSJTJw4%0AscI83t7efPLJJ87nr7/+epX7c+TMBQIbelZY1tDTxtEzF6ocIz+OAkJEfrCuXbsyb948YmJisNls%0AxMTEMHr0aGw2G0VFRYwcOZLy8nK6d+/OpEmTrsprtgry4WR+sfMIAqDoYjk3BflclfmlMgWEiPxg%0AN9xwAx9//LHpuv8+KrmaHurTlhmr93KhtIyGnjaKLpZzsdzgoT5tXfJ6og+pReQ6EdWhKcl3daJp%0AowacK7pI00YNSL6rkz5/cCEdQYjIdSOqQ1MFQh3SEYSIiJhSQIiIiCkFhIiImFJAiIiIKZcEhMPh%0AYMaMGcTFxZGQkMChQ4cqbZOXl8eAAQMoKSkBID8/nwcffJD77ruP0aNHO7+6LyIi7uGSgNi4cSOl%0ApaWsWrWKpKQkUlJSKqzftm0bY8aM4dSpU85l77//PmFhYSxbtoxBgwaxZMkSV5QmIiK15JLLXDMz%0AM+nduzcAXbp0ITs7u8J6q9VKamoqsbGxzmVhYWEcPHgQgIKCAjw8zEuz2+2uKPm68/0dNUW9+G/q%0AxWXqxY/nkoAoKCjAz8/P+dxms1FWVuZ80+/Vq1elMUFBQWRkZDBo0CDOnTvHsmXLTOcODw93RcnX%0AHbvdrl78h3pxmXpxmXpxWWZm5hWNc8kpJj8/PwoLC53PHQ5HlUcE31u4cCEPPvgg69evZ8mSJTz6%0A6KOuKE1ERGrJJQERERFBeno6AFlZWYSFhdU4xt/f33mr38aNG1cIGBERqXsuOcUUHR1NRkYG8fHx%0AGIbBrFmzSE1NJSQkhP79+5uOmTBhAk888QTLly+nrKyMZ5991hWliYhILbkkIKxWK8nJyRWWhYaG%0AVtpu06ZNzsc33nhjtfeCFxGRuqUvyomIiCkFhIiImFJAiIiIKQWEiIiYUkCIiIgpBYSIiJhSQIiI%0AiCkFhIiImFJAiIiIKQWEiIiYUkCIiIgpBYSIiJhSQIiIiCkFhIiImFJAiIiIKQWEiIiYUkCIiIgp%0ABYSIiJhSQIiIiCkFhIiImFJAiIiIKQWEiIiYUkCIiIgpBYSIiJhSQIiIiCkFhIiImFJAiIiIKQWE%0AiIiYUkCIiIgpBYSIiJhSQIiIiCkFhIiImFJAiIiIKQWEiIiYUkCIiIgplwSEw+FgxowZxMXFkZCQ%0AwKFDhyptk5eXx4ABAygpKQGgvLycmTNnEh8fz913383mzZtdUZqIiNRSlQHx+eefOx+fP3/e+fid%0Ad96pcdKNGzdSWlrKqlWrSEpKIiUlpcL6bdu2MWbMGE6dOuVc9uGHH1JWVsbKlSt5+eWXTUNFRETq%0ATpUB8dprrzkfjx8/3vl4zZo1NU6amZlJ7969AejSpQvZ2dkVX9RqJTU1lcDAQOeyzz//nGbNmjFu%0A3DieeOIJ+vXrV/u9EBGRq86jqhWGYdT4uCoFBQX4+fk5n9tsNsrKyvDwuPRyvXr1qjTmzJkzHDp0%0AiFdffZUvv/ySxx57jGXLllXazm631/j6PwXFxcXqxX+oF5epF5epFz9elQFhsVhqfFwVPz8/CgsL%0Anc8dDoczHKoSGBhIVFQUFouFHj168H//93+m24WHh9f4+j8FdrtdvfgP9eIy9eIy9eKyzMzMKxpX%0A5SmmkpISjhw5wuHDhys9rklERATp6ekAZGVlERYWVuOYbt26sXXrVgD27dtH8+bNa7sPIiLiAlX+%0AWW+z2Zg2bZrp45pER0eTkZFBfHw8hmEwa9YsUlNTCQkJoX///qZjhg8fzlNPPcXw4cMxDINnnnnm%0ASvZHRESukioDYvny5Vc8qdVqJTk5ucKy0NDQSttt2rTJ+djLy4vZs2df8WuKiMjVVeUppuPHj/P7%0A3/+e8vJyMjMzuf3224mJiWHPnj11WZ+IiLhJlQExc+ZMhgwZgs1mIyUlhdmzZ5OWlsZzzz1Xl/WJ%0AiIibVHmKqaSkhAEDBnD27FmOHz/u/F5DeXl5nRUnIiLuU+OtNrZv306PHj2AS9+BKCgocHlRIiLi%0AflUeQYSGhjJ16lT27NnD008/zalTp3j++eedYSEiIvVblQExffp0tmzZwv333094eDj79u2jbdu2%0AjB49ug7LExERd6nyFFNubi6dOnUiODiYnJwcgoKCuPPOOzl9+nRd1iciIm5S5RFEZGQkLVq0IDg4%0AGLh8DyaLxcK7775bN9WJiIjbVBkQzz//PB999BEOh4OBAwdyxx134O3tXZe1iYiIG1UZEIMGDWLQ%0AoEGcO3eODRs28Oijj9K4cWPuuusuevbsWZc1ioiIG9R4mWtAQADx8fGMHz+eCxcuMGnSpLqoS0RE%0A3Kzae3B//fXXrFmzhq1bt9KuXTuGDRvG/Pnz66o2ERFxoyoD4q677qK8vJzBgwczZ84cfHx8ADhx%0A4gStWrWqswJFRMQ9qgwIX19fLBYLn3/+ORkZGcClK5ksFovpL72JiEj9UmVArFixwnS5vgchIvLT%0AUOWH1Ha7nfHjx/P4449z5swZAFatWsXQoUPrrDgREXGfKo8g/vjHPzJhwgSOHTvGCy+84PzZ0Tff%0AfLMu6xMRETepMiAaNmxIZGQkAFFRUdx5552kpKRgsVjqrDgREXGfan+T+ntNmjQhKSmpTgoSEZFr%0AQ5UBYRgGhmHgcDho0KCB8zlc+s1pERGp36oMiMOHD9O3b1/gUlj07dvXeZnrli1b6qo+ERFxkyoD%0AYuvWrXVZh4iIXGN0rkhEREwpIERExFSNAfG/p5o+/vhjlxUjIiLXjio/g9iyZQtZWVmsXr2aX//6%0A1wA4HA4++eQTYmJi6qxAERFxjyoD4uabbyY3NxcvLy9atGgBXLq89bnnnquz4kRExH2qDIiWLVty%0A7733MnToUDw8PHA4HOzZs4f27dvXZX0iIuIm1f5gEMCLL75I8+bN+e6779i9ezfNmzdn9uzZdVGb%0AiIi4UY0fUu/cuZMRI0bwz3/+k7S0NI4fP14XdYmIiJvVGBAOh4O9e/fSsmVLLl68SF5eXl3UJSIi%0AblZjQAwZMoQnn3ySMWPGMGfOHO677766qEtERNysxs8gRo0aRWxsLCdOnGDy5Mk0aNCgLuoSERE3%0Aq/EIYuPGjYwYMYKJEyeyePFiXn311bqoS0TqsS1btmCxWJz/+Pr68tvf/paLFy/WWQ379u3TzUdr%0AUGNALF68mHfeeYegoCASExP1TWoRuWp27tzJmTNneO+993jzzTfZsGGDu0uS/1JjQNhsNry9vbFY%0ALFitVho2bFgXdYnIT0CjRo0IDAwkODgYAD8/PxITE/H398fHx4e7776b8vJycnNzGTBgAAEBAYwd%0AOxZ/f39eeeUVioqKGD58OP7+/gwbNoywsDCmT58OwPPPP09wcDCtW7dm2bJlABw4cIDu3bsTGBjI%0AM88847b9vl7UGBBdunRhypQp5OTkkJycTMeOHWuc1OFwMGPGDOLi4khISODQoUOVtsnLy2PAgAGU%0AlJRUWP7NN9/QrVu3SstFpP7p0aMHAQEB/PKXv6R379507twZX19fPvnkExYsWMDf/vY3vvrqK2bP%0Ank12djbbt2+nR48e5OfnA/D666+zdu1aPv30U8aOHcvXX38NwEcffcSSJUtYs2YNixYt4oEHHuDE%0AiRNMmTKFixcvsmvXLtq1a+fOXb8u1Pgh9ZQpU9i8eTPt2rWjbdu2REdH1zjpxo0bKS0tZdWqVWRl%0AZZGSksLLL7/sXL9t2zbmz5/PqVOnKowrKChgzpw5eHl5XcGuiMj15m9/+xtt27bl2LFjDBs2jD/+%0A8Y94eHgwbdo0AgMDASguLsZut9OjRw86duxImzZtGDduHAB2u52wsDBuvfVW4NLPIwPs2bMHwzAY%0APHgwACUlJWRmZvLVV18RExNDmzZtiI2NZebMmT+45i37TvJq+kGOnLlAqyAfHurTlqgOTa9GO645%0AVQbExIkT+fOf/wxA3759nb8uVxuZmZn07t0buHQEkp2dXWG91WolNTWV2NhY5zLDMHjyySeZNGkS%0AiYmJVc5tt9trXUd99v3/NKJe/LfrpRffn1U4ffo0fn5+5OfnY7FYePvttzl//jwrVqxw3iz0m2++%0AoWnTpmzYsIF169bx5ZdfAnDixAmCgoLYv38/b7/9NqdPnyY3N5fTp0/TqlUrPDw8ePLJJyktLWX7%0A9u00bNiQVq1asW7dOgYOHMh7773nrKW2PfvyaCGLdpzG0wYNbBaOnj7H9Hd3kXhrY7rf5OuaZrlR%0AlQHxY74QV1BQgJ+fn/O5zWajrKwMD49LL9erV69KYxYuXEhkZCQdOnSodu7w8PArrqs+sdvt6sV/%0AqBeXXS+9yMnJASAuLg649B7xi1/8gr/85S8kJiZy//33ExkZ6TybMG/ePI4fP87IkSOJj48HLt0v%0A7je/+Q1ff/01Y8eOZeDAgQQFBdGkSRMSExPZtWsXc+fOpbi4mPvvv59+/frRpk0bRowY4Tz9DdC6%0Adeta9yx529/xbeiNj9el97KGwIXSMjZ8W8ao6Gu375mZmVc0rsqAOHLkCM8//7zpukmTJlU7qZ+f%0AH4WFhc7nDofDGQ5VWb16Nc2aNeO9994jNzeXMWPGOD9YEpH6JSoqCsMwTNeZvZktX76c0NBQXnjh%0ABY4fP85rr71Gy5YtycjIICAggPXr1+Pj48OHH35Iy5YtsVgsJCUlsXjx4grztG3blh07djifL1iw%0A4AfVfeTMBQIbelZY1tDTxtEzF37QPNeLKt+1GzRoQJs2ba5o0oiICDZv3sygQYPIysoiLCysxjGf%0Afvqp83G/fv3461//ekWvLSL1T48ePVi4cCE9evSgQYMGjBkzhoEDB5KXl8e8efOIiYnBZrMRExPD%0A6NGjXVZHqyAfTuYXO48gAIoulnNTkI/LXtOdqgyIG264gWHDhl3RpNHR0WRkZBAfH49hGMyaNYvU%0A1FRCQkLo37//FRcrIj9N7dq144svvqi0/IYbbqjT72Y91KctM1bv5UJpGQ09bRRdLOdiucFDfdrW%0AWQ11qcqA6Ny58xVParVaSU5OrrAsNDS00nabNm0yHV/VchERd4rq0JRk4NX0gxw9c4GbfqpXMU2b%0ANq0u6xARuS5EdWhabwPhf9X4RTkREflpUkCIiIgpBYSIiJhSQIiIiCkFhIiImFJAiIiIKQWEiIiY%0AUkCIiIgpBYSIiJhSQIiIiCkFhIiImFJAiIiIKQWEiIiYUkCIiIgpBYSIiJhSQIiIiCkFhIiImFJA%0AiIiIKQWEiIiYUkCIiIgpBYSIiJhSQIiIiCkFhIiImFJAiIiIKQWEiIiYUkCIiIgpBYSIiJhSQIiI%0AiCkFhIiImFJAiIiIKQWEiIiYUkCIiIgpBYSIiJhSQIiIiCmXBITD4WDGjBnExcWRkJDAoUOHKm2T%0Al5fHgAEDKCkpASA/P5+HH36Y3/zmN8TFxbFr1y5XlCYiIrXkkoDYuHEjpaWlrFq1iqSkJFJSUiqs%0A37ZtG2PGjOHUqVPOZampqfzyl7/krbfeYvbs2SQnJ7uiNBERqSUPV0yamZlJ7969AejSpQvZ2dkV%0A1lutVlJTU4mNjXUuGz16NF5eXgCUl5fj7e3titJERKSWXBIQBQUF+Pn5OZ/bbDbKysrw8Lj0cr16%0A9ao0xt/fH4Dc3FymTJnC448/bjq33W53QcXXn+LiYvXiP9SLy9SLy9SLH88lAeHn50dhYaHzucPh%0AcIZDdfbv38+kSZOYOnUqPXr0MN0mPDz8qtV5PbPb7erFf6gXl6kXl6kXl2VmZl7ROJd8BhEREUF6%0AejoAWVlZhIWF1Tjm66+/ZsKECcyfP5/IyEhXlCUiIj+AS44goqOjycjIID4+HsMwmDVrFqmpqYSE%0AhNC/f3/TMfPnz6e0tJQ//elPwKWjkJdfftkV5YmISC24JCCsVmulq5BCQ0Mrbbdp0ybnY4WBiMi1%0ARV+UExERUwoIERExpYAQERFTCggRETGlgBAREVMKCBERMaWAEBERUwoIERExpYAQERFTCggRETGl%0AgBAREVMKCBERMaWAEBERUwoIERExpYAQERFTCggRETGlgBAREVMKCBERMaWAEBERUwoIERExpYAQ%0AERFTCggRETGlgBAREVMKCBERMaWAEBERUwoIERExpYAQERFTCggRETGlgBAREVMKCBERMaWAEBER%0AUwoIERExpYAQERFTCggRETGlgBAREVMKCBERMeWSgHA4HMyYMYO4uDgSEhI4dOhQpW3y8vIYMGAA%0AJSUlABQXF/Poo48ycuRIxo4dS15enitKExGRWnJJQGzcuJHS0lJWrVpFUlISKSkpFdZv27aNMWPG%0AcOrUKeeyFStWEBYWxvLlyxk6dCiLFi1yRWkiIlJLHq6YNDMzk969ewPQpUsXsrOzK6y3Wq2kpqYS%0AGxtbYcyDDz4IQJ8+faoMiMzMTFeUfF1SLy5TLy5TLy5TL34clwREQUEBfn5+zuc2m42ysjI8PC69%0AXK9evUzHNGrUCABfX1/y8/MrbdOtWzdXlCsiIiZccorJz8+PwsJC53OHw+EMh9qMKSwsxN/f3xWl%0AiYhILbkkICIiIkhPTwcgKyuLsLCwWo3ZunUrAOnp6TpaEBFxM4thGMbVntThcPD0009z4MABDMNg%0A1qxZpKenExISQv/+/Z3b9evXjw0bNuDt7U1RURHTpk0jNzcXT09P5s+fT5MmTa52aSIiUksuCYgf%0A6/uA2b9/P15eXsycOZPWrVs717/99tusXLkSDw8PHnnkEfr27evGal2rpl6kpaWxbt06ACIjIxk/%0Afry7SnW5mnrx/Tbjxo2jf//+jBgxwk2Vul5Nvdi6dSsvvfQSAB07duSpp57CYrG4q1yXqakPS5Ys%0AYd26dVgsFh5++GGio6PdWG3d2L17N/PmzWPp0qUVlm/atImXXnoJDw8PYmNjGT58eM2TGdegjz/+%0A2Jg2bZphGIaxa9cu4+GHH3auO3nypDFkyBCjpKTEOH/+vPNxfVVdLw4fPmwMGzbMKCsrM8rLy424%0AuDjDbre7q1SXq64X35s/f75xzz33GMuXL6/r8upUdb3Iz883Bg8ebJw+fdowDMN47bXXnI/rm+r6%0AcO7cOSMyMtIoKSkxzp49a0RFRbmrzDrz2muvGUOGDDHuvffeCstLS0uNO+64wzh79qxRUlJi3H33%0A3cbJkydrnO+a/CZ1dZfJ7tmzh65du+Ll5UWjRo0ICQlh37597irV5arrRbNmzVi8eDE2mw2r1UpZ%0AWRne3t7uKtXlarp8+qOPPsJisdCnTx93lFenquvFrl27CAsLY86cOYwcOZIbbriB4OBgd5XqUtX1%0AoWHDhrRo0YKioiKKiorq5RHU/woJCeHFF1+stPybb74hJCSEgIAAvLy86NatG//4xz9qnM8ll7n+%0AWNVdJvvfl8PCpUtiCwoK3FFmnaiuF56engQHB2MYBnPnzqVjx460adPGjdW6VnW9OHDgAGvXrmXB%0AggXOUyv1WXW9OHPmDDt27OCDDz7Ax8eH++67jy5dutTL/zZquqS+efPmDB48mPLych566CF3lVln%0AYmJiOHr0aKXlV/q+eU0GRHWXyf7vusLCwgo7Xt/UdMlwSUkJjz/+OL6+vjz11FPuKLHOVNeLDz74%0AgJycHH77299y7NgxPD09admyZb09mqiuF4GBgfz85z93XuTxi1/8ArvdXi8Doro+pKenc/LkST77%0A7DMAHnjgASIiIrjlllvcUqs7Xen75jV5iqm6y2RvueUWMjMzKSkpIT8/n2+++aZWl9Fer6rrhWEY%0AJCYm0r59e5KTk7HZbO4qs05U14upU6fyzjvvsHTpUoYNG8bo0aPrbThA9b3o3LkzBw4cIC8vj7Ky%0AMnbv3k27du3cVapLVdeHgIAAGjRogJeXF97e3jRq1Ijz58+7q1S3Cg0N5dChQ5w9e5bS0lL+8Y9/%0A0LVr1xrHXZNHENHR0WRkZBAfH++8TDY1NdV5mWxCQgIjR47EMAz+8Ic/1Ovz7tX1wuFwsHPnTkpL%0AS9m2bRsAkyZNqtW/+OtRTf9d/JTU1IukpCTnrWt+9atf1ds/omrqwxdffMHw4cOxWq1ERESY3sWh%0APluzZg0XLlwgLi6O6dOn88ADD2AYBrGxsdx44401jr8mL3MVERH3uyZPMYmIiPspIERExJQCQkRE%0ATCkgRETElAJCRERMXZOXuYrURkpKCnv37iU3N5fi4mJatWpFUFAQCxYsqPUcR48e5auvvqp0w8c+%0AffoQEhKCxWKhvLycoqIiZs6cSadOnSpst3nzZtLS0rBarZSXlxMXF8fgwYOvyv79UG+99Rbnz58n%0AMTHRLa8v9Y8CQq5b06dPB+D999/n4MGDTJ48+QfPsX37do4ePWp6R+C0tDTnt3K3bNnCSy+9VOmn%0AcJ955hnWrFlDo0aNKCgo4K677uK2224jKCjoCvZI5NqigJB6ae7cuezatQuHw8EDDzzAgAEDePPN%0AN1mzZg1Wq5Xu3bvz+9//nsWLF1NaWkrXrl2Jioqqcr5jx44REBBQaXlQUBBvvvkmMTExtGvXjo8+%0A+ggvLy9ycnKcgdWuXTu+/fZb0tLS6NOnD5s2bcLDw4M5c+bQoUMHBg8ezJNPPklOTg7nzp0jKiqK%0ARx99lMmTJ1NQUMDZs2dZvHgxixYtqrRPO3fuJCUlhYCAAKxWq35oS64qBYTUO5s2bSInJ4cVK1ZQ%0AXFzMvffey2233cb777/Ps88+S+fOnVm+fDk2m40HH3yQo0ePmobD6NGjKS4uJjc3l969ezNlypRK%0A27zyyiu88cYb/OEPf+DMmTPUy/maAAACbUlEQVSMGDGCxMREFi5cyNChQ4mNjeWDDz7g22+/rbLe%0AEydO0K1bN+655x6Ki4udAQGXfr89ISGhyn2aPXs2f/7zn2ndujVPPPHEVeuhCCggpB46cOAA2dnZ%0AJCQkAFBeXs7x48eZM2cOf/3rXzl27BgRERHUdBOBtLQ0bDYb8+bN4+TJk5VumX327FlycnKYOnUq%0AU6dO5bvvvuN3v/sdnTt35ujRo4waNQqAW2+9lQ8++KDS/N+/fmBgIFlZWWzfvp1GjRpx8eJF5zbf%0A32Cvqn3Kzc11/kBOREQE33333ZW0TMSUrmKSeqdt27b07NmTpUuXkpaWxq9+9Stuuukm3nnnHZ59%0A9lneeustdu/eze7du7FYLNUGhcViISkpiaNHj7Jy5coK60pKSpg4cSI5OTkANG3alCZNmuDl5UX7%0A9u355z//CVDhNwq8vb3Jzc3FMAzsdjsA7777Lo0bN2b+/PmMGjWKoqIi5/ZWq7XafQoODnYenfzr%0AX/+6Ct0TuUxHEFLvREdHs3PnTkaOHMmFCxeIiYnBx8eH0NBQYmNjCQoKonnz5vz85z/Hy8uL119/%0AnfDwcAYOHGg6n9Vq5U9/+hOjRo2if//+ztto33jjjTz22GM88sgjeHp64nA46NevHz179iQ8PJzp%0A06ezbt06/P39nXONHTuWMWPGcNNNNxEYGAhAz549mTx5Mjt27MDHx4dWrVpx6tSpWu3Tc889x+TJ%0Ak/Hz88PHx0e/4y5XlW7WJ+JiBw4cYNasWaSlpbm7FJEfRKeYRETElI4gRETElI4gRETElAJCRERM%0AKSBERMSUAkJEREwpIERExNT/AxE4i8DSEQGs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5814" y="1931660"/>
            <a:ext cx="4637314" cy="307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79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CCF55-42B2-43D5-BDF7-588BCF176369}"/>
              </a:ext>
            </a:extLst>
          </p:cNvPr>
          <p:cNvSpPr>
            <a:spLocks noGrp="1"/>
          </p:cNvSpPr>
          <p:nvPr>
            <p:ph type="title"/>
          </p:nvPr>
        </p:nvSpPr>
        <p:spPr/>
        <p:txBody>
          <a:bodyPr/>
          <a:lstStyle/>
          <a:p>
            <a:r>
              <a:rPr lang="en-US" dirty="0" smtClean="0"/>
              <a:t>Bagged Tree vs. Random Forest. No Change?!</a:t>
            </a:r>
            <a:endParaRPr lang="en-US" dirty="0"/>
          </a:p>
        </p:txBody>
      </p:sp>
      <p:sp>
        <p:nvSpPr>
          <p:cNvPr id="3" name="Content Placeholder 2">
            <a:extLst>
              <a:ext uri="{FF2B5EF4-FFF2-40B4-BE49-F238E27FC236}">
                <a16:creationId xmlns:a16="http://schemas.microsoft.com/office/drawing/2014/main" xmlns="" id="{776F7041-413C-4BCA-81F9-365D83E05FE6}"/>
              </a:ext>
            </a:extLst>
          </p:cNvPr>
          <p:cNvSpPr>
            <a:spLocks noGrp="1"/>
          </p:cNvSpPr>
          <p:nvPr>
            <p:ph idx="1"/>
          </p:nvPr>
        </p:nvSpPr>
        <p:spPr>
          <a:xfrm>
            <a:off x="7002078" y="2016253"/>
            <a:ext cx="3966733" cy="3514987"/>
          </a:xfrm>
        </p:spPr>
        <p:txBody>
          <a:bodyPr/>
          <a:lstStyle/>
          <a:p>
            <a:r>
              <a:rPr lang="en-US" sz="2000" b="1" dirty="0"/>
              <a:t>Parameters</a:t>
            </a:r>
          </a:p>
          <a:p>
            <a:pPr lvl="1"/>
            <a:r>
              <a:rPr lang="en-US" sz="1600" dirty="0"/>
              <a:t>Trees: 500</a:t>
            </a:r>
          </a:p>
          <a:p>
            <a:pPr lvl="1"/>
            <a:r>
              <a:rPr lang="en-US" sz="1600" dirty="0"/>
              <a:t>Max features: 17 </a:t>
            </a:r>
            <a:r>
              <a:rPr lang="en-US" sz="1600" dirty="0" smtClean="0"/>
              <a:t>( </a:t>
            </a:r>
            <a:r>
              <a:rPr lang="en-US" sz="1600" i="1" dirty="0" err="1" smtClean="0"/>
              <a:t>sqrt</a:t>
            </a:r>
            <a:r>
              <a:rPr lang="en-US" sz="1600" i="1" dirty="0" smtClean="0"/>
              <a:t>(p)</a:t>
            </a:r>
            <a:r>
              <a:rPr lang="en-US" sz="1600" dirty="0" smtClean="0"/>
              <a:t> )</a:t>
            </a:r>
          </a:p>
          <a:p>
            <a:r>
              <a:rPr lang="en-US" sz="2000" b="1" dirty="0" smtClean="0"/>
              <a:t>R</a:t>
            </a:r>
            <a:r>
              <a:rPr lang="en-US" sz="2000" b="1" baseline="30000" dirty="0" smtClean="0"/>
              <a:t>2</a:t>
            </a:r>
          </a:p>
          <a:p>
            <a:pPr lvl="1"/>
            <a:r>
              <a:rPr lang="en-US" sz="1600" dirty="0" smtClean="0"/>
              <a:t>Training</a:t>
            </a:r>
            <a:r>
              <a:rPr lang="en-US" sz="1600" dirty="0"/>
              <a:t>: 98</a:t>
            </a:r>
            <a:r>
              <a:rPr lang="en-US" sz="1600" dirty="0" smtClean="0"/>
              <a:t>%</a:t>
            </a:r>
          </a:p>
          <a:p>
            <a:pPr lvl="1"/>
            <a:r>
              <a:rPr lang="en-US" sz="1600" dirty="0" smtClean="0"/>
              <a:t>OOB: 86%</a:t>
            </a:r>
            <a:endParaRPr lang="en-US" sz="1600" dirty="0"/>
          </a:p>
          <a:p>
            <a:pPr lvl="1"/>
            <a:r>
              <a:rPr lang="en-US" sz="1600" dirty="0"/>
              <a:t>Test: </a:t>
            </a:r>
            <a:r>
              <a:rPr lang="en-US" sz="1600" dirty="0" smtClean="0"/>
              <a:t>88%</a:t>
            </a:r>
            <a:endParaRPr lang="en-US" sz="1600" dirty="0"/>
          </a:p>
          <a:p>
            <a:r>
              <a:rPr lang="en-US" sz="2000" b="1" dirty="0"/>
              <a:t>RMSE</a:t>
            </a:r>
          </a:p>
          <a:p>
            <a:pPr lvl="1"/>
            <a:r>
              <a:rPr lang="en-US" sz="1600" dirty="0"/>
              <a:t>Training: .0538</a:t>
            </a:r>
          </a:p>
          <a:p>
            <a:pPr lvl="1"/>
            <a:r>
              <a:rPr lang="en-US" sz="1600" dirty="0"/>
              <a:t>Test: .</a:t>
            </a:r>
            <a:r>
              <a:rPr lang="en-US" sz="1600" dirty="0" smtClean="0"/>
              <a:t>1339</a:t>
            </a:r>
            <a:endParaRPr lang="en-US" sz="1600" dirty="0"/>
          </a:p>
          <a:p>
            <a:endParaRPr lang="en-US" dirty="0"/>
          </a:p>
        </p:txBody>
      </p:sp>
      <p:sp>
        <p:nvSpPr>
          <p:cNvPr id="5" name="Content Placeholder 2">
            <a:extLst>
              <a:ext uri="{FF2B5EF4-FFF2-40B4-BE49-F238E27FC236}">
                <a16:creationId xmlns:a16="http://schemas.microsoft.com/office/drawing/2014/main" xmlns="" id="{8FBA144D-5088-494F-9C0D-8510E5C3FF66}"/>
              </a:ext>
            </a:extLst>
          </p:cNvPr>
          <p:cNvSpPr txBox="1">
            <a:spLocks/>
          </p:cNvSpPr>
          <p:nvPr/>
        </p:nvSpPr>
        <p:spPr>
          <a:xfrm>
            <a:off x="838200" y="5520226"/>
            <a:ext cx="9222996" cy="8588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THOUGHTS</a:t>
            </a:r>
            <a:r>
              <a:rPr lang="en-US" sz="2000" dirty="0"/>
              <a:t>: Things barely changed </a:t>
            </a:r>
            <a:r>
              <a:rPr lang="en-US" sz="2000" dirty="0" smtClean="0"/>
              <a:t>(.</a:t>
            </a:r>
            <a:r>
              <a:rPr lang="en-US" sz="2000" dirty="0" smtClean="0"/>
              <a:t>003 </a:t>
            </a:r>
            <a:r>
              <a:rPr lang="en-US" sz="2000" dirty="0" smtClean="0"/>
              <a:t>improvement in Test RMSE) </a:t>
            </a:r>
            <a:r>
              <a:rPr lang="en-US" sz="2000" dirty="0"/>
              <a:t>in the results between the Bagged Tree and the Random Forest model. But what DID change were the importance to each predictor.</a:t>
            </a:r>
          </a:p>
        </p:txBody>
      </p:sp>
      <p:sp>
        <p:nvSpPr>
          <p:cNvPr id="6" name="Content Placeholder 2">
            <a:extLst>
              <a:ext uri="{FF2B5EF4-FFF2-40B4-BE49-F238E27FC236}">
                <a16:creationId xmlns:a16="http://schemas.microsoft.com/office/drawing/2014/main" xmlns="" id="{3BE76EA3-E471-457F-9F69-641B20CE66F9}"/>
              </a:ext>
            </a:extLst>
          </p:cNvPr>
          <p:cNvSpPr txBox="1">
            <a:spLocks/>
          </p:cNvSpPr>
          <p:nvPr/>
        </p:nvSpPr>
        <p:spPr>
          <a:xfrm>
            <a:off x="1371283" y="2024871"/>
            <a:ext cx="4006265"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t>Parameters</a:t>
            </a:r>
          </a:p>
          <a:p>
            <a:pPr lvl="1"/>
            <a:r>
              <a:rPr lang="en-US" sz="1600" dirty="0" smtClean="0"/>
              <a:t>Trees: 500 </a:t>
            </a:r>
          </a:p>
          <a:p>
            <a:pPr lvl="1"/>
            <a:r>
              <a:rPr lang="en-US" sz="1600" dirty="0" smtClean="0"/>
              <a:t>Max Samples: 783 (2/3rs of training)</a:t>
            </a:r>
          </a:p>
          <a:p>
            <a:r>
              <a:rPr lang="en-US" sz="2000" b="1" dirty="0" smtClean="0"/>
              <a:t>R</a:t>
            </a:r>
            <a:r>
              <a:rPr lang="en-US" sz="2000" b="1" baseline="30000" dirty="0" smtClean="0"/>
              <a:t>2</a:t>
            </a:r>
          </a:p>
          <a:p>
            <a:pPr lvl="1"/>
            <a:r>
              <a:rPr lang="en-US" sz="1600" dirty="0" smtClean="0"/>
              <a:t>Training: 97%</a:t>
            </a:r>
          </a:p>
          <a:p>
            <a:pPr lvl="1"/>
            <a:r>
              <a:rPr lang="en-US" sz="1600" dirty="0" smtClean="0"/>
              <a:t>OOB: 87%</a:t>
            </a:r>
          </a:p>
          <a:p>
            <a:pPr lvl="1"/>
            <a:r>
              <a:rPr lang="en-US" sz="1600" dirty="0" smtClean="0"/>
              <a:t>Test: 88%</a:t>
            </a:r>
          </a:p>
          <a:p>
            <a:r>
              <a:rPr lang="en-US" sz="2000" b="1" dirty="0" smtClean="0"/>
              <a:t>RMSE</a:t>
            </a:r>
          </a:p>
          <a:p>
            <a:pPr lvl="1"/>
            <a:r>
              <a:rPr lang="en-US" sz="1600" dirty="0" smtClean="0"/>
              <a:t>Training: .0745</a:t>
            </a:r>
          </a:p>
          <a:p>
            <a:pPr lvl="1"/>
            <a:r>
              <a:rPr lang="en-US" sz="1600" dirty="0" smtClean="0"/>
              <a:t>Test: .1370</a:t>
            </a:r>
          </a:p>
          <a:p>
            <a:endParaRPr lang="en-US" dirty="0"/>
          </a:p>
        </p:txBody>
      </p:sp>
      <p:sp>
        <p:nvSpPr>
          <p:cNvPr id="7" name="Right Arrow 6"/>
          <p:cNvSpPr/>
          <p:nvPr/>
        </p:nvSpPr>
        <p:spPr>
          <a:xfrm>
            <a:off x="5522232" y="3089113"/>
            <a:ext cx="789214" cy="56061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589872" y="1598812"/>
            <a:ext cx="1629036" cy="369332"/>
          </a:xfrm>
          <a:prstGeom prst="rect">
            <a:avLst/>
          </a:prstGeom>
          <a:noFill/>
        </p:spPr>
        <p:txBody>
          <a:bodyPr wrap="none" rtlCol="0">
            <a:spAutoFit/>
          </a:bodyPr>
          <a:lstStyle/>
          <a:p>
            <a:r>
              <a:rPr lang="en-US" b="1" u="sng" dirty="0" smtClean="0"/>
              <a:t>Random Forest</a:t>
            </a:r>
            <a:endParaRPr lang="en-US" b="1" u="sng" dirty="0"/>
          </a:p>
        </p:txBody>
      </p:sp>
      <p:sp>
        <p:nvSpPr>
          <p:cNvPr id="9" name="TextBox 8"/>
          <p:cNvSpPr txBox="1"/>
          <p:nvPr/>
        </p:nvSpPr>
        <p:spPr>
          <a:xfrm>
            <a:off x="1796144" y="1655539"/>
            <a:ext cx="1349472" cy="369332"/>
          </a:xfrm>
          <a:prstGeom prst="rect">
            <a:avLst/>
          </a:prstGeom>
          <a:noFill/>
        </p:spPr>
        <p:txBody>
          <a:bodyPr wrap="none" rtlCol="0">
            <a:spAutoFit/>
          </a:bodyPr>
          <a:lstStyle/>
          <a:p>
            <a:r>
              <a:rPr lang="en-US" b="1" u="sng" dirty="0" smtClean="0"/>
              <a:t>Bagged Tree</a:t>
            </a:r>
            <a:endParaRPr lang="en-US" b="1" u="sng" dirty="0"/>
          </a:p>
        </p:txBody>
      </p:sp>
      <p:sp>
        <p:nvSpPr>
          <p:cNvPr id="10" name="Rectangle 9"/>
          <p:cNvSpPr/>
          <p:nvPr/>
        </p:nvSpPr>
        <p:spPr>
          <a:xfrm>
            <a:off x="1785262" y="3913414"/>
            <a:ext cx="7048500" cy="326571"/>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96144" y="4822391"/>
            <a:ext cx="7048500" cy="326571"/>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51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5FBDDD-97CB-489F-880C-A0DE0CD19F45}"/>
              </a:ext>
            </a:extLst>
          </p:cNvPr>
          <p:cNvSpPr>
            <a:spLocks noGrp="1"/>
          </p:cNvSpPr>
          <p:nvPr>
            <p:ph type="title"/>
          </p:nvPr>
        </p:nvSpPr>
        <p:spPr/>
        <p:txBody>
          <a:bodyPr/>
          <a:lstStyle/>
          <a:p>
            <a:r>
              <a:rPr lang="en-US" dirty="0"/>
              <a:t>Top 10 Variable Importance Comparison</a:t>
            </a:r>
          </a:p>
        </p:txBody>
      </p:sp>
      <p:sp>
        <p:nvSpPr>
          <p:cNvPr id="3" name="Text Placeholder 2">
            <a:extLst>
              <a:ext uri="{FF2B5EF4-FFF2-40B4-BE49-F238E27FC236}">
                <a16:creationId xmlns:a16="http://schemas.microsoft.com/office/drawing/2014/main" xmlns="" id="{92D062F4-181C-4755-BEF6-57DFA4532A43}"/>
              </a:ext>
            </a:extLst>
          </p:cNvPr>
          <p:cNvSpPr>
            <a:spLocks noGrp="1"/>
          </p:cNvSpPr>
          <p:nvPr>
            <p:ph type="body" idx="1"/>
          </p:nvPr>
        </p:nvSpPr>
        <p:spPr>
          <a:xfrm>
            <a:off x="1169667" y="1710100"/>
            <a:ext cx="5157787" cy="823912"/>
          </a:xfrm>
        </p:spPr>
        <p:txBody>
          <a:bodyPr/>
          <a:lstStyle/>
          <a:p>
            <a:r>
              <a:rPr lang="en-US" dirty="0"/>
              <a:t>Correlated Trees (Bagged Tree)</a:t>
            </a:r>
          </a:p>
        </p:txBody>
      </p:sp>
      <p:pic>
        <p:nvPicPr>
          <p:cNvPr id="7" name="Content Placeholder 6">
            <a:extLst>
              <a:ext uri="{FF2B5EF4-FFF2-40B4-BE49-F238E27FC236}">
                <a16:creationId xmlns:a16="http://schemas.microsoft.com/office/drawing/2014/main" xmlns="" id="{1055C9A4-A56B-4EE4-8355-0872057299EC}"/>
              </a:ext>
            </a:extLst>
          </p:cNvPr>
          <p:cNvPicPr>
            <a:picLocks noGrp="1" noChangeAspect="1"/>
          </p:cNvPicPr>
          <p:nvPr>
            <p:ph sz="half" idx="2"/>
          </p:nvPr>
        </p:nvPicPr>
        <p:blipFill>
          <a:blip r:embed="rId2"/>
          <a:stretch>
            <a:fillRect/>
          </a:stretch>
        </p:blipFill>
        <p:spPr>
          <a:xfrm>
            <a:off x="839788" y="2796200"/>
            <a:ext cx="4922417" cy="2757415"/>
          </a:xfrm>
          <a:prstGeom prst="rect">
            <a:avLst/>
          </a:prstGeom>
        </p:spPr>
      </p:pic>
      <p:sp>
        <p:nvSpPr>
          <p:cNvPr id="5" name="Text Placeholder 4">
            <a:extLst>
              <a:ext uri="{FF2B5EF4-FFF2-40B4-BE49-F238E27FC236}">
                <a16:creationId xmlns:a16="http://schemas.microsoft.com/office/drawing/2014/main" xmlns="" id="{A0F8E968-2600-4CC6-99AB-6E213573BD1B}"/>
              </a:ext>
            </a:extLst>
          </p:cNvPr>
          <p:cNvSpPr>
            <a:spLocks noGrp="1"/>
          </p:cNvSpPr>
          <p:nvPr>
            <p:ph type="body" sz="quarter" idx="3"/>
          </p:nvPr>
        </p:nvSpPr>
        <p:spPr>
          <a:xfrm>
            <a:off x="6368970" y="1681163"/>
            <a:ext cx="5183188" cy="823912"/>
          </a:xfrm>
        </p:spPr>
        <p:txBody>
          <a:bodyPr/>
          <a:lstStyle/>
          <a:p>
            <a:r>
              <a:rPr lang="en-US" dirty="0"/>
              <a:t>Non Correlated Trees (Random Forest)</a:t>
            </a:r>
          </a:p>
        </p:txBody>
      </p:sp>
      <p:pic>
        <p:nvPicPr>
          <p:cNvPr id="8" name="Picture 7">
            <a:extLst>
              <a:ext uri="{FF2B5EF4-FFF2-40B4-BE49-F238E27FC236}">
                <a16:creationId xmlns:a16="http://schemas.microsoft.com/office/drawing/2014/main" xmlns="" id="{5E74B1EE-F066-48EA-9627-3DDDAABD54ED}"/>
              </a:ext>
            </a:extLst>
          </p:cNvPr>
          <p:cNvPicPr>
            <a:picLocks noChangeAspect="1"/>
          </p:cNvPicPr>
          <p:nvPr/>
        </p:nvPicPr>
        <p:blipFill>
          <a:blip r:embed="rId3"/>
          <a:stretch>
            <a:fillRect/>
          </a:stretch>
        </p:blipFill>
        <p:spPr>
          <a:xfrm>
            <a:off x="6415480" y="2796200"/>
            <a:ext cx="4825476" cy="2832813"/>
          </a:xfrm>
          <a:prstGeom prst="rect">
            <a:avLst/>
          </a:prstGeom>
        </p:spPr>
      </p:pic>
    </p:spTree>
    <p:extLst>
      <p:ext uri="{BB962C8B-B14F-4D97-AF65-F5344CB8AC3E}">
        <p14:creationId xmlns:p14="http://schemas.microsoft.com/office/powerpoint/2010/main" val="1250869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522" y="2478816"/>
            <a:ext cx="4168834" cy="2747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xmlns="" id="{7D0810BF-2F18-45FE-B8A0-37BD6C9D83D6}"/>
              </a:ext>
            </a:extLst>
          </p:cNvPr>
          <p:cNvSpPr>
            <a:spLocks noGrp="1"/>
          </p:cNvSpPr>
          <p:nvPr>
            <p:ph type="title"/>
          </p:nvPr>
        </p:nvSpPr>
        <p:spPr>
          <a:xfrm>
            <a:off x="535021" y="365125"/>
            <a:ext cx="11208473" cy="1325563"/>
          </a:xfrm>
        </p:spPr>
        <p:txBody>
          <a:bodyPr/>
          <a:lstStyle/>
          <a:p>
            <a:r>
              <a:rPr lang="en-US" dirty="0"/>
              <a:t>Tuned Random </a:t>
            </a:r>
            <a:r>
              <a:rPr lang="en-US" dirty="0" smtClean="0"/>
              <a:t>Forest – No Huge Improvements</a:t>
            </a:r>
            <a:endParaRPr lang="en-US" dirty="0"/>
          </a:p>
        </p:txBody>
      </p:sp>
      <p:sp>
        <p:nvSpPr>
          <p:cNvPr id="3" name="Content Placeholder 2">
            <a:extLst>
              <a:ext uri="{FF2B5EF4-FFF2-40B4-BE49-F238E27FC236}">
                <a16:creationId xmlns:a16="http://schemas.microsoft.com/office/drawing/2014/main" xmlns="" id="{DD905849-336E-4F8F-9FE1-D3E34C32A415}"/>
              </a:ext>
            </a:extLst>
          </p:cNvPr>
          <p:cNvSpPr>
            <a:spLocks noGrp="1"/>
          </p:cNvSpPr>
          <p:nvPr>
            <p:ph idx="1"/>
          </p:nvPr>
        </p:nvSpPr>
        <p:spPr>
          <a:xfrm>
            <a:off x="506185" y="1897631"/>
            <a:ext cx="2852057" cy="3207769"/>
          </a:xfrm>
        </p:spPr>
        <p:txBody>
          <a:bodyPr/>
          <a:lstStyle/>
          <a:p>
            <a:r>
              <a:rPr lang="en-US" sz="2000" b="1" dirty="0"/>
              <a:t>Best Parameters</a:t>
            </a:r>
          </a:p>
          <a:p>
            <a:pPr lvl="1"/>
            <a:r>
              <a:rPr lang="en-US" sz="1600" dirty="0" smtClean="0"/>
              <a:t>Trees: </a:t>
            </a:r>
            <a:r>
              <a:rPr lang="en-US" sz="1600" dirty="0"/>
              <a:t>500</a:t>
            </a:r>
          </a:p>
          <a:p>
            <a:pPr lvl="1"/>
            <a:r>
              <a:rPr lang="en-US" sz="1600" dirty="0"/>
              <a:t>Max Features: </a:t>
            </a:r>
            <a:r>
              <a:rPr lang="en-US" sz="1600" dirty="0" smtClean="0"/>
              <a:t>37</a:t>
            </a:r>
            <a:endParaRPr lang="en-US" sz="1600" dirty="0"/>
          </a:p>
          <a:p>
            <a:r>
              <a:rPr lang="en-US" sz="2000" b="1" dirty="0"/>
              <a:t>R</a:t>
            </a:r>
            <a:r>
              <a:rPr lang="en-US" sz="2000" b="1" baseline="30000" dirty="0"/>
              <a:t>2</a:t>
            </a:r>
          </a:p>
          <a:p>
            <a:pPr lvl="1"/>
            <a:r>
              <a:rPr lang="en-US" sz="1600" dirty="0"/>
              <a:t>Training: 98</a:t>
            </a:r>
            <a:r>
              <a:rPr lang="en-US" sz="1600" dirty="0" smtClean="0"/>
              <a:t>%</a:t>
            </a:r>
          </a:p>
          <a:p>
            <a:pPr lvl="1"/>
            <a:r>
              <a:rPr lang="en-US" sz="1600" dirty="0" smtClean="0"/>
              <a:t>OOB: 87%</a:t>
            </a:r>
            <a:endParaRPr lang="en-US" sz="1600" dirty="0"/>
          </a:p>
          <a:p>
            <a:pPr lvl="1"/>
            <a:r>
              <a:rPr lang="en-US" sz="1600" dirty="0"/>
              <a:t>Test: </a:t>
            </a:r>
            <a:r>
              <a:rPr lang="en-US" sz="1600" dirty="0" smtClean="0"/>
              <a:t>89%</a:t>
            </a:r>
            <a:endParaRPr lang="en-US" sz="1600" dirty="0"/>
          </a:p>
          <a:p>
            <a:r>
              <a:rPr lang="en-US" sz="2000" b="1" dirty="0"/>
              <a:t>RMSE</a:t>
            </a:r>
          </a:p>
          <a:p>
            <a:pPr lvl="1"/>
            <a:r>
              <a:rPr lang="en-US" sz="1600" dirty="0"/>
              <a:t>Training: .0526</a:t>
            </a:r>
          </a:p>
          <a:p>
            <a:pPr lvl="1"/>
            <a:r>
              <a:rPr lang="en-US" sz="1600" dirty="0"/>
              <a:t>Test: .</a:t>
            </a:r>
            <a:r>
              <a:rPr lang="en-US" sz="1600" dirty="0" smtClean="0"/>
              <a:t>1274</a:t>
            </a:r>
            <a:endParaRPr lang="en-US" sz="1600" dirty="0"/>
          </a:p>
        </p:txBody>
      </p:sp>
      <p:sp>
        <p:nvSpPr>
          <p:cNvPr id="10" name="Content Placeholder 2">
            <a:extLst>
              <a:ext uri="{FF2B5EF4-FFF2-40B4-BE49-F238E27FC236}">
                <a16:creationId xmlns:a16="http://schemas.microsoft.com/office/drawing/2014/main" xmlns="" id="{FA9E3FB7-F65C-4387-A7F5-B6C058857968}"/>
              </a:ext>
            </a:extLst>
          </p:cNvPr>
          <p:cNvSpPr txBox="1">
            <a:spLocks/>
          </p:cNvSpPr>
          <p:nvPr/>
        </p:nvSpPr>
        <p:spPr>
          <a:xfrm>
            <a:off x="838200" y="5554620"/>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THOUGHTS</a:t>
            </a:r>
            <a:r>
              <a:rPr lang="en-US" sz="2000" dirty="0"/>
              <a:t>: Again, not much changed for the Training and Test R</a:t>
            </a:r>
            <a:r>
              <a:rPr lang="en-US" sz="2000" baseline="30000" dirty="0"/>
              <a:t>2 </a:t>
            </a:r>
            <a:r>
              <a:rPr lang="en-US" sz="2000" dirty="0"/>
              <a:t>. </a:t>
            </a:r>
            <a:r>
              <a:rPr lang="en-US" sz="2000" dirty="0" smtClean="0"/>
              <a:t>A .003 improvement in Test RMSE. What’s </a:t>
            </a:r>
            <a:r>
              <a:rPr lang="en-US" sz="2000" dirty="0"/>
              <a:t>going on?</a:t>
            </a:r>
            <a:endParaRPr lang="en-US" sz="2000" baseline="30000" dirty="0"/>
          </a:p>
        </p:txBody>
      </p:sp>
      <p:sp>
        <p:nvSpPr>
          <p:cNvPr id="12" name="TextBox 11"/>
          <p:cNvSpPr txBox="1"/>
          <p:nvPr/>
        </p:nvSpPr>
        <p:spPr>
          <a:xfrm>
            <a:off x="7917352" y="2109484"/>
            <a:ext cx="4106894" cy="369332"/>
          </a:xfrm>
          <a:prstGeom prst="rect">
            <a:avLst/>
          </a:prstGeom>
          <a:noFill/>
        </p:spPr>
        <p:txBody>
          <a:bodyPr wrap="none" rtlCol="0">
            <a:spAutoFit/>
          </a:bodyPr>
          <a:lstStyle/>
          <a:p>
            <a:r>
              <a:rPr lang="en-US" b="1" dirty="0" smtClean="0"/>
              <a:t>Improvement with Tuned </a:t>
            </a:r>
            <a:r>
              <a:rPr lang="en-US" b="1" dirty="0" smtClean="0"/>
              <a:t>Random </a:t>
            </a:r>
            <a:r>
              <a:rPr lang="en-US" b="1" dirty="0" smtClean="0"/>
              <a:t>Forest</a:t>
            </a:r>
            <a:endParaRPr lang="en-US" b="1" dirty="0"/>
          </a:p>
        </p:txBody>
      </p:sp>
      <p:sp>
        <p:nvSpPr>
          <p:cNvPr id="11" name="AutoShape 4" descr="data:image/png;base64,iVBORw0KGgoAAAANSUhEUgAAAYgAAAEECAYAAAAyMaOFAAAABHNCSVQICAgIfAhkiAAAAAlwSFlz%0AAAALEgAACxIB0t1+/AAAADl0RVh0U29mdHdhcmUAbWF0cGxvdGxpYiB2ZXJzaW9uIDIuMS4wLCBo%0AdHRwOi8vbWF0cGxvdGxpYi5vcmcvpW3flQAAIABJREFUeJzt3XlcVXX+x/HXvSwiiyyWuSSmOBRq%0AZVqoYwrqILnUaJSgpSlqi2k64lZTmmQKmVaOmpkKY6mRZY7mVDOOC4aONuSS/VDSzH1BgRQVEO75%0A/eF0HeKwZF4u2vv5ePjw3rN8z+d+0PvmnHvuORbDMAxERER+xursAkREpHpSQIiIiCkFhIiImFJA%0AiIiIKQWEiIiYUkCIiIgpV0cMarPZePnll9m7dy/u7u5MmTKFRo0a2ecnJyezZs0aAMLCwhg+fDj5%0A+fmMHTuWM2fO4OXlRWJiIgEBAY4oT0REKsEhexBr166lsLCQlJQU4uLiSEhIsM87fPgwq1at4oMP%0APiAlJYUvv/ySPXv2sGzZMoKDg1m6dCm9evVi7ty5jihNREQqySEBkZ6eTocOHQBo2bIlu3fvts+r%0AW7cuCxYswMXFBavVSlFRETVq1CixTseOHdmyZYsjShMRkUpyyCGmvLw8vL297c9dXFwoKirC1dUV%0ANzc3AgICMAyD1157jWbNmtG4cWPy8vLw8fEBwMvLi3PnzpUaNz093RHliojc8Fq3bv2L13FIQHh7%0Ae3P+/Hn7c5vNhqvrlU0VFBTwwgsv4OXlxaRJk0qtc/78eWrVqmU69tW8yBtRRkYGISEhzi6jWlAv%0ArlAvrlAvrrjaX64dcoipVatWpKamArBjxw6Cg4Pt8wzDYNiwYdx+++3Ex8fj4uJiX2fjxo0ApKam%0AKghERJzMIXsQERERpKWlERMTg2EYTJ06laSkJAIDA7HZbGzbto3CwkI2bdoEwOjRo+nbty/jx4+n%0Ab9++uLm5MWPGDEeUJiIileSQgLBarcTHx5eYFhQUZH/8zTffmK43a9YsR5QjIiJXQV+UExERUwoI%0AERExpYAQERFTCggRETGlgBAREVMKCBERMaWAEBERUwoIERExpYAQERFTCggRETGlgBAREVMKCBER%0AMaWAEBERUwoIERExpYAQERFTCggRETGlgBAREVMKCBERMaWAEBERUwoIERExpYAQERFTCggRETGl%0AgBAREVMKCBERMaWAEBERUwoIERExpYAQERFTCggRETGlgBAREVMKCBERMaWAEBERUwoIERExpYAQ%0AERFTCggRETGlgBAREVMKCBERMeWQgLDZbEycOJHo6Gj69+/PwYMHSy2TnZ1N165dKSgoAODcuXMM%0AGTKExx57jIEDB5KVleWI0kREpJIcEhBr166lsLCQlJQU4uLiSEhIKDF/06ZNxMbGcvr0afu0FStW%0AEBwczJIlS+jevTsLFy50RGkiIlJJro4YND09nQ4dOgDQsmVLdu/eXWK+1WolKSmJqKgo+7Tg4GC+%0A//57APLy8nB1NS8tIyPDESVfd/Lz89WL/1IvrlAvrlAvfj2HBEReXh7e3t725y4uLhQVFdnf9Nu3%0Ab19qHX9/f9LS0ujevTs//vgjS5YsMR07JCTEESVfdzIyMtSL/1IvrlAvrlAvrkhPT7+q9RxyiMnb%0A25vz58/bn9tstjL3CH4ye/ZshgwZwt///ncWLlzIiBEjHFGaiIhUkkMColWrVqSmpgKwY8cOgoOD%0AK1ynVq1a+Pj4AFC7du0SASMiIlXPIYeYIiIiSEtLIyYmBsMwmDp1KklJSQQGBtKlSxfTdUaOHMmL%0AL77I0qVLKSoq4pVXXnFEaSIiUkkOCQir1Up8fHyJaUFBQaWWW7dunf3xLbfcwrvvvuuIckRE5Cro%0Ai3IiImJKASEiIqYUECIiYkoBISIiphQQIiJiSgEhIiKmFBAiImJKASEiIqYUECIiYkoBISIiphQQ%0AIiJiSgEhIiKmFBAiImJKASEiIqYUECIiYkoBISIiphQQIiJiSgEhIiKmFBAiImJKASEiIqYUECIi%0AYkoBISIiphQQIiJiSgEhIiKmFBAiImJKASEiIqYUECIiYkoBISIiphQQIiJiSgEhIiKmFBAiImJK%0AASEiIqYUECIiYkoBISIiphQQIiJiyiEBYbPZmDhxItHR0fTv35+DBw+WWiY7O5uuXbtSUFAAQHFx%0AMVOmTCEmJoaHH36Y9evXO6I0ERGppDID4ssvv7Q/Pnv2rP3x8uXLKxx07dq1FBYWkpKSQlxcHAkJ%0ACSXmb9q0idjYWE6fPm2f9re//Y2ioiI++OAD3n77bdNQERGRqlNmQMyfP9/+ePjw4fbHq1evrnDQ%0A9PR0OnToAEDLli3ZvXt3yY1arSQlJeHn52ef9uWXX1K3bl2efPJJXnzxRTp37lz5VyEiIteca1kz%0ADMOo8HFZ8vLy8Pb2tj93cXGhqKgIV9fLm2vfvn2pdXJycjh48CDvvPMOX331Fc8//zxLliwptVxG%0ARkaF2/8tyM/PVy/+S724Qr24Qr349coMCIvFUuHjsnh7e3P+/Hn7c5vNZg+Hsvj5+REeHo7FYiE0%0ANJQffvjBdLmQkJAKt/9bkJGRoV78l3pxhXpxhXpxRXp6+lWtV+YhpoKCAg4fPsyhQ4dKPa5Iq1at%0ASE1NBWDHjh0EBwdXuE7r1q3ZuHEjAHv27KFevXqVfQ0iIuIAZf5a7+Liwvjx400fVyQiIoK0tDRi%0AYmIwDIOpU6eSlJREYGAgXbp0MV2nT58+TJo0iT59+mAYBpMnT76a1yMiItdImQGxdOnSqx7UarUS%0AHx9fYlpQUFCp5datW2d/7O7uzrRp0656myIicm2VeYjp2LFjPPfccxQXF5Oens79999PZGQku3bt%0Aqsr6RETEScoMiClTptCzZ09cXFxISEhg2rRpJCcnM3369KqsT0REnKTMQ0wFBQV07dqV3Nxcjh07%0AZv9eQ3FxcZUVJyIizlPhpTa2bNlCaGgocPk7EHl5eQ4vSkREnK/MPYigoCDGjRvHrl27ePnllzl9%0A+jQzZ860h4WIiNzYygyICRMmsGHDBgYNGkRISAh79uyhSZMmDBw4sArLExERZynzEFNWVhbNmzcn%0AICCAkydP4u/vz4MPPsiZM2eqsj4REXGSMvcgwsLCqF+/PgEBAcCVazBZLBY++uijqqlOREScpsyA%0AmDlzJp9//jk2m41u3brxhz/8gRo1alRlbSIi4kRlBkT37t3p3r07P/74I5999hkjRoygdu3aPPTQ%0AQ7Rr164qaxQRESeo8DRXX19fYmJiGD58OBcuXGD06NFVUZeIiDhZudfg3rdvH6tXr2bjxo00bdqU%0A3r17M2PGjKqqTUREnKjMgHjooYcoLi6mR48eJCYm4unpCcDx48dp2LBhlRUoIiLOUWZAeHl5YbFY%0A+PLLL0lLSwMun8lksVhM7/QmIiI3ljIDYtmyZabT9T0IEZHfhjI/pM7IyGD48OG88MIL5OTkAJCS%0AkkKvXr2qrDgREXGeMvcg/vznPzNy5EiOHj3KG2+8Yb/t6OLFi6uyPhERcZIyA6JmzZqEhYUBEB4e%0AzoMPPkhCQgIWi6XKihMREecp957UP7n55puJi4urkoJERKR6KDMgDMPAMAxsNhseHh7253D5ntMi%0AInJjKzMgDh06RKdOnYDLYdGpUyf7aa4bNmyoqvpERMRJygyIjRs3VmUdIiJSzehYkYiImFJAiIiI%0AqQoD4ueHmr744guHFSMiItVHmZ9BbNiwgR07drBq1Sr++Mc/AmCz2fjHP/5BZGRklRUoIiLOUWZA%0A/O53vyMrKwt3d3fq168PXD69dfr06VVWnIiIOE+ZAdGgQQMeffRRevXqhaurKzabjV27dnH77bdX%0AZX0iIuIk5d4wCOAvf/kL9erV48SJE+zcuZN69eoxbdq0qqhNREScqMIPqbdt20bfvn35+uuvSU5O%0A5tixY1VRl4iIOFmFAWGz2fj2229p0KABly5dIjs7uyrqEhERJ6swIHr27MlLL71EbGwsiYmJPPbY%0AY1VRl4iIOFmFn0EMGDCAqKgojh8/zpgxY/Dw8KiKukRExMkq3INYu3Ytffv2ZdSoUSxYsIB33nmn%0AKuoSkWpiw4YNWCwW+x8vLy+eeOIJLl26VKV17Nmzp9TFQn/44YcStf30Z+DAgVVa242qwoBYsGAB%0Ay5cvx9/fn2HDhumb1CK/Udu2bSMnJ4ePP/6YxYsX89lnnzm7JAIDA8nJybHfFnnmzJnk5OQwd+5c%0AJ1d2Y6gwIFxcXKhRowYWiwWr1UrNmjWroi4RqWZ8fHzw8/MjICAAAG9vbwCGDRtGrVq18PT05OGH%0AH6a4uJisrCy6du2Kr68vQ4cOpVatWsybN4+LFy/Sp08fatWqRe/evQkODmbChAkAPP/88wQEBNCo%0AUSOWLFkCQGZmJvfddx9+fn5Mnjy5VE1WqxU/Pz/8/PyAy3fC9PPzw9PTk9mzZ9OwYUNCQkLo1asX%0Ahw8fpnPnznh7exMWFsaBAwcAWL58OY0aNaJ27drExcXZ73sjlQiIli1bMnbsWE6ePEl8fDzNmjWr%0AcFCbzcbEiROJjo6mf//+HDx4sNQy2dnZdO3alYKCghLT9+/fT+vWrUtNFxHnCg0NxdfXl7Zt29Kh%0AQwfuv/9+cnNz8fLy4h//+AezZs3ik08+4bvvvmPatGns3r2bLVu2EBoayrlz5wB49913+fTTT/nn%0AP//J0KFD2bdvHwCff/45iYmJrF69mrlz5zJ48GCOHz/O2LFjuXTpEtu3b6dp06a/uOYjR44wf/58%0AZs+ezdixY8nPz2fPnj3cdtttjBo1iuzsbJ544glGjBjB5s2bWbJkCStXrrymfbueVfgh9dixY1m/%0Afj1NmzalSZMmREREVDjo2rVrKSwsJCUlhR07dpCQkMDbb79tn79p0yZmzJjB6dOnS6yXl5dHYmIi%0A7u7uV/FSRMSRPvnkE5o0acLRo0fp3bs3Y8aMITExkby8PMaPH2//LT4/P5+MjAxCQ0Np1qwZjRs3%0A5sknnwQgIyOD4OBg2rRpA1y+nTHArl27MAyDHj16AFBQUEB6ejrfffcdkZGRNG7cmKioKKZMmfKL%0Aavb19aVDhw72bezfv58WLVpQWFiIp6cn+/bt4+LFi0yePJkpU6aQl5dHWloavXv3LnPMDXtO8U7q%0A9xzOuUBDf0+e6tiE8Dvq/LJmXifKDIhRo0bx5ptvAtCpUyf73eUqIz093f5DadmyJbt37y4x32q1%0AkpSURFRUlH2aYRi89NJLjB49mmHDhpU5dkZGRqXruJH99J9Q1Iv/5Yhe/HQE4MyZM3h7e3Pu3Dks%0AFgsHDhxg4cKFzJs3j2XLltkv7rl//37q1KnDZ599xpo1a/jqq68AOH78OP7+/uzdu5cPP/yQM2fO%0AkJWVxZkzZ2jYsCGurq689NJLFBYWsmXLFmrWrEnDhg1Zs2YN3bp14+OPP7bXU9ZrPH78uH1eUVER%0Arq6u9ucNGjTAzc2N0aNHs2HDBjw9Pbl06RJubm7069ePNm3a8NFHH9GsWbMyx//qyHnmbj2Dmwt4%0AuFg4cuZHJny0nWFtanPfrV7XtO/VQZkB8Wu+EJeXl2c/PgmXP8f46YcF0L59+1LrzJ49m7CwMO64%0A445yxw4JCbnqum4kGRkZ6sV/qRdXOKIXJ0+eBCA6Ohq4/P/53nvv5c0338THx4ekpCQGDRpEWFiY%0Afe//9ddf59ixY/Tr14+YmBjg8hv0448/zr59+xg6dCjdunXD39+fm2++mWHDhnHo0CFee+018vPz%0AGTRoEJ07d6Zx48b07dvXfrgaoFGjRmW+xnr16tnnubq64urqan++YMECYmNjGTZsGPXq1WP27Nm0%0Ab9+exYsX8+c//5nFixcTHh5Or1697J+z/Fz8pn/jVbMGnu6X38tqAhcKi/jsQBEDIqrvv8H09PSr%0AWq/MgDh8+DAzZ840nTd69OhyB/X29ub8+fP25zabzR4OZVm1ahV169bl448/Jisri9jYWPsHVSLi%0APOHh4eV+cGv25rN06VKCgoJ44403OHbsGPPnz6dBgwakpaXh6+vL3//+dzw9Pfnb3/5GgwYNsFgs%0AJCYmkpiYWGKcJk2asHXrVvvzWbNmlVnHz2scPnw4c+bMsT9v1KgR//rXv0qtFxMTYw+xihzOuYBf%0ATbcS02q6uXAk50Kl1r/elPmu7eHhQePGja9q0FatWrF+/Xq6d+/Ojh07CA4OrnCdf/7zn/bHnTt3%0AZtGiRVe1bRFxvtDQUGbPnk1oaCgeHh7ExsbSrVs3srOzef3114mMjMTFxYXIyMjr6jsLDf09OXUu%0A374HAXDxUjG3+ns6sSrHKTMgbrrppnI/qClPREQEaWlpxMTEYBgGU6dOJSkpicDAQLp06XLVxYrI%0A9aFp06Zs3ry51PSbbrrpuv4u1VMdmzBx1bdcKCyippsLFy8Vc6nY4KmOTZxdmkOUGRAtWrS46kGt%0AVivx8fElpgUFBZVabt26dabrlzVdRMSZwu+oQzzwTur3HMm5wK2/1bOYxo8fX5V1iIhcF8LvqHPD%0ABsLPVfhFORER+W1SQIiIiCkFhIiImFJAiIiIKQWEiIiYUkCIiIgpBYSIiJhSQIiIiCkFhIiImFJA%0AiIiIKQWEiIiYUkCIiIgpBYSIiJhSQIiIiCkFhIiImFJAiDhZeHg4Foul1B9HiYmJITw8vMS0H374%0AocS2PTw8aN26Nd9+++2v3l7btm2v6W1FN2zYUKpXjrxt6YYNG1i/fr3Dxq/OFBAiTvbpp5+Sk5ND%0A3759uffee8nJySEnJ8cptXz00Ufk5OSwa9cuDh8+XOrOkNXJtm3b7L2aO3euw7bTqVMn9u7d67Dx%0AqzMFhIiTeXt74+fnh7u7Oy4uLvj5+eHn5weAxWJh3rx5QMnf/MPDw3nwwQdp06YNfn5+9jfyzMxM%0A7r33Xnx8fHjooYc4c+YMAJMnT8bf35+WLVuyf//+Mmvx8vLCz8+PevXq4eHhgavr5ZtOTpkyhdq1%0Aa1OjRg3Cw8M5e/as/Tf5MWPGULt2be6++25++OEHDMPgqaeewtfXl7CwMHsNAH/9619p0qQJ3t7e%0AdOvWjUOHDtlf5xNPPEG9evVo1qwZs2fPpmHDhjRu3JitW7ea1urj42PvlaenJwCJiYnUr18fX19f%0A4uLiyMnJse8dde7cmVq1anH8+HGef/55AgICaNSoEUuWLAEgOTmZBg0a4OHhQdu2bTl48KB9z+SZ%0AZ54hOTn5l/5or3sKCJHr1I4dO1i0aBG9e/dm2rRpAEycOJHbbruNjIwMLl68SHx8PNu3b+fll18m%0AMTGRZcuWcfTo0TLHfOSRR/D19aV27doEBgYSHx9PcXEx+fn5vPfee6xevZqNGzeyefNm+zpeXl6s%0AXbuW//u//yMlJYWVK1fy7rvvsmzZMqZPn27fXkZGBrGxsTz77LPs3r2bvLw8Bg0aZB8nNzeXjRs3%0AcvjwYZKTk+0B9Pbbb5vWGhoaag+IAwcO8MUXXzBhwgTeeOMNtm3bRkZGBmPGjLEv37x5c77++mt2%0A7txJYmIiq1evZu7cuQwePJjjx4/z1ltvcf/99/PVV1/RvXt3Tpw4Yd8zmTlzJv369avUz2XDnlP0%0Anf9v7k9cR9/5/2bDnlOVWq86KvOe1CJSPRiGAUBxcXGJ6W3btqV58+aEhobaf7vNzMwkMzOTtWvX%0Akp+fT05ODu3btwcgOjoaX19fQkNDyc3NNd3W7NmzsVqtDBkyhE6dOhEUFITNZsMwDKZNm0b9+vUB%0AyM/Px8PDA4A+ffrQvHlzAgICuHjxIt999x2+vr50794dgODgYAB27tyJzWYjNjYWf39/evfuzaRJ%0Ak+zbjoyMJDg4mNq1a9u3HRgYSH5+vmmtn3zyCUFBQQDceuutpKSkUKtWLaKjowFo374927Ztsy/f%0ApUsXmjZtyooVKzAMgx49egBQUFBAeno6b731FpMnT6Zdu3Y0a9aMDh062PdMatasibu7e4U/qw17%0ATjFx1be4uVjwq+nGqXP5TFz1LfFwXd7HWnsQItWYp6cne/fu5fTp02zfvr3EPBcXF4ASH2g3btyY%0AiIgIVq1axcCBAxk0aBAhISEALFmyhIyMjDIP2QDUrVuXAQMGMHnyZKZMmcLy5cv55ptvmDp1KiNH%0AjuTRRx8FroSWWR3NmjUjNzeXVatWsXXrVjIzMwG46667sFgsLFq0iIMHD/LJJ5/Qpk0b+zhWq7XU%0AmOVp0KABt912G7fddhuurq7cfffdnD17lg8//JDMzEzS0tJKjP9ToN1xxx24uroyb9483nrrLR5/%0A/HHuvPNOli5dSmRkJBkZGRiGwVtvvWWv6/Tp05w9e7bCmt5J/R43Fwue7q5YLJf/dnOx8E7q9xWu%0AWx0pIESqsUmTJrF48WK6detm/028PK+++ionTpzggQceYPPmzbRt25Y777yTqVOn8uKLL9KvXz/u%0AueeeCscZP348YWFhPPvsswQEBNC5c2f69+/PG2+8QZ06dfj++7Lf8Hr27Mmzzz5L//79GT9+PHff%0AfTdwOTgWLlzInDlzaN68Od7e3ixatKjyzahAt27dmDZtGqNGjeK+++4jJCSE6dOnl1ruwQcfZPTo%0A0YwcOZLnnnvOfjgtLCyMefPm0bRpUwoKChg/fjwAf/zjH0lISGDFihUV1nA45wI13UqGW003F47k%0AXLg2L7KKWYz//VWgmktPT6d169bOLqNayMjIsP9m+FunXlyhXlzhjF70nf9vTp3Lx9P9ytH7C4VF%0A1PHxYNmTbau0lv91te+d2oMQEblGnurYhEvFBhcKizCMy39fKjZ4qmMTZ5d2VRQQIiLXSPgddYh/%0AqDl1fDz48eIl6vh4EP9Q8+vyA2rQWUwiItdU+B11rttA+DntQYiIiCkFhIiImFJAiIiIKQWEiIiY%0AUkCIiIgpBYSIiJhSQIiIiCkFhIiImHJIQNhsNiZOnEh0dDT9+/fn4MGDpZbJzs6ma9euFBQUAHDu%0A3DmefvppHn/8caKjo0tduVJERKqWQwJi7dq1FBYWkpKSQlxcHAkJCSXmb9q0idjYWE6fPm2flpSU%0ARNu2bXn//feZNm1atb7VoYjIb4FDLrWRnp5Ohw4dAGjZsiW7d+8uMd9qtZKUlERUVJR92sCBA+03%0A5CguLqZGjRqOKE1ERCrJIQGRl5eHt7e3/bmLiwtFRUX2+9v+dIer/1WrVi0AsrKyGDt2LC+88ILp%0A2BkZGQ6o+PqTn5+vXvyXenGFenGFevHrOSQgvL29OX/+vP25zWazh0N59u7dy+jRoxk3bhyhoaGm%0Ay+ha95fpuv9XqBdXqBdXqBdXpKenX9V6DvkMolWrVqSmpgKXb6xemTth7du3j5EjRzJjxgzCwsIc%0AUZaIiPwCDtmDiIiIIC0tjZiYGAzDYOrUqSQlJREYGEiXLl1M15kxYwaFhYW8+uqrwOW9kLffftsR%0A5YmISCU4JCCsVmups5CCgoJKLbdu3Tr7Y4WBiEj1oi/KiYiIKQWEiIiYUkCIiIgpBYSIiJhSQIiI%0AiCkFhIiImFJAiIiIKQWEiIiYUkCIiIgpBYSIiJhSQIiIiCkFhIiImFJAiIiIKQWEiIiYUkCIiIgp%0ABYSIiJhSQIiIiCkFhIiImFJAiIiIKQWEiIiYUkCIiIgpBYSIiJhSQIiIiCkFhIiImFJAiIiIKQWE%0AiIiYUkCIiIgpBYSIiJhSQIiIiCkFhIiImFJAiIiIKQWEiIiYUkCIiIgpBYSIiJhSQIiIiCkFhIiI%0AmHJIQNhsNiZOnEh0dDT9+/fn4MGDpZbJzs6ma9euFBQUAJCfn8+IESPo168fQ4cOJTs72xGliYhI%0AJTkkINauXUthYSEpKSnExcWRkJBQYv6mTZuIjY3l9OnT9mnLli0jODiYpUuX0qtXL+bOneuI0kRE%0ApJJcHTFoeno6HTp0AKBly5bs3r27xHyr1UpSUhJRUVEl1hkyZAgAHTt2LDMg0tPTHVHydUm9uEK9%0AuEK9uEK9+HUcEhB5eXl4e3vbn7u4uFBUVISr6+XNtW/f3nQdHx8fALy8vDh37lypZVq3bu2IckVE%0AxIRDDjF5e3tz/vx5+3ObzWYPh8qsc/78eWrVquWI0kREpJIcEhCtWrUiNTUVgB07dhAcHFypdTZu%0A3AhAamqq9hZERJzMYhiGca0HtdlsvPzyy2RmZmIYBlOnTiU1NZXAwEC6dOliX65z58589tln1KhR%0Ag4sXLzJ+/HiysrJwc3NjxowZ3Hzzzde6NBERqSSHBMSv9VPA7N27F3d3d6ZMmUKjRo3s8z/88EM+%0A+OADXF1deeaZZ+jUqZMTq3WsinqRnJzMmjVrAAgLC2P48OHOKtXhKurFT8s8+eSTdOnShb59+zqp%0AUserqBcbN25kzpw5ADRr1oxJkyZhsVicVa7DVNSHhQsXsmbNGiwWC08//TQRERFOrLZq7Ny5k9df%0Af5333nuvxPR169YxZ84cXF1diYqKok+fPhUPZlRDX3zxhTF+/HjDMAxj+/btxtNPP22fd+rUKaNn%0Az55GQUGBcfbsWfvjG1V5vTh06JDRu3dvo6ioyCguLjaio6ONjIwMZ5XqcOX14iczZswwHnnkEWPp%0A0qVVXV6VKq8X586dM3r06GGcOXPGMAzDmD9/vv3xjaa8Pvz4449GWFiYUVBQYOTm5hrh4eHOKrPK%0AzJ8/3+jZs6fx6KOPlpheWFho/OEPfzByc3ONgoIC4+GHHzZOnTpV4XjV8pvU5Z0mu2vXLu655x7c%0A3d3x8fEhMDCQPXv2OKtUhyuvF3Xr1mXBggW4uLhgtVopKiqiRo0azirV4So6ffrzzz/HYrHQsWNH%0AZ5RXpcrrxfbt2wkODiYxMZF+/fpx0003ERAQ4KxSHaq8PtSsWZP69etz8eJFLl68eEPuQf1cYGAg%0Af/nLX0pN379/P4GBgfj6+uLu7k7r1q35z3/+U+F4DjnN9dcq7zTZ/z0dFi6fEpuXl+eMMqtEeb1w%0Ac3MjICAAwzB47bXXaNasGY0bN3ZitY5VXi8yMzP59NNPmTVrlv3Qyo2svF7k5OSwdetWVq5ciaen%0AJ4899hgtW7a8If9tVHRKfb169ejRowfFxcU89dRTziqzykRGRnLkyJFS06/2fbNaBkR5p8n+fN75%0A8+dLvPAbTUWnDBcUFPDCCy+0y2nfAAAF5ElEQVTg5eXFpEmTnFFilSmvFytXruTkyZM88cQTHD16%0AFDc3Nxo0aHDD7k2U1ws/Pz/uvPNO+0ke9957LxkZGTdkQJTXh9TUVE6dOsW//vUvAAYPHkyrVq24%0A6667nFKrM13t+2a1PMRU3mmyd911F+np6RQUFHDu3Dn2799fqdNor1fl9cIwDIYNG8btt99OfHw8%0ALi4uziqzSpTXi3HjxrF8+XLee+89evfuzcCBA2/YcIDye9GiRQsyMzPJzs6mqKiInTt30rRpU2eV%0A6lDl9cHX1xcPDw/c3d2pUaMGPj4+nD171lmlOlVQUBAHDx4kNzeXwsJC/vOf/3DPPfdUuF613IOI%0AiIggLS2NmJgY+2mySUlJ9tNk+/fvT79+/TAMgz/96U839HH38nphs9nYtm0bhYWFbNq0CYDRo0dX%0A6gd/Paro38VvSUW9iIuLs1+65oEHHrhhf4mqqA+bN2+mT58+WK1WWrVqZXoVhxvZ6tWruXDhAtHR%0A0UyYMIHBgwdjGAZRUVHccsstFa5fLU9zFRER56uWh5hERMT5FBAiImJKASEiIqYUECIiYkoBISIi%0Apqrlaa4ilZGQkMC3335LVlYW+fn5NGzYEH9/f2bNmlXpMY4cOcJ3331X6oKPHTt2JDAwEIvFQnFx%0AMRcvXmTKlCk0b968xHLr168nOTkZq9VKcXEx0dHR9OjR45q8vl/q/fff5+zZswwbNswp25cbjwJC%0ArlsTJkwAYMWKFXz//feMGTPmF4+xZcsWjhw5YnpF4OTkZPu3cjds2MCcOXNK3Qp38uTJrF69Gh8f%0AH/Ly8njooYf4/e9/j7+//1W8IpHqRQEhN6TXXnuN7du3Y7PZGDx4MF27dmXx4sWsXr0aq9XKfffd%0Ax3PPPceCBQsoLCzknnvuITw8vMzxjh49iq+vb6np/v7+LF68mMjISJo2bcrnn3+Ou7s7J0+etAdW%0A06ZNOXDgAMnJyXTs2JF169bh6upKYmIid9xxBz169OCll17i5MmT/Pjjj4SHhzNixAjGjBlDXl4e%0Aubm5LFiwgLlz55Z6Tdu2bSMhIQFfX1+sVqtutCXXlAJCbjjr1q3j5MmTLFu2jPz8fB599FF+//vf%0As2LFCl555RVatGjB0qVLcXFxYciQIRw5csQ0HAYOHEh+fj5ZWVl06NCBsWPHllpm3rx5/PWvf+VP%0Af/oTOTk59O3bl2HDhjF79mx69epFVFQUK1eu5MCBA2XWe/z4cVq3bs0jjzxCfn6+PSDg8v3b+/fv%0AX+ZrmjZtGm+++SaNGjXixRdfvGY9FAEFhNyAMjMz2b17N/379weguLiYY8eOkZiYyKJFizh69Cit%0AWrWioosIJCcn4+Liwuuvv86pU6dKXTI7NzeXkydPMm7cOMaNG8eJEyd49tlnadGiBUeOHGHAgAEA%0AtGnThpUrV5Ya/6ft+/n5sWPHDrZs2YKPjw+XLl2yL/PTBfbKek1ZWVn2G+S0atWKEydOXE3LREzp%0ALCa54TRp0oR27drx3nvvkZyczAMPPMCtt97K8uXLeeWVV3j//ffZuXMnO3fuxGKxlBsUFouFuLg4%0Ajhw5wgcffFBiXkFBAaNGjeLkyZMA1KlTh5tvvhl3d3duv/12vv76a4AS9yioUaMGWVlZGIZBRkYG%0AAB999BG1a9dmxowZDBgwgIsXL9qXt1qt5b6mgIAA+97JN998cw26J3KF9iDkhhMREcG2bdvo168f%0AFy5cIDIyEk9PT4KCgoiKisLf35969epx55134u7uzrvvvktISAjdunUzHc9qtfLqq68yYMAAunTp%0AYr+M9i233MLzzz/PM888g5ubGzabjc6dO9OuXTtCQkKYMGECa9asoVatWvaxhg4dSmxsLLfeeit+%0Afn4AtGvXjjFjxrB161Y8PT1p2LAhp0+frtRrmj59OmPGjMHb2xtPT0/dx12uKV2sT8TBMjMzmTp1%0AKsnJyc4uReQX0SEmERExpT0IERExpT0IERExpYAQERFTCggRETGlgBAREVMKCBERMfX/Zq33PuYx%0Ah5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7352" y="2519608"/>
            <a:ext cx="4018859" cy="266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659457" y="2109484"/>
            <a:ext cx="3728330" cy="369332"/>
          </a:xfrm>
          <a:prstGeom prst="rect">
            <a:avLst/>
          </a:prstGeom>
          <a:noFill/>
        </p:spPr>
        <p:txBody>
          <a:bodyPr wrap="square" rtlCol="0">
            <a:spAutoFit/>
          </a:bodyPr>
          <a:lstStyle/>
          <a:p>
            <a:r>
              <a:rPr lang="en-US" b="1" dirty="0" smtClean="0"/>
              <a:t>Tuning Max Features with </a:t>
            </a:r>
            <a:r>
              <a:rPr lang="en-US" b="1" dirty="0" err="1" smtClean="0"/>
              <a:t>GridSearch</a:t>
            </a:r>
            <a:endParaRPr lang="en-US" b="1" dirty="0"/>
          </a:p>
        </p:txBody>
      </p:sp>
      <p:sp>
        <p:nvSpPr>
          <p:cNvPr id="17" name="Oval 16"/>
          <p:cNvSpPr/>
          <p:nvPr/>
        </p:nvSpPr>
        <p:spPr>
          <a:xfrm>
            <a:off x="6647630" y="2721820"/>
            <a:ext cx="221759"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7645075" y="2478816"/>
            <a:ext cx="0" cy="22819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18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1A6BE9-6C17-4897-9D97-E942C4BACE8E}"/>
              </a:ext>
            </a:extLst>
          </p:cNvPr>
          <p:cNvSpPr>
            <a:spLocks noGrp="1"/>
          </p:cNvSpPr>
          <p:nvPr>
            <p:ph type="title"/>
          </p:nvPr>
        </p:nvSpPr>
        <p:spPr/>
        <p:txBody>
          <a:bodyPr>
            <a:normAutofit/>
          </a:bodyPr>
          <a:lstStyle/>
          <a:p>
            <a:r>
              <a:rPr lang="en-US" sz="3600" dirty="0"/>
              <a:t>Stochastic Gradient </a:t>
            </a:r>
            <a:r>
              <a:rPr lang="en-US" sz="3600" dirty="0" smtClean="0"/>
              <a:t>Boosting Shows Considerable Improvement To Score</a:t>
            </a:r>
            <a:endParaRPr lang="en-US" sz="3600" dirty="0"/>
          </a:p>
        </p:txBody>
      </p:sp>
      <p:sp>
        <p:nvSpPr>
          <p:cNvPr id="3" name="Content Placeholder 2">
            <a:extLst>
              <a:ext uri="{FF2B5EF4-FFF2-40B4-BE49-F238E27FC236}">
                <a16:creationId xmlns:a16="http://schemas.microsoft.com/office/drawing/2014/main" xmlns="" id="{2A04DB55-EDC7-4FA2-90CF-E5F236F69ACE}"/>
              </a:ext>
            </a:extLst>
          </p:cNvPr>
          <p:cNvSpPr>
            <a:spLocks noGrp="1"/>
          </p:cNvSpPr>
          <p:nvPr>
            <p:ph idx="1"/>
          </p:nvPr>
        </p:nvSpPr>
        <p:spPr>
          <a:xfrm>
            <a:off x="544286" y="1799847"/>
            <a:ext cx="2939143" cy="3367159"/>
          </a:xfrm>
        </p:spPr>
        <p:txBody>
          <a:bodyPr/>
          <a:lstStyle/>
          <a:p>
            <a:r>
              <a:rPr lang="en-US" sz="2000" dirty="0"/>
              <a:t>Parameters</a:t>
            </a:r>
          </a:p>
          <a:p>
            <a:pPr lvl="1"/>
            <a:r>
              <a:rPr lang="en-US" sz="1600" dirty="0"/>
              <a:t>Learning Rate: 0.1</a:t>
            </a:r>
          </a:p>
          <a:p>
            <a:pPr lvl="1"/>
            <a:r>
              <a:rPr lang="en-US" sz="1600" dirty="0" smtClean="0"/>
              <a:t>Subsample: 2/3</a:t>
            </a:r>
          </a:p>
          <a:p>
            <a:pPr lvl="1"/>
            <a:r>
              <a:rPr lang="en-US" sz="1600" dirty="0" smtClean="0"/>
              <a:t>Depth: 3</a:t>
            </a:r>
            <a:endParaRPr lang="en-US" sz="1600" dirty="0"/>
          </a:p>
          <a:p>
            <a:r>
              <a:rPr lang="en-US" sz="2000" dirty="0"/>
              <a:t>R</a:t>
            </a:r>
            <a:r>
              <a:rPr lang="en-US" sz="2000" baseline="30000" dirty="0"/>
              <a:t>2</a:t>
            </a:r>
          </a:p>
          <a:p>
            <a:pPr lvl="1"/>
            <a:r>
              <a:rPr lang="en-US" sz="1600" dirty="0"/>
              <a:t>Training: 96%</a:t>
            </a:r>
          </a:p>
          <a:p>
            <a:pPr lvl="1"/>
            <a:r>
              <a:rPr lang="en-US" sz="1600" dirty="0"/>
              <a:t>Test: 92%</a:t>
            </a:r>
          </a:p>
          <a:p>
            <a:r>
              <a:rPr lang="en-US" sz="2000" dirty="0"/>
              <a:t>RMSE</a:t>
            </a:r>
          </a:p>
          <a:p>
            <a:pPr lvl="1"/>
            <a:r>
              <a:rPr lang="en-US" sz="1600" dirty="0"/>
              <a:t>Training: .0835</a:t>
            </a:r>
          </a:p>
          <a:p>
            <a:pPr lvl="1"/>
            <a:r>
              <a:rPr lang="en-US" sz="1600" dirty="0"/>
              <a:t>Test: .1125</a:t>
            </a:r>
          </a:p>
          <a:p>
            <a:endParaRPr lang="en-US" dirty="0"/>
          </a:p>
        </p:txBody>
      </p:sp>
      <p:sp>
        <p:nvSpPr>
          <p:cNvPr id="5" name="Content Placeholder 2">
            <a:extLst>
              <a:ext uri="{FF2B5EF4-FFF2-40B4-BE49-F238E27FC236}">
                <a16:creationId xmlns:a16="http://schemas.microsoft.com/office/drawing/2014/main" xmlns="" id="{D9A464F3-D21B-4B8F-8651-40EF6D9DAAE5}"/>
              </a:ext>
            </a:extLst>
          </p:cNvPr>
          <p:cNvSpPr txBox="1">
            <a:spLocks/>
          </p:cNvSpPr>
          <p:nvPr/>
        </p:nvSpPr>
        <p:spPr>
          <a:xfrm>
            <a:off x="8262257" y="3776934"/>
            <a:ext cx="3135086" cy="935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t>Test </a:t>
            </a:r>
            <a:r>
              <a:rPr lang="en-US" sz="2000" b="1" dirty="0" smtClean="0"/>
              <a:t>R</a:t>
            </a:r>
            <a:r>
              <a:rPr lang="en-US" sz="2000" b="1" baseline="30000" dirty="0" smtClean="0"/>
              <a:t>2</a:t>
            </a:r>
            <a:r>
              <a:rPr lang="en-US" sz="2000" b="1" dirty="0" smtClean="0"/>
              <a:t> </a:t>
            </a:r>
            <a:r>
              <a:rPr lang="en-US" sz="2000" dirty="0"/>
              <a:t>: 88% -&gt; 92%</a:t>
            </a:r>
          </a:p>
          <a:p>
            <a:pPr marL="0" indent="0">
              <a:buNone/>
            </a:pPr>
            <a:r>
              <a:rPr lang="en-US" sz="2000" b="1" dirty="0"/>
              <a:t>Test RMSE</a:t>
            </a:r>
            <a:r>
              <a:rPr lang="en-US" sz="2000" dirty="0"/>
              <a:t> : .1361 -&gt; .1125</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258" y="2280592"/>
            <a:ext cx="4528457" cy="3003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949392" y="1911260"/>
            <a:ext cx="3717941" cy="369332"/>
          </a:xfrm>
          <a:prstGeom prst="rect">
            <a:avLst/>
          </a:prstGeom>
          <a:noFill/>
        </p:spPr>
        <p:txBody>
          <a:bodyPr wrap="none" rtlCol="0">
            <a:spAutoFit/>
          </a:bodyPr>
          <a:lstStyle/>
          <a:p>
            <a:r>
              <a:rPr lang="en-US" b="1" dirty="0" smtClean="0"/>
              <a:t>Improvement with </a:t>
            </a:r>
            <a:r>
              <a:rPr lang="en-US" b="1" dirty="0" err="1" smtClean="0"/>
              <a:t>Stoch</a:t>
            </a:r>
            <a:r>
              <a:rPr lang="en-US" b="1" dirty="0" smtClean="0"/>
              <a:t>. G-Boosting</a:t>
            </a:r>
            <a:endParaRPr lang="en-US" b="1" dirty="0"/>
          </a:p>
        </p:txBody>
      </p:sp>
      <p:cxnSp>
        <p:nvCxnSpPr>
          <p:cNvPr id="7" name="Straight Arrow Connector 6"/>
          <p:cNvCxnSpPr/>
          <p:nvPr/>
        </p:nvCxnSpPr>
        <p:spPr>
          <a:xfrm flipH="1">
            <a:off x="7522029" y="4196443"/>
            <a:ext cx="740228" cy="3320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01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1A6BE9-6C17-4897-9D97-E942C4BACE8E}"/>
              </a:ext>
            </a:extLst>
          </p:cNvPr>
          <p:cNvSpPr>
            <a:spLocks noGrp="1"/>
          </p:cNvSpPr>
          <p:nvPr>
            <p:ph type="title"/>
          </p:nvPr>
        </p:nvSpPr>
        <p:spPr/>
        <p:txBody>
          <a:bodyPr>
            <a:normAutofit/>
          </a:bodyPr>
          <a:lstStyle/>
          <a:p>
            <a:r>
              <a:rPr lang="en-US" sz="4000" dirty="0"/>
              <a:t>Tuned Stochastic Gradient Boosting (using </a:t>
            </a:r>
            <a:r>
              <a:rPr lang="en-US" sz="4000" dirty="0" err="1"/>
              <a:t>GridSearchCV</a:t>
            </a:r>
            <a:r>
              <a:rPr lang="en-US" sz="4000" dirty="0"/>
              <a:t>)</a:t>
            </a:r>
          </a:p>
        </p:txBody>
      </p:sp>
      <p:sp>
        <p:nvSpPr>
          <p:cNvPr id="3" name="Content Placeholder 2">
            <a:extLst>
              <a:ext uri="{FF2B5EF4-FFF2-40B4-BE49-F238E27FC236}">
                <a16:creationId xmlns:a16="http://schemas.microsoft.com/office/drawing/2014/main" xmlns="" id="{2A04DB55-EDC7-4FA2-90CF-E5F236F69ACE}"/>
              </a:ext>
            </a:extLst>
          </p:cNvPr>
          <p:cNvSpPr>
            <a:spLocks noGrp="1"/>
          </p:cNvSpPr>
          <p:nvPr>
            <p:ph idx="1"/>
          </p:nvPr>
        </p:nvSpPr>
        <p:spPr>
          <a:xfrm>
            <a:off x="342901" y="2157208"/>
            <a:ext cx="3004457" cy="3367159"/>
          </a:xfrm>
        </p:spPr>
        <p:txBody>
          <a:bodyPr/>
          <a:lstStyle/>
          <a:p>
            <a:r>
              <a:rPr lang="en-US" sz="2000" b="1" dirty="0"/>
              <a:t>Best Parameters</a:t>
            </a:r>
          </a:p>
          <a:p>
            <a:pPr lvl="1"/>
            <a:r>
              <a:rPr lang="en-US" sz="1600" dirty="0"/>
              <a:t>Trees: </a:t>
            </a:r>
            <a:r>
              <a:rPr lang="en-US" sz="1600" dirty="0" smtClean="0"/>
              <a:t>650</a:t>
            </a:r>
            <a:endParaRPr lang="en-US" sz="1600" dirty="0"/>
          </a:p>
          <a:p>
            <a:pPr lvl="1"/>
            <a:r>
              <a:rPr lang="en-US" sz="1600" dirty="0"/>
              <a:t>Learning Rate: </a:t>
            </a:r>
            <a:r>
              <a:rPr lang="en-US" sz="1600" dirty="0" smtClean="0"/>
              <a:t>0.05</a:t>
            </a:r>
            <a:endParaRPr lang="en-US" sz="1600" dirty="0"/>
          </a:p>
          <a:p>
            <a:pPr lvl="1"/>
            <a:r>
              <a:rPr lang="en-US" sz="1600" dirty="0"/>
              <a:t>Subsample = 2/3</a:t>
            </a:r>
          </a:p>
          <a:p>
            <a:r>
              <a:rPr lang="en-US" sz="2000" b="1" dirty="0"/>
              <a:t>R</a:t>
            </a:r>
            <a:r>
              <a:rPr lang="en-US" sz="2000" b="1" baseline="30000" dirty="0"/>
              <a:t>2</a:t>
            </a:r>
          </a:p>
          <a:p>
            <a:pPr lvl="1"/>
            <a:r>
              <a:rPr lang="en-US" sz="1600" dirty="0"/>
              <a:t>Training: 99%</a:t>
            </a:r>
          </a:p>
          <a:p>
            <a:pPr lvl="1"/>
            <a:r>
              <a:rPr lang="en-US" sz="1600" dirty="0"/>
              <a:t>Test: 93%</a:t>
            </a:r>
          </a:p>
          <a:p>
            <a:r>
              <a:rPr lang="en-US" sz="2000" b="1" dirty="0"/>
              <a:t>RMSE</a:t>
            </a:r>
          </a:p>
          <a:p>
            <a:pPr lvl="1"/>
            <a:r>
              <a:rPr lang="en-US" sz="1600" dirty="0"/>
              <a:t>Training: .0454</a:t>
            </a:r>
          </a:p>
          <a:p>
            <a:pPr lvl="1"/>
            <a:r>
              <a:rPr lang="en-US" sz="1600" dirty="0"/>
              <a:t>Test: .1036</a:t>
            </a:r>
          </a:p>
          <a:p>
            <a:endParaRPr lang="en-US" dirty="0"/>
          </a:p>
        </p:txBody>
      </p:sp>
      <p:sp>
        <p:nvSpPr>
          <p:cNvPr id="5" name="Content Placeholder 2">
            <a:extLst>
              <a:ext uri="{FF2B5EF4-FFF2-40B4-BE49-F238E27FC236}">
                <a16:creationId xmlns:a16="http://schemas.microsoft.com/office/drawing/2014/main" xmlns="" id="{D9A464F3-D21B-4B8F-8651-40EF6D9DAAE5}"/>
              </a:ext>
            </a:extLst>
          </p:cNvPr>
          <p:cNvSpPr txBox="1">
            <a:spLocks/>
          </p:cNvSpPr>
          <p:nvPr/>
        </p:nvSpPr>
        <p:spPr>
          <a:xfrm>
            <a:off x="838200" y="5340612"/>
            <a:ext cx="9222996" cy="858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344" y="2214807"/>
            <a:ext cx="6031699" cy="362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08545" y="1904218"/>
            <a:ext cx="3406216" cy="369332"/>
          </a:xfrm>
          <a:prstGeom prst="rect">
            <a:avLst/>
          </a:prstGeom>
          <a:noFill/>
        </p:spPr>
        <p:txBody>
          <a:bodyPr wrap="square" rtlCol="0">
            <a:spAutoFit/>
          </a:bodyPr>
          <a:lstStyle/>
          <a:p>
            <a:r>
              <a:rPr lang="en-US" b="1" dirty="0" smtClean="0"/>
              <a:t>Final Top 10 Important Variables</a:t>
            </a:r>
            <a:endParaRPr lang="en-US" b="1" dirty="0"/>
          </a:p>
        </p:txBody>
      </p:sp>
    </p:spTree>
    <p:extLst>
      <p:ext uri="{BB962C8B-B14F-4D97-AF65-F5344CB8AC3E}">
        <p14:creationId xmlns:p14="http://schemas.microsoft.com/office/powerpoint/2010/main" val="1626396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530</Words>
  <Application>Microsoft Office PowerPoint</Application>
  <PresentationFormat>Custom</PresentationFormat>
  <Paragraphs>115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Tree Based Models</vt:lpstr>
      <vt:lpstr>Tree Based Models Tested</vt:lpstr>
      <vt:lpstr>Decision Tree vs. Tuned Decision Tree</vt:lpstr>
      <vt:lpstr>Bagged Tree Continues To Improve Score</vt:lpstr>
      <vt:lpstr>Bagged Tree vs. Random Forest. No Change?!</vt:lpstr>
      <vt:lpstr>Top 10 Variable Importance Comparison</vt:lpstr>
      <vt:lpstr>Tuned Random Forest – No Huge Improvements</vt:lpstr>
      <vt:lpstr>Stochastic Gradient Boosting Shows Considerable Improvement To Score</vt:lpstr>
      <vt:lpstr>Tuned Stochastic Gradient Boosting (using GridSearchCV)</vt:lpstr>
      <vt:lpstr>Tree Based Model Comparison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Based Models</dc:title>
  <dc:creator>Kenny</dc:creator>
  <cp:lastModifiedBy>Kenny Moy</cp:lastModifiedBy>
  <cp:revision>32</cp:revision>
  <dcterms:created xsi:type="dcterms:W3CDTF">2018-03-09T04:47:33Z</dcterms:created>
  <dcterms:modified xsi:type="dcterms:W3CDTF">2018-03-11T22:07:34Z</dcterms:modified>
</cp:coreProperties>
</file>