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5"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C291-55BA-4CB0-BEC5-E7628B938D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E0AE75-F21D-40D7-91FD-6EF0476E7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B6F42A-018B-43F4-80AD-1F875507F2E4}"/>
              </a:ext>
            </a:extLst>
          </p:cNvPr>
          <p:cNvSpPr>
            <a:spLocks noGrp="1"/>
          </p:cNvSpPr>
          <p:nvPr>
            <p:ph type="dt" sz="half" idx="10"/>
          </p:nvPr>
        </p:nvSpPr>
        <p:spPr/>
        <p:txBody>
          <a:bodyPr/>
          <a:lstStyle/>
          <a:p>
            <a:fld id="{0C3A4601-547C-4AC4-AFF2-72BD4B93D0DE}" type="datetimeFigureOut">
              <a:rPr lang="en-US" smtClean="0"/>
              <a:t>3/8/2018</a:t>
            </a:fld>
            <a:endParaRPr lang="en-US"/>
          </a:p>
        </p:txBody>
      </p:sp>
      <p:sp>
        <p:nvSpPr>
          <p:cNvPr id="5" name="Footer Placeholder 4">
            <a:extLst>
              <a:ext uri="{FF2B5EF4-FFF2-40B4-BE49-F238E27FC236}">
                <a16:creationId xmlns:a16="http://schemas.microsoft.com/office/drawing/2014/main" id="{9093A0D3-1765-4108-A94E-07B0FF3A3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E6466-E14E-40C1-8D6D-FB55A4D1E6CC}"/>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5012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B9A0-CD69-455F-8486-E3C12794F2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1CBFAC-1874-4173-A8EA-3D7C511768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43BDF-7D54-464C-A607-5D559490D219}"/>
              </a:ext>
            </a:extLst>
          </p:cNvPr>
          <p:cNvSpPr>
            <a:spLocks noGrp="1"/>
          </p:cNvSpPr>
          <p:nvPr>
            <p:ph type="dt" sz="half" idx="10"/>
          </p:nvPr>
        </p:nvSpPr>
        <p:spPr/>
        <p:txBody>
          <a:bodyPr/>
          <a:lstStyle/>
          <a:p>
            <a:fld id="{0C3A4601-547C-4AC4-AFF2-72BD4B93D0DE}" type="datetimeFigureOut">
              <a:rPr lang="en-US" smtClean="0"/>
              <a:t>3/8/2018</a:t>
            </a:fld>
            <a:endParaRPr lang="en-US"/>
          </a:p>
        </p:txBody>
      </p:sp>
      <p:sp>
        <p:nvSpPr>
          <p:cNvPr id="5" name="Footer Placeholder 4">
            <a:extLst>
              <a:ext uri="{FF2B5EF4-FFF2-40B4-BE49-F238E27FC236}">
                <a16:creationId xmlns:a16="http://schemas.microsoft.com/office/drawing/2014/main" id="{815C0A64-BD3C-41F7-A078-7BF787C95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AC790-D052-4932-93D2-F70625E45F16}"/>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187649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6D5398-9D42-45EE-B30C-48662918C5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F5FE00-83BF-468E-8A5D-85CB08447A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B46900-C337-492F-B9A1-A2466EC01C66}"/>
              </a:ext>
            </a:extLst>
          </p:cNvPr>
          <p:cNvSpPr>
            <a:spLocks noGrp="1"/>
          </p:cNvSpPr>
          <p:nvPr>
            <p:ph type="dt" sz="half" idx="10"/>
          </p:nvPr>
        </p:nvSpPr>
        <p:spPr/>
        <p:txBody>
          <a:bodyPr/>
          <a:lstStyle/>
          <a:p>
            <a:fld id="{0C3A4601-547C-4AC4-AFF2-72BD4B93D0DE}" type="datetimeFigureOut">
              <a:rPr lang="en-US" smtClean="0"/>
              <a:t>3/8/2018</a:t>
            </a:fld>
            <a:endParaRPr lang="en-US"/>
          </a:p>
        </p:txBody>
      </p:sp>
      <p:sp>
        <p:nvSpPr>
          <p:cNvPr id="5" name="Footer Placeholder 4">
            <a:extLst>
              <a:ext uri="{FF2B5EF4-FFF2-40B4-BE49-F238E27FC236}">
                <a16:creationId xmlns:a16="http://schemas.microsoft.com/office/drawing/2014/main" id="{01829488-2759-4D72-AF11-30700F0B6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73AE6-A249-420A-B9A3-73B5794891AA}"/>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237156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BBA3-0858-4170-B5F1-96F7A871B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AF0339-19D7-4CB1-987C-723AA5F58D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C7BDF-0320-4E46-92CE-20A0B751C8E5}"/>
              </a:ext>
            </a:extLst>
          </p:cNvPr>
          <p:cNvSpPr>
            <a:spLocks noGrp="1"/>
          </p:cNvSpPr>
          <p:nvPr>
            <p:ph type="dt" sz="half" idx="10"/>
          </p:nvPr>
        </p:nvSpPr>
        <p:spPr/>
        <p:txBody>
          <a:bodyPr/>
          <a:lstStyle/>
          <a:p>
            <a:fld id="{0C3A4601-547C-4AC4-AFF2-72BD4B93D0DE}" type="datetimeFigureOut">
              <a:rPr lang="en-US" smtClean="0"/>
              <a:t>3/8/2018</a:t>
            </a:fld>
            <a:endParaRPr lang="en-US"/>
          </a:p>
        </p:txBody>
      </p:sp>
      <p:sp>
        <p:nvSpPr>
          <p:cNvPr id="5" name="Footer Placeholder 4">
            <a:extLst>
              <a:ext uri="{FF2B5EF4-FFF2-40B4-BE49-F238E27FC236}">
                <a16:creationId xmlns:a16="http://schemas.microsoft.com/office/drawing/2014/main" id="{49E6C298-9099-4C1C-9AE2-0C6970A3B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D56BA-1147-433A-A78F-E2EF277FD1BF}"/>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300539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C7C9-FE25-432A-8B65-892C086A3D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E16436-83E5-4041-85E3-91B8EB42B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F12D70-0E0E-469A-A274-38C4E51F6898}"/>
              </a:ext>
            </a:extLst>
          </p:cNvPr>
          <p:cNvSpPr>
            <a:spLocks noGrp="1"/>
          </p:cNvSpPr>
          <p:nvPr>
            <p:ph type="dt" sz="half" idx="10"/>
          </p:nvPr>
        </p:nvSpPr>
        <p:spPr/>
        <p:txBody>
          <a:bodyPr/>
          <a:lstStyle/>
          <a:p>
            <a:fld id="{0C3A4601-547C-4AC4-AFF2-72BD4B93D0DE}" type="datetimeFigureOut">
              <a:rPr lang="en-US" smtClean="0"/>
              <a:t>3/8/2018</a:t>
            </a:fld>
            <a:endParaRPr lang="en-US"/>
          </a:p>
        </p:txBody>
      </p:sp>
      <p:sp>
        <p:nvSpPr>
          <p:cNvPr id="5" name="Footer Placeholder 4">
            <a:extLst>
              <a:ext uri="{FF2B5EF4-FFF2-40B4-BE49-F238E27FC236}">
                <a16:creationId xmlns:a16="http://schemas.microsoft.com/office/drawing/2014/main" id="{965F2E3F-33DC-40BC-ADD9-4A09A2E53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0ED01-5633-4451-A785-6F9C3EDBBE5A}"/>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230630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90EE-8993-4CF2-9EE1-766CB726A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1B92D-B9B0-495E-8421-8699364BEA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B49FF5-1C04-4913-9299-5009BE1375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879E94-9B41-49FF-8370-B6F75DA0E7B7}"/>
              </a:ext>
            </a:extLst>
          </p:cNvPr>
          <p:cNvSpPr>
            <a:spLocks noGrp="1"/>
          </p:cNvSpPr>
          <p:nvPr>
            <p:ph type="dt" sz="half" idx="10"/>
          </p:nvPr>
        </p:nvSpPr>
        <p:spPr/>
        <p:txBody>
          <a:bodyPr/>
          <a:lstStyle/>
          <a:p>
            <a:fld id="{0C3A4601-547C-4AC4-AFF2-72BD4B93D0DE}" type="datetimeFigureOut">
              <a:rPr lang="en-US" smtClean="0"/>
              <a:t>3/8/2018</a:t>
            </a:fld>
            <a:endParaRPr lang="en-US"/>
          </a:p>
        </p:txBody>
      </p:sp>
      <p:sp>
        <p:nvSpPr>
          <p:cNvPr id="6" name="Footer Placeholder 5">
            <a:extLst>
              <a:ext uri="{FF2B5EF4-FFF2-40B4-BE49-F238E27FC236}">
                <a16:creationId xmlns:a16="http://schemas.microsoft.com/office/drawing/2014/main" id="{6C7042AD-81CF-4B38-983A-38AD85A091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959D2-9EAE-48F1-9AA5-609D2975D6E5}"/>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137688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EB2D-7CA8-4B2B-90B0-B81D5A10EF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9729B8-35A8-42AA-B025-BCE988F94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1F550A3-98DB-40E5-A5C2-7EF79187C6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BD858-6E5F-415C-B90E-4FA66E7A5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269F83-DA45-46E9-A437-E813C2C8C3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F23E19-2379-42B1-9432-0356FAA7A5B5}"/>
              </a:ext>
            </a:extLst>
          </p:cNvPr>
          <p:cNvSpPr>
            <a:spLocks noGrp="1"/>
          </p:cNvSpPr>
          <p:nvPr>
            <p:ph type="dt" sz="half" idx="10"/>
          </p:nvPr>
        </p:nvSpPr>
        <p:spPr/>
        <p:txBody>
          <a:bodyPr/>
          <a:lstStyle/>
          <a:p>
            <a:fld id="{0C3A4601-547C-4AC4-AFF2-72BD4B93D0DE}" type="datetimeFigureOut">
              <a:rPr lang="en-US" smtClean="0"/>
              <a:t>3/8/2018</a:t>
            </a:fld>
            <a:endParaRPr lang="en-US"/>
          </a:p>
        </p:txBody>
      </p:sp>
      <p:sp>
        <p:nvSpPr>
          <p:cNvPr id="8" name="Footer Placeholder 7">
            <a:extLst>
              <a:ext uri="{FF2B5EF4-FFF2-40B4-BE49-F238E27FC236}">
                <a16:creationId xmlns:a16="http://schemas.microsoft.com/office/drawing/2014/main" id="{E8A47602-5B06-4D94-9FFA-E96CB70561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C6EFE3-7759-4652-A3EE-6F3E784EE17B}"/>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175152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BCD7-7607-4567-B2A3-5F1A1A2293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DE417B-4B18-4838-AC31-998ACFCBCAA7}"/>
              </a:ext>
            </a:extLst>
          </p:cNvPr>
          <p:cNvSpPr>
            <a:spLocks noGrp="1"/>
          </p:cNvSpPr>
          <p:nvPr>
            <p:ph type="dt" sz="half" idx="10"/>
          </p:nvPr>
        </p:nvSpPr>
        <p:spPr/>
        <p:txBody>
          <a:bodyPr/>
          <a:lstStyle/>
          <a:p>
            <a:fld id="{0C3A4601-547C-4AC4-AFF2-72BD4B93D0DE}" type="datetimeFigureOut">
              <a:rPr lang="en-US" smtClean="0"/>
              <a:t>3/8/2018</a:t>
            </a:fld>
            <a:endParaRPr lang="en-US"/>
          </a:p>
        </p:txBody>
      </p:sp>
      <p:sp>
        <p:nvSpPr>
          <p:cNvPr id="4" name="Footer Placeholder 3">
            <a:extLst>
              <a:ext uri="{FF2B5EF4-FFF2-40B4-BE49-F238E27FC236}">
                <a16:creationId xmlns:a16="http://schemas.microsoft.com/office/drawing/2014/main" id="{BE50AB40-62F0-4B90-8E3D-4B822DCC78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927E35-F295-43DB-98C9-05D560F2AD15}"/>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544804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9C00D3-3D8E-4948-A7AA-1B8664730671}"/>
              </a:ext>
            </a:extLst>
          </p:cNvPr>
          <p:cNvSpPr>
            <a:spLocks noGrp="1"/>
          </p:cNvSpPr>
          <p:nvPr>
            <p:ph type="dt" sz="half" idx="10"/>
          </p:nvPr>
        </p:nvSpPr>
        <p:spPr/>
        <p:txBody>
          <a:bodyPr/>
          <a:lstStyle/>
          <a:p>
            <a:fld id="{0C3A4601-547C-4AC4-AFF2-72BD4B93D0DE}" type="datetimeFigureOut">
              <a:rPr lang="en-US" smtClean="0"/>
              <a:t>3/8/2018</a:t>
            </a:fld>
            <a:endParaRPr lang="en-US"/>
          </a:p>
        </p:txBody>
      </p:sp>
      <p:sp>
        <p:nvSpPr>
          <p:cNvPr id="3" name="Footer Placeholder 2">
            <a:extLst>
              <a:ext uri="{FF2B5EF4-FFF2-40B4-BE49-F238E27FC236}">
                <a16:creationId xmlns:a16="http://schemas.microsoft.com/office/drawing/2014/main" id="{2CF29D71-F1D2-4D10-A5E6-49BAFAE1F1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2AF9ED-276F-49A9-A29D-7C8808CDE4B8}"/>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288688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D25C-E8F2-44FD-A989-618719099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AC9D67-11FE-4C31-9D75-EC3FBFB4E0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66CCBE-981E-4829-AEAA-E4D7B51D7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871372-F285-474A-9B7F-10D59B9B8681}"/>
              </a:ext>
            </a:extLst>
          </p:cNvPr>
          <p:cNvSpPr>
            <a:spLocks noGrp="1"/>
          </p:cNvSpPr>
          <p:nvPr>
            <p:ph type="dt" sz="half" idx="10"/>
          </p:nvPr>
        </p:nvSpPr>
        <p:spPr/>
        <p:txBody>
          <a:bodyPr/>
          <a:lstStyle/>
          <a:p>
            <a:fld id="{0C3A4601-547C-4AC4-AFF2-72BD4B93D0DE}" type="datetimeFigureOut">
              <a:rPr lang="en-US" smtClean="0"/>
              <a:t>3/8/2018</a:t>
            </a:fld>
            <a:endParaRPr lang="en-US"/>
          </a:p>
        </p:txBody>
      </p:sp>
      <p:sp>
        <p:nvSpPr>
          <p:cNvPr id="6" name="Footer Placeholder 5">
            <a:extLst>
              <a:ext uri="{FF2B5EF4-FFF2-40B4-BE49-F238E27FC236}">
                <a16:creationId xmlns:a16="http://schemas.microsoft.com/office/drawing/2014/main" id="{BD895AE8-C1D1-4F73-8515-60AB8D70B8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42109D-6C94-4F3D-9716-F403010F114C}"/>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211683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5458-39D5-4D3C-B96C-7A8C19B1D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60CD2F-477F-4DA2-B167-3259B479F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97A9C1-9B20-45BB-8BEE-6B139FCA1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F225AB-5CB6-435D-BB3C-92DC057B7F34}"/>
              </a:ext>
            </a:extLst>
          </p:cNvPr>
          <p:cNvSpPr>
            <a:spLocks noGrp="1"/>
          </p:cNvSpPr>
          <p:nvPr>
            <p:ph type="dt" sz="half" idx="10"/>
          </p:nvPr>
        </p:nvSpPr>
        <p:spPr/>
        <p:txBody>
          <a:bodyPr/>
          <a:lstStyle/>
          <a:p>
            <a:fld id="{0C3A4601-547C-4AC4-AFF2-72BD4B93D0DE}" type="datetimeFigureOut">
              <a:rPr lang="en-US" smtClean="0"/>
              <a:t>3/8/2018</a:t>
            </a:fld>
            <a:endParaRPr lang="en-US"/>
          </a:p>
        </p:txBody>
      </p:sp>
      <p:sp>
        <p:nvSpPr>
          <p:cNvPr id="6" name="Footer Placeholder 5">
            <a:extLst>
              <a:ext uri="{FF2B5EF4-FFF2-40B4-BE49-F238E27FC236}">
                <a16:creationId xmlns:a16="http://schemas.microsoft.com/office/drawing/2014/main" id="{111A3D1A-1A14-47DF-A1CA-73B419A4A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C4581-00F3-4136-B393-B0E5A27EB3CF}"/>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134132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0FF845-D5A0-4888-89F1-5DADED786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620348-8076-4488-9383-169BF05977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FA5E2-2F7E-4924-A94D-30B9154828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A4601-547C-4AC4-AFF2-72BD4B93D0DE}" type="datetimeFigureOut">
              <a:rPr lang="en-US" smtClean="0"/>
              <a:t>3/8/2018</a:t>
            </a:fld>
            <a:endParaRPr lang="en-US"/>
          </a:p>
        </p:txBody>
      </p:sp>
      <p:sp>
        <p:nvSpPr>
          <p:cNvPr id="5" name="Footer Placeholder 4">
            <a:extLst>
              <a:ext uri="{FF2B5EF4-FFF2-40B4-BE49-F238E27FC236}">
                <a16:creationId xmlns:a16="http://schemas.microsoft.com/office/drawing/2014/main" id="{16462D0F-0B77-4835-83B3-E95E02E301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8223AF-3DB5-4F77-8223-E04E52B35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12E80-66C2-4788-AF36-6A3578248081}" type="slidenum">
              <a:rPr lang="en-US" smtClean="0"/>
              <a:t>‹#›</a:t>
            </a:fld>
            <a:endParaRPr lang="en-US"/>
          </a:p>
        </p:txBody>
      </p:sp>
    </p:spTree>
    <p:extLst>
      <p:ext uri="{BB962C8B-B14F-4D97-AF65-F5344CB8AC3E}">
        <p14:creationId xmlns:p14="http://schemas.microsoft.com/office/powerpoint/2010/main" val="1922748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C91F7-C9D7-4E28-9A91-4923DC77BDC4}"/>
              </a:ext>
            </a:extLst>
          </p:cNvPr>
          <p:cNvSpPr>
            <a:spLocks noGrp="1"/>
          </p:cNvSpPr>
          <p:nvPr>
            <p:ph type="ctrTitle"/>
          </p:nvPr>
        </p:nvSpPr>
        <p:spPr/>
        <p:txBody>
          <a:bodyPr/>
          <a:lstStyle/>
          <a:p>
            <a:r>
              <a:rPr lang="en-US" dirty="0"/>
              <a:t>Tree Based Models</a:t>
            </a:r>
          </a:p>
        </p:txBody>
      </p:sp>
      <p:sp>
        <p:nvSpPr>
          <p:cNvPr id="3" name="Subtitle 2">
            <a:extLst>
              <a:ext uri="{FF2B5EF4-FFF2-40B4-BE49-F238E27FC236}">
                <a16:creationId xmlns:a16="http://schemas.microsoft.com/office/drawing/2014/main" id="{D762260D-D469-469F-B53B-A7BC30BCE9F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580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6A6B6E-4244-456E-8CE2-D5728C475B8C}"/>
              </a:ext>
            </a:extLst>
          </p:cNvPr>
          <p:cNvPicPr>
            <a:picLocks noChangeAspect="1"/>
          </p:cNvPicPr>
          <p:nvPr/>
        </p:nvPicPr>
        <p:blipFill rotWithShape="1">
          <a:blip r:embed="rId2"/>
          <a:srcRect l="21640" r="20739" b="10463"/>
          <a:stretch/>
        </p:blipFill>
        <p:spPr>
          <a:xfrm>
            <a:off x="8716162" y="1803423"/>
            <a:ext cx="2130804" cy="2759182"/>
          </a:xfrm>
          <a:prstGeom prst="rect">
            <a:avLst/>
          </a:prstGeom>
        </p:spPr>
      </p:pic>
      <p:sp>
        <p:nvSpPr>
          <p:cNvPr id="2" name="Title 1">
            <a:extLst>
              <a:ext uri="{FF2B5EF4-FFF2-40B4-BE49-F238E27FC236}">
                <a16:creationId xmlns:a16="http://schemas.microsoft.com/office/drawing/2014/main" id="{311A6BE9-6C17-4897-9D97-E942C4BACE8E}"/>
              </a:ext>
            </a:extLst>
          </p:cNvPr>
          <p:cNvSpPr>
            <a:spLocks noGrp="1"/>
          </p:cNvSpPr>
          <p:nvPr>
            <p:ph type="title"/>
          </p:nvPr>
        </p:nvSpPr>
        <p:spPr/>
        <p:txBody>
          <a:bodyPr>
            <a:normAutofit/>
          </a:bodyPr>
          <a:lstStyle/>
          <a:p>
            <a:r>
              <a:rPr lang="en-US" sz="4000" dirty="0"/>
              <a:t>Tuned Stochastic Gradient Boosting (using </a:t>
            </a:r>
            <a:r>
              <a:rPr lang="en-US" sz="4000" dirty="0" err="1"/>
              <a:t>GridSearchCV</a:t>
            </a:r>
            <a:r>
              <a:rPr lang="en-US" sz="4000" dirty="0"/>
              <a:t>)</a:t>
            </a:r>
          </a:p>
        </p:txBody>
      </p:sp>
      <p:sp>
        <p:nvSpPr>
          <p:cNvPr id="3" name="Content Placeholder 2">
            <a:extLst>
              <a:ext uri="{FF2B5EF4-FFF2-40B4-BE49-F238E27FC236}">
                <a16:creationId xmlns:a16="http://schemas.microsoft.com/office/drawing/2014/main" id="{2A04DB55-EDC7-4FA2-90CF-E5F236F69ACE}"/>
              </a:ext>
            </a:extLst>
          </p:cNvPr>
          <p:cNvSpPr>
            <a:spLocks noGrp="1"/>
          </p:cNvSpPr>
          <p:nvPr>
            <p:ph idx="1"/>
          </p:nvPr>
        </p:nvSpPr>
        <p:spPr>
          <a:xfrm>
            <a:off x="838200" y="1825625"/>
            <a:ext cx="5495488" cy="3367159"/>
          </a:xfrm>
        </p:spPr>
        <p:txBody>
          <a:bodyPr/>
          <a:lstStyle/>
          <a:p>
            <a:r>
              <a:rPr lang="en-US" sz="2000" dirty="0"/>
              <a:t>Best Parameters</a:t>
            </a:r>
          </a:p>
          <a:p>
            <a:pPr lvl="1"/>
            <a:r>
              <a:rPr lang="en-US" sz="1600" dirty="0"/>
              <a:t>Trees: 800</a:t>
            </a:r>
          </a:p>
          <a:p>
            <a:pPr lvl="1"/>
            <a:r>
              <a:rPr lang="en-US" sz="1600" dirty="0"/>
              <a:t>Learning Rate: 0.04</a:t>
            </a:r>
          </a:p>
          <a:p>
            <a:pPr lvl="1"/>
            <a:r>
              <a:rPr lang="en-US" sz="1600" dirty="0"/>
              <a:t>Subsample = 2/3</a:t>
            </a:r>
          </a:p>
          <a:p>
            <a:r>
              <a:rPr lang="en-US" sz="2000" dirty="0"/>
              <a:t>R</a:t>
            </a:r>
            <a:r>
              <a:rPr lang="en-US" sz="2000" baseline="30000" dirty="0"/>
              <a:t>2</a:t>
            </a:r>
          </a:p>
          <a:p>
            <a:pPr lvl="1"/>
            <a:r>
              <a:rPr lang="en-US" sz="1600" dirty="0"/>
              <a:t>Training: 99%</a:t>
            </a:r>
          </a:p>
          <a:p>
            <a:pPr lvl="1"/>
            <a:r>
              <a:rPr lang="en-US" sz="1600" dirty="0"/>
              <a:t>Test: 93%</a:t>
            </a:r>
          </a:p>
          <a:p>
            <a:r>
              <a:rPr lang="en-US" sz="2000" dirty="0"/>
              <a:t>RMSE</a:t>
            </a:r>
          </a:p>
          <a:p>
            <a:pPr lvl="1"/>
            <a:r>
              <a:rPr lang="en-US" sz="1600" dirty="0"/>
              <a:t>Training: .0454</a:t>
            </a:r>
          </a:p>
          <a:p>
            <a:pPr lvl="1"/>
            <a:r>
              <a:rPr lang="en-US" sz="1600" dirty="0"/>
              <a:t>Test: .1036</a:t>
            </a:r>
          </a:p>
          <a:p>
            <a:endParaRPr lang="en-US" dirty="0"/>
          </a:p>
        </p:txBody>
      </p:sp>
      <p:pic>
        <p:nvPicPr>
          <p:cNvPr id="4" name="Picture 3">
            <a:extLst>
              <a:ext uri="{FF2B5EF4-FFF2-40B4-BE49-F238E27FC236}">
                <a16:creationId xmlns:a16="http://schemas.microsoft.com/office/drawing/2014/main" id="{4CCE2B17-C66B-4A03-A63C-F0B2DDACC664}"/>
              </a:ext>
            </a:extLst>
          </p:cNvPr>
          <p:cNvPicPr>
            <a:picLocks noChangeAspect="1"/>
          </p:cNvPicPr>
          <p:nvPr/>
        </p:nvPicPr>
        <p:blipFill rotWithShape="1">
          <a:blip r:embed="rId3"/>
          <a:srcRect l="37836" t="82116" r="46195"/>
          <a:stretch/>
        </p:blipFill>
        <p:spPr>
          <a:xfrm>
            <a:off x="8931219" y="4562605"/>
            <a:ext cx="1667359" cy="1556013"/>
          </a:xfrm>
          <a:prstGeom prst="rect">
            <a:avLst/>
          </a:prstGeom>
        </p:spPr>
      </p:pic>
      <p:sp>
        <p:nvSpPr>
          <p:cNvPr id="5" name="Content Placeholder 2">
            <a:extLst>
              <a:ext uri="{FF2B5EF4-FFF2-40B4-BE49-F238E27FC236}">
                <a16:creationId xmlns:a16="http://schemas.microsoft.com/office/drawing/2014/main" id="{D9A464F3-D21B-4B8F-8651-40EF6D9DAAE5}"/>
              </a:ext>
            </a:extLst>
          </p:cNvPr>
          <p:cNvSpPr txBox="1">
            <a:spLocks/>
          </p:cNvSpPr>
          <p:nvPr/>
        </p:nvSpPr>
        <p:spPr>
          <a:xfrm>
            <a:off x="838200" y="5340612"/>
            <a:ext cx="9222996" cy="858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THOUGHTS: Is this right…</a:t>
            </a:r>
            <a:endParaRPr lang="en-US" sz="2000" baseline="30000" dirty="0"/>
          </a:p>
        </p:txBody>
      </p:sp>
    </p:spTree>
    <p:extLst>
      <p:ext uri="{BB962C8B-B14F-4D97-AF65-F5344CB8AC3E}">
        <p14:creationId xmlns:p14="http://schemas.microsoft.com/office/powerpoint/2010/main" val="162639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5380-4D6A-4775-B30E-AD4CA88996DA}"/>
              </a:ext>
            </a:extLst>
          </p:cNvPr>
          <p:cNvSpPr>
            <a:spLocks noGrp="1"/>
          </p:cNvSpPr>
          <p:nvPr>
            <p:ph type="title"/>
          </p:nvPr>
        </p:nvSpPr>
        <p:spPr/>
        <p:txBody>
          <a:bodyPr/>
          <a:lstStyle/>
          <a:p>
            <a:r>
              <a:rPr lang="en-US" dirty="0"/>
              <a:t>Journey Through The Woods</a:t>
            </a:r>
          </a:p>
        </p:txBody>
      </p:sp>
      <p:sp>
        <p:nvSpPr>
          <p:cNvPr id="3" name="Content Placeholder 2">
            <a:extLst>
              <a:ext uri="{FF2B5EF4-FFF2-40B4-BE49-F238E27FC236}">
                <a16:creationId xmlns:a16="http://schemas.microsoft.com/office/drawing/2014/main" id="{6FC291FB-4CE6-4C39-B577-A60F850CDF7F}"/>
              </a:ext>
            </a:extLst>
          </p:cNvPr>
          <p:cNvSpPr>
            <a:spLocks noGrp="1"/>
          </p:cNvSpPr>
          <p:nvPr>
            <p:ph idx="1"/>
          </p:nvPr>
        </p:nvSpPr>
        <p:spPr/>
        <p:txBody>
          <a:bodyPr/>
          <a:lstStyle/>
          <a:p>
            <a:pPr marL="514350" indent="-514350">
              <a:buFont typeface="+mj-lt"/>
              <a:buAutoNum type="arabicPeriod"/>
            </a:pPr>
            <a:r>
              <a:rPr lang="en-US" dirty="0"/>
              <a:t>Decision Tree</a:t>
            </a:r>
          </a:p>
          <a:p>
            <a:pPr marL="514350" indent="-514350">
              <a:buFont typeface="+mj-lt"/>
              <a:buAutoNum type="arabicPeriod"/>
            </a:pPr>
            <a:r>
              <a:rPr lang="en-US" dirty="0"/>
              <a:t>Tuned Decision Tree</a:t>
            </a:r>
          </a:p>
          <a:p>
            <a:pPr marL="514350" indent="-514350">
              <a:buFont typeface="+mj-lt"/>
              <a:buAutoNum type="arabicPeriod"/>
            </a:pPr>
            <a:r>
              <a:rPr lang="en-US" dirty="0"/>
              <a:t>Bagged Tree</a:t>
            </a:r>
          </a:p>
          <a:p>
            <a:pPr marL="514350" indent="-514350">
              <a:buFont typeface="+mj-lt"/>
              <a:buAutoNum type="arabicPeriod"/>
            </a:pPr>
            <a:r>
              <a:rPr lang="en-US" dirty="0"/>
              <a:t>Random Forest</a:t>
            </a:r>
          </a:p>
          <a:p>
            <a:pPr marL="514350" indent="-514350">
              <a:buFont typeface="+mj-lt"/>
              <a:buAutoNum type="arabicPeriod"/>
            </a:pPr>
            <a:r>
              <a:rPr lang="en-US" dirty="0"/>
              <a:t>Tuned Random Forest</a:t>
            </a:r>
          </a:p>
          <a:p>
            <a:pPr marL="514350" indent="-514350">
              <a:buFont typeface="+mj-lt"/>
              <a:buAutoNum type="arabicPeriod"/>
            </a:pPr>
            <a:r>
              <a:rPr lang="en-US" dirty="0"/>
              <a:t>Stochastic Gradient Boost</a:t>
            </a:r>
          </a:p>
          <a:p>
            <a:endParaRPr lang="en-US" dirty="0"/>
          </a:p>
        </p:txBody>
      </p:sp>
      <p:pic>
        <p:nvPicPr>
          <p:cNvPr id="4" name="Picture 3">
            <a:extLst>
              <a:ext uri="{FF2B5EF4-FFF2-40B4-BE49-F238E27FC236}">
                <a16:creationId xmlns:a16="http://schemas.microsoft.com/office/drawing/2014/main" id="{6BEA8B71-373B-4B6B-9CA2-9535357F5B90}"/>
              </a:ext>
            </a:extLst>
          </p:cNvPr>
          <p:cNvPicPr>
            <a:picLocks noChangeAspect="1"/>
          </p:cNvPicPr>
          <p:nvPr/>
        </p:nvPicPr>
        <p:blipFill>
          <a:blip r:embed="rId2"/>
          <a:stretch>
            <a:fillRect/>
          </a:stretch>
        </p:blipFill>
        <p:spPr>
          <a:xfrm>
            <a:off x="6314990" y="1825625"/>
            <a:ext cx="5133562" cy="3439487"/>
          </a:xfrm>
          <a:prstGeom prst="rect">
            <a:avLst/>
          </a:prstGeom>
        </p:spPr>
      </p:pic>
    </p:spTree>
    <p:extLst>
      <p:ext uri="{BB962C8B-B14F-4D97-AF65-F5344CB8AC3E}">
        <p14:creationId xmlns:p14="http://schemas.microsoft.com/office/powerpoint/2010/main" val="143170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5FCA-76B0-494C-B02A-7497852A41EB}"/>
              </a:ext>
            </a:extLst>
          </p:cNvPr>
          <p:cNvSpPr>
            <a:spLocks noGrp="1"/>
          </p:cNvSpPr>
          <p:nvPr>
            <p:ph type="title"/>
          </p:nvPr>
        </p:nvSpPr>
        <p:spPr/>
        <p:txBody>
          <a:bodyPr/>
          <a:lstStyle/>
          <a:p>
            <a:r>
              <a:rPr lang="en-US" dirty="0"/>
              <a:t>My Very First Decision Tree</a:t>
            </a:r>
          </a:p>
        </p:txBody>
      </p:sp>
      <p:sp>
        <p:nvSpPr>
          <p:cNvPr id="3" name="Content Placeholder 2">
            <a:extLst>
              <a:ext uri="{FF2B5EF4-FFF2-40B4-BE49-F238E27FC236}">
                <a16:creationId xmlns:a16="http://schemas.microsoft.com/office/drawing/2014/main" id="{9EC73638-2385-4A08-BAD1-84D676692E3B}"/>
              </a:ext>
            </a:extLst>
          </p:cNvPr>
          <p:cNvSpPr>
            <a:spLocks noGrp="1"/>
          </p:cNvSpPr>
          <p:nvPr>
            <p:ph idx="1"/>
          </p:nvPr>
        </p:nvSpPr>
        <p:spPr>
          <a:xfrm>
            <a:off x="838200" y="1825625"/>
            <a:ext cx="5453543" cy="4351338"/>
          </a:xfrm>
        </p:spPr>
        <p:txBody>
          <a:bodyPr>
            <a:normAutofit/>
          </a:bodyPr>
          <a:lstStyle/>
          <a:p>
            <a:r>
              <a:rPr lang="en-US" sz="2000" dirty="0"/>
              <a:t>Parameters:</a:t>
            </a:r>
          </a:p>
          <a:p>
            <a:pPr lvl="1"/>
            <a:r>
              <a:rPr lang="en-US" sz="1600" dirty="0"/>
              <a:t>Max Depth = 5</a:t>
            </a:r>
          </a:p>
          <a:p>
            <a:pPr lvl="1"/>
            <a:r>
              <a:rPr lang="en-US" sz="1600" dirty="0"/>
              <a:t>All else default</a:t>
            </a:r>
          </a:p>
          <a:p>
            <a:r>
              <a:rPr lang="en-US" sz="2000" dirty="0"/>
              <a:t>R</a:t>
            </a:r>
            <a:r>
              <a:rPr lang="en-US" sz="2000" baseline="30000" dirty="0"/>
              <a:t>2</a:t>
            </a:r>
          </a:p>
          <a:p>
            <a:pPr lvl="1"/>
            <a:r>
              <a:rPr lang="en-US" sz="1600" dirty="0"/>
              <a:t>Training: 84%</a:t>
            </a:r>
          </a:p>
          <a:p>
            <a:pPr lvl="1"/>
            <a:r>
              <a:rPr lang="en-US" sz="1600" dirty="0"/>
              <a:t>Test: 75%</a:t>
            </a:r>
          </a:p>
          <a:p>
            <a:r>
              <a:rPr lang="en-US" sz="2000" dirty="0"/>
              <a:t>RMSE</a:t>
            </a:r>
          </a:p>
          <a:p>
            <a:pPr lvl="1"/>
            <a:r>
              <a:rPr lang="en-US" sz="1600" dirty="0"/>
              <a:t>Training: .1582</a:t>
            </a:r>
          </a:p>
          <a:p>
            <a:pPr lvl="1"/>
            <a:r>
              <a:rPr lang="en-US" sz="1600" dirty="0"/>
              <a:t>Test: .1938</a:t>
            </a:r>
          </a:p>
        </p:txBody>
      </p:sp>
      <p:pic>
        <p:nvPicPr>
          <p:cNvPr id="6" name="Picture 5">
            <a:extLst>
              <a:ext uri="{FF2B5EF4-FFF2-40B4-BE49-F238E27FC236}">
                <a16:creationId xmlns:a16="http://schemas.microsoft.com/office/drawing/2014/main" id="{63043197-CE9E-445C-85AA-600771E93BBD}"/>
              </a:ext>
            </a:extLst>
          </p:cNvPr>
          <p:cNvPicPr>
            <a:picLocks noChangeAspect="1"/>
          </p:cNvPicPr>
          <p:nvPr/>
        </p:nvPicPr>
        <p:blipFill>
          <a:blip r:embed="rId2"/>
          <a:stretch>
            <a:fillRect/>
          </a:stretch>
        </p:blipFill>
        <p:spPr>
          <a:xfrm>
            <a:off x="7566870" y="1690688"/>
            <a:ext cx="3942315" cy="4486275"/>
          </a:xfrm>
          <a:prstGeom prst="rect">
            <a:avLst/>
          </a:prstGeom>
        </p:spPr>
      </p:pic>
    </p:spTree>
    <p:extLst>
      <p:ext uri="{BB962C8B-B14F-4D97-AF65-F5344CB8AC3E}">
        <p14:creationId xmlns:p14="http://schemas.microsoft.com/office/powerpoint/2010/main" val="174627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F9EF-9093-4DC8-9EA8-8A9381C014A9}"/>
              </a:ext>
            </a:extLst>
          </p:cNvPr>
          <p:cNvSpPr>
            <a:spLocks noGrp="1"/>
          </p:cNvSpPr>
          <p:nvPr>
            <p:ph type="title"/>
          </p:nvPr>
        </p:nvSpPr>
        <p:spPr/>
        <p:txBody>
          <a:bodyPr/>
          <a:lstStyle/>
          <a:p>
            <a:r>
              <a:rPr lang="en-US" dirty="0"/>
              <a:t>Tuned Decision Tree ( using </a:t>
            </a:r>
            <a:r>
              <a:rPr lang="en-US" dirty="0" err="1"/>
              <a:t>GridSearchCV</a:t>
            </a:r>
            <a:r>
              <a:rPr lang="en-US" dirty="0"/>
              <a:t>)</a:t>
            </a:r>
          </a:p>
        </p:txBody>
      </p:sp>
      <p:sp>
        <p:nvSpPr>
          <p:cNvPr id="3" name="Content Placeholder 2">
            <a:extLst>
              <a:ext uri="{FF2B5EF4-FFF2-40B4-BE49-F238E27FC236}">
                <a16:creationId xmlns:a16="http://schemas.microsoft.com/office/drawing/2014/main" id="{AC828E46-5962-4FB3-AE41-E65476C2DF5E}"/>
              </a:ext>
            </a:extLst>
          </p:cNvPr>
          <p:cNvSpPr>
            <a:spLocks noGrp="1"/>
          </p:cNvSpPr>
          <p:nvPr>
            <p:ph idx="1"/>
          </p:nvPr>
        </p:nvSpPr>
        <p:spPr>
          <a:xfrm>
            <a:off x="838200" y="1825625"/>
            <a:ext cx="4874703" cy="2964489"/>
          </a:xfrm>
        </p:spPr>
        <p:txBody>
          <a:bodyPr>
            <a:normAutofit/>
          </a:bodyPr>
          <a:lstStyle/>
          <a:p>
            <a:r>
              <a:rPr lang="en-US" sz="2000" dirty="0"/>
              <a:t>Best Parameters</a:t>
            </a:r>
          </a:p>
          <a:p>
            <a:pPr lvl="1"/>
            <a:r>
              <a:rPr lang="en-US" sz="1600" dirty="0"/>
              <a:t>Max Depth: 11</a:t>
            </a:r>
          </a:p>
          <a:p>
            <a:pPr lvl="1"/>
            <a:r>
              <a:rPr lang="en-US" sz="1600" dirty="0"/>
              <a:t>Min Samples Leaf: 8</a:t>
            </a:r>
          </a:p>
          <a:p>
            <a:r>
              <a:rPr lang="en-US" sz="2000" dirty="0"/>
              <a:t>R</a:t>
            </a:r>
            <a:r>
              <a:rPr lang="en-US" sz="2000" baseline="30000" dirty="0"/>
              <a:t>2</a:t>
            </a:r>
          </a:p>
          <a:p>
            <a:pPr lvl="1"/>
            <a:r>
              <a:rPr lang="en-US" sz="1600" dirty="0"/>
              <a:t>Training: 91%</a:t>
            </a:r>
          </a:p>
          <a:p>
            <a:pPr lvl="1"/>
            <a:r>
              <a:rPr lang="en-US" sz="1600" dirty="0"/>
              <a:t>Test: 77%</a:t>
            </a:r>
          </a:p>
          <a:p>
            <a:r>
              <a:rPr lang="en-US" sz="2000" dirty="0"/>
              <a:t>RMSE</a:t>
            </a:r>
          </a:p>
          <a:p>
            <a:pPr lvl="1"/>
            <a:r>
              <a:rPr lang="en-US" sz="1600" dirty="0"/>
              <a:t>Training: .1192</a:t>
            </a:r>
          </a:p>
          <a:p>
            <a:pPr lvl="1"/>
            <a:r>
              <a:rPr lang="en-US" sz="1600" dirty="0"/>
              <a:t>Test: .1854</a:t>
            </a:r>
          </a:p>
          <a:p>
            <a:endParaRPr lang="en-US" sz="2000" dirty="0"/>
          </a:p>
          <a:p>
            <a:endParaRPr lang="en-US" sz="2000" dirty="0"/>
          </a:p>
        </p:txBody>
      </p:sp>
      <p:pic>
        <p:nvPicPr>
          <p:cNvPr id="4" name="Picture 3">
            <a:extLst>
              <a:ext uri="{FF2B5EF4-FFF2-40B4-BE49-F238E27FC236}">
                <a16:creationId xmlns:a16="http://schemas.microsoft.com/office/drawing/2014/main" id="{D4AC7208-E2E6-449B-AA44-A8654FB6E046}"/>
              </a:ext>
            </a:extLst>
          </p:cNvPr>
          <p:cNvPicPr>
            <a:picLocks noChangeAspect="1"/>
          </p:cNvPicPr>
          <p:nvPr/>
        </p:nvPicPr>
        <p:blipFill>
          <a:blip r:embed="rId2"/>
          <a:stretch>
            <a:fillRect/>
          </a:stretch>
        </p:blipFill>
        <p:spPr>
          <a:xfrm>
            <a:off x="6479099" y="1825625"/>
            <a:ext cx="3697920" cy="3081600"/>
          </a:xfrm>
          <a:prstGeom prst="rect">
            <a:avLst/>
          </a:prstGeom>
        </p:spPr>
      </p:pic>
      <p:sp>
        <p:nvSpPr>
          <p:cNvPr id="5" name="Content Placeholder 2">
            <a:extLst>
              <a:ext uri="{FF2B5EF4-FFF2-40B4-BE49-F238E27FC236}">
                <a16:creationId xmlns:a16="http://schemas.microsoft.com/office/drawing/2014/main" id="{E53A9AFD-FF1F-4B43-94F1-7AF9B734F5B0}"/>
              </a:ext>
            </a:extLst>
          </p:cNvPr>
          <p:cNvSpPr txBox="1">
            <a:spLocks/>
          </p:cNvSpPr>
          <p:nvPr/>
        </p:nvSpPr>
        <p:spPr>
          <a:xfrm>
            <a:off x="838200" y="5340612"/>
            <a:ext cx="9222996" cy="858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THOUGHTS: We have only fit the tree on one set of observations. Lower the variance by fitting the tree on MULTIPLE sets of observations using a Bagged Decision Tree. </a:t>
            </a:r>
          </a:p>
        </p:txBody>
      </p:sp>
    </p:spTree>
    <p:extLst>
      <p:ext uri="{BB962C8B-B14F-4D97-AF65-F5344CB8AC3E}">
        <p14:creationId xmlns:p14="http://schemas.microsoft.com/office/powerpoint/2010/main" val="2139993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14FD-A9F2-424D-991B-D9BA18E538EE}"/>
              </a:ext>
            </a:extLst>
          </p:cNvPr>
          <p:cNvSpPr>
            <a:spLocks noGrp="1"/>
          </p:cNvSpPr>
          <p:nvPr>
            <p:ph type="title"/>
          </p:nvPr>
        </p:nvSpPr>
        <p:spPr/>
        <p:txBody>
          <a:bodyPr/>
          <a:lstStyle/>
          <a:p>
            <a:r>
              <a:rPr lang="en-US" dirty="0"/>
              <a:t>Bagged Tree</a:t>
            </a:r>
          </a:p>
        </p:txBody>
      </p:sp>
      <p:sp>
        <p:nvSpPr>
          <p:cNvPr id="3" name="Content Placeholder 2">
            <a:extLst>
              <a:ext uri="{FF2B5EF4-FFF2-40B4-BE49-F238E27FC236}">
                <a16:creationId xmlns:a16="http://schemas.microsoft.com/office/drawing/2014/main" id="{3BE76EA3-E471-457F-9F69-641B20CE66F9}"/>
              </a:ext>
            </a:extLst>
          </p:cNvPr>
          <p:cNvSpPr>
            <a:spLocks noGrp="1"/>
          </p:cNvSpPr>
          <p:nvPr>
            <p:ph idx="1"/>
          </p:nvPr>
        </p:nvSpPr>
        <p:spPr>
          <a:xfrm>
            <a:off x="838200" y="1825625"/>
            <a:ext cx="5327708" cy="3249714"/>
          </a:xfrm>
        </p:spPr>
        <p:txBody>
          <a:bodyPr/>
          <a:lstStyle/>
          <a:p>
            <a:r>
              <a:rPr lang="en-US" sz="2000" dirty="0"/>
              <a:t>Parameters</a:t>
            </a:r>
          </a:p>
          <a:p>
            <a:pPr lvl="1"/>
            <a:r>
              <a:rPr lang="en-US" sz="1600" dirty="0"/>
              <a:t>Trees: 500 </a:t>
            </a:r>
          </a:p>
          <a:p>
            <a:pPr lvl="1"/>
            <a:r>
              <a:rPr lang="en-US" sz="1600" dirty="0"/>
              <a:t>Max Samples: 783 (2/3rds of training set)</a:t>
            </a:r>
          </a:p>
          <a:p>
            <a:r>
              <a:rPr lang="en-US" sz="2000" dirty="0"/>
              <a:t>R</a:t>
            </a:r>
            <a:r>
              <a:rPr lang="en-US" sz="2000" baseline="30000" dirty="0"/>
              <a:t>2</a:t>
            </a:r>
          </a:p>
          <a:p>
            <a:pPr lvl="1"/>
            <a:r>
              <a:rPr lang="en-US" sz="1600" dirty="0"/>
              <a:t>Training: 97%</a:t>
            </a:r>
          </a:p>
          <a:p>
            <a:pPr lvl="1"/>
            <a:r>
              <a:rPr lang="en-US" sz="1600" dirty="0"/>
              <a:t>Test: 87%</a:t>
            </a:r>
          </a:p>
          <a:p>
            <a:r>
              <a:rPr lang="en-US" sz="2000" dirty="0"/>
              <a:t>RMSE</a:t>
            </a:r>
          </a:p>
          <a:p>
            <a:pPr lvl="1"/>
            <a:r>
              <a:rPr lang="en-US" sz="1600" dirty="0"/>
              <a:t>Training: .0745</a:t>
            </a:r>
          </a:p>
          <a:p>
            <a:pPr lvl="1"/>
            <a:r>
              <a:rPr lang="en-US" sz="1600" dirty="0"/>
              <a:t>Test: .1394</a:t>
            </a:r>
          </a:p>
          <a:p>
            <a:endParaRPr lang="en-US" dirty="0"/>
          </a:p>
        </p:txBody>
      </p:sp>
      <p:pic>
        <p:nvPicPr>
          <p:cNvPr id="4" name="Picture 3">
            <a:extLst>
              <a:ext uri="{FF2B5EF4-FFF2-40B4-BE49-F238E27FC236}">
                <a16:creationId xmlns:a16="http://schemas.microsoft.com/office/drawing/2014/main" id="{4DD6E933-B64E-4FF8-949E-E708E219215D}"/>
              </a:ext>
            </a:extLst>
          </p:cNvPr>
          <p:cNvPicPr>
            <a:picLocks noChangeAspect="1"/>
          </p:cNvPicPr>
          <p:nvPr/>
        </p:nvPicPr>
        <p:blipFill rotWithShape="1">
          <a:blip r:embed="rId2"/>
          <a:srcRect l="31342" r="-1"/>
          <a:stretch/>
        </p:blipFill>
        <p:spPr>
          <a:xfrm>
            <a:off x="7013196" y="968492"/>
            <a:ext cx="3246540" cy="3971983"/>
          </a:xfrm>
          <a:prstGeom prst="rect">
            <a:avLst/>
          </a:prstGeom>
        </p:spPr>
      </p:pic>
      <p:sp>
        <p:nvSpPr>
          <p:cNvPr id="5" name="Content Placeholder 2">
            <a:extLst>
              <a:ext uri="{FF2B5EF4-FFF2-40B4-BE49-F238E27FC236}">
                <a16:creationId xmlns:a16="http://schemas.microsoft.com/office/drawing/2014/main" id="{82C040E9-0E28-48FD-92E4-D24BF4223083}"/>
              </a:ext>
            </a:extLst>
          </p:cNvPr>
          <p:cNvSpPr txBox="1">
            <a:spLocks/>
          </p:cNvSpPr>
          <p:nvPr/>
        </p:nvSpPr>
        <p:spPr>
          <a:xfrm>
            <a:off x="838200" y="5340612"/>
            <a:ext cx="9222996" cy="85885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THOUGHTS: Training and Test scores were improved but trees are too correlated as we are using the same set of parameters. Take subset of predictors at each split to decorrelate the trees using Random Forest.</a:t>
            </a:r>
          </a:p>
        </p:txBody>
      </p:sp>
    </p:spTree>
    <p:extLst>
      <p:ext uri="{BB962C8B-B14F-4D97-AF65-F5344CB8AC3E}">
        <p14:creationId xmlns:p14="http://schemas.microsoft.com/office/powerpoint/2010/main" val="150879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CF55-42B2-43D5-BDF7-588BCF176369}"/>
              </a:ext>
            </a:extLst>
          </p:cNvPr>
          <p:cNvSpPr>
            <a:spLocks noGrp="1"/>
          </p:cNvSpPr>
          <p:nvPr>
            <p:ph type="title"/>
          </p:nvPr>
        </p:nvSpPr>
        <p:spPr/>
        <p:txBody>
          <a:bodyPr/>
          <a:lstStyle/>
          <a:p>
            <a:r>
              <a:rPr lang="en-US" dirty="0"/>
              <a:t>My Very First Random Forest</a:t>
            </a:r>
          </a:p>
        </p:txBody>
      </p:sp>
      <p:sp>
        <p:nvSpPr>
          <p:cNvPr id="3" name="Content Placeholder 2">
            <a:extLst>
              <a:ext uri="{FF2B5EF4-FFF2-40B4-BE49-F238E27FC236}">
                <a16:creationId xmlns:a16="http://schemas.microsoft.com/office/drawing/2014/main" id="{776F7041-413C-4BCA-81F9-365D83E05FE6}"/>
              </a:ext>
            </a:extLst>
          </p:cNvPr>
          <p:cNvSpPr>
            <a:spLocks noGrp="1"/>
          </p:cNvSpPr>
          <p:nvPr>
            <p:ph idx="1"/>
          </p:nvPr>
        </p:nvSpPr>
        <p:spPr>
          <a:xfrm>
            <a:off x="838200" y="1825625"/>
            <a:ext cx="5436765" cy="4351338"/>
          </a:xfrm>
        </p:spPr>
        <p:txBody>
          <a:bodyPr/>
          <a:lstStyle/>
          <a:p>
            <a:r>
              <a:rPr lang="en-US" sz="2000" dirty="0"/>
              <a:t>Parameters</a:t>
            </a:r>
          </a:p>
          <a:p>
            <a:pPr lvl="1"/>
            <a:r>
              <a:rPr lang="en-US" sz="1600" dirty="0"/>
              <a:t>Trees: 500</a:t>
            </a:r>
          </a:p>
          <a:p>
            <a:pPr lvl="1"/>
            <a:r>
              <a:rPr lang="en-US" sz="1600" dirty="0"/>
              <a:t>Max features: 17 (~ sqrt # of predictors)</a:t>
            </a:r>
          </a:p>
          <a:p>
            <a:r>
              <a:rPr lang="en-US" sz="2000" dirty="0"/>
              <a:t>R</a:t>
            </a:r>
            <a:r>
              <a:rPr lang="en-US" sz="2000" baseline="30000" dirty="0"/>
              <a:t>2</a:t>
            </a:r>
          </a:p>
          <a:p>
            <a:pPr lvl="1"/>
            <a:r>
              <a:rPr lang="en-US" sz="1600" dirty="0"/>
              <a:t>Training: 98%</a:t>
            </a:r>
          </a:p>
          <a:p>
            <a:pPr lvl="1"/>
            <a:r>
              <a:rPr lang="en-US" sz="1600" dirty="0"/>
              <a:t>Test: 87%</a:t>
            </a:r>
          </a:p>
          <a:p>
            <a:r>
              <a:rPr lang="en-US" sz="2000" dirty="0"/>
              <a:t>RMSE</a:t>
            </a:r>
          </a:p>
          <a:p>
            <a:pPr lvl="1"/>
            <a:r>
              <a:rPr lang="en-US" sz="1600" dirty="0"/>
              <a:t>Training: .0538</a:t>
            </a:r>
          </a:p>
          <a:p>
            <a:pPr lvl="1"/>
            <a:r>
              <a:rPr lang="en-US" sz="1600" dirty="0"/>
              <a:t>Test: .1397</a:t>
            </a:r>
          </a:p>
          <a:p>
            <a:endParaRPr lang="en-US" dirty="0"/>
          </a:p>
        </p:txBody>
      </p:sp>
      <p:pic>
        <p:nvPicPr>
          <p:cNvPr id="4" name="Picture 3">
            <a:extLst>
              <a:ext uri="{FF2B5EF4-FFF2-40B4-BE49-F238E27FC236}">
                <a16:creationId xmlns:a16="http://schemas.microsoft.com/office/drawing/2014/main" id="{D2DE96E7-4A28-46C9-A6A4-535096F7E645}"/>
              </a:ext>
            </a:extLst>
          </p:cNvPr>
          <p:cNvPicPr>
            <a:picLocks noChangeAspect="1"/>
          </p:cNvPicPr>
          <p:nvPr/>
        </p:nvPicPr>
        <p:blipFill>
          <a:blip r:embed="rId2"/>
          <a:stretch>
            <a:fillRect/>
          </a:stretch>
        </p:blipFill>
        <p:spPr>
          <a:xfrm>
            <a:off x="6274965" y="1608055"/>
            <a:ext cx="4496500" cy="3351667"/>
          </a:xfrm>
          <a:prstGeom prst="rect">
            <a:avLst/>
          </a:prstGeom>
        </p:spPr>
      </p:pic>
      <p:sp>
        <p:nvSpPr>
          <p:cNvPr id="5" name="Content Placeholder 2">
            <a:extLst>
              <a:ext uri="{FF2B5EF4-FFF2-40B4-BE49-F238E27FC236}">
                <a16:creationId xmlns:a16="http://schemas.microsoft.com/office/drawing/2014/main" id="{8FBA144D-5088-494F-9C0D-8510E5C3FF66}"/>
              </a:ext>
            </a:extLst>
          </p:cNvPr>
          <p:cNvSpPr txBox="1">
            <a:spLocks/>
          </p:cNvSpPr>
          <p:nvPr/>
        </p:nvSpPr>
        <p:spPr>
          <a:xfrm>
            <a:off x="838200" y="5340612"/>
            <a:ext cx="9222996" cy="85885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THOUGHTS: Things barely changed (slight improvement) in the results between the Bagged Tree and the Random Forest model. But what DID change were the importance to each predictor.</a:t>
            </a:r>
          </a:p>
        </p:txBody>
      </p:sp>
    </p:spTree>
    <p:extLst>
      <p:ext uri="{BB962C8B-B14F-4D97-AF65-F5344CB8AC3E}">
        <p14:creationId xmlns:p14="http://schemas.microsoft.com/office/powerpoint/2010/main" val="414951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BDDD-97CB-489F-880C-A0DE0CD19F45}"/>
              </a:ext>
            </a:extLst>
          </p:cNvPr>
          <p:cNvSpPr>
            <a:spLocks noGrp="1"/>
          </p:cNvSpPr>
          <p:nvPr>
            <p:ph type="title"/>
          </p:nvPr>
        </p:nvSpPr>
        <p:spPr/>
        <p:txBody>
          <a:bodyPr/>
          <a:lstStyle/>
          <a:p>
            <a:r>
              <a:rPr lang="en-US" dirty="0"/>
              <a:t>Top 10 Variable Importance Comparison</a:t>
            </a:r>
          </a:p>
        </p:txBody>
      </p:sp>
      <p:sp>
        <p:nvSpPr>
          <p:cNvPr id="3" name="Text Placeholder 2">
            <a:extLst>
              <a:ext uri="{FF2B5EF4-FFF2-40B4-BE49-F238E27FC236}">
                <a16:creationId xmlns:a16="http://schemas.microsoft.com/office/drawing/2014/main" id="{92D062F4-181C-4755-BEF6-57DFA4532A43}"/>
              </a:ext>
            </a:extLst>
          </p:cNvPr>
          <p:cNvSpPr>
            <a:spLocks noGrp="1"/>
          </p:cNvSpPr>
          <p:nvPr>
            <p:ph type="body" idx="1"/>
          </p:nvPr>
        </p:nvSpPr>
        <p:spPr/>
        <p:txBody>
          <a:bodyPr/>
          <a:lstStyle/>
          <a:p>
            <a:r>
              <a:rPr lang="en-US" dirty="0"/>
              <a:t>Correlated Trees (Bagged Tree)</a:t>
            </a:r>
          </a:p>
        </p:txBody>
      </p:sp>
      <p:pic>
        <p:nvPicPr>
          <p:cNvPr id="7" name="Content Placeholder 6">
            <a:extLst>
              <a:ext uri="{FF2B5EF4-FFF2-40B4-BE49-F238E27FC236}">
                <a16:creationId xmlns:a16="http://schemas.microsoft.com/office/drawing/2014/main" id="{1055C9A4-A56B-4EE4-8355-0872057299EC}"/>
              </a:ext>
            </a:extLst>
          </p:cNvPr>
          <p:cNvPicPr>
            <a:picLocks noGrp="1" noChangeAspect="1"/>
          </p:cNvPicPr>
          <p:nvPr>
            <p:ph sz="half" idx="2"/>
          </p:nvPr>
        </p:nvPicPr>
        <p:blipFill>
          <a:blip r:embed="rId2"/>
          <a:stretch>
            <a:fillRect/>
          </a:stretch>
        </p:blipFill>
        <p:spPr>
          <a:xfrm>
            <a:off x="839788" y="2796200"/>
            <a:ext cx="4922417" cy="2757415"/>
          </a:xfrm>
          <a:prstGeom prst="rect">
            <a:avLst/>
          </a:prstGeom>
        </p:spPr>
      </p:pic>
      <p:sp>
        <p:nvSpPr>
          <p:cNvPr id="5" name="Text Placeholder 4">
            <a:extLst>
              <a:ext uri="{FF2B5EF4-FFF2-40B4-BE49-F238E27FC236}">
                <a16:creationId xmlns:a16="http://schemas.microsoft.com/office/drawing/2014/main" id="{A0F8E968-2600-4CC6-99AB-6E213573BD1B}"/>
              </a:ext>
            </a:extLst>
          </p:cNvPr>
          <p:cNvSpPr>
            <a:spLocks noGrp="1"/>
          </p:cNvSpPr>
          <p:nvPr>
            <p:ph type="body" sz="quarter" idx="3"/>
          </p:nvPr>
        </p:nvSpPr>
        <p:spPr/>
        <p:txBody>
          <a:bodyPr/>
          <a:lstStyle/>
          <a:p>
            <a:r>
              <a:rPr lang="en-US" dirty="0"/>
              <a:t>Non Correlated Trees (Random Forest)</a:t>
            </a:r>
          </a:p>
        </p:txBody>
      </p:sp>
      <p:pic>
        <p:nvPicPr>
          <p:cNvPr id="8" name="Picture 7">
            <a:extLst>
              <a:ext uri="{FF2B5EF4-FFF2-40B4-BE49-F238E27FC236}">
                <a16:creationId xmlns:a16="http://schemas.microsoft.com/office/drawing/2014/main" id="{5E74B1EE-F066-48EA-9627-3DDDAABD54ED}"/>
              </a:ext>
            </a:extLst>
          </p:cNvPr>
          <p:cNvPicPr>
            <a:picLocks noChangeAspect="1"/>
          </p:cNvPicPr>
          <p:nvPr/>
        </p:nvPicPr>
        <p:blipFill>
          <a:blip r:embed="rId3"/>
          <a:stretch>
            <a:fillRect/>
          </a:stretch>
        </p:blipFill>
        <p:spPr>
          <a:xfrm>
            <a:off x="6415480" y="2796200"/>
            <a:ext cx="4825476" cy="2832813"/>
          </a:xfrm>
          <a:prstGeom prst="rect">
            <a:avLst/>
          </a:prstGeom>
        </p:spPr>
      </p:pic>
    </p:spTree>
    <p:extLst>
      <p:ext uri="{BB962C8B-B14F-4D97-AF65-F5344CB8AC3E}">
        <p14:creationId xmlns:p14="http://schemas.microsoft.com/office/powerpoint/2010/main" val="125086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10BF-2F18-45FE-B8A0-37BD6C9D83D6}"/>
              </a:ext>
            </a:extLst>
          </p:cNvPr>
          <p:cNvSpPr>
            <a:spLocks noGrp="1"/>
          </p:cNvSpPr>
          <p:nvPr>
            <p:ph type="title"/>
          </p:nvPr>
        </p:nvSpPr>
        <p:spPr/>
        <p:txBody>
          <a:bodyPr/>
          <a:lstStyle/>
          <a:p>
            <a:r>
              <a:rPr lang="en-US" dirty="0"/>
              <a:t>Tuned Random Forest (with </a:t>
            </a:r>
            <a:r>
              <a:rPr lang="en-US" dirty="0" err="1"/>
              <a:t>GridSearchCV</a:t>
            </a:r>
            <a:r>
              <a:rPr lang="en-US" dirty="0"/>
              <a:t>)</a:t>
            </a:r>
          </a:p>
        </p:txBody>
      </p:sp>
      <p:sp>
        <p:nvSpPr>
          <p:cNvPr id="3" name="Content Placeholder 2">
            <a:extLst>
              <a:ext uri="{FF2B5EF4-FFF2-40B4-BE49-F238E27FC236}">
                <a16:creationId xmlns:a16="http://schemas.microsoft.com/office/drawing/2014/main" id="{DD905849-336E-4F8F-9FE1-D3E34C32A415}"/>
              </a:ext>
            </a:extLst>
          </p:cNvPr>
          <p:cNvSpPr>
            <a:spLocks noGrp="1"/>
          </p:cNvSpPr>
          <p:nvPr>
            <p:ph idx="1"/>
          </p:nvPr>
        </p:nvSpPr>
        <p:spPr>
          <a:xfrm>
            <a:off x="838200" y="1825625"/>
            <a:ext cx="5352875" cy="3207769"/>
          </a:xfrm>
        </p:spPr>
        <p:txBody>
          <a:bodyPr/>
          <a:lstStyle/>
          <a:p>
            <a:r>
              <a:rPr lang="en-US" sz="2000" dirty="0"/>
              <a:t>Best Parameters</a:t>
            </a:r>
          </a:p>
          <a:p>
            <a:pPr lvl="1"/>
            <a:r>
              <a:rPr lang="en-US" sz="1600" dirty="0"/>
              <a:t>Max Features: 500</a:t>
            </a:r>
          </a:p>
          <a:p>
            <a:pPr lvl="1"/>
            <a:r>
              <a:rPr lang="en-US" sz="1600" dirty="0"/>
              <a:t>Max Features: 36</a:t>
            </a:r>
          </a:p>
          <a:p>
            <a:r>
              <a:rPr lang="en-US" sz="2000" dirty="0"/>
              <a:t>R</a:t>
            </a:r>
            <a:r>
              <a:rPr lang="en-US" sz="2000" baseline="30000" dirty="0"/>
              <a:t>2</a:t>
            </a:r>
          </a:p>
          <a:p>
            <a:pPr lvl="1"/>
            <a:r>
              <a:rPr lang="en-US" sz="1600" dirty="0"/>
              <a:t>Training: 98%</a:t>
            </a:r>
          </a:p>
          <a:p>
            <a:pPr lvl="1"/>
            <a:r>
              <a:rPr lang="en-US" sz="1600" dirty="0"/>
              <a:t>Test: 88%</a:t>
            </a:r>
          </a:p>
          <a:p>
            <a:r>
              <a:rPr lang="en-US" sz="2000" dirty="0"/>
              <a:t>RMSE</a:t>
            </a:r>
          </a:p>
          <a:p>
            <a:pPr lvl="1"/>
            <a:r>
              <a:rPr lang="en-US" sz="1600" dirty="0"/>
              <a:t>Training: .0526</a:t>
            </a:r>
          </a:p>
          <a:p>
            <a:pPr lvl="1"/>
            <a:r>
              <a:rPr lang="en-US" sz="1600" dirty="0"/>
              <a:t>Test: .1361</a:t>
            </a:r>
          </a:p>
        </p:txBody>
      </p:sp>
      <p:pic>
        <p:nvPicPr>
          <p:cNvPr id="4" name="Picture 3">
            <a:extLst>
              <a:ext uri="{FF2B5EF4-FFF2-40B4-BE49-F238E27FC236}">
                <a16:creationId xmlns:a16="http://schemas.microsoft.com/office/drawing/2014/main" id="{4F233AF7-A554-4C99-ACCD-24567332999B}"/>
              </a:ext>
            </a:extLst>
          </p:cNvPr>
          <p:cNvPicPr>
            <a:picLocks noChangeAspect="1"/>
          </p:cNvPicPr>
          <p:nvPr/>
        </p:nvPicPr>
        <p:blipFill>
          <a:blip r:embed="rId2"/>
          <a:stretch>
            <a:fillRect/>
          </a:stretch>
        </p:blipFill>
        <p:spPr>
          <a:xfrm>
            <a:off x="5894664" y="1537952"/>
            <a:ext cx="5011024" cy="3735191"/>
          </a:xfrm>
          <a:prstGeom prst="rect">
            <a:avLst/>
          </a:prstGeom>
        </p:spPr>
      </p:pic>
      <p:pic>
        <p:nvPicPr>
          <p:cNvPr id="5" name="Picture 4">
            <a:extLst>
              <a:ext uri="{FF2B5EF4-FFF2-40B4-BE49-F238E27FC236}">
                <a16:creationId xmlns:a16="http://schemas.microsoft.com/office/drawing/2014/main" id="{3510B83D-9879-46EB-B852-AF96B44AEBA8}"/>
              </a:ext>
            </a:extLst>
          </p:cNvPr>
          <p:cNvPicPr>
            <a:picLocks noChangeAspect="1"/>
          </p:cNvPicPr>
          <p:nvPr/>
        </p:nvPicPr>
        <p:blipFill>
          <a:blip r:embed="rId3"/>
          <a:stretch>
            <a:fillRect/>
          </a:stretch>
        </p:blipFill>
        <p:spPr>
          <a:xfrm>
            <a:off x="5928220" y="4187938"/>
            <a:ext cx="1239307" cy="1032756"/>
          </a:xfrm>
          <a:prstGeom prst="rect">
            <a:avLst/>
          </a:prstGeom>
        </p:spPr>
      </p:pic>
      <p:pic>
        <p:nvPicPr>
          <p:cNvPr id="6" name="Picture 5">
            <a:extLst>
              <a:ext uri="{FF2B5EF4-FFF2-40B4-BE49-F238E27FC236}">
                <a16:creationId xmlns:a16="http://schemas.microsoft.com/office/drawing/2014/main" id="{85645CFE-3AAE-4C71-8BE2-69C67EAE22BF}"/>
              </a:ext>
            </a:extLst>
          </p:cNvPr>
          <p:cNvPicPr>
            <a:picLocks noChangeAspect="1"/>
          </p:cNvPicPr>
          <p:nvPr/>
        </p:nvPicPr>
        <p:blipFill>
          <a:blip r:embed="rId3"/>
          <a:stretch>
            <a:fillRect/>
          </a:stretch>
        </p:blipFill>
        <p:spPr>
          <a:xfrm>
            <a:off x="9492027" y="3571382"/>
            <a:ext cx="1330614" cy="1108845"/>
          </a:xfrm>
          <a:prstGeom prst="rect">
            <a:avLst/>
          </a:prstGeom>
        </p:spPr>
      </p:pic>
      <p:pic>
        <p:nvPicPr>
          <p:cNvPr id="7" name="Picture 6">
            <a:extLst>
              <a:ext uri="{FF2B5EF4-FFF2-40B4-BE49-F238E27FC236}">
                <a16:creationId xmlns:a16="http://schemas.microsoft.com/office/drawing/2014/main" id="{F0F8CFD0-E1F6-4C80-BFEA-4A6ED76E3922}"/>
              </a:ext>
            </a:extLst>
          </p:cNvPr>
          <p:cNvPicPr>
            <a:picLocks noChangeAspect="1"/>
          </p:cNvPicPr>
          <p:nvPr/>
        </p:nvPicPr>
        <p:blipFill>
          <a:blip r:embed="rId3"/>
          <a:stretch>
            <a:fillRect/>
          </a:stretch>
        </p:blipFill>
        <p:spPr>
          <a:xfrm>
            <a:off x="6085781" y="1695205"/>
            <a:ext cx="1239307" cy="1032756"/>
          </a:xfrm>
          <a:prstGeom prst="rect">
            <a:avLst/>
          </a:prstGeom>
        </p:spPr>
      </p:pic>
      <p:pic>
        <p:nvPicPr>
          <p:cNvPr id="8" name="Picture 7">
            <a:extLst>
              <a:ext uri="{FF2B5EF4-FFF2-40B4-BE49-F238E27FC236}">
                <a16:creationId xmlns:a16="http://schemas.microsoft.com/office/drawing/2014/main" id="{3C5DD31E-B52B-4A1D-9373-1C6A9B057960}"/>
              </a:ext>
            </a:extLst>
          </p:cNvPr>
          <p:cNvPicPr>
            <a:picLocks noChangeAspect="1"/>
          </p:cNvPicPr>
          <p:nvPr/>
        </p:nvPicPr>
        <p:blipFill>
          <a:blip r:embed="rId3"/>
          <a:stretch>
            <a:fillRect/>
          </a:stretch>
        </p:blipFill>
        <p:spPr>
          <a:xfrm>
            <a:off x="9033155" y="1869622"/>
            <a:ext cx="1330614" cy="1108844"/>
          </a:xfrm>
          <a:prstGeom prst="rect">
            <a:avLst/>
          </a:prstGeom>
        </p:spPr>
      </p:pic>
      <p:pic>
        <p:nvPicPr>
          <p:cNvPr id="9" name="Picture 8">
            <a:extLst>
              <a:ext uri="{FF2B5EF4-FFF2-40B4-BE49-F238E27FC236}">
                <a16:creationId xmlns:a16="http://schemas.microsoft.com/office/drawing/2014/main" id="{6A2DF326-A88D-4DA8-95C5-90FCFE11D1B8}"/>
              </a:ext>
            </a:extLst>
          </p:cNvPr>
          <p:cNvPicPr>
            <a:picLocks noChangeAspect="1"/>
          </p:cNvPicPr>
          <p:nvPr/>
        </p:nvPicPr>
        <p:blipFill>
          <a:blip r:embed="rId3"/>
          <a:stretch>
            <a:fillRect/>
          </a:stretch>
        </p:blipFill>
        <p:spPr>
          <a:xfrm>
            <a:off x="6865833" y="3103531"/>
            <a:ext cx="1011901" cy="843251"/>
          </a:xfrm>
          <a:prstGeom prst="rect">
            <a:avLst/>
          </a:prstGeom>
        </p:spPr>
      </p:pic>
      <p:sp>
        <p:nvSpPr>
          <p:cNvPr id="10" name="Content Placeholder 2">
            <a:extLst>
              <a:ext uri="{FF2B5EF4-FFF2-40B4-BE49-F238E27FC236}">
                <a16:creationId xmlns:a16="http://schemas.microsoft.com/office/drawing/2014/main" id="{FA9E3FB7-F65C-4387-A7F5-B6C058857968}"/>
              </a:ext>
            </a:extLst>
          </p:cNvPr>
          <p:cNvSpPr txBox="1">
            <a:spLocks/>
          </p:cNvSpPr>
          <p:nvPr/>
        </p:nvSpPr>
        <p:spPr>
          <a:xfrm>
            <a:off x="838200" y="5340612"/>
            <a:ext cx="9222996" cy="858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THOUGHTS: Again, not much changed for the Training and Test R</a:t>
            </a:r>
            <a:r>
              <a:rPr lang="en-US" sz="2000" baseline="30000" dirty="0"/>
              <a:t>2 </a:t>
            </a:r>
            <a:r>
              <a:rPr lang="en-US" sz="2000" dirty="0"/>
              <a:t>. What’s going on?</a:t>
            </a:r>
            <a:endParaRPr lang="en-US" sz="2000" baseline="30000" dirty="0"/>
          </a:p>
        </p:txBody>
      </p:sp>
    </p:spTree>
    <p:extLst>
      <p:ext uri="{BB962C8B-B14F-4D97-AF65-F5344CB8AC3E}">
        <p14:creationId xmlns:p14="http://schemas.microsoft.com/office/powerpoint/2010/main" val="378318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6BE9-6C17-4897-9D97-E942C4BACE8E}"/>
              </a:ext>
            </a:extLst>
          </p:cNvPr>
          <p:cNvSpPr>
            <a:spLocks noGrp="1"/>
          </p:cNvSpPr>
          <p:nvPr>
            <p:ph type="title"/>
          </p:nvPr>
        </p:nvSpPr>
        <p:spPr/>
        <p:txBody>
          <a:bodyPr/>
          <a:lstStyle/>
          <a:p>
            <a:r>
              <a:rPr lang="en-US" dirty="0"/>
              <a:t>Stochastic Gradient Boosting</a:t>
            </a:r>
          </a:p>
        </p:txBody>
      </p:sp>
      <p:sp>
        <p:nvSpPr>
          <p:cNvPr id="3" name="Content Placeholder 2">
            <a:extLst>
              <a:ext uri="{FF2B5EF4-FFF2-40B4-BE49-F238E27FC236}">
                <a16:creationId xmlns:a16="http://schemas.microsoft.com/office/drawing/2014/main" id="{2A04DB55-EDC7-4FA2-90CF-E5F236F69ACE}"/>
              </a:ext>
            </a:extLst>
          </p:cNvPr>
          <p:cNvSpPr>
            <a:spLocks noGrp="1"/>
          </p:cNvSpPr>
          <p:nvPr>
            <p:ph idx="1"/>
          </p:nvPr>
        </p:nvSpPr>
        <p:spPr>
          <a:xfrm>
            <a:off x="838200" y="1825625"/>
            <a:ext cx="5495488" cy="3367159"/>
          </a:xfrm>
        </p:spPr>
        <p:txBody>
          <a:bodyPr/>
          <a:lstStyle/>
          <a:p>
            <a:r>
              <a:rPr lang="en-US" sz="2000" dirty="0"/>
              <a:t>Parameters</a:t>
            </a:r>
          </a:p>
          <a:p>
            <a:pPr lvl="1"/>
            <a:r>
              <a:rPr lang="en-US" sz="1600" dirty="0"/>
              <a:t>Learning Rate: 0.1</a:t>
            </a:r>
          </a:p>
          <a:p>
            <a:pPr lvl="1"/>
            <a:r>
              <a:rPr lang="en-US" sz="1600" dirty="0"/>
              <a:t>Subsample = 2/3</a:t>
            </a:r>
          </a:p>
          <a:p>
            <a:r>
              <a:rPr lang="en-US" sz="2000" dirty="0"/>
              <a:t>R</a:t>
            </a:r>
            <a:r>
              <a:rPr lang="en-US" sz="2000" baseline="30000" dirty="0"/>
              <a:t>2</a:t>
            </a:r>
          </a:p>
          <a:p>
            <a:pPr lvl="1"/>
            <a:r>
              <a:rPr lang="en-US" sz="1600" dirty="0"/>
              <a:t>Training: 96%</a:t>
            </a:r>
          </a:p>
          <a:p>
            <a:pPr lvl="1"/>
            <a:r>
              <a:rPr lang="en-US" sz="1600" dirty="0"/>
              <a:t>Test: 92%</a:t>
            </a:r>
          </a:p>
          <a:p>
            <a:r>
              <a:rPr lang="en-US" sz="2000" dirty="0"/>
              <a:t>RMSE</a:t>
            </a:r>
          </a:p>
          <a:p>
            <a:pPr lvl="1"/>
            <a:r>
              <a:rPr lang="en-US" sz="1600" dirty="0"/>
              <a:t>Training: .0835</a:t>
            </a:r>
          </a:p>
          <a:p>
            <a:pPr lvl="1"/>
            <a:r>
              <a:rPr lang="en-US" sz="1600" dirty="0"/>
              <a:t>Test: .1125</a:t>
            </a:r>
          </a:p>
          <a:p>
            <a:endParaRPr lang="en-US" dirty="0"/>
          </a:p>
        </p:txBody>
      </p:sp>
      <p:pic>
        <p:nvPicPr>
          <p:cNvPr id="4" name="Picture 3">
            <a:extLst>
              <a:ext uri="{FF2B5EF4-FFF2-40B4-BE49-F238E27FC236}">
                <a16:creationId xmlns:a16="http://schemas.microsoft.com/office/drawing/2014/main" id="{4CCE2B17-C66B-4A03-A63C-F0B2DDACC664}"/>
              </a:ext>
            </a:extLst>
          </p:cNvPr>
          <p:cNvPicPr>
            <a:picLocks noChangeAspect="1"/>
          </p:cNvPicPr>
          <p:nvPr/>
        </p:nvPicPr>
        <p:blipFill>
          <a:blip r:embed="rId2"/>
          <a:stretch>
            <a:fillRect/>
          </a:stretch>
        </p:blipFill>
        <p:spPr>
          <a:xfrm>
            <a:off x="7309781" y="1921755"/>
            <a:ext cx="3617387" cy="3014489"/>
          </a:xfrm>
          <a:prstGeom prst="rect">
            <a:avLst/>
          </a:prstGeom>
        </p:spPr>
      </p:pic>
      <p:sp>
        <p:nvSpPr>
          <p:cNvPr id="5" name="Content Placeholder 2">
            <a:extLst>
              <a:ext uri="{FF2B5EF4-FFF2-40B4-BE49-F238E27FC236}">
                <a16:creationId xmlns:a16="http://schemas.microsoft.com/office/drawing/2014/main" id="{D9A464F3-D21B-4B8F-8651-40EF6D9DAAE5}"/>
              </a:ext>
            </a:extLst>
          </p:cNvPr>
          <p:cNvSpPr txBox="1">
            <a:spLocks/>
          </p:cNvSpPr>
          <p:nvPr/>
        </p:nvSpPr>
        <p:spPr>
          <a:xfrm>
            <a:off x="838200" y="5340612"/>
            <a:ext cx="9222996" cy="858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THOUGHTS: Woah! Major improvements to the test scores and RMSE.</a:t>
            </a:r>
            <a:endParaRPr lang="en-US" sz="2000" baseline="30000" dirty="0"/>
          </a:p>
        </p:txBody>
      </p:sp>
    </p:spTree>
    <p:extLst>
      <p:ext uri="{BB962C8B-B14F-4D97-AF65-F5344CB8AC3E}">
        <p14:creationId xmlns:p14="http://schemas.microsoft.com/office/powerpoint/2010/main" val="3461019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421</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Tree Based Models</vt:lpstr>
      <vt:lpstr>Journey Through The Woods</vt:lpstr>
      <vt:lpstr>My Very First Decision Tree</vt:lpstr>
      <vt:lpstr>Tuned Decision Tree ( using GridSearchCV)</vt:lpstr>
      <vt:lpstr>Bagged Tree</vt:lpstr>
      <vt:lpstr>My Very First Random Forest</vt:lpstr>
      <vt:lpstr>Top 10 Variable Importance Comparison</vt:lpstr>
      <vt:lpstr>Tuned Random Forest (with GridSearchCV)</vt:lpstr>
      <vt:lpstr>Stochastic Gradient Boosting</vt:lpstr>
      <vt:lpstr>Tuned Stochastic Gradient Boosting (using GridSearchCV)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Based Models</dc:title>
  <dc:creator>Kenny</dc:creator>
  <cp:lastModifiedBy>Kenny</cp:lastModifiedBy>
  <cp:revision>6</cp:revision>
  <dcterms:created xsi:type="dcterms:W3CDTF">2018-03-09T04:47:33Z</dcterms:created>
  <dcterms:modified xsi:type="dcterms:W3CDTF">2018-03-09T05:32:15Z</dcterms:modified>
</cp:coreProperties>
</file>