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dvent Pro SemiBold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Share Tec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hareTech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7ef6c618e0_7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7ef6c618e0_7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7ef6c618e0_7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7ef6c618e0_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7ef6c618e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7ef6c618e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7ef6c618e0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7ef6c618e0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7ef6c618e0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7ef6c618e0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3365663" y="2620825"/>
            <a:ext cx="25452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Laura Martinez Cardona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Juan Marin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Luisa Correa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Rafael Figueredo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Alejandro Pacheco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Ignacio Neves</a:t>
            </a:r>
            <a:endParaRPr sz="1200"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47581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2"/>
                </a:solidFill>
              </a:rPr>
              <a:t>SCIENCE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6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 txBox="1"/>
          <p:nvPr>
            <p:ph type="ctrTitle"/>
          </p:nvPr>
        </p:nvSpPr>
        <p:spPr>
          <a:xfrm>
            <a:off x="1452575" y="271550"/>
            <a:ext cx="5827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REDUCCIÓN DE DIMENSIONALIDAD</a:t>
            </a:r>
            <a:endParaRPr/>
          </a:p>
        </p:txBody>
      </p:sp>
      <p:sp>
        <p:nvSpPr>
          <p:cNvPr id="713" name="Google Shape;713;p32"/>
          <p:cNvSpPr txBox="1"/>
          <p:nvPr>
            <p:ph idx="4294967295" type="ctrTitle"/>
          </p:nvPr>
        </p:nvSpPr>
        <p:spPr>
          <a:xfrm>
            <a:off x="4659900" y="1284050"/>
            <a:ext cx="17160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ELIMINACIÓN DE COLUMNAS</a:t>
            </a:r>
            <a:endParaRPr sz="1800"/>
          </a:p>
        </p:txBody>
      </p:sp>
      <p:pic>
        <p:nvPicPr>
          <p:cNvPr id="714" name="Google Shape;714;p32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14850" t="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2"/>
          <p:cNvSpPr txBox="1"/>
          <p:nvPr>
            <p:ph idx="4294967295" type="subTitle"/>
          </p:nvPr>
        </p:nvSpPr>
        <p:spPr>
          <a:xfrm>
            <a:off x="4321050" y="1991375"/>
            <a:ext cx="25092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Bajo el criterio de cantidad de datos faltantes y su importancia en el modelo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Unnames: 0, operation, place_with_parent_names, properati_url, description, title, image_thumbnail, country_name, floor, expenses…</a:t>
            </a:r>
            <a:endParaRPr sz="1200"/>
          </a:p>
        </p:txBody>
      </p:sp>
      <p:sp>
        <p:nvSpPr>
          <p:cNvPr id="716" name="Google Shape;716;p32"/>
          <p:cNvSpPr/>
          <p:nvPr/>
        </p:nvSpPr>
        <p:spPr>
          <a:xfrm>
            <a:off x="5439938" y="1080948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 txBox="1"/>
          <p:nvPr>
            <p:ph idx="4294967295" type="subTitle"/>
          </p:nvPr>
        </p:nvSpPr>
        <p:spPr>
          <a:xfrm>
            <a:off x="6942725" y="2130450"/>
            <a:ext cx="2201400" cy="1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 base a la correlación de variables cuantitativas.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Price, currency, price_aprox_usd, price_aprox_local_currency</a:t>
            </a:r>
            <a:endParaRPr sz="1200"/>
          </a:p>
        </p:txBody>
      </p:sp>
      <p:sp>
        <p:nvSpPr>
          <p:cNvPr id="718" name="Google Shape;718;p32"/>
          <p:cNvSpPr/>
          <p:nvPr/>
        </p:nvSpPr>
        <p:spPr>
          <a:xfrm>
            <a:off x="8041938" y="1747426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32"/>
          <p:cNvCxnSpPr/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32"/>
          <p:cNvSpPr/>
          <p:nvPr/>
        </p:nvSpPr>
        <p:spPr>
          <a:xfrm>
            <a:off x="113377" y="252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32"/>
          <p:cNvGrpSpPr/>
          <p:nvPr/>
        </p:nvGrpSpPr>
        <p:grpSpPr>
          <a:xfrm>
            <a:off x="246108" y="147160"/>
            <a:ext cx="577210" cy="580282"/>
            <a:chOff x="3095745" y="3805393"/>
            <a:chExt cx="352840" cy="354717"/>
          </a:xfrm>
        </p:grpSpPr>
        <p:sp>
          <p:nvSpPr>
            <p:cNvPr id="722" name="Google Shape;722;p3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2" name="Google Shape;732;p33"/>
          <p:cNvCxnSpPr/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33"/>
          <p:cNvSpPr txBox="1"/>
          <p:nvPr>
            <p:ph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DEFINICIÓN DE NUEVO DATASET</a:t>
            </a:r>
            <a:endParaRPr/>
          </a:p>
        </p:txBody>
      </p:sp>
      <p:grpSp>
        <p:nvGrpSpPr>
          <p:cNvPr id="734" name="Google Shape;734;p33"/>
          <p:cNvGrpSpPr/>
          <p:nvPr/>
        </p:nvGrpSpPr>
        <p:grpSpPr>
          <a:xfrm>
            <a:off x="246108" y="147160"/>
            <a:ext cx="577210" cy="580282"/>
            <a:chOff x="3095745" y="3805393"/>
            <a:chExt cx="352840" cy="354717"/>
          </a:xfrm>
        </p:grpSpPr>
        <p:sp>
          <p:nvSpPr>
            <p:cNvPr id="735" name="Google Shape;735;p33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3"/>
          <p:cNvSpPr/>
          <p:nvPr/>
        </p:nvSpPr>
        <p:spPr>
          <a:xfrm>
            <a:off x="4" y="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123468" y="121897"/>
            <a:ext cx="583817" cy="580314"/>
            <a:chOff x="3541011" y="3367320"/>
            <a:chExt cx="348257" cy="346188"/>
          </a:xfrm>
        </p:grpSpPr>
        <p:sp>
          <p:nvSpPr>
            <p:cNvPr id="743" name="Google Shape;743;p33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7" name="Google Shape;7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5" y="2282075"/>
            <a:ext cx="8293576" cy="15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3"/>
          <p:cNvSpPr txBox="1"/>
          <p:nvPr/>
        </p:nvSpPr>
        <p:spPr>
          <a:xfrm>
            <a:off x="352163" y="1422175"/>
            <a:ext cx="83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Después de depurar las columnas podemos contar  con un nuevo dataset, donde se visualiza una información más concreta y limpia.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4"/>
          <p:cNvSpPr txBox="1"/>
          <p:nvPr>
            <p:ph type="ctrTitle"/>
          </p:nvPr>
        </p:nvSpPr>
        <p:spPr>
          <a:xfrm>
            <a:off x="1519700" y="2969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VISUALIZACIÓN DEL DATASET</a:t>
            </a: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8507300" y="435477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8836475" y="4836350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133779" y="5067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34"/>
          <p:cNvGrpSpPr/>
          <p:nvPr/>
        </p:nvGrpSpPr>
        <p:grpSpPr>
          <a:xfrm>
            <a:off x="253918" y="172572"/>
            <a:ext cx="583817" cy="580314"/>
            <a:chOff x="3541011" y="3367320"/>
            <a:chExt cx="348257" cy="346188"/>
          </a:xfrm>
        </p:grpSpPr>
        <p:sp>
          <p:nvSpPr>
            <p:cNvPr id="758" name="Google Shape;758;p3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2" name="Google Shape;762;p34"/>
          <p:cNvCxnSpPr/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3" name="Google Shape;7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" y="1120825"/>
            <a:ext cx="4662333" cy="231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176" y="1332750"/>
            <a:ext cx="3787499" cy="189259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4"/>
          <p:cNvSpPr txBox="1"/>
          <p:nvPr>
            <p:ph idx="4294967295" type="subTitle"/>
          </p:nvPr>
        </p:nvSpPr>
        <p:spPr>
          <a:xfrm>
            <a:off x="1001975" y="3824500"/>
            <a:ext cx="72207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Visualizamos el comportamiento de las variables en el dataset limpio, comparamos el comportamiento de price_usd_per_m2 antes y después de la eliminación de outliers.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Observamos el comportamiento de price_usd_per_m2 por tipo de propiedad en un rango entre 0 y 10.000 usd/m2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5"/>
          <p:cNvSpPr txBox="1"/>
          <p:nvPr>
            <p:ph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 CONCLUSIONES</a:t>
            </a:r>
            <a:endParaRPr/>
          </a:p>
        </p:txBody>
      </p:sp>
      <p:grpSp>
        <p:nvGrpSpPr>
          <p:cNvPr id="771" name="Google Shape;771;p35"/>
          <p:cNvGrpSpPr/>
          <p:nvPr/>
        </p:nvGrpSpPr>
        <p:grpSpPr>
          <a:xfrm>
            <a:off x="246108" y="147160"/>
            <a:ext cx="577210" cy="580282"/>
            <a:chOff x="3095745" y="3805393"/>
            <a:chExt cx="352840" cy="354717"/>
          </a:xfrm>
        </p:grpSpPr>
        <p:sp>
          <p:nvSpPr>
            <p:cNvPr id="772" name="Google Shape;772;p3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35"/>
          <p:cNvSpPr txBox="1"/>
          <p:nvPr/>
        </p:nvSpPr>
        <p:spPr>
          <a:xfrm>
            <a:off x="352175" y="1422175"/>
            <a:ext cx="83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9" name="Google Shape;779;p35"/>
          <p:cNvSpPr/>
          <p:nvPr/>
        </p:nvSpPr>
        <p:spPr>
          <a:xfrm>
            <a:off x="133779" y="5067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35"/>
          <p:cNvGrpSpPr/>
          <p:nvPr/>
        </p:nvGrpSpPr>
        <p:grpSpPr>
          <a:xfrm>
            <a:off x="253918" y="172572"/>
            <a:ext cx="583817" cy="580314"/>
            <a:chOff x="3541011" y="3367320"/>
            <a:chExt cx="348257" cy="346188"/>
          </a:xfrm>
        </p:grpSpPr>
        <p:sp>
          <p:nvSpPr>
            <p:cNvPr id="781" name="Google Shape;781;p3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5" name="Google Shape;785;p35"/>
          <p:cNvCxnSpPr/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35"/>
          <p:cNvSpPr txBox="1"/>
          <p:nvPr/>
        </p:nvSpPr>
        <p:spPr>
          <a:xfrm>
            <a:off x="602650" y="1163250"/>
            <a:ext cx="700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1.La selección de variable fue la actividad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más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importante, ya que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debíamos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pensar a futuro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qué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finalidad va tener el dataset.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2.Aunque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habían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variables interesantes y que se pensaba inicialmente que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podrían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ayudarnos, al momento de visualizar no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tenía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la suficiente información , por tal 3.motivo optamos por eliminarla.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Importar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librerías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como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Missingno ayudó a visualizar las variables con datos nulos y de esta manera darnos cuenta que variables nos podrían afectar en el futuro modelo.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4.Gracias a librerías de visualización los Outliers son datos atípicos, se podían identificar mucho más fácil.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6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36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94" name="Google Shape;794;p3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6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/>
              <a:t>Librerías.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/>
              <a:t>Lectura y descripción de datos.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/>
              <a:t>Análisis</a:t>
            </a:r>
            <a:r>
              <a:rPr lang="en"/>
              <a:t> exploratorio de datos.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AutoNum type="arabicPeriod"/>
            </a:pPr>
            <a:r>
              <a:rPr lang="en"/>
              <a:t>Identificación</a:t>
            </a:r>
            <a:r>
              <a:rPr lang="en"/>
              <a:t> de outliers.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AutoNum type="arabicPeriod"/>
            </a:pPr>
            <a:r>
              <a:rPr lang="en"/>
              <a:t>Correlación de 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AutoNum type="arabicPeriod"/>
            </a:pPr>
            <a:r>
              <a:rPr lang="en"/>
              <a:t>Reducción de dimensionalidad del dataset.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AutoNum type="arabicPeriod"/>
            </a:pPr>
            <a:r>
              <a:rPr lang="en"/>
              <a:t>Definición de nuevo dataset.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AutoNum type="arabicPeriod"/>
            </a:pPr>
            <a:r>
              <a:rPr lang="en"/>
              <a:t>Visualización de dataset.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AutoNum type="arabicPeriod"/>
            </a:pPr>
            <a:r>
              <a:rPr lang="en"/>
              <a:t>Conclusiones.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13" type="ctrTitle"/>
          </p:nvPr>
        </p:nvSpPr>
        <p:spPr>
          <a:xfrm>
            <a:off x="6166896" y="32236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68" name="Google Shape;468;p25"/>
          <p:cNvSpPr txBox="1"/>
          <p:nvPr>
            <p:ph idx="4" type="ctrTitle"/>
          </p:nvPr>
        </p:nvSpPr>
        <p:spPr>
          <a:xfrm>
            <a:off x="3319724" y="3223675"/>
            <a:ext cx="154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469" name="Google Shape;469;p25"/>
          <p:cNvSpPr txBox="1"/>
          <p:nvPr>
            <p:ph type="ctrTitle"/>
          </p:nvPr>
        </p:nvSpPr>
        <p:spPr>
          <a:xfrm>
            <a:off x="618825" y="3192838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470" name="Google Shape;470;p25"/>
          <p:cNvSpPr txBox="1"/>
          <p:nvPr>
            <p:ph idx="3" type="title"/>
          </p:nvPr>
        </p:nvSpPr>
        <p:spPr>
          <a:xfrm>
            <a:off x="1223300" y="26981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25"/>
          <p:cNvSpPr txBox="1"/>
          <p:nvPr>
            <p:ph idx="6" type="title"/>
          </p:nvPr>
        </p:nvSpPr>
        <p:spPr>
          <a:xfrm>
            <a:off x="3695090" y="269812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A PASO</a:t>
            </a:r>
            <a:endParaRPr/>
          </a:p>
        </p:txBody>
      </p:sp>
      <p:sp>
        <p:nvSpPr>
          <p:cNvPr id="473" name="Google Shape;473;p25"/>
          <p:cNvSpPr txBox="1"/>
          <p:nvPr>
            <p:ph idx="9" type="title"/>
          </p:nvPr>
        </p:nvSpPr>
        <p:spPr>
          <a:xfrm>
            <a:off x="6649829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25"/>
          <p:cNvCxnSpPr>
            <a:stCxn id="474" idx="1"/>
            <a:endCxn id="470" idx="1"/>
          </p:cNvCxnSpPr>
          <p:nvPr/>
        </p:nvCxnSpPr>
        <p:spPr>
          <a:xfrm>
            <a:off x="1223300" y="1974800"/>
            <a:ext cx="600" cy="101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5"/>
          <p:cNvCxnSpPr>
            <a:stCxn id="475" idx="1"/>
            <a:endCxn id="471" idx="1"/>
          </p:cNvCxnSpPr>
          <p:nvPr/>
        </p:nvCxnSpPr>
        <p:spPr>
          <a:xfrm flipH="1">
            <a:off x="3695027" y="1974800"/>
            <a:ext cx="247800" cy="1012200"/>
          </a:xfrm>
          <a:prstGeom prst="bentConnector3">
            <a:avLst>
              <a:gd fmla="val 19607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5"/>
          <p:cNvCxnSpPr>
            <a:stCxn id="476" idx="1"/>
            <a:endCxn id="473" idx="1"/>
          </p:cNvCxnSpPr>
          <p:nvPr/>
        </p:nvCxnSpPr>
        <p:spPr>
          <a:xfrm flipH="1">
            <a:off x="6649804" y="1974800"/>
            <a:ext cx="15900" cy="960000"/>
          </a:xfrm>
          <a:prstGeom prst="bentConnector3">
            <a:avLst>
              <a:gd fmla="val 159748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5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25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4" name="Google Shape;484;p2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1" name="Google Shape;491;p2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5"/>
          <p:cNvSpPr txBox="1"/>
          <p:nvPr/>
        </p:nvSpPr>
        <p:spPr>
          <a:xfrm>
            <a:off x="135350" y="3801475"/>
            <a:ext cx="3000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Importar Librerías.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Lectura y descripción de datos.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Análisis exploratorio de datos.</a:t>
            </a:r>
            <a:endParaRPr/>
          </a:p>
        </p:txBody>
      </p:sp>
      <p:sp>
        <p:nvSpPr>
          <p:cNvPr id="496" name="Google Shape;496;p25"/>
          <p:cNvSpPr txBox="1"/>
          <p:nvPr/>
        </p:nvSpPr>
        <p:spPr>
          <a:xfrm>
            <a:off x="3400813" y="3709100"/>
            <a:ext cx="30000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Identificación de outliers.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Correlación de variables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Reducción de dimensionalidad del dataset.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5783725" y="3801500"/>
            <a:ext cx="30000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Definición de nuevo dataset.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Visualización de dataset.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Conclusiones.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 txBox="1"/>
          <p:nvPr>
            <p:ph idx="1" type="body"/>
          </p:nvPr>
        </p:nvSpPr>
        <p:spPr>
          <a:xfrm>
            <a:off x="618825" y="1491750"/>
            <a:ext cx="3945000" cy="28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- Manejo de Data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- Visualización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- Visualización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Missingno - Visualización valores faltantes</a:t>
            </a:r>
            <a:endParaRPr/>
          </a:p>
        </p:txBody>
      </p:sp>
      <p:sp>
        <p:nvSpPr>
          <p:cNvPr id="503" name="Google Shape;503;p26"/>
          <p:cNvSpPr txBox="1"/>
          <p:nvPr>
            <p:ph type="ctrTitle"/>
          </p:nvPr>
        </p:nvSpPr>
        <p:spPr>
          <a:xfrm>
            <a:off x="1452450" y="2914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1.LIBRERÍAS</a:t>
            </a:r>
            <a:endParaRPr/>
          </a:p>
        </p:txBody>
      </p:sp>
      <p:grpSp>
        <p:nvGrpSpPr>
          <p:cNvPr id="504" name="Google Shape;504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5" name="Google Shape;505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5" name="Google Shape;525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6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1" name="Google Shape;531;p2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6"/>
          <p:cNvSpPr/>
          <p:nvPr/>
        </p:nvSpPr>
        <p:spPr>
          <a:xfrm>
            <a:off x="113375" y="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26"/>
          <p:cNvCxnSpPr>
            <a:stCxn id="563" idx="3"/>
            <a:endCxn id="503" idx="1"/>
          </p:cNvCxnSpPr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26"/>
          <p:cNvSpPr/>
          <p:nvPr/>
        </p:nvSpPr>
        <p:spPr>
          <a:xfrm>
            <a:off x="236824" y="10651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/>
          <p:nvPr>
            <p:ph idx="4"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LECTURA Y DESCRIPCIÓN</a:t>
            </a:r>
            <a:endParaRPr/>
          </a:p>
        </p:txBody>
      </p:sp>
      <p:sp>
        <p:nvSpPr>
          <p:cNvPr id="571" name="Google Shape;571;p27"/>
          <p:cNvSpPr txBox="1"/>
          <p:nvPr>
            <p:ph idx="1" type="subTitle"/>
          </p:nvPr>
        </p:nvSpPr>
        <p:spPr>
          <a:xfrm>
            <a:off x="462500" y="1684100"/>
            <a:ext cx="420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</a:t>
            </a:r>
            <a:r>
              <a:rPr lang="en"/>
              <a:t>primer</a:t>
            </a:r>
            <a:r>
              <a:rPr lang="en"/>
              <a:t> paso que se </a:t>
            </a:r>
            <a:r>
              <a:rPr lang="en"/>
              <a:t>realizó</a:t>
            </a:r>
            <a:r>
              <a:rPr lang="en"/>
              <a:t> para poder acercarnos de manera </a:t>
            </a:r>
            <a:r>
              <a:rPr lang="en"/>
              <a:t>más</a:t>
            </a:r>
            <a:r>
              <a:rPr lang="en"/>
              <a:t> detallada al dataset y analizarlo de </a:t>
            </a:r>
            <a:r>
              <a:rPr lang="en"/>
              <a:t>manera</a:t>
            </a:r>
            <a:r>
              <a:rPr lang="en"/>
              <a:t> correcta, es permitir la </a:t>
            </a:r>
            <a:r>
              <a:rPr lang="en"/>
              <a:t>visualización</a:t>
            </a:r>
            <a:r>
              <a:rPr lang="en"/>
              <a:t> de las columnas, en el </a:t>
            </a:r>
            <a:r>
              <a:rPr lang="en"/>
              <a:t>gráfico</a:t>
            </a:r>
            <a:r>
              <a:rPr lang="en"/>
              <a:t> se ve la </a:t>
            </a:r>
            <a:r>
              <a:rPr lang="en"/>
              <a:t>cantidad</a:t>
            </a:r>
            <a:r>
              <a:rPr lang="en"/>
              <a:t> de datos nulos y el tipo de dato que se encuentra , </a:t>
            </a:r>
            <a:r>
              <a:rPr lang="en"/>
              <a:t>también</a:t>
            </a:r>
            <a:r>
              <a:rPr lang="en"/>
              <a:t> el </a:t>
            </a:r>
            <a:r>
              <a:rPr lang="en"/>
              <a:t>nombre de estas </a:t>
            </a:r>
            <a:r>
              <a:rPr lang="en"/>
              <a:t> y que columnas no </a:t>
            </a:r>
            <a:r>
              <a:rPr lang="en"/>
              <a:t>aportan</a:t>
            </a:r>
            <a:r>
              <a:rPr lang="en"/>
              <a:t> mucho en el desarrollo final de la limpieza </a:t>
            </a:r>
            <a:endParaRPr/>
          </a:p>
        </p:txBody>
      </p:sp>
      <p:cxnSp>
        <p:nvCxnSpPr>
          <p:cNvPr id="572" name="Google Shape;572;p27"/>
          <p:cNvCxnSpPr/>
          <p:nvPr/>
        </p:nvCxnSpPr>
        <p:spPr>
          <a:xfrm rot="5400000">
            <a:off x="-471784" y="3412850"/>
            <a:ext cx="2563800" cy="114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27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113375" y="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7"/>
          <p:cNvCxnSpPr>
            <a:stCxn id="575" idx="3"/>
          </p:cNvCxnSpPr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27"/>
          <p:cNvSpPr/>
          <p:nvPr/>
        </p:nvSpPr>
        <p:spPr>
          <a:xfrm>
            <a:off x="236824" y="10651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50" y="1060171"/>
            <a:ext cx="3472350" cy="392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 txBox="1"/>
          <p:nvPr>
            <p:ph idx="4"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ANÁLISIS EXPLORATORIO</a:t>
            </a:r>
            <a:endParaRPr/>
          </a:p>
        </p:txBody>
      </p:sp>
      <p:sp>
        <p:nvSpPr>
          <p:cNvPr id="584" name="Google Shape;584;p28"/>
          <p:cNvSpPr txBox="1"/>
          <p:nvPr>
            <p:ph idx="1" type="subTitle"/>
          </p:nvPr>
        </p:nvSpPr>
        <p:spPr>
          <a:xfrm>
            <a:off x="3103425" y="1402450"/>
            <a:ext cx="2796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121.220 FILAS X </a:t>
            </a:r>
            <a:r>
              <a:rPr lang="en"/>
              <a:t>26 COLUMNAS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 txBox="1"/>
          <p:nvPr>
            <p:ph idx="2" type="ctrTitle"/>
          </p:nvPr>
        </p:nvSpPr>
        <p:spPr>
          <a:xfrm>
            <a:off x="6354175" y="895150"/>
            <a:ext cx="18336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586" name="Google Shape;586;p28"/>
          <p:cNvSpPr txBox="1"/>
          <p:nvPr>
            <p:ph idx="3" type="subTitle"/>
          </p:nvPr>
        </p:nvSpPr>
        <p:spPr>
          <a:xfrm>
            <a:off x="6214825" y="1713425"/>
            <a:ext cx="2112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Datos categóricos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Datos numéricos</a:t>
            </a:r>
            <a:endParaRPr/>
          </a:p>
        </p:txBody>
      </p:sp>
      <p:cxnSp>
        <p:nvCxnSpPr>
          <p:cNvPr id="587" name="Google Shape;587;p28"/>
          <p:cNvCxnSpPr>
            <a:stCxn id="585" idx="3"/>
            <a:endCxn id="586" idx="3"/>
          </p:cNvCxnSpPr>
          <p:nvPr/>
        </p:nvCxnSpPr>
        <p:spPr>
          <a:xfrm>
            <a:off x="8187775" y="1334500"/>
            <a:ext cx="139500" cy="698400"/>
          </a:xfrm>
          <a:prstGeom prst="bentConnector3">
            <a:avLst>
              <a:gd fmla="val 27059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8"/>
          <p:cNvSpPr/>
          <p:nvPr/>
        </p:nvSpPr>
        <p:spPr>
          <a:xfrm>
            <a:off x="527734" y="41055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8494834" y="15922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113375" y="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28"/>
          <p:cNvCxnSpPr>
            <a:stCxn id="590" idx="3"/>
          </p:cNvCxnSpPr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28"/>
          <p:cNvSpPr/>
          <p:nvPr/>
        </p:nvSpPr>
        <p:spPr>
          <a:xfrm>
            <a:off x="236824" y="10651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28"/>
          <p:cNvGrpSpPr/>
          <p:nvPr/>
        </p:nvGrpSpPr>
        <p:grpSpPr>
          <a:xfrm>
            <a:off x="424674" y="1305010"/>
            <a:ext cx="2363377" cy="1047062"/>
            <a:chOff x="3358399" y="3285485"/>
            <a:chExt cx="2363377" cy="1047062"/>
          </a:xfrm>
        </p:grpSpPr>
        <p:grpSp>
          <p:nvGrpSpPr>
            <p:cNvPr id="594" name="Google Shape;594;p28"/>
            <p:cNvGrpSpPr/>
            <p:nvPr/>
          </p:nvGrpSpPr>
          <p:grpSpPr>
            <a:xfrm>
              <a:off x="3358412" y="3285485"/>
              <a:ext cx="2363244" cy="139500"/>
              <a:chOff x="3358412" y="3285485"/>
              <a:chExt cx="2363244" cy="139500"/>
            </a:xfrm>
          </p:grpSpPr>
          <p:sp>
            <p:nvSpPr>
              <p:cNvPr id="595" name="Google Shape;595;p28"/>
              <p:cNvSpPr/>
              <p:nvPr/>
            </p:nvSpPr>
            <p:spPr>
              <a:xfrm>
                <a:off x="3358412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3838898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4319384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4799870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5280356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8"/>
            <p:cNvGrpSpPr/>
            <p:nvPr/>
          </p:nvGrpSpPr>
          <p:grpSpPr>
            <a:xfrm>
              <a:off x="3358412" y="3466996"/>
              <a:ext cx="2363244" cy="139500"/>
              <a:chOff x="3358412" y="3466996"/>
              <a:chExt cx="2363244" cy="139500"/>
            </a:xfrm>
          </p:grpSpPr>
          <p:sp>
            <p:nvSpPr>
              <p:cNvPr id="601" name="Google Shape;601;p28"/>
              <p:cNvSpPr/>
              <p:nvPr/>
            </p:nvSpPr>
            <p:spPr>
              <a:xfrm>
                <a:off x="3358412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3838898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4319384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4799870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5280356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8"/>
            <p:cNvGrpSpPr/>
            <p:nvPr/>
          </p:nvGrpSpPr>
          <p:grpSpPr>
            <a:xfrm>
              <a:off x="3358412" y="3648507"/>
              <a:ext cx="2363244" cy="139500"/>
              <a:chOff x="3358412" y="3648507"/>
              <a:chExt cx="2363244" cy="139500"/>
            </a:xfrm>
          </p:grpSpPr>
          <p:sp>
            <p:nvSpPr>
              <p:cNvPr id="607" name="Google Shape;607;p28"/>
              <p:cNvSpPr/>
              <p:nvPr/>
            </p:nvSpPr>
            <p:spPr>
              <a:xfrm>
                <a:off x="3358412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3838898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4319384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4799870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5280356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8"/>
            <p:cNvGrpSpPr/>
            <p:nvPr/>
          </p:nvGrpSpPr>
          <p:grpSpPr>
            <a:xfrm>
              <a:off x="3358412" y="3830018"/>
              <a:ext cx="2363244" cy="139500"/>
              <a:chOff x="3358412" y="3830018"/>
              <a:chExt cx="2363244" cy="139500"/>
            </a:xfrm>
          </p:grpSpPr>
          <p:sp>
            <p:nvSpPr>
              <p:cNvPr id="613" name="Google Shape;613;p28"/>
              <p:cNvSpPr/>
              <p:nvPr/>
            </p:nvSpPr>
            <p:spPr>
              <a:xfrm>
                <a:off x="3358412" y="3830018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3838898" y="3830018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4319384" y="3830018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4799870" y="3830018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5280356" y="3830018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8"/>
            <p:cNvGrpSpPr/>
            <p:nvPr/>
          </p:nvGrpSpPr>
          <p:grpSpPr>
            <a:xfrm>
              <a:off x="3358399" y="4011514"/>
              <a:ext cx="2363377" cy="139537"/>
              <a:chOff x="3294800" y="4134603"/>
              <a:chExt cx="2638876" cy="152400"/>
            </a:xfrm>
          </p:grpSpPr>
          <p:sp>
            <p:nvSpPr>
              <p:cNvPr id="619" name="Google Shape;619;p28"/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5440776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28"/>
            <p:cNvGrpSpPr/>
            <p:nvPr/>
          </p:nvGrpSpPr>
          <p:grpSpPr>
            <a:xfrm>
              <a:off x="3358399" y="4193010"/>
              <a:ext cx="2363377" cy="139537"/>
              <a:chOff x="3294800" y="4134603"/>
              <a:chExt cx="2638876" cy="152400"/>
            </a:xfrm>
          </p:grpSpPr>
          <p:sp>
            <p:nvSpPr>
              <p:cNvPr id="625" name="Google Shape;625;p28"/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5440776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0" name="Google Shape;630;p28"/>
          <p:cNvSpPr txBox="1"/>
          <p:nvPr>
            <p:ph idx="2" type="ctrTitle"/>
          </p:nvPr>
        </p:nvSpPr>
        <p:spPr>
          <a:xfrm>
            <a:off x="3524438" y="2322845"/>
            <a:ext cx="2437800" cy="7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Variable: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PRICE_USD_PER_M2</a:t>
            </a:r>
            <a:endParaRPr sz="1800">
              <a:solidFill>
                <a:schemeClr val="accent1"/>
              </a:solidFill>
            </a:endParaRPr>
          </a:p>
        </p:txBody>
      </p:sp>
      <p:grpSp>
        <p:nvGrpSpPr>
          <p:cNvPr id="631" name="Google Shape;631;p28"/>
          <p:cNvGrpSpPr/>
          <p:nvPr/>
        </p:nvGrpSpPr>
        <p:grpSpPr>
          <a:xfrm>
            <a:off x="3103443" y="3248112"/>
            <a:ext cx="3279788" cy="1706377"/>
            <a:chOff x="3358412" y="3285485"/>
            <a:chExt cx="1882880" cy="865566"/>
          </a:xfrm>
        </p:grpSpPr>
        <p:grpSp>
          <p:nvGrpSpPr>
            <p:cNvPr id="632" name="Google Shape;632;p28"/>
            <p:cNvGrpSpPr/>
            <p:nvPr/>
          </p:nvGrpSpPr>
          <p:grpSpPr>
            <a:xfrm>
              <a:off x="3358412" y="3285485"/>
              <a:ext cx="1882758" cy="139500"/>
              <a:chOff x="3358412" y="3285485"/>
              <a:chExt cx="1882758" cy="139500"/>
            </a:xfrm>
          </p:grpSpPr>
          <p:sp>
            <p:nvSpPr>
              <p:cNvPr id="633" name="Google Shape;633;p28"/>
              <p:cNvSpPr/>
              <p:nvPr/>
            </p:nvSpPr>
            <p:spPr>
              <a:xfrm>
                <a:off x="3358412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3838898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4319384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4799870" y="3285485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8"/>
            <p:cNvGrpSpPr/>
            <p:nvPr/>
          </p:nvGrpSpPr>
          <p:grpSpPr>
            <a:xfrm>
              <a:off x="3358412" y="3466996"/>
              <a:ext cx="1882758" cy="139500"/>
              <a:chOff x="3358412" y="3466996"/>
              <a:chExt cx="1882758" cy="139500"/>
            </a:xfrm>
          </p:grpSpPr>
          <p:sp>
            <p:nvSpPr>
              <p:cNvPr id="638" name="Google Shape;638;p28"/>
              <p:cNvSpPr/>
              <p:nvPr/>
            </p:nvSpPr>
            <p:spPr>
              <a:xfrm>
                <a:off x="3358412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3838898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4319384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4799870" y="3466996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" name="Google Shape;642;p28"/>
            <p:cNvGrpSpPr/>
            <p:nvPr/>
          </p:nvGrpSpPr>
          <p:grpSpPr>
            <a:xfrm>
              <a:off x="3358412" y="3648507"/>
              <a:ext cx="1882758" cy="139500"/>
              <a:chOff x="3358412" y="3648507"/>
              <a:chExt cx="1882758" cy="139500"/>
            </a:xfrm>
          </p:grpSpPr>
          <p:sp>
            <p:nvSpPr>
              <p:cNvPr id="643" name="Google Shape;643;p28"/>
              <p:cNvSpPr/>
              <p:nvPr/>
            </p:nvSpPr>
            <p:spPr>
              <a:xfrm>
                <a:off x="3358412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3838898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4319384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4799870" y="3648507"/>
                <a:ext cx="441300" cy="1395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" name="Google Shape;647;p28"/>
            <p:cNvSpPr/>
            <p:nvPr/>
          </p:nvSpPr>
          <p:spPr>
            <a:xfrm>
              <a:off x="4799870" y="3830018"/>
              <a:ext cx="441300" cy="139500"/>
            </a:xfrm>
            <a:prstGeom prst="flowChartAlternateProcess">
              <a:avLst/>
            </a:pr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8" name="Google Shape;648;p28"/>
            <p:cNvGrpSpPr/>
            <p:nvPr/>
          </p:nvGrpSpPr>
          <p:grpSpPr>
            <a:xfrm>
              <a:off x="4319367" y="4011514"/>
              <a:ext cx="921925" cy="139537"/>
              <a:chOff x="4367788" y="4134603"/>
              <a:chExt cx="1029394" cy="152400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1" name="Google Shape;651;p28"/>
          <p:cNvSpPr txBox="1"/>
          <p:nvPr/>
        </p:nvSpPr>
        <p:spPr>
          <a:xfrm>
            <a:off x="3103425" y="3248100"/>
            <a:ext cx="792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Count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Mean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Std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2" name="Google Shape;652;p28"/>
          <p:cNvSpPr txBox="1"/>
          <p:nvPr/>
        </p:nvSpPr>
        <p:spPr>
          <a:xfrm>
            <a:off x="3938200" y="3248100"/>
            <a:ext cx="792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68617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2160.08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2759.28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4777494" y="4327254"/>
            <a:ext cx="768600" cy="275100"/>
          </a:xfrm>
          <a:prstGeom prst="flowChartAlternateProcess">
            <a:avLst/>
          </a:prstGeom>
          <a:noFill/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 txBox="1"/>
          <p:nvPr/>
        </p:nvSpPr>
        <p:spPr>
          <a:xfrm>
            <a:off x="4772975" y="3248100"/>
            <a:ext cx="792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Min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25%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50%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75%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  <a:latin typeface="Maven Pro"/>
                <a:ea typeface="Maven Pro"/>
                <a:cs typeface="Maven Pro"/>
                <a:sym typeface="Maven Pro"/>
              </a:rPr>
              <a:t>Max</a:t>
            </a:r>
            <a:endParaRPr sz="1100">
              <a:solidFill>
                <a:srgbClr val="FF6B6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5" name="Google Shape;655;p28"/>
          <p:cNvSpPr txBox="1"/>
          <p:nvPr/>
        </p:nvSpPr>
        <p:spPr>
          <a:xfrm>
            <a:off x="5607750" y="3247050"/>
            <a:ext cx="792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0.60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1218.18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1800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2486.41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206333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/>
          <p:nvPr>
            <p:ph idx="4"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ANÁLISIS EXPLORATORIO</a:t>
            </a:r>
            <a:endParaRPr/>
          </a:p>
        </p:txBody>
      </p:sp>
      <p:cxnSp>
        <p:nvCxnSpPr>
          <p:cNvPr id="661" name="Google Shape;661;p29"/>
          <p:cNvCxnSpPr>
            <a:stCxn id="662" idx="3"/>
            <a:endCxn id="663" idx="3"/>
          </p:cNvCxnSpPr>
          <p:nvPr/>
        </p:nvCxnSpPr>
        <p:spPr>
          <a:xfrm>
            <a:off x="8136400" y="1906850"/>
            <a:ext cx="110100" cy="1604100"/>
          </a:xfrm>
          <a:prstGeom prst="bentConnector3">
            <a:avLst>
              <a:gd fmla="val 31619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29"/>
          <p:cNvSpPr/>
          <p:nvPr/>
        </p:nvSpPr>
        <p:spPr>
          <a:xfrm>
            <a:off x="8723584" y="234621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8428784" y="20398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113375" y="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29"/>
          <p:cNvCxnSpPr>
            <a:stCxn id="666" idx="3"/>
          </p:cNvCxnSpPr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29"/>
          <p:cNvSpPr/>
          <p:nvPr/>
        </p:nvSpPr>
        <p:spPr>
          <a:xfrm>
            <a:off x="236824" y="10651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01" y="1328875"/>
            <a:ext cx="5238424" cy="28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9"/>
          <p:cNvSpPr txBox="1"/>
          <p:nvPr>
            <p:ph idx="2" type="ctrTitle"/>
          </p:nvPr>
        </p:nvSpPr>
        <p:spPr>
          <a:xfrm>
            <a:off x="6302800" y="1467500"/>
            <a:ext cx="18336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FALTANTES</a:t>
            </a:r>
            <a:endParaRPr/>
          </a:p>
        </p:txBody>
      </p:sp>
      <p:sp>
        <p:nvSpPr>
          <p:cNvPr id="663" name="Google Shape;663;p29"/>
          <p:cNvSpPr txBox="1"/>
          <p:nvPr>
            <p:ph idx="3" type="subTitle"/>
          </p:nvPr>
        </p:nvSpPr>
        <p:spPr>
          <a:xfrm>
            <a:off x="6134100" y="2794625"/>
            <a:ext cx="21123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medio de missingno visualizamos datos totales y faltantes en cada columna disponible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30"/>
          <p:cNvCxnSpPr>
            <a:stCxn id="675" idx="3"/>
            <a:endCxn id="676" idx="3"/>
          </p:cNvCxnSpPr>
          <p:nvPr/>
        </p:nvCxnSpPr>
        <p:spPr>
          <a:xfrm flipH="1" rot="-5400000">
            <a:off x="7908325" y="1613950"/>
            <a:ext cx="698400" cy="13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30"/>
          <p:cNvSpPr/>
          <p:nvPr/>
        </p:nvSpPr>
        <p:spPr>
          <a:xfrm>
            <a:off x="527734" y="41055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8494834" y="15922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30"/>
          <p:cNvCxnSpPr/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30"/>
          <p:cNvSpPr txBox="1"/>
          <p:nvPr>
            <p:ph idx="4"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IDENTIFICACIÓN DE OUTLIER</a:t>
            </a:r>
            <a:endParaRPr/>
          </a:p>
        </p:txBody>
      </p:sp>
      <p:sp>
        <p:nvSpPr>
          <p:cNvPr id="681" name="Google Shape;681;p30"/>
          <p:cNvSpPr txBox="1"/>
          <p:nvPr/>
        </p:nvSpPr>
        <p:spPr>
          <a:xfrm>
            <a:off x="352175" y="1001750"/>
            <a:ext cx="835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Los Outliers que se encontraron fueron valores significativamente distintos unos de otros; en este dataset las variables están generalmente relacionadas, pudiéndose encontrar o no valores atípicos alejados entre ellos.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82" name="Google Shape;6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175" y="1833051"/>
            <a:ext cx="3855807" cy="23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0"/>
          <p:cNvSpPr/>
          <p:nvPr/>
        </p:nvSpPr>
        <p:spPr>
          <a:xfrm>
            <a:off x="113377" y="252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30"/>
          <p:cNvGrpSpPr/>
          <p:nvPr/>
        </p:nvGrpSpPr>
        <p:grpSpPr>
          <a:xfrm>
            <a:off x="246108" y="147160"/>
            <a:ext cx="577210" cy="580282"/>
            <a:chOff x="3095745" y="3805393"/>
            <a:chExt cx="352840" cy="354717"/>
          </a:xfrm>
        </p:grpSpPr>
        <p:sp>
          <p:nvSpPr>
            <p:cNvPr id="685" name="Google Shape;685;p30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0"/>
          <p:cNvSpPr txBox="1"/>
          <p:nvPr/>
        </p:nvSpPr>
        <p:spPr>
          <a:xfrm>
            <a:off x="648900" y="4226775"/>
            <a:ext cx="80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Como puedes observar, dibujamos un gráfico Boxplot donde mostramos la concentración de la media y un valor atípico fuera del rango intercuartílico</a:t>
            </a:r>
            <a:r>
              <a:rPr lang="en"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6" name="Google Shape;696;p31"/>
          <p:cNvCxnSpPr/>
          <p:nvPr/>
        </p:nvCxnSpPr>
        <p:spPr>
          <a:xfrm>
            <a:off x="937475" y="412050"/>
            <a:ext cx="515100" cy="16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31"/>
          <p:cNvSpPr txBox="1"/>
          <p:nvPr>
            <p:ph type="ctrTitle"/>
          </p:nvPr>
        </p:nvSpPr>
        <p:spPr>
          <a:xfrm>
            <a:off x="1452575" y="2756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CORRELACIÓN DE VARIABLES</a:t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113377" y="252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1"/>
          <p:cNvGrpSpPr/>
          <p:nvPr/>
        </p:nvGrpSpPr>
        <p:grpSpPr>
          <a:xfrm>
            <a:off x="246108" y="147160"/>
            <a:ext cx="577210" cy="580282"/>
            <a:chOff x="3095745" y="3805393"/>
            <a:chExt cx="352840" cy="354717"/>
          </a:xfrm>
        </p:grpSpPr>
        <p:sp>
          <p:nvSpPr>
            <p:cNvPr id="700" name="Google Shape;700;p31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6" name="Google Shape;7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25" y="1531500"/>
            <a:ext cx="4314699" cy="27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1"/>
          <p:cNvSpPr txBox="1"/>
          <p:nvPr/>
        </p:nvSpPr>
        <p:spPr>
          <a:xfrm>
            <a:off x="351625" y="1382800"/>
            <a:ext cx="4018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Según el mapa de calor y analizando las variables se opta por 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Identificar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5 variables que tienen la misma información, con coeficiente de correlación de "1", será seleccionada price_usd_per_m2 ya que da amyor información y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estándar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(USD/m2). Por lo tanto se eliminan las siguientes columnas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price                        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currency                      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price_aprox_local_currency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price_aprox_usd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