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14"/>
  </p:notesMasterIdLst>
  <p:sldIdLst>
    <p:sldId id="284" r:id="rId2"/>
    <p:sldId id="383" r:id="rId3"/>
    <p:sldId id="363" r:id="rId4"/>
    <p:sldId id="378" r:id="rId5"/>
    <p:sldId id="382" r:id="rId6"/>
    <p:sldId id="373" r:id="rId7"/>
    <p:sldId id="374" r:id="rId8"/>
    <p:sldId id="375" r:id="rId9"/>
    <p:sldId id="376" r:id="rId10"/>
    <p:sldId id="377" r:id="rId11"/>
    <p:sldId id="381" r:id="rId12"/>
    <p:sldId id="3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LE Antonin" initials="G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235"/>
    <a:srgbClr val="DF4D5E"/>
    <a:srgbClr val="EB8D98"/>
    <a:srgbClr val="E2606F"/>
    <a:srgbClr val="EE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4" autoAdjust="0"/>
    <p:restoredTop sz="92398" autoAdjust="0"/>
  </p:normalViewPr>
  <p:slideViewPr>
    <p:cSldViewPr snapToGrid="0">
      <p:cViewPr varScale="1">
        <p:scale>
          <a:sx n="82" d="100"/>
          <a:sy n="82" d="100"/>
        </p:scale>
        <p:origin x="11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EEB34-97FB-4EB6-94F3-BE77FB14F98F}" type="datetimeFigureOut">
              <a:rPr lang="fr-FR" smtClean="0"/>
              <a:t>18/04/2017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73A35-AAD5-4155-BD33-597A3E52AC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90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51" y="-479"/>
            <a:ext cx="12193702" cy="6858957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45127" y="3577271"/>
            <a:ext cx="10515600" cy="365125"/>
          </a:xfr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66F51646-D1C4-4237-AAC1-B7EE73D2219C}" type="datetime2">
              <a:rPr lang="fr-FR" smtClean="0"/>
              <a:t>mardi 18 avril 2017</a:t>
            </a:fld>
            <a:endParaRPr lang="fr-FR" dirty="0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845127" y="2209074"/>
            <a:ext cx="10515600" cy="1325562"/>
          </a:xfrm>
        </p:spPr>
        <p:txBody>
          <a:bodyPr anchor="b"/>
          <a:lstStyle>
            <a:lvl1pPr algn="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05113" y="5522866"/>
            <a:ext cx="10339712" cy="14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8401-F389-4EEF-B818-952EC9923797}" type="datetime2">
              <a:rPr lang="fr-FR" smtClean="0"/>
              <a:t>mardi 18 avril 2017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063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476D-DF56-4666-AE5C-754476717461}" type="datetime2">
              <a:rPr lang="fr-FR" smtClean="0"/>
              <a:t>mardi 18 avril 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9464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6E9E-FF35-4D1F-A30F-01441858197B}" type="datetime2">
              <a:rPr lang="fr-FR" smtClean="0"/>
              <a:t>mardi 18 avril 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490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AAED-AE3B-468C-9A51-46913ED26712}" type="datetime2">
              <a:rPr lang="fr-FR" smtClean="0"/>
              <a:t>mardi 18 avril 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132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BA4A-8604-4394-A866-3BDB802B9D3B}" type="datetime2">
              <a:rPr lang="fr-FR" smtClean="0"/>
              <a:t>mardi 18 avril 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66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s Pourquo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05">
            <a:hlinkClick r:id="" action="ppaction://hlinkshowjump?jump=nextslide"/>
          </p:cNvPr>
          <p:cNvGrpSpPr/>
          <p:nvPr userDrawn="1"/>
        </p:nvGrpSpPr>
        <p:grpSpPr>
          <a:xfrm>
            <a:off x="3888753" y="-76199"/>
            <a:ext cx="4166222" cy="7035748"/>
            <a:chOff x="-214676" y="-152814"/>
            <a:chExt cx="4758729" cy="14109721"/>
          </a:xfrm>
        </p:grpSpPr>
        <p:sp>
          <p:nvSpPr>
            <p:cNvPr id="32" name="Shape 203">
              <a:hlinkClick r:id="" action="ppaction://hlinkshowjump?jump=nextslide"/>
            </p:cNvPr>
            <p:cNvSpPr/>
            <p:nvPr/>
          </p:nvSpPr>
          <p:spPr>
            <a:xfrm>
              <a:off x="-214676" y="-152814"/>
              <a:ext cx="4758729" cy="14109721"/>
            </a:xfrm>
            <a:prstGeom prst="rect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miter lim="400000"/>
            </a:ln>
            <a:effectLst/>
          </p:spPr>
          <p:txBody>
            <a:bodyPr wrap="square" lIns="55694" tIns="55694" rIns="55694" bIns="55694" numCol="1" anchor="ctr">
              <a:noAutofit/>
            </a:bodyPr>
            <a:lstStyle/>
            <a:p>
              <a:pPr>
                <a:defRPr sz="2500"/>
              </a:pPr>
              <a:endParaRPr dirty="0"/>
            </a:p>
          </p:txBody>
        </p:sp>
        <p:sp>
          <p:nvSpPr>
            <p:cNvPr id="33" name="Shape 204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4329378" cy="1566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5694" tIns="55694" rIns="55694" bIns="55694" numCol="1" anchor="ctr">
              <a:noAutofit/>
            </a:bodyPr>
            <a:lstStyle>
              <a:lvl1pPr>
                <a:defRPr sz="2500">
                  <a:solidFill>
                    <a:srgbClr val="FFFFFF"/>
                  </a:solidFill>
                  <a:latin typeface="Gotham-Medium"/>
                  <a:ea typeface="Gotham-Medium"/>
                  <a:cs typeface="Gotham-Medium"/>
                  <a:sym typeface="Gotham-Medium"/>
                </a:defRPr>
              </a:lvl1pPr>
            </a:lstStyle>
            <a:p>
              <a:pPr algn="ctr"/>
              <a:r>
                <a:rPr lang="fr-FR" sz="2000" dirty="0">
                  <a:solidFill>
                    <a:schemeClr val="tx2"/>
                  </a:solidFill>
                  <a:latin typeface="+mj-lt"/>
                </a:rPr>
                <a:t>OBJECTIFS DE L’UTILISATEUR</a:t>
              </a:r>
              <a:endParaRPr sz="2000" dirty="0">
                <a:solidFill>
                  <a:schemeClr val="tx2"/>
                </a:solidFill>
                <a:latin typeface="+mj-lt"/>
              </a:endParaRPr>
            </a:p>
          </p:txBody>
        </p:sp>
      </p:grpSp>
      <p:sp>
        <p:nvSpPr>
          <p:cNvPr id="34" name="Shape 196"/>
          <p:cNvSpPr/>
          <p:nvPr userDrawn="1"/>
        </p:nvSpPr>
        <p:spPr>
          <a:xfrm>
            <a:off x="0" y="1"/>
            <a:ext cx="3485555" cy="6858000"/>
          </a:xfrm>
          <a:prstGeom prst="rect">
            <a:avLst/>
          </a:prstGeom>
          <a:noFill/>
          <a:ln w="12700">
            <a:miter lim="400000"/>
          </a:ln>
        </p:spPr>
        <p:txBody>
          <a:bodyPr lIns="55694" tIns="55694" rIns="55694" bIns="55694" anchor="ctr"/>
          <a:lstStyle/>
          <a:p>
            <a:pPr>
              <a:defRPr sz="2600"/>
            </a:pPr>
            <a:endParaRPr/>
          </a:p>
        </p:txBody>
      </p:sp>
      <p:grpSp>
        <p:nvGrpSpPr>
          <p:cNvPr id="40" name="Group 208"/>
          <p:cNvGrpSpPr/>
          <p:nvPr userDrawn="1"/>
        </p:nvGrpSpPr>
        <p:grpSpPr>
          <a:xfrm>
            <a:off x="8054976" y="-76199"/>
            <a:ext cx="4153518" cy="7035748"/>
            <a:chOff x="-207420" y="-137910"/>
            <a:chExt cx="4744217" cy="14109720"/>
          </a:xfrm>
        </p:grpSpPr>
        <p:sp>
          <p:nvSpPr>
            <p:cNvPr id="41" name="Shape 206"/>
            <p:cNvSpPr/>
            <p:nvPr/>
          </p:nvSpPr>
          <p:spPr>
            <a:xfrm>
              <a:off x="-207420" y="-137910"/>
              <a:ext cx="4744217" cy="14109720"/>
            </a:xfrm>
            <a:prstGeom prst="rect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miter lim="400000"/>
            </a:ln>
            <a:effectLst/>
          </p:spPr>
          <p:txBody>
            <a:bodyPr wrap="square" lIns="55694" tIns="55694" rIns="55694" bIns="55694" numCol="1" anchor="ctr">
              <a:noAutofit/>
            </a:bodyPr>
            <a:lstStyle/>
            <a:p>
              <a:pPr>
                <a:defRPr sz="2500"/>
              </a:pPr>
              <a:endParaRPr/>
            </a:p>
          </p:txBody>
        </p:sp>
        <p:sp>
          <p:nvSpPr>
            <p:cNvPr id="42" name="Shape 207"/>
            <p:cNvSpPr/>
            <p:nvPr/>
          </p:nvSpPr>
          <p:spPr>
            <a:xfrm>
              <a:off x="0" y="0"/>
              <a:ext cx="4329378" cy="15812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5694" tIns="55694" rIns="55694" bIns="55694" numCol="1" anchor="ctr">
              <a:noAutofit/>
            </a:bodyPr>
            <a:lstStyle>
              <a:lvl1pPr>
                <a:defRPr sz="2500">
                  <a:solidFill>
                    <a:srgbClr val="FFFFFF"/>
                  </a:solidFill>
                  <a:latin typeface="Gotham-Medium"/>
                  <a:ea typeface="Gotham-Medium"/>
                  <a:cs typeface="Gotham-Medium"/>
                  <a:sym typeface="Gotham-Medium"/>
                </a:defRPr>
              </a:lvl1pPr>
            </a:lstStyle>
            <a:p>
              <a:pPr algn="ctr"/>
              <a:r>
                <a:rPr lang="fr-FR" sz="2000" dirty="0">
                  <a:solidFill>
                    <a:schemeClr val="tx2"/>
                  </a:solidFill>
                  <a:latin typeface="+mj-lt"/>
                </a:rPr>
                <a:t>OBJECTIFS DE THALYS</a:t>
              </a:r>
              <a:endParaRPr sz="2000" dirty="0">
                <a:solidFill>
                  <a:schemeClr val="tx2"/>
                </a:solidFill>
                <a:latin typeface="+mj-lt"/>
              </a:endParaRPr>
            </a:p>
          </p:txBody>
        </p:sp>
      </p:grpSp>
      <p:sp>
        <p:nvSpPr>
          <p:cNvPr id="53" name="Shape 230">
            <a:hlinkClick r:id="" action="ppaction://hlinkshowjump?jump=nextslide"/>
          </p:cNvPr>
          <p:cNvSpPr/>
          <p:nvPr userDrawn="1"/>
        </p:nvSpPr>
        <p:spPr>
          <a:xfrm>
            <a:off x="3895106" y="4781552"/>
            <a:ext cx="4159863" cy="207645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/>
          <a:lstStyle/>
          <a:p>
            <a:pPr>
              <a:defRPr sz="1600">
                <a:solidFill>
                  <a:srgbClr val="FFFFFF"/>
                </a:solidFill>
                <a:latin typeface="Gotham-Medium"/>
                <a:ea typeface="Gotham-Medium"/>
                <a:cs typeface="Gotham-Medium"/>
                <a:sym typeface="Gotham-Medium"/>
              </a:defRPr>
            </a:pPr>
            <a:r>
              <a:rPr lang="fr-FR" dirty="0">
                <a:solidFill>
                  <a:schemeClr val="tx2"/>
                </a:solidFill>
                <a:latin typeface="+mj-lt"/>
              </a:rPr>
              <a:t>Impact : user stories et parcours liés</a:t>
            </a:r>
            <a:endParaRPr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4" name="Shape 231"/>
          <p:cNvSpPr/>
          <p:nvPr userDrawn="1"/>
        </p:nvSpPr>
        <p:spPr>
          <a:xfrm>
            <a:off x="8049643" y="4770857"/>
            <a:ext cx="4154799" cy="2076450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/>
          <a:lstStyle/>
          <a:p>
            <a:pPr>
              <a:defRPr sz="1600">
                <a:solidFill>
                  <a:srgbClr val="FFFFFF"/>
                </a:solidFill>
                <a:latin typeface="Gotham-Medium"/>
                <a:ea typeface="Gotham-Medium"/>
                <a:cs typeface="Gotham-Medium"/>
                <a:sym typeface="Gotham-Medium"/>
              </a:defRPr>
            </a:pPr>
            <a:r>
              <a:rPr lang="fr-FR" dirty="0">
                <a:solidFill>
                  <a:schemeClr val="tx2"/>
                </a:solidFill>
                <a:latin typeface="+mj-lt"/>
              </a:rPr>
              <a:t>Impact :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KPIs</a:t>
            </a:r>
            <a:endParaRPr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" y="1"/>
            <a:ext cx="3485554" cy="2167876"/>
          </a:xfrm>
        </p:spPr>
        <p:txBody>
          <a:bodyPr lIns="360000" tIns="252000" rIns="360000" bIns="252000" anchor="t">
            <a:normAutofit/>
          </a:bodyPr>
          <a:lstStyle>
            <a:lvl1pPr>
              <a:defRPr sz="2000" cap="all" baseline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9" name="Shape 210"/>
          <p:cNvSpPr/>
          <p:nvPr userDrawn="1"/>
        </p:nvSpPr>
        <p:spPr>
          <a:xfrm>
            <a:off x="519267" y="2372525"/>
            <a:ext cx="351292" cy="1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5694" tIns="55694" rIns="55694" bIns="55694" anchor="ctr"/>
          <a:lstStyle/>
          <a:p>
            <a:pPr>
              <a:defRPr sz="2600"/>
            </a:pPr>
            <a:endParaRPr/>
          </a:p>
        </p:txBody>
      </p:sp>
      <p:sp>
        <p:nvSpPr>
          <p:cNvPr id="62" name="Espace réservé du texte 61"/>
          <p:cNvSpPr>
            <a:spLocks noGrp="1"/>
          </p:cNvSpPr>
          <p:nvPr>
            <p:ph type="body" sz="quarter" idx="10"/>
          </p:nvPr>
        </p:nvSpPr>
        <p:spPr>
          <a:xfrm>
            <a:off x="0" y="2577174"/>
            <a:ext cx="3485554" cy="1807674"/>
          </a:xfrm>
          <a:ln w="12700">
            <a:miter lim="400000"/>
          </a:ln>
        </p:spPr>
        <p:txBody>
          <a:bodyPr wrap="square" lIns="360000" tIns="0" rIns="360000" bIns="0">
            <a:spAutoFit/>
          </a:bodyPr>
          <a:lstStyle>
            <a:lvl1pPr marL="228600" indent="-228600">
              <a:defRPr lang="fr-FR" sz="1400" dirty="0" smtClean="0">
                <a:solidFill>
                  <a:schemeClr val="tx2"/>
                </a:solidFill>
                <a:latin typeface="+mj-lt"/>
                <a:ea typeface="Gotham-Medium"/>
                <a:cs typeface="Gotham-Medium"/>
              </a:defRPr>
            </a:lvl1pPr>
            <a:lvl2pPr>
              <a:defRPr lang="fr-FR" sz="1400" dirty="0" smtClean="0">
                <a:solidFill>
                  <a:schemeClr val="tx2"/>
                </a:solidFill>
              </a:defRPr>
            </a:lvl2pPr>
            <a:lvl3pPr>
              <a:defRPr lang="fr-FR" sz="1400" dirty="0" smtClean="0">
                <a:solidFill>
                  <a:schemeClr val="tx2"/>
                </a:solidFill>
              </a:defRPr>
            </a:lvl3pPr>
            <a:lvl4pPr>
              <a:defRPr lang="fr-FR" sz="1400" dirty="0" smtClean="0">
                <a:solidFill>
                  <a:schemeClr val="tx2"/>
                </a:solidFill>
              </a:defRPr>
            </a:lvl4pPr>
            <a:lvl5pPr>
              <a:defRPr lang="fr-FR" sz="1400" dirty="0">
                <a:solidFill>
                  <a:schemeClr val="tx2"/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  <p:sp>
        <p:nvSpPr>
          <p:cNvPr id="83" name="Espace réservé du texte 61"/>
          <p:cNvSpPr>
            <a:spLocks noGrp="1"/>
          </p:cNvSpPr>
          <p:nvPr>
            <p:ph type="body" sz="quarter" idx="11"/>
          </p:nvPr>
        </p:nvSpPr>
        <p:spPr>
          <a:xfrm>
            <a:off x="3883014" y="5345774"/>
            <a:ext cx="4160021" cy="1419876"/>
          </a:xfrm>
          <a:ln w="12700">
            <a:miter lim="400000"/>
          </a:ln>
        </p:spPr>
        <p:txBody>
          <a:bodyPr wrap="square" lIns="360000" tIns="0" rIns="360000" bIns="0">
            <a:spAutoFit/>
          </a:bodyPr>
          <a:lstStyle>
            <a:lvl1pPr marL="228600" indent="-228600">
              <a:defRPr lang="fr-FR" sz="1400" dirty="0" smtClean="0">
                <a:solidFill>
                  <a:schemeClr val="tx2"/>
                </a:solidFill>
                <a:latin typeface="+mj-lt"/>
                <a:ea typeface="Gotham-Medium"/>
                <a:cs typeface="Gotham-Medium"/>
              </a:defRPr>
            </a:lvl1pPr>
            <a:lvl2pPr>
              <a:defRPr lang="fr-FR" sz="1400" dirty="0" smtClean="0">
                <a:solidFill>
                  <a:schemeClr val="tx2"/>
                </a:solidFill>
              </a:defRPr>
            </a:lvl2pPr>
            <a:lvl3pPr>
              <a:defRPr lang="fr-FR" sz="1400" dirty="0" smtClean="0">
                <a:solidFill>
                  <a:schemeClr val="tx2"/>
                </a:solidFill>
              </a:defRPr>
            </a:lvl3pPr>
            <a:lvl4pPr>
              <a:defRPr lang="fr-FR" sz="1400" dirty="0" smtClean="0">
                <a:solidFill>
                  <a:schemeClr val="tx2"/>
                </a:solidFill>
              </a:defRPr>
            </a:lvl4pPr>
            <a:lvl5pPr>
              <a:defRPr lang="fr-FR" sz="1400" dirty="0">
                <a:solidFill>
                  <a:schemeClr val="tx2"/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  <p:sp>
        <p:nvSpPr>
          <p:cNvPr id="84" name="Espace réservé du texte 61"/>
          <p:cNvSpPr>
            <a:spLocks noGrp="1"/>
          </p:cNvSpPr>
          <p:nvPr>
            <p:ph type="body" sz="quarter" idx="12"/>
          </p:nvPr>
        </p:nvSpPr>
        <p:spPr>
          <a:xfrm>
            <a:off x="8049388" y="5345774"/>
            <a:ext cx="4142612" cy="1419876"/>
          </a:xfrm>
          <a:ln w="12700">
            <a:miter lim="400000"/>
          </a:ln>
        </p:spPr>
        <p:txBody>
          <a:bodyPr wrap="square" lIns="360000" tIns="0" rIns="360000" bIns="0">
            <a:spAutoFit/>
          </a:bodyPr>
          <a:lstStyle>
            <a:lvl1pPr marL="228600" indent="-228600">
              <a:defRPr lang="fr-FR" sz="1400" dirty="0" smtClean="0">
                <a:solidFill>
                  <a:schemeClr val="tx2"/>
                </a:solidFill>
                <a:latin typeface="+mj-lt"/>
                <a:ea typeface="Gotham-Medium"/>
                <a:cs typeface="Gotham-Medium"/>
              </a:defRPr>
            </a:lvl1pPr>
            <a:lvl2pPr>
              <a:defRPr lang="fr-FR" sz="1400" dirty="0" smtClean="0">
                <a:solidFill>
                  <a:schemeClr val="tx2"/>
                </a:solidFill>
              </a:defRPr>
            </a:lvl2pPr>
            <a:lvl3pPr>
              <a:defRPr lang="fr-FR" sz="1400" dirty="0" smtClean="0">
                <a:solidFill>
                  <a:schemeClr val="tx2"/>
                </a:solidFill>
              </a:defRPr>
            </a:lvl3pPr>
            <a:lvl4pPr>
              <a:defRPr lang="fr-FR" sz="1400" dirty="0" smtClean="0">
                <a:solidFill>
                  <a:schemeClr val="tx2"/>
                </a:solidFill>
              </a:defRPr>
            </a:lvl4pPr>
            <a:lvl5pPr>
              <a:defRPr lang="fr-FR" sz="1400" dirty="0">
                <a:solidFill>
                  <a:schemeClr val="tx2"/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  <p:sp>
        <p:nvSpPr>
          <p:cNvPr id="85" name="Espace réservé du texte 61"/>
          <p:cNvSpPr>
            <a:spLocks noGrp="1"/>
          </p:cNvSpPr>
          <p:nvPr>
            <p:ph type="body" sz="quarter" idx="13"/>
          </p:nvPr>
        </p:nvSpPr>
        <p:spPr>
          <a:xfrm>
            <a:off x="3895106" y="781050"/>
            <a:ext cx="4171668" cy="3061416"/>
          </a:xfrm>
          <a:ln w="12700">
            <a:miter lim="400000"/>
          </a:ln>
        </p:spPr>
        <p:txBody>
          <a:bodyPr wrap="square" lIns="360000" tIns="252000" rIns="360000" bIns="252000">
            <a:spAutoFit/>
          </a:bodyPr>
          <a:lstStyle>
            <a:lvl1pPr marL="228600" indent="-228600"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Gotham-Medium"/>
                <a:cs typeface="Gotham-Medium"/>
              </a:defRPr>
            </a:lvl1pPr>
            <a:lvl2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200"/>
              </a:spcAft>
              <a:defRPr lang="fr-FR" sz="1400" dirty="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  <p:sp>
        <p:nvSpPr>
          <p:cNvPr id="86" name="Espace réservé du texte 61"/>
          <p:cNvSpPr>
            <a:spLocks noGrp="1"/>
          </p:cNvSpPr>
          <p:nvPr>
            <p:ph type="body" sz="quarter" idx="14"/>
          </p:nvPr>
        </p:nvSpPr>
        <p:spPr>
          <a:xfrm>
            <a:off x="8073127" y="781050"/>
            <a:ext cx="4135367" cy="3061416"/>
          </a:xfrm>
          <a:ln w="12700">
            <a:miter lim="400000"/>
          </a:ln>
        </p:spPr>
        <p:txBody>
          <a:bodyPr wrap="square" lIns="360000" tIns="252000" rIns="360000" bIns="252000">
            <a:spAutoFit/>
          </a:bodyPr>
          <a:lstStyle>
            <a:lvl1pPr marL="228600" indent="-228600"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Gotham-Medium"/>
                <a:cs typeface="Gotham-Medium"/>
              </a:defRPr>
            </a:lvl1pPr>
            <a:lvl2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200"/>
              </a:spcAft>
              <a:defRPr lang="fr-FR" sz="1400" dirty="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8280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s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196"/>
          <p:cNvSpPr/>
          <p:nvPr userDrawn="1"/>
        </p:nvSpPr>
        <p:spPr>
          <a:xfrm>
            <a:off x="0" y="1"/>
            <a:ext cx="12192000" cy="1509485"/>
          </a:xfrm>
          <a:prstGeom prst="rect">
            <a:avLst/>
          </a:prstGeom>
          <a:noFill/>
          <a:ln w="12700">
            <a:miter lim="400000"/>
          </a:ln>
        </p:spPr>
        <p:txBody>
          <a:bodyPr lIns="55694" tIns="55694" rIns="55694" bIns="55694" anchor="ctr"/>
          <a:lstStyle/>
          <a:p>
            <a:pPr>
              <a:defRPr sz="2600"/>
            </a:pPr>
            <a:endParaRPr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1999" cy="1509485"/>
          </a:xfrm>
        </p:spPr>
        <p:txBody>
          <a:bodyPr lIns="360000" tIns="252000" rIns="360000" bIns="252000" anchor="t">
            <a:normAutofit/>
          </a:bodyPr>
          <a:lstStyle>
            <a:lvl1pPr>
              <a:defRPr sz="2000" cap="all" baseline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9" name="Shape 210"/>
          <p:cNvSpPr/>
          <p:nvPr userDrawn="1"/>
        </p:nvSpPr>
        <p:spPr>
          <a:xfrm>
            <a:off x="392267" y="1211382"/>
            <a:ext cx="351292" cy="1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5694" tIns="55694" rIns="55694" bIns="55694" anchor="ctr"/>
          <a:lstStyle/>
          <a:p>
            <a:pPr>
              <a:defRPr sz="2600"/>
            </a:pPr>
            <a:endParaRPr/>
          </a:p>
        </p:txBody>
      </p:sp>
      <p:sp>
        <p:nvSpPr>
          <p:cNvPr id="5" name="Espace réservé du texte 61"/>
          <p:cNvSpPr>
            <a:spLocks noGrp="1"/>
          </p:cNvSpPr>
          <p:nvPr>
            <p:ph type="body" sz="quarter" idx="13"/>
          </p:nvPr>
        </p:nvSpPr>
        <p:spPr>
          <a:xfrm>
            <a:off x="-5704" y="1509486"/>
            <a:ext cx="12197704" cy="2781339"/>
          </a:xfrm>
          <a:ln w="12700">
            <a:miter lim="400000"/>
          </a:ln>
        </p:spPr>
        <p:txBody>
          <a:bodyPr wrap="square" lIns="360000" tIns="252000" rIns="360000" bIns="252000">
            <a:spAutoFit/>
          </a:bodyPr>
          <a:lstStyle>
            <a:lvl1pPr marL="228600" indent="-228600"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Gotham-Medium"/>
                <a:cs typeface="Gotham-Medium"/>
              </a:defRPr>
            </a:lvl1pPr>
            <a:lvl2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200"/>
              </a:spcAft>
              <a:defRPr lang="fr-FR" sz="1400" dirty="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10798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s Prior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41"/>
          <p:cNvSpPr/>
          <p:nvPr/>
        </p:nvSpPr>
        <p:spPr>
          <a:xfrm>
            <a:off x="6341541" y="1351534"/>
            <a:ext cx="2957047" cy="5534026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 lim="400000"/>
          </a:ln>
          <a:effectLst/>
        </p:spPr>
        <p:txBody>
          <a:bodyPr wrap="square" lIns="55694" tIns="55694" rIns="55694" bIns="55694" numCol="1" anchor="ctr">
            <a:noAutofit/>
          </a:bodyPr>
          <a:lstStyle/>
          <a:p>
            <a:pPr>
              <a:defRPr sz="2500"/>
            </a:pPr>
            <a:endParaRPr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Shape 196"/>
          <p:cNvSpPr/>
          <p:nvPr userDrawn="1"/>
        </p:nvSpPr>
        <p:spPr>
          <a:xfrm>
            <a:off x="0" y="1"/>
            <a:ext cx="3485555" cy="6858000"/>
          </a:xfrm>
          <a:prstGeom prst="rect">
            <a:avLst/>
          </a:prstGeom>
          <a:noFill/>
          <a:ln w="12700">
            <a:miter lim="400000"/>
          </a:ln>
        </p:spPr>
        <p:txBody>
          <a:bodyPr lIns="55694" tIns="55694" rIns="55694" bIns="55694" anchor="ctr"/>
          <a:lstStyle/>
          <a:p>
            <a:pPr>
              <a:defRPr sz="2600"/>
            </a:pPr>
            <a:endParaRPr>
              <a:solidFill>
                <a:schemeClr val="tx2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" y="1"/>
            <a:ext cx="3485554" cy="2167876"/>
          </a:xfrm>
        </p:spPr>
        <p:txBody>
          <a:bodyPr lIns="360000" tIns="252000" rIns="360000" bIns="252000" anchor="t">
            <a:normAutofit/>
          </a:bodyPr>
          <a:lstStyle>
            <a:lvl1pPr>
              <a:defRPr sz="2000" cap="all" baseline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9" name="Shape 210"/>
          <p:cNvSpPr/>
          <p:nvPr userDrawn="1"/>
        </p:nvSpPr>
        <p:spPr>
          <a:xfrm>
            <a:off x="519267" y="2372525"/>
            <a:ext cx="351292" cy="1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5694" tIns="55694" rIns="55694" bIns="55694" anchor="ctr"/>
          <a:lstStyle/>
          <a:p>
            <a:pPr>
              <a:defRPr sz="2600"/>
            </a:pPr>
            <a:endParaRPr/>
          </a:p>
        </p:txBody>
      </p:sp>
      <p:sp>
        <p:nvSpPr>
          <p:cNvPr id="62" name="Espace réservé du texte 61"/>
          <p:cNvSpPr>
            <a:spLocks noGrp="1"/>
          </p:cNvSpPr>
          <p:nvPr>
            <p:ph type="body" sz="quarter" idx="10"/>
          </p:nvPr>
        </p:nvSpPr>
        <p:spPr>
          <a:xfrm>
            <a:off x="0" y="2577174"/>
            <a:ext cx="3485554" cy="1807674"/>
          </a:xfrm>
          <a:ln w="12700">
            <a:miter lim="400000"/>
          </a:ln>
        </p:spPr>
        <p:txBody>
          <a:bodyPr wrap="square" lIns="360000" tIns="0" rIns="360000" bIns="0">
            <a:spAutoFit/>
          </a:bodyPr>
          <a:lstStyle>
            <a:lvl1pPr marL="228600" indent="-228600">
              <a:defRPr lang="fr-FR" sz="1400" dirty="0" smtClean="0">
                <a:solidFill>
                  <a:schemeClr val="tx2"/>
                </a:solidFill>
                <a:latin typeface="+mj-lt"/>
                <a:ea typeface="Gotham-Medium"/>
                <a:cs typeface="Gotham-Medium"/>
              </a:defRPr>
            </a:lvl1pPr>
            <a:lvl2pPr>
              <a:defRPr lang="fr-FR" sz="1400" dirty="0" smtClean="0">
                <a:solidFill>
                  <a:schemeClr val="tx2"/>
                </a:solidFill>
              </a:defRPr>
            </a:lvl2pPr>
            <a:lvl3pPr>
              <a:defRPr lang="fr-FR" sz="1400" dirty="0" smtClean="0">
                <a:solidFill>
                  <a:schemeClr val="tx2"/>
                </a:solidFill>
              </a:defRPr>
            </a:lvl3pPr>
            <a:lvl4pPr>
              <a:defRPr lang="fr-FR" sz="1400" dirty="0" smtClean="0">
                <a:solidFill>
                  <a:schemeClr val="tx2"/>
                </a:solidFill>
              </a:defRPr>
            </a:lvl4pPr>
            <a:lvl5pPr>
              <a:defRPr lang="fr-FR" sz="1400" dirty="0">
                <a:solidFill>
                  <a:schemeClr val="tx2"/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  <p:sp>
        <p:nvSpPr>
          <p:cNvPr id="21" name="Shape 236"/>
          <p:cNvSpPr/>
          <p:nvPr/>
        </p:nvSpPr>
        <p:spPr>
          <a:xfrm>
            <a:off x="3481576" y="-1244"/>
            <a:ext cx="2870420" cy="1524001"/>
          </a:xfrm>
          <a:prstGeom prst="rect">
            <a:avLst/>
          </a:prstGeom>
          <a:solidFill>
            <a:srgbClr val="FF4D4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2000" tIns="55694" rIns="72000" bIns="55694" numCol="1" anchor="ctr">
            <a:noAutofit/>
          </a:bodyPr>
          <a:lstStyle/>
          <a:p>
            <a:pPr algn="ctr">
              <a:defRPr sz="2500">
                <a:solidFill>
                  <a:srgbClr val="FFFFFF"/>
                </a:solidFill>
                <a:latin typeface="Gotham-Medium"/>
                <a:ea typeface="Gotham-Medium"/>
                <a:cs typeface="Gotham-Medium"/>
                <a:sym typeface="Gotham-Medium"/>
              </a:defRPr>
            </a:pPr>
            <a:r>
              <a:rPr lang="fr-FR" sz="2400" b="1" dirty="0">
                <a:latin typeface="+mj-lt"/>
                <a:ea typeface="Gotham"/>
                <a:cs typeface="Gotham"/>
                <a:sym typeface="Gotham-Medium"/>
              </a:rPr>
              <a:t>HAUTE</a:t>
            </a:r>
            <a:endParaRPr sz="2400" b="1" dirty="0">
              <a:latin typeface="+mj-lt"/>
              <a:ea typeface="Gotham"/>
              <a:cs typeface="Gotham"/>
              <a:sym typeface="Gotham"/>
            </a:endParaRPr>
          </a:p>
          <a:p>
            <a:pPr algn="ctr" defTabSz="457200">
              <a:defRPr sz="1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sz="1200" dirty="0">
                <a:latin typeface="+mj-lt"/>
                <a:ea typeface="Gotham"/>
                <a:cs typeface="Gotham"/>
                <a:sym typeface="Gotham"/>
              </a:rPr>
              <a:t>Besoins essentiels pour la compréhension du concept et des objectifs de la page par l’utilisateur</a:t>
            </a:r>
            <a:endParaRPr sz="1200" dirty="0">
              <a:latin typeface="+mj-lt"/>
            </a:endParaRPr>
          </a:p>
        </p:txBody>
      </p:sp>
      <p:sp>
        <p:nvSpPr>
          <p:cNvPr id="24" name="Shape 239"/>
          <p:cNvSpPr/>
          <p:nvPr userDrawn="1"/>
        </p:nvSpPr>
        <p:spPr>
          <a:xfrm>
            <a:off x="6351996" y="1"/>
            <a:ext cx="2967487" cy="1522756"/>
          </a:xfrm>
          <a:prstGeom prst="rect">
            <a:avLst/>
          </a:prstGeom>
          <a:solidFill>
            <a:srgbClr val="FFAA79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2000" tIns="55694" rIns="72000" bIns="55694" numCol="1" anchor="ctr">
            <a:noAutofit/>
          </a:bodyPr>
          <a:lstStyle/>
          <a:p>
            <a:pPr algn="ctr">
              <a:defRPr sz="2500">
                <a:solidFill>
                  <a:srgbClr val="FFFFFF"/>
                </a:solidFill>
                <a:latin typeface="Gotham-Medium"/>
                <a:ea typeface="Gotham-Medium"/>
                <a:cs typeface="Gotham-Medium"/>
                <a:sym typeface="Gotham-Medium"/>
              </a:defRPr>
            </a:pPr>
            <a:r>
              <a:rPr lang="fr-FR" sz="2400" b="1" dirty="0">
                <a:latin typeface="+mj-lt"/>
              </a:rPr>
              <a:t>MOYENNE</a:t>
            </a:r>
            <a:endParaRPr sz="2400" b="1" dirty="0">
              <a:latin typeface="+mj-lt"/>
            </a:endParaRPr>
          </a:p>
          <a:p>
            <a:pPr algn="ctr" defTabSz="457200">
              <a:defRPr sz="14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defRPr>
            </a:pPr>
            <a:r>
              <a:rPr lang="fr-FR" sz="1200" dirty="0">
                <a:latin typeface="+mj-lt"/>
              </a:rPr>
              <a:t>Besoins utiles au bon fonctionnement de la page et répondant à la majorité des besoins de l’utilisateur</a:t>
            </a:r>
            <a:endParaRPr sz="1200" dirty="0">
              <a:latin typeface="+mj-lt"/>
            </a:endParaRPr>
          </a:p>
        </p:txBody>
      </p:sp>
      <p:sp>
        <p:nvSpPr>
          <p:cNvPr id="27" name="Shape 242"/>
          <p:cNvSpPr/>
          <p:nvPr/>
        </p:nvSpPr>
        <p:spPr>
          <a:xfrm>
            <a:off x="9319483" y="-7430"/>
            <a:ext cx="2872516" cy="1530188"/>
          </a:xfrm>
          <a:prstGeom prst="rect">
            <a:avLst/>
          </a:prstGeom>
          <a:solidFill>
            <a:srgbClr val="FFD44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2000" tIns="55694" rIns="72000" bIns="55694" numCol="1" anchor="ctr">
            <a:noAutofit/>
          </a:bodyPr>
          <a:lstStyle/>
          <a:p>
            <a:pPr algn="ctr">
              <a:defRPr sz="2500">
                <a:solidFill>
                  <a:srgbClr val="FFFFFF"/>
                </a:solidFill>
                <a:latin typeface="Gotham-Medium"/>
                <a:ea typeface="Gotham-Medium"/>
                <a:cs typeface="Gotham-Medium"/>
                <a:sym typeface="Gotham-Medium"/>
              </a:defRPr>
            </a:pPr>
            <a:r>
              <a:rPr lang="fr-FR" sz="2400" b="1" dirty="0">
                <a:latin typeface="+mj-lt"/>
              </a:rPr>
              <a:t>BASSE</a:t>
            </a:r>
            <a:endParaRPr sz="2400" b="1" dirty="0">
              <a:latin typeface="+mj-lt"/>
            </a:endParaRPr>
          </a:p>
          <a:p>
            <a:pPr algn="ctr" defTabSz="457200">
              <a:defRPr sz="1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sz="1200" dirty="0">
                <a:latin typeface="+mj-lt"/>
              </a:rPr>
              <a:t>Besoins utiles mais non essentiels pour que l’utilisateur utilise et comprenne la page</a:t>
            </a:r>
            <a:endParaRPr sz="1200" dirty="0">
              <a:latin typeface="+mj-lt"/>
            </a:endParaRPr>
          </a:p>
        </p:txBody>
      </p:sp>
      <p:sp>
        <p:nvSpPr>
          <p:cNvPr id="39" name="Espace réservé du texte 61"/>
          <p:cNvSpPr>
            <a:spLocks noGrp="1"/>
          </p:cNvSpPr>
          <p:nvPr>
            <p:ph type="body" sz="quarter" idx="15"/>
          </p:nvPr>
        </p:nvSpPr>
        <p:spPr>
          <a:xfrm>
            <a:off x="3491113" y="1542198"/>
            <a:ext cx="2860883" cy="3828942"/>
          </a:xfrm>
          <a:ln w="12700">
            <a:miter lim="400000"/>
          </a:ln>
        </p:spPr>
        <p:txBody>
          <a:bodyPr wrap="square" lIns="180000" tIns="144000" rIns="180000" bIns="144000">
            <a:spAutoFit/>
          </a:bodyPr>
          <a:lstStyle>
            <a:lvl1pPr marL="228600" indent="-228600"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Gotham-Medium"/>
                <a:cs typeface="Gotham-Medium"/>
              </a:defRPr>
            </a:lvl1pPr>
            <a:lvl2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200"/>
              </a:spcAft>
              <a:defRPr lang="fr-FR" sz="1400" dirty="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  <p:sp>
        <p:nvSpPr>
          <p:cNvPr id="43" name="Espace réservé du texte 61"/>
          <p:cNvSpPr>
            <a:spLocks noGrp="1"/>
          </p:cNvSpPr>
          <p:nvPr>
            <p:ph type="body" sz="quarter" idx="16"/>
          </p:nvPr>
        </p:nvSpPr>
        <p:spPr>
          <a:xfrm>
            <a:off x="6388937" y="1542198"/>
            <a:ext cx="2860883" cy="3828942"/>
          </a:xfrm>
          <a:ln w="12700">
            <a:miter lim="400000"/>
          </a:ln>
        </p:spPr>
        <p:txBody>
          <a:bodyPr wrap="square" lIns="180000" tIns="144000" rIns="180000" bIns="144000">
            <a:spAutoFit/>
          </a:bodyPr>
          <a:lstStyle>
            <a:lvl1pPr marL="228600" indent="-228600"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Gotham-Medium"/>
                <a:cs typeface="Gotham-Medium"/>
              </a:defRPr>
            </a:lvl1pPr>
            <a:lvl2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200"/>
              </a:spcAft>
              <a:defRPr lang="fr-FR" sz="1400" dirty="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  <p:sp>
        <p:nvSpPr>
          <p:cNvPr id="44" name="Espace réservé du texte 61"/>
          <p:cNvSpPr>
            <a:spLocks noGrp="1"/>
          </p:cNvSpPr>
          <p:nvPr>
            <p:ph type="body" sz="quarter" idx="17"/>
          </p:nvPr>
        </p:nvSpPr>
        <p:spPr>
          <a:xfrm>
            <a:off x="9314645" y="1542198"/>
            <a:ext cx="2860883" cy="3828942"/>
          </a:xfrm>
          <a:ln w="12700">
            <a:miter lim="400000"/>
          </a:ln>
        </p:spPr>
        <p:txBody>
          <a:bodyPr wrap="square" lIns="180000" tIns="144000" rIns="180000" bIns="144000">
            <a:spAutoFit/>
          </a:bodyPr>
          <a:lstStyle>
            <a:lvl1pPr marL="228600" indent="-228600"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Gotham-Medium"/>
                <a:cs typeface="Gotham-Medium"/>
              </a:defRPr>
            </a:lvl1pPr>
            <a:lvl2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200"/>
              </a:spcAft>
              <a:defRPr lang="fr-FR" sz="1400" dirty="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  <p:sp>
        <p:nvSpPr>
          <p:cNvPr id="13" name="Shape 241"/>
          <p:cNvSpPr/>
          <p:nvPr userDrawn="1"/>
        </p:nvSpPr>
        <p:spPr>
          <a:xfrm>
            <a:off x="0" y="0"/>
            <a:ext cx="3491113" cy="6885560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 lim="400000"/>
          </a:ln>
          <a:effectLst/>
        </p:spPr>
        <p:txBody>
          <a:bodyPr wrap="square" lIns="55694" tIns="55694" rIns="55694" bIns="55694" numCol="1" anchor="ctr">
            <a:noAutofit/>
          </a:bodyPr>
          <a:lstStyle/>
          <a:p>
            <a:pPr>
              <a:defRPr sz="2500"/>
            </a:pPr>
            <a:endParaRPr sz="24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73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>
              <a:spcAft>
                <a:spcPts val="600"/>
              </a:spcAft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>
              <a:spcAft>
                <a:spcPts val="600"/>
              </a:spcAft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>
              <a:spcAft>
                <a:spcPts val="600"/>
              </a:spcAft>
              <a:defRPr sz="14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51B6-0CC1-488C-A1F1-AF09E3A13D69}" type="datetime2">
              <a:rPr lang="fr-FR" smtClean="0"/>
              <a:t>mardi 18 avril 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434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118823"/>
            <a:ext cx="10515600" cy="1564177"/>
          </a:xfrm>
        </p:spPr>
        <p:txBody>
          <a:bodyPr anchor="ctr">
            <a:noAutofit/>
          </a:bodyPr>
          <a:lstStyle>
            <a:lvl1pPr algn="ctr">
              <a:defRPr lang="fr-FR" sz="6000" b="1" kern="1200" cap="all" baseline="0">
                <a:solidFill>
                  <a:srgbClr val="BF223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83000"/>
            <a:ext cx="10515600" cy="1500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fr-FR" sz="18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3383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B2C3-75E2-4F4D-9AF9-1C0A782FDC22}" type="datetime2">
              <a:rPr lang="fr-FR" smtClean="0"/>
              <a:t>mardi 18 avril 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72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19AC-7D4D-44DE-BCD6-D34F8079D971}" type="datetime2">
              <a:rPr lang="fr-FR" smtClean="0"/>
              <a:t>mardi 18 avril 2017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7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9D74-2303-47F0-B73B-C8ACC8192D00}" type="datetime2">
              <a:rPr lang="fr-FR" smtClean="0"/>
              <a:t>mardi 18 avril 2017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4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A7F2356D-B03B-4EEF-A51E-152387E62707}" type="datetime2">
              <a:rPr lang="fr-FR" smtClean="0"/>
              <a:t>mardi 18 avril 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3F152F-8EB9-4859-B040-1D239EBF308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629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1" r:id="rId2"/>
    <p:sldLayoutId id="2147483822" r:id="rId3"/>
    <p:sldLayoutId id="2147483823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fonte-digitale-thalys.github.io/restitution-booking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irtable.com/shrw4PxpHBTKlvXPe/tblQoow0WJRBGipHD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efonte-digitale-thalys.github.io/charte-graphique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fonte-digitale-thalys.github.io/principes-ux.pdf" TargetMode="External"/><Relationship Id="rId2" Type="http://schemas.openxmlformats.org/officeDocument/2006/relationships/hyperlink" Target="https://refonte-digitale-thalys.github.io/principes-cro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Brief</a:t>
            </a:r>
            <a:r>
              <a:rPr lang="fr-FR" dirty="0"/>
              <a:t> initial</a:t>
            </a:r>
            <a:br>
              <a:rPr lang="fr-FR" dirty="0"/>
            </a:br>
            <a:r>
              <a:rPr lang="fr-FR" b="1" dirty="0" err="1"/>
              <a:t>booking</a:t>
            </a:r>
            <a:r>
              <a:rPr lang="fr-FR" b="1" dirty="0"/>
              <a:t> </a:t>
            </a:r>
            <a:r>
              <a:rPr lang="fr-FR" b="1" dirty="0" err="1"/>
              <a:t>thalys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7A4A-4AC0-4FD4-941A-5BB6088A0C5E}" type="datetime2">
              <a:rPr lang="fr-FR" smtClean="0"/>
              <a:t>mardi 18 avril 2017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0651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C00000"/>
                </a:solidFill>
              </a:rPr>
              <a:t>Éléments du </a:t>
            </a:r>
            <a:r>
              <a:rPr lang="fr-FR" b="1" dirty="0" err="1">
                <a:solidFill>
                  <a:srgbClr val="C00000"/>
                </a:solidFill>
              </a:rPr>
              <a:t>brief</a:t>
            </a:r>
            <a:br>
              <a:rPr lang="fr-FR" dirty="0"/>
            </a:br>
            <a:r>
              <a:rPr lang="fr-FR" dirty="0"/>
              <a:t>Les parcours utilisateurs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type="body" sz="quarter" idx="13"/>
          </p:nvPr>
        </p:nvSpPr>
        <p:spPr>
          <a:xfrm>
            <a:off x="0" y="1509486"/>
            <a:ext cx="6591300" cy="4879720"/>
          </a:xfrm>
        </p:spPr>
        <p:txBody>
          <a:bodyPr lIns="360000" tIns="54000" rIns="360000" bIns="54000"/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r>
              <a:rPr lang="fr-FR" sz="1600" dirty="0"/>
              <a:t>En ateliers, nous avons exploré plusieurs pistes de parcours utilisateurs, restitués dans ce document :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r>
              <a:rPr lang="fr-FR" sz="1600" dirty="0">
                <a:hlinkClick r:id="rId2"/>
              </a:rPr>
              <a:t>[Lien]</a:t>
            </a:r>
            <a:endParaRPr lang="fr-FR" sz="1600" dirty="0"/>
          </a:p>
        </p:txBody>
      </p:sp>
      <p:pic>
        <p:nvPicPr>
          <p:cNvPr id="8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28" y="125186"/>
            <a:ext cx="914400" cy="91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7" y="2293736"/>
            <a:ext cx="6067425" cy="3390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808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Prochaine étape</a:t>
            </a:r>
          </a:p>
        </p:txBody>
      </p:sp>
    </p:spTree>
    <p:extLst>
      <p:ext uri="{BB962C8B-B14F-4D97-AF65-F5344CB8AC3E}">
        <p14:creationId xmlns:p14="http://schemas.microsoft.com/office/powerpoint/2010/main" val="298810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C00000"/>
                </a:solidFill>
              </a:rPr>
              <a:t>Zoom sur</a:t>
            </a:r>
            <a:br>
              <a:rPr lang="fr-FR" dirty="0"/>
            </a:br>
            <a:r>
              <a:rPr lang="fr-FR" dirty="0"/>
              <a:t>l’achat de billet, le parcours cœur</a:t>
            </a:r>
          </a:p>
        </p:txBody>
      </p:sp>
      <p:sp>
        <p:nvSpPr>
          <p:cNvPr id="6" name="Rectangle 5"/>
          <p:cNvSpPr/>
          <p:nvPr/>
        </p:nvSpPr>
        <p:spPr>
          <a:xfrm>
            <a:off x="372448" y="2103952"/>
            <a:ext cx="2865898" cy="798473"/>
          </a:xfrm>
          <a:prstGeom prst="rect">
            <a:avLst/>
          </a:prstGeom>
          <a:noFill/>
          <a:ln w="38100">
            <a:solidFill>
              <a:srgbClr val="BF2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</a:rPr>
              <a:t>Saisie de l’origine, de la destination, et des voyageurs</a:t>
            </a:r>
          </a:p>
        </p:txBody>
      </p:sp>
      <p:cxnSp>
        <p:nvCxnSpPr>
          <p:cNvPr id="9" name="Connecteur droit avec flèche 7"/>
          <p:cNvCxnSpPr>
            <a:stCxn id="6" idx="3"/>
            <a:endCxn id="15" idx="1"/>
          </p:cNvCxnSpPr>
          <p:nvPr/>
        </p:nvCxnSpPr>
        <p:spPr>
          <a:xfrm>
            <a:off x="3238346" y="2503189"/>
            <a:ext cx="772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803124" y="4242138"/>
            <a:ext cx="2760236" cy="798473"/>
          </a:xfrm>
          <a:prstGeom prst="rect">
            <a:avLst/>
          </a:prstGeom>
          <a:solidFill>
            <a:srgbClr val="BF2235"/>
          </a:solidFill>
          <a:ln w="38100">
            <a:solidFill>
              <a:srgbClr val="BF2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Confirmation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11318" y="2103952"/>
            <a:ext cx="3224182" cy="798473"/>
          </a:xfrm>
          <a:prstGeom prst="rect">
            <a:avLst/>
          </a:prstGeom>
          <a:noFill/>
          <a:ln w="38100">
            <a:solidFill>
              <a:srgbClr val="BF2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</a:rPr>
              <a:t>Choix de la date d’aller et optionnellement de retour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09613" y="4242141"/>
            <a:ext cx="2143710" cy="798473"/>
          </a:xfrm>
          <a:prstGeom prst="rect">
            <a:avLst/>
          </a:prstGeom>
          <a:noFill/>
          <a:ln w="38100">
            <a:solidFill>
              <a:srgbClr val="BF2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</a:rPr>
              <a:t>Saisie des infos acheteur et voyageurs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008472" y="2103951"/>
            <a:ext cx="2349540" cy="798473"/>
          </a:xfrm>
          <a:prstGeom prst="rect">
            <a:avLst/>
          </a:prstGeom>
          <a:noFill/>
          <a:ln w="38100">
            <a:solidFill>
              <a:srgbClr val="BF2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</a:rPr>
              <a:t>Choix de l’horaire, du tarif et de la place à bord</a:t>
            </a:r>
          </a:p>
        </p:txBody>
      </p:sp>
      <p:cxnSp>
        <p:nvCxnSpPr>
          <p:cNvPr id="23" name="Connecteur droit avec flèche 69"/>
          <p:cNvCxnSpPr>
            <a:stCxn id="15" idx="3"/>
            <a:endCxn id="22" idx="1"/>
          </p:cNvCxnSpPr>
          <p:nvPr/>
        </p:nvCxnSpPr>
        <p:spPr>
          <a:xfrm flipV="1">
            <a:off x="7235500" y="2503188"/>
            <a:ext cx="7729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078439" y="4242138"/>
            <a:ext cx="2035120" cy="798473"/>
          </a:xfrm>
          <a:prstGeom prst="rect">
            <a:avLst/>
          </a:prstGeom>
          <a:noFill/>
          <a:ln w="38100">
            <a:solidFill>
              <a:srgbClr val="BF2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</a:rPr>
              <a:t>Saisie des informations de paiement</a:t>
            </a:r>
          </a:p>
        </p:txBody>
      </p:sp>
      <p:cxnSp>
        <p:nvCxnSpPr>
          <p:cNvPr id="30" name="Connecteur en angle 93"/>
          <p:cNvCxnSpPr>
            <a:stCxn id="22" idx="2"/>
            <a:endCxn id="16" idx="0"/>
          </p:cNvCxnSpPr>
          <p:nvPr/>
        </p:nvCxnSpPr>
        <p:spPr>
          <a:xfrm rot="5400000">
            <a:off x="5562497" y="621395"/>
            <a:ext cx="1339717" cy="59017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7"/>
          <p:cNvCxnSpPr>
            <a:stCxn id="28" idx="3"/>
            <a:endCxn id="14" idx="1"/>
          </p:cNvCxnSpPr>
          <p:nvPr/>
        </p:nvCxnSpPr>
        <p:spPr>
          <a:xfrm>
            <a:off x="7113559" y="4641375"/>
            <a:ext cx="689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7"/>
          <p:cNvCxnSpPr>
            <a:stCxn id="16" idx="3"/>
            <a:endCxn id="28" idx="1"/>
          </p:cNvCxnSpPr>
          <p:nvPr/>
        </p:nvCxnSpPr>
        <p:spPr>
          <a:xfrm flipV="1">
            <a:off x="4353323" y="4641375"/>
            <a:ext cx="725116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94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50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C00000"/>
                </a:solidFill>
              </a:rPr>
              <a:t>Contexte et objectif</a:t>
            </a:r>
            <a:br>
              <a:rPr lang="fr-FR" dirty="0"/>
            </a:br>
            <a:r>
              <a:rPr lang="fr-FR" dirty="0"/>
              <a:t>de ce document</a:t>
            </a:r>
          </a:p>
        </p:txBody>
      </p:sp>
      <p:sp>
        <p:nvSpPr>
          <p:cNvPr id="10" name="Espace réservé du texte 8"/>
          <p:cNvSpPr txBox="1">
            <a:spLocks/>
          </p:cNvSpPr>
          <p:nvPr/>
        </p:nvSpPr>
        <p:spPr>
          <a:xfrm>
            <a:off x="6095999" y="1509486"/>
            <a:ext cx="5187304" cy="830228"/>
          </a:xfrm>
          <a:prstGeom prst="rect">
            <a:avLst/>
          </a:prstGeom>
          <a:ln w="12700">
            <a:miter lim="400000"/>
          </a:ln>
        </p:spPr>
        <p:txBody>
          <a:bodyPr vert="horz" wrap="square" lIns="360000" tIns="252000" rIns="360000" bIns="25200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Gotham-Medium"/>
                <a:cs typeface="Gotham-Medium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800" dirty="0"/>
          </a:p>
        </p:txBody>
      </p:sp>
      <p:sp>
        <p:nvSpPr>
          <p:cNvPr id="11" name="Rectangle 10"/>
          <p:cNvSpPr/>
          <p:nvPr/>
        </p:nvSpPr>
        <p:spPr>
          <a:xfrm>
            <a:off x="410817" y="1656522"/>
            <a:ext cx="5393635" cy="4784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410816" y="1656522"/>
            <a:ext cx="5393636" cy="4596195"/>
          </a:xfrm>
        </p:spPr>
        <p:txBody>
          <a:bodyPr/>
          <a:lstStyle/>
          <a:p>
            <a:pPr marL="0" indent="0">
              <a:buNone/>
            </a:pPr>
            <a:r>
              <a:rPr lang="fr-FR" sz="1800" b="1" dirty="0"/>
              <a:t>Contexte</a:t>
            </a:r>
          </a:p>
          <a:p>
            <a:r>
              <a:rPr lang="fr-FR" sz="1800" dirty="0"/>
              <a:t>Nous avons pour ambition de définir le booking cible de Thalys à moyen terme</a:t>
            </a:r>
          </a:p>
          <a:p>
            <a:r>
              <a:rPr lang="fr-FR" sz="1800" dirty="0"/>
              <a:t>Le périmètre des travaux comprend tous les parcours permettant d’acheter et de modifier un billet</a:t>
            </a:r>
          </a:p>
          <a:p>
            <a:r>
              <a:rPr lang="fr-FR" sz="1800" dirty="0"/>
              <a:t>Thalys a mené plusieurs ateliers internes afin de définir les principes de ce nouveau </a:t>
            </a:r>
            <a:r>
              <a:rPr lang="fr-FR" sz="1800" dirty="0" err="1"/>
              <a:t>booking</a:t>
            </a:r>
            <a:endParaRPr lang="fr-FR" sz="1800" dirty="0"/>
          </a:p>
        </p:txBody>
      </p:sp>
      <p:sp>
        <p:nvSpPr>
          <p:cNvPr id="12" name="Rectangle 11"/>
          <p:cNvSpPr/>
          <p:nvPr/>
        </p:nvSpPr>
        <p:spPr>
          <a:xfrm>
            <a:off x="6321288" y="1656523"/>
            <a:ext cx="5416364" cy="2458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texte 8"/>
          <p:cNvSpPr txBox="1">
            <a:spLocks/>
          </p:cNvSpPr>
          <p:nvPr/>
        </p:nvSpPr>
        <p:spPr>
          <a:xfrm>
            <a:off x="6321289" y="1656522"/>
            <a:ext cx="5416362" cy="2231445"/>
          </a:xfrm>
          <a:prstGeom prst="rect">
            <a:avLst/>
          </a:prstGeom>
          <a:ln w="12700">
            <a:miter lim="400000"/>
          </a:ln>
        </p:spPr>
        <p:txBody>
          <a:bodyPr vert="horz" wrap="square" lIns="360000" tIns="252000" rIns="360000" bIns="25200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Gotham-Medium"/>
                <a:cs typeface="Gotham-Medium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/>
              <a:t>Objectif de ce document</a:t>
            </a:r>
          </a:p>
          <a:p>
            <a:r>
              <a:rPr lang="fr-FR" sz="1800" dirty="0"/>
              <a:t>Donner à </a:t>
            </a:r>
            <a:r>
              <a:rPr lang="fr-FR" sz="1800" dirty="0" err="1"/>
              <a:t>Digitas</a:t>
            </a:r>
            <a:r>
              <a:rPr lang="fr-FR" sz="1800" dirty="0"/>
              <a:t> une vue d’ensemble permettant de réaliser les </a:t>
            </a:r>
            <a:r>
              <a:rPr lang="fr-FR" sz="1800" dirty="0" err="1"/>
              <a:t>wireframes</a:t>
            </a:r>
            <a:r>
              <a:rPr lang="fr-FR" sz="1800" dirty="0"/>
              <a:t> et les maquettes qui en découleront</a:t>
            </a:r>
          </a:p>
        </p:txBody>
      </p:sp>
    </p:spTree>
    <p:extLst>
      <p:ext uri="{BB962C8B-B14F-4D97-AF65-F5344CB8AC3E}">
        <p14:creationId xmlns:p14="http://schemas.microsoft.com/office/powerpoint/2010/main" val="186975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C00000"/>
                </a:solidFill>
              </a:rPr>
              <a:t>Présentation</a:t>
            </a:r>
            <a:br>
              <a:rPr lang="fr-FR" b="1" dirty="0">
                <a:solidFill>
                  <a:srgbClr val="C00000"/>
                </a:solidFill>
              </a:rPr>
            </a:br>
            <a:r>
              <a:rPr lang="fr-FR" dirty="0"/>
              <a:t>Du </a:t>
            </a:r>
            <a:r>
              <a:rPr lang="fr-FR" dirty="0" err="1"/>
              <a:t>booking</a:t>
            </a:r>
            <a:r>
              <a:rPr lang="fr-FR" dirty="0"/>
              <a:t> de Thalys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type="body" sz="quarter" idx="13"/>
          </p:nvPr>
        </p:nvSpPr>
        <p:spPr>
          <a:xfrm>
            <a:off x="0" y="1509487"/>
            <a:ext cx="12192000" cy="5529000"/>
          </a:xfrm>
        </p:spPr>
        <p:txBody>
          <a:bodyPr lIns="360000" tIns="54000" rIns="360000" bIns="54000" numCol="2"/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r>
              <a:rPr lang="fr-FR" sz="1600" b="1" dirty="0"/>
              <a:t>X% du chiffre d’affaires de Thalys</a:t>
            </a:r>
            <a:br>
              <a:rPr lang="fr-FR" sz="1600" b="1" dirty="0"/>
            </a:br>
            <a:r>
              <a:rPr lang="fr-FR" dirty="0"/>
              <a:t>Lorem ipsum dolor sit amet, consectetur adipiscing elit. Cras lobortis sit amet nulla et eleifend. Donec eget sapien nunc. Maecenas malesuada augue odio, nec auctor libero blandit </a:t>
            </a:r>
            <a:r>
              <a:rPr lang="fr-FR" dirty="0" err="1"/>
              <a:t>sollicitudin</a:t>
            </a:r>
            <a:r>
              <a:rPr lang="fr-FR" dirty="0"/>
              <a:t>. 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Cras</a:t>
            </a:r>
            <a:r>
              <a:rPr lang="fr-FR" dirty="0"/>
              <a:t> </a:t>
            </a:r>
            <a:r>
              <a:rPr lang="fr-FR" dirty="0" err="1"/>
              <a:t>lobortis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nulla</a:t>
            </a:r>
            <a:r>
              <a:rPr lang="fr-FR" dirty="0"/>
              <a:t> et </a:t>
            </a:r>
            <a:r>
              <a:rPr lang="fr-FR" dirty="0" err="1"/>
              <a:t>eleifend</a:t>
            </a:r>
            <a:r>
              <a:rPr lang="fr-FR" dirty="0"/>
              <a:t>. </a:t>
            </a:r>
            <a:r>
              <a:rPr lang="fr-FR" dirty="0" err="1"/>
              <a:t>Donec</a:t>
            </a:r>
            <a:r>
              <a:rPr lang="fr-FR" dirty="0"/>
              <a:t> </a:t>
            </a:r>
            <a:r>
              <a:rPr lang="fr-FR" dirty="0" err="1"/>
              <a:t>eget</a:t>
            </a:r>
            <a:r>
              <a:rPr lang="fr-FR" dirty="0"/>
              <a:t> </a:t>
            </a:r>
            <a:r>
              <a:rPr lang="fr-FR" dirty="0" err="1"/>
              <a:t>sapien</a:t>
            </a:r>
            <a:r>
              <a:rPr lang="fr-FR" dirty="0"/>
              <a:t> nunc.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augue</a:t>
            </a:r>
            <a:r>
              <a:rPr lang="fr-FR" dirty="0"/>
              <a:t> </a:t>
            </a:r>
            <a:r>
              <a:rPr lang="fr-FR" dirty="0" err="1"/>
              <a:t>odio</a:t>
            </a:r>
            <a:r>
              <a:rPr lang="fr-FR" dirty="0"/>
              <a:t>, nec </a:t>
            </a:r>
            <a:r>
              <a:rPr lang="fr-FR" dirty="0" err="1"/>
              <a:t>auctor</a:t>
            </a:r>
            <a:r>
              <a:rPr lang="fr-FR" dirty="0"/>
              <a:t> libero </a:t>
            </a:r>
            <a:r>
              <a:rPr lang="fr-FR" dirty="0" err="1"/>
              <a:t>blandit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.</a:t>
            </a:r>
            <a:endParaRPr lang="fr-FR" sz="1600" b="1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r>
              <a:rPr lang="fr-FR" sz="1600" b="1" dirty="0"/>
              <a:t>Un volume important de nouveaux utilisateurs</a:t>
            </a:r>
            <a:br>
              <a:rPr lang="fr-FR" sz="1600" b="1" dirty="0"/>
            </a:br>
            <a:r>
              <a:rPr lang="fr-FR" dirty="0"/>
              <a:t>Lorem ipsum dolor sit amet, consectetur adipiscing elit. Cras lobortis sit amet nulla et eleifend. Donec eget sapien nunc. Maecenas malesuada augue odio, nec auctor libero blandit </a:t>
            </a:r>
            <a:r>
              <a:rPr lang="fr-FR" dirty="0" err="1"/>
              <a:t>sollicitudin</a:t>
            </a:r>
            <a:r>
              <a:rPr lang="fr-FR" dirty="0"/>
              <a:t>. 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Cras</a:t>
            </a:r>
            <a:r>
              <a:rPr lang="fr-FR" dirty="0"/>
              <a:t> </a:t>
            </a:r>
            <a:r>
              <a:rPr lang="fr-FR" dirty="0" err="1"/>
              <a:t>lobortis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nulla</a:t>
            </a:r>
            <a:r>
              <a:rPr lang="fr-FR" dirty="0"/>
              <a:t> et </a:t>
            </a:r>
            <a:r>
              <a:rPr lang="fr-FR" dirty="0" err="1"/>
              <a:t>eleifend</a:t>
            </a:r>
            <a:r>
              <a:rPr lang="fr-FR" dirty="0"/>
              <a:t>. </a:t>
            </a:r>
            <a:r>
              <a:rPr lang="fr-FR" dirty="0" err="1"/>
              <a:t>Donec</a:t>
            </a:r>
            <a:r>
              <a:rPr lang="fr-FR" dirty="0"/>
              <a:t> </a:t>
            </a:r>
            <a:r>
              <a:rPr lang="fr-FR" dirty="0" err="1"/>
              <a:t>eget</a:t>
            </a:r>
            <a:r>
              <a:rPr lang="fr-FR" dirty="0"/>
              <a:t> </a:t>
            </a:r>
            <a:r>
              <a:rPr lang="fr-FR" dirty="0" err="1"/>
              <a:t>sapien</a:t>
            </a:r>
            <a:r>
              <a:rPr lang="fr-FR" dirty="0"/>
              <a:t> nunc.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augue</a:t>
            </a:r>
            <a:r>
              <a:rPr lang="fr-FR" dirty="0"/>
              <a:t> </a:t>
            </a:r>
            <a:r>
              <a:rPr lang="fr-FR" dirty="0" err="1"/>
              <a:t>odio</a:t>
            </a:r>
            <a:r>
              <a:rPr lang="fr-FR" dirty="0"/>
              <a:t>, nec </a:t>
            </a:r>
            <a:r>
              <a:rPr lang="fr-FR" dirty="0" err="1"/>
              <a:t>auctor</a:t>
            </a:r>
            <a:r>
              <a:rPr lang="fr-FR" dirty="0"/>
              <a:t> libero </a:t>
            </a:r>
            <a:r>
              <a:rPr lang="fr-FR" dirty="0" err="1"/>
              <a:t>blandit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.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b="1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r>
              <a:rPr lang="fr-FR" sz="1600" b="1" dirty="0"/>
              <a:t>Quatre parcours distincts</a:t>
            </a:r>
            <a:br>
              <a:rPr lang="fr-FR" sz="1600" b="1" dirty="0"/>
            </a:br>
            <a:r>
              <a:rPr lang="fr-FR" dirty="0"/>
              <a:t>Les billets Thalys sont distribués par la SNCF en France et en Allemagne, et par la SNCB en Belgique et aux Pays-Bas. Les parcours de </a:t>
            </a:r>
            <a:r>
              <a:rPr lang="fr-FR" dirty="0" err="1"/>
              <a:t>booking</a:t>
            </a:r>
            <a:r>
              <a:rPr lang="fr-FR" dirty="0"/>
              <a:t> ne sont pas les mêmes pour ces deux distributeurs, en raison de socles techniques différents. De plus, chaque distributeur propose une version mobile de son parcours de </a:t>
            </a:r>
            <a:r>
              <a:rPr lang="fr-FR" dirty="0" err="1"/>
              <a:t>booking</a:t>
            </a:r>
            <a:r>
              <a:rPr lang="fr-FR" dirty="0"/>
              <a:t>, ce qui amène à 4 le nombre de parcours de réservation.</a:t>
            </a:r>
            <a:endParaRPr lang="fr-FR" sz="1600" b="1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r>
              <a:rPr lang="fr-FR" sz="1600" b="1" dirty="0"/>
              <a:t>Une nouvelle offre en cours de déploiement</a:t>
            </a:r>
            <a:br>
              <a:rPr lang="fr-FR" sz="1600" b="1" dirty="0"/>
            </a:br>
            <a:r>
              <a:rPr lang="fr-FR" dirty="0"/>
              <a:t>Thalys déploie en septembre sa « nouvelle offre » qui modifie les conditions tarifaires et les services à bord pour nos clients. Le principal changement est l’introduction d’un nouveau niveau de </a:t>
            </a:r>
            <a:r>
              <a:rPr lang="fr-FR" dirty="0" err="1"/>
              <a:t>comfort</a:t>
            </a:r>
            <a:r>
              <a:rPr lang="fr-FR" dirty="0"/>
              <a:t>, les billets </a:t>
            </a:r>
            <a:r>
              <a:rPr lang="fr-FR" dirty="0" err="1"/>
              <a:t>Comfort</a:t>
            </a:r>
            <a:r>
              <a:rPr lang="fr-FR" dirty="0"/>
              <a:t> 1 sans services additionnels. Un défi du nouveau </a:t>
            </a:r>
            <a:r>
              <a:rPr lang="fr-FR" dirty="0" err="1"/>
              <a:t>booking</a:t>
            </a:r>
            <a:r>
              <a:rPr lang="fr-FR" dirty="0"/>
              <a:t> sera de présenter clairement cette offre pour permettre à l’utilisateur de faire son choix.</a:t>
            </a:r>
            <a:endParaRPr lang="fr-FR" sz="1600" b="1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b="1" dirty="0"/>
          </a:p>
        </p:txBody>
      </p:sp>
      <p:sp>
        <p:nvSpPr>
          <p:cNvPr id="3" name="Rectangle 2"/>
          <p:cNvSpPr/>
          <p:nvPr/>
        </p:nvSpPr>
        <p:spPr>
          <a:xfrm>
            <a:off x="9093200" y="279400"/>
            <a:ext cx="28321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À terminer</a:t>
            </a:r>
          </a:p>
        </p:txBody>
      </p:sp>
    </p:spTree>
    <p:extLst>
      <p:ext uri="{BB962C8B-B14F-4D97-AF65-F5344CB8AC3E}">
        <p14:creationId xmlns:p14="http://schemas.microsoft.com/office/powerpoint/2010/main" val="169984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Contenu du </a:t>
            </a:r>
            <a:r>
              <a:rPr lang="fr-FR" dirty="0" err="1"/>
              <a:t>brief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06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C00000"/>
                </a:solidFill>
              </a:rPr>
              <a:t>contenu</a:t>
            </a:r>
            <a:br>
              <a:rPr lang="fr-FR" dirty="0"/>
            </a:br>
            <a:r>
              <a:rPr lang="fr-FR" dirty="0"/>
              <a:t>de ce document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328" y="5011284"/>
            <a:ext cx="914400" cy="9144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328" y="2676752"/>
            <a:ext cx="914400" cy="9144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328" y="3844018"/>
            <a:ext cx="914400" cy="9144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328" y="1509486"/>
            <a:ext cx="914400" cy="914400"/>
          </a:xfrm>
          <a:prstGeom prst="rect">
            <a:avLst/>
          </a:prstGeom>
        </p:spPr>
      </p:pic>
      <p:sp>
        <p:nvSpPr>
          <p:cNvPr id="11" name="Espace réservé du contenu 2"/>
          <p:cNvSpPr>
            <a:spLocks noGrp="1"/>
          </p:cNvSpPr>
          <p:nvPr>
            <p:ph type="body" sz="quarter" idx="13"/>
          </p:nvPr>
        </p:nvSpPr>
        <p:spPr>
          <a:xfrm>
            <a:off x="5299528" y="1509486"/>
            <a:ext cx="6210300" cy="4530265"/>
          </a:xfrm>
        </p:spPr>
        <p:txBody>
          <a:bodyPr tIns="54000" bIns="54000"/>
          <a:lstStyle/>
          <a:p>
            <a:pPr marL="457200" lvl="1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r>
              <a:rPr lang="fr-FR" sz="1600" b="1" cap="all" dirty="0"/>
              <a:t>Les user stories (</a:t>
            </a:r>
            <a:r>
              <a:rPr lang="fr-FR" sz="1600" b="1" cap="all" dirty="0" err="1"/>
              <a:t>backlog</a:t>
            </a:r>
            <a:r>
              <a:rPr lang="fr-FR" sz="1600" b="1" cap="all" dirty="0"/>
              <a:t>)</a:t>
            </a:r>
            <a:br>
              <a:rPr lang="fr-FR" sz="1600" dirty="0"/>
            </a:br>
            <a:r>
              <a:rPr lang="fr-FR" sz="1600" dirty="0"/>
              <a:t>Liste clairement les besoins métiers,</a:t>
            </a:r>
            <a:br>
              <a:rPr lang="fr-FR" sz="1600" dirty="0"/>
            </a:br>
            <a:r>
              <a:rPr lang="fr-FR" sz="1600" dirty="0"/>
              <a:t>et sert de check-list de relecture</a:t>
            </a:r>
          </a:p>
          <a:p>
            <a:pPr marL="457200" lvl="1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r>
              <a:rPr lang="fr-FR" sz="1600" b="1" cap="all" dirty="0"/>
              <a:t>La charte graphique</a:t>
            </a:r>
            <a:br>
              <a:rPr lang="fr-FR" sz="1600" dirty="0"/>
            </a:br>
            <a:r>
              <a:rPr lang="fr-FR" sz="1600" dirty="0"/>
              <a:t>Décrit les règles visuelles et</a:t>
            </a:r>
            <a:br>
              <a:rPr lang="fr-FR" sz="1600" dirty="0"/>
            </a:br>
            <a:r>
              <a:rPr lang="fr-FR" sz="1600" dirty="0"/>
              <a:t>les illustre grâce à des modules</a:t>
            </a:r>
          </a:p>
          <a:p>
            <a:pPr marL="457200" lvl="1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r>
              <a:rPr lang="fr-FR" sz="1600" b="1" cap="all" dirty="0" err="1"/>
              <a:t>LeS</a:t>
            </a:r>
            <a:r>
              <a:rPr lang="fr-FR" sz="1600" b="1" cap="all" dirty="0"/>
              <a:t> intentions CRO &amp; UX</a:t>
            </a:r>
            <a:br>
              <a:rPr lang="fr-FR" sz="1600" dirty="0"/>
            </a:br>
            <a:r>
              <a:rPr lang="fr-FR" sz="1600" dirty="0"/>
              <a:t>Décrivent les bonnes pratiques</a:t>
            </a:r>
            <a:br>
              <a:rPr lang="fr-FR" sz="1600" dirty="0"/>
            </a:br>
            <a:r>
              <a:rPr lang="fr-FR" sz="1600" dirty="0"/>
              <a:t>que nous souhaitons voir appliquées</a:t>
            </a:r>
          </a:p>
          <a:p>
            <a:pPr marL="457200" lvl="1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r>
              <a:rPr lang="fr-FR" sz="1600" b="1" cap="all" dirty="0"/>
              <a:t>Les parcours utilisateurs</a:t>
            </a:r>
            <a:br>
              <a:rPr lang="fr-FR" sz="1600" b="1" cap="all" dirty="0"/>
            </a:br>
            <a:r>
              <a:rPr lang="fr-FR" sz="1600" dirty="0"/>
              <a:t>Sont une base de travail comportant</a:t>
            </a:r>
            <a:br>
              <a:rPr lang="fr-FR" sz="1600" dirty="0"/>
            </a:br>
            <a:r>
              <a:rPr lang="fr-FR" sz="1600" dirty="0"/>
              <a:t>des arbitrages que nous avons déjà réalisés</a:t>
            </a:r>
          </a:p>
        </p:txBody>
      </p:sp>
      <p:sp>
        <p:nvSpPr>
          <p:cNvPr id="12" name="Accolade ouvrante 11"/>
          <p:cNvSpPr/>
          <p:nvPr/>
        </p:nvSpPr>
        <p:spPr>
          <a:xfrm>
            <a:off x="3802742" y="1509486"/>
            <a:ext cx="740229" cy="4416198"/>
          </a:xfrm>
          <a:prstGeom prst="leftBrace">
            <a:avLst>
              <a:gd name="adj1" fmla="val 149150"/>
              <a:gd name="adj2" fmla="val 50000"/>
            </a:avLst>
          </a:prstGeom>
          <a:ln w="3810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942664" y="2584638"/>
            <a:ext cx="2860078" cy="2265894"/>
            <a:chOff x="1122377" y="2276078"/>
            <a:chExt cx="2860078" cy="2265894"/>
          </a:xfrm>
        </p:grpSpPr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885" y="2276078"/>
              <a:ext cx="2035062" cy="203506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1122377" y="4080307"/>
              <a:ext cx="28600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2400" b="1" cap="all" dirty="0">
                  <a:solidFill>
                    <a:schemeClr val="bg2">
                      <a:lumMod val="25000"/>
                    </a:schemeClr>
                  </a:solidFill>
                </a:rPr>
                <a:t>Le </a:t>
              </a:r>
              <a:r>
                <a:rPr lang="fr-FR" sz="2400" b="1" cap="all" dirty="0" err="1">
                  <a:solidFill>
                    <a:schemeClr val="bg2">
                      <a:lumMod val="25000"/>
                    </a:schemeClr>
                  </a:solidFill>
                </a:rPr>
                <a:t>brief</a:t>
              </a:r>
              <a:r>
                <a:rPr lang="fr-FR" sz="2400" b="1" cap="all" dirty="0">
                  <a:solidFill>
                    <a:schemeClr val="bg2">
                      <a:lumMod val="25000"/>
                    </a:schemeClr>
                  </a:solidFill>
                </a:rPr>
                <a:t> booking</a:t>
              </a:r>
              <a:endParaRPr lang="fr-FR" sz="2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14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contenu 2"/>
          <p:cNvSpPr>
            <a:spLocks noGrp="1"/>
          </p:cNvSpPr>
          <p:nvPr>
            <p:ph type="body" sz="quarter" idx="13"/>
          </p:nvPr>
        </p:nvSpPr>
        <p:spPr>
          <a:xfrm>
            <a:off x="0" y="1509486"/>
            <a:ext cx="12192000" cy="5200320"/>
          </a:xfrm>
        </p:spPr>
        <p:txBody>
          <a:bodyPr lIns="360000" tIns="54000" rIns="360000" bIns="54000"/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r>
              <a:rPr lang="fr-FR" sz="1600" dirty="0"/>
              <a:t>Les ‘user stories’ définissent, d’un point de vue client, ce que le parcours de </a:t>
            </a:r>
            <a:r>
              <a:rPr lang="fr-FR" sz="1600" dirty="0" err="1"/>
              <a:t>booking</a:t>
            </a:r>
            <a:r>
              <a:rPr lang="fr-FR" sz="1600" dirty="0"/>
              <a:t> doit permettre de faire.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r>
              <a:rPr lang="fr-FR" sz="1600" dirty="0"/>
              <a:t>Elles sont répertoriées sur </a:t>
            </a:r>
            <a:r>
              <a:rPr lang="fr-FR" sz="1600" dirty="0" err="1"/>
              <a:t>AirTable</a:t>
            </a:r>
            <a:r>
              <a:rPr lang="fr-FR" sz="1600" dirty="0"/>
              <a:t>. </a:t>
            </a:r>
            <a:r>
              <a:rPr lang="fr-FR" sz="1600" dirty="0">
                <a:hlinkClick r:id="rId2"/>
              </a:rPr>
              <a:t>[Lien]</a:t>
            </a:r>
            <a:endParaRPr lang="fr-FR" sz="16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C00000"/>
                </a:solidFill>
              </a:rPr>
              <a:t>Éléments du </a:t>
            </a:r>
            <a:r>
              <a:rPr lang="fr-FR" b="1" dirty="0" err="1">
                <a:solidFill>
                  <a:srgbClr val="C00000"/>
                </a:solidFill>
              </a:rPr>
              <a:t>brief</a:t>
            </a:r>
            <a:br>
              <a:rPr lang="fr-FR" dirty="0"/>
            </a:br>
            <a:r>
              <a:rPr lang="fr-FR" dirty="0"/>
              <a:t>Les User stories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2070098"/>
            <a:ext cx="7270046" cy="4089402"/>
          </a:xfrm>
          <a:prstGeom prst="rect">
            <a:avLst/>
          </a:prstGeom>
        </p:spPr>
      </p:pic>
      <p:pic>
        <p:nvPicPr>
          <p:cNvPr id="19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28" y="1251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4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C00000"/>
                </a:solidFill>
              </a:rPr>
              <a:t>Éléments du </a:t>
            </a:r>
            <a:r>
              <a:rPr lang="fr-FR" b="1" dirty="0" err="1">
                <a:solidFill>
                  <a:srgbClr val="C00000"/>
                </a:solidFill>
              </a:rPr>
              <a:t>brief</a:t>
            </a:r>
            <a:br>
              <a:rPr lang="fr-FR" dirty="0"/>
            </a:br>
            <a:r>
              <a:rPr lang="fr-FR" dirty="0"/>
              <a:t>LA charte graphique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type="body" sz="quarter" idx="13"/>
          </p:nvPr>
        </p:nvSpPr>
        <p:spPr>
          <a:xfrm>
            <a:off x="0" y="1509486"/>
            <a:ext cx="8013700" cy="5721873"/>
          </a:xfrm>
        </p:spPr>
        <p:txBody>
          <a:bodyPr lIns="360000" tIns="54000" rIns="360000" bIns="54000"/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r>
              <a:rPr lang="fr-FR" sz="1600" dirty="0"/>
              <a:t>La charte graphique et les maquettes réalisées dans le cadre de la Refonte Digitale de Thalys synthétisent les principes que nous avons adoptés. Nous souhaitons que le nouveau </a:t>
            </a:r>
            <a:r>
              <a:rPr lang="fr-FR" sz="1600" dirty="0" err="1"/>
              <a:t>booking</a:t>
            </a:r>
            <a:r>
              <a:rPr lang="fr-FR" sz="1600" dirty="0"/>
              <a:t> reprenne les mêmes principes afin d’assurer à nos clients une expérience visuelle cohérente. 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>
              <a:hlinkClick r:id="rId2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>
              <a:hlinkClick r:id="rId2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>
              <a:hlinkClick r:id="rId2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>
              <a:hlinkClick r:id="rId2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>
              <a:hlinkClick r:id="rId2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br>
              <a:rPr lang="fr-FR" sz="1600" dirty="0">
                <a:hlinkClick r:id="rId2"/>
              </a:rPr>
            </a:br>
            <a:r>
              <a:rPr lang="fr-FR" sz="1600" dirty="0">
                <a:hlinkClick r:id="rId2"/>
              </a:rPr>
              <a:t>[Lien]</a:t>
            </a: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27" y="125186"/>
            <a:ext cx="914400" cy="91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91" y="2933148"/>
            <a:ext cx="5287510" cy="30269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79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C00000"/>
                </a:solidFill>
              </a:rPr>
              <a:t>Éléments du </a:t>
            </a:r>
            <a:r>
              <a:rPr lang="fr-FR" b="1" dirty="0" err="1">
                <a:solidFill>
                  <a:srgbClr val="C00000"/>
                </a:solidFill>
              </a:rPr>
              <a:t>brief</a:t>
            </a:r>
            <a:br>
              <a:rPr lang="fr-FR" dirty="0"/>
            </a:br>
            <a:r>
              <a:rPr lang="fr-FR" dirty="0"/>
              <a:t>Les intentions CRO et UX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type="body" sz="quarter" idx="13"/>
          </p:nvPr>
        </p:nvSpPr>
        <p:spPr>
          <a:xfrm>
            <a:off x="0" y="1509486"/>
            <a:ext cx="12192000" cy="4278401"/>
          </a:xfrm>
        </p:spPr>
        <p:txBody>
          <a:bodyPr lIns="360000" tIns="54000" rIns="360000" bIns="54000"/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r>
              <a:rPr lang="fr-FR" sz="1600" dirty="0"/>
              <a:t>Les principes CRO et UX à suivre sont résumés dans ces deux présentations :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br>
              <a:rPr lang="fr-FR" sz="1600" dirty="0"/>
            </a:br>
            <a:r>
              <a:rPr lang="fr-FR" sz="1600" dirty="0">
                <a:hlinkClick r:id="rId2"/>
              </a:rPr>
              <a:t>[Lien]</a:t>
            </a:r>
            <a:r>
              <a:rPr lang="fr-FR" sz="1600" dirty="0"/>
              <a:t>						          </a:t>
            </a:r>
            <a:r>
              <a:rPr lang="fr-FR" sz="1600" dirty="0">
                <a:hlinkClick r:id="rId3"/>
              </a:rPr>
              <a:t>[Lien]</a:t>
            </a:r>
            <a:endParaRPr lang="fr-FR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393700" y="2047023"/>
            <a:ext cx="11527881" cy="3121877"/>
            <a:chOff x="393700" y="1970823"/>
            <a:chExt cx="9271001" cy="251068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700" y="1970823"/>
              <a:ext cx="4438650" cy="251068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1763" y="1970823"/>
              <a:ext cx="4452938" cy="25051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1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28" y="1251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3093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Personnalisé 1">
      <a:dk1>
        <a:srgbClr val="A71F2D"/>
      </a:dk1>
      <a:lt1>
        <a:sysClr val="window" lastClr="FFFFFF"/>
      </a:lt1>
      <a:dk2>
        <a:srgbClr val="44546A"/>
      </a:dk2>
      <a:lt2>
        <a:srgbClr val="E7E6E6"/>
      </a:lt2>
      <a:accent1>
        <a:srgbClr val="BF223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74676</TotalTime>
  <Words>267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Century Gothic</vt:lpstr>
      <vt:lpstr>Gotham</vt:lpstr>
      <vt:lpstr>Gotham-Medium</vt:lpstr>
      <vt:lpstr>Helvetica</vt:lpstr>
      <vt:lpstr>Wingdings 2</vt:lpstr>
      <vt:lpstr>HDOfficeLightV0</vt:lpstr>
      <vt:lpstr>Brief initial booking thalys</vt:lpstr>
      <vt:lpstr>Introduction</vt:lpstr>
      <vt:lpstr>Contexte et objectif de ce document</vt:lpstr>
      <vt:lpstr>Présentation Du booking de Thalys</vt:lpstr>
      <vt:lpstr>Contenu du brief</vt:lpstr>
      <vt:lpstr>contenu de ce document</vt:lpstr>
      <vt:lpstr>Éléments du brief Les User stories</vt:lpstr>
      <vt:lpstr>Éléments du brief LA charte graphique</vt:lpstr>
      <vt:lpstr>Éléments du brief Les intentions CRO et UX</vt:lpstr>
      <vt:lpstr>Éléments du brief Les parcours utilisateurs</vt:lpstr>
      <vt:lpstr>Prochaine étape</vt:lpstr>
      <vt:lpstr>Zoom sur l’achat de billet, le parcours cœur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GRELE Antonin</dc:creator>
  <cp:lastModifiedBy>Antonin Grêlé</cp:lastModifiedBy>
  <cp:revision>363</cp:revision>
  <dcterms:created xsi:type="dcterms:W3CDTF">2016-08-17T07:55:33Z</dcterms:created>
  <dcterms:modified xsi:type="dcterms:W3CDTF">2017-04-18T07:01:42Z</dcterms:modified>
</cp:coreProperties>
</file>