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notesMasterIdLst>
    <p:notesMasterId r:id="rId17"/>
  </p:notesMasterIdLst>
  <p:sldIdLst>
    <p:sldId id="377" r:id="rId2"/>
    <p:sldId id="387" r:id="rId3"/>
    <p:sldId id="386" r:id="rId4"/>
    <p:sldId id="380" r:id="rId5"/>
    <p:sldId id="382" r:id="rId6"/>
    <p:sldId id="383" r:id="rId7"/>
    <p:sldId id="384" r:id="rId8"/>
    <p:sldId id="385" r:id="rId9"/>
    <p:sldId id="381" r:id="rId10"/>
    <p:sldId id="369" r:id="rId11"/>
    <p:sldId id="372" r:id="rId12"/>
    <p:sldId id="373" r:id="rId13"/>
    <p:sldId id="375" r:id="rId14"/>
    <p:sldId id="378" r:id="rId15"/>
    <p:sldId id="37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ELE Antonin" initials="GA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2235"/>
    <a:srgbClr val="FAFAFA"/>
    <a:srgbClr val="DF4D5E"/>
    <a:srgbClr val="EB8D98"/>
    <a:srgbClr val="E2606F"/>
    <a:srgbClr val="EEA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96" autoAdjust="0"/>
    <p:restoredTop sz="83187" autoAdjust="0"/>
  </p:normalViewPr>
  <p:slideViewPr>
    <p:cSldViewPr snapToGrid="0">
      <p:cViewPr varScale="1">
        <p:scale>
          <a:sx n="91" d="100"/>
          <a:sy n="91" d="100"/>
        </p:scale>
        <p:origin x="39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4EEB34-97FB-4EB6-94F3-BE77FB14F98F}" type="datetimeFigureOut">
              <a:rPr lang="fr-FR" smtClean="0"/>
              <a:t>17/04/2017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73A35-AAD5-4155-BD33-597A3E52AC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5908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851" y="-479"/>
            <a:ext cx="12193702" cy="6858957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845127" y="3577271"/>
            <a:ext cx="10515600" cy="365125"/>
          </a:xfrm>
        </p:spPr>
        <p:txBody>
          <a:bodyPr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66F51646-D1C4-4237-AAC1-B7EE73D2219C}" type="datetime2">
              <a:rPr lang="fr-FR" smtClean="0"/>
              <a:t>lundi 17 avril 2017</a:t>
            </a:fld>
            <a:endParaRPr lang="fr-FR" dirty="0"/>
          </a:p>
        </p:txBody>
      </p:sp>
      <p:sp>
        <p:nvSpPr>
          <p:cNvPr id="12" name="Titre 11"/>
          <p:cNvSpPr>
            <a:spLocks noGrp="1"/>
          </p:cNvSpPr>
          <p:nvPr>
            <p:ph type="title" hasCustomPrompt="1"/>
          </p:nvPr>
        </p:nvSpPr>
        <p:spPr>
          <a:xfrm>
            <a:off x="845127" y="2209074"/>
            <a:ext cx="10515600" cy="1325562"/>
          </a:xfrm>
        </p:spPr>
        <p:txBody>
          <a:bodyPr anchor="b"/>
          <a:lstStyle>
            <a:lvl1pPr algn="r"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205113" y="5522866"/>
            <a:ext cx="10339712" cy="148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893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8401-F389-4EEF-B818-952EC9923797}" type="datetime2">
              <a:rPr lang="fr-FR" smtClean="0"/>
              <a:t>lundi 17 avril 2017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F152F-8EB9-4859-B040-1D239EBF308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0632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476D-DF56-4666-AE5C-754476717461}" type="datetime2">
              <a:rPr lang="fr-FR" smtClean="0"/>
              <a:t>lundi 17 avril 2017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F152F-8EB9-4859-B040-1D239EBF308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9464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D6E9E-FF35-4D1F-A30F-01441858197B}" type="datetime2">
              <a:rPr lang="fr-FR" smtClean="0"/>
              <a:t>lundi 17 avril 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F152F-8EB9-4859-B040-1D239EBF30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84901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CAAED-AE3B-468C-9A51-46913ED26712}" type="datetime2">
              <a:rPr lang="fr-FR" smtClean="0"/>
              <a:t>lundi 17 avril 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F152F-8EB9-4859-B040-1D239EBF30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91321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EBA4A-8604-4394-A866-3BDB802B9D3B}" type="datetime2">
              <a:rPr lang="fr-FR" smtClean="0"/>
              <a:t>lundi 17 avril 2017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F152F-8EB9-4859-B040-1D239EBF30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1667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s Pourquo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205">
            <a:hlinkClick r:id="" action="ppaction://hlinkshowjump?jump=nextslide"/>
          </p:cNvPr>
          <p:cNvGrpSpPr/>
          <p:nvPr userDrawn="1"/>
        </p:nvGrpSpPr>
        <p:grpSpPr>
          <a:xfrm>
            <a:off x="3888753" y="-76199"/>
            <a:ext cx="4166222" cy="7035748"/>
            <a:chOff x="-214676" y="-152814"/>
            <a:chExt cx="4758729" cy="14109721"/>
          </a:xfrm>
        </p:grpSpPr>
        <p:sp>
          <p:nvSpPr>
            <p:cNvPr id="32" name="Shape 203">
              <a:hlinkClick r:id="" action="ppaction://hlinkshowjump?jump=nextslide"/>
            </p:cNvPr>
            <p:cNvSpPr/>
            <p:nvPr/>
          </p:nvSpPr>
          <p:spPr>
            <a:xfrm>
              <a:off x="-214676" y="-152814"/>
              <a:ext cx="4758729" cy="14109721"/>
            </a:xfrm>
            <a:prstGeom prst="rect">
              <a:avLst/>
            </a:pr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miter lim="400000"/>
            </a:ln>
            <a:effectLst/>
          </p:spPr>
          <p:txBody>
            <a:bodyPr wrap="square" lIns="55694" tIns="55694" rIns="55694" bIns="55694" numCol="1" anchor="ctr">
              <a:noAutofit/>
            </a:bodyPr>
            <a:lstStyle/>
            <a:p>
              <a:pPr>
                <a:defRPr sz="2500"/>
              </a:pPr>
              <a:endParaRPr dirty="0"/>
            </a:p>
          </p:txBody>
        </p:sp>
        <p:sp>
          <p:nvSpPr>
            <p:cNvPr id="33" name="Shape 204">
              <a:hlinkClick r:id="" action="ppaction://hlinkshowjump?jump=nextslide"/>
            </p:cNvPr>
            <p:cNvSpPr/>
            <p:nvPr/>
          </p:nvSpPr>
          <p:spPr>
            <a:xfrm>
              <a:off x="0" y="0"/>
              <a:ext cx="4329378" cy="1566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5694" tIns="55694" rIns="55694" bIns="55694" numCol="1" anchor="ctr">
              <a:noAutofit/>
            </a:bodyPr>
            <a:lstStyle>
              <a:lvl1pPr>
                <a:defRPr sz="2500">
                  <a:solidFill>
                    <a:srgbClr val="FFFFFF"/>
                  </a:solidFill>
                  <a:latin typeface="Gotham-Medium"/>
                  <a:ea typeface="Gotham-Medium"/>
                  <a:cs typeface="Gotham-Medium"/>
                  <a:sym typeface="Gotham-Medium"/>
                </a:defRPr>
              </a:lvl1pPr>
            </a:lstStyle>
            <a:p>
              <a:pPr algn="ctr"/>
              <a:r>
                <a:rPr lang="fr-FR" sz="2000" dirty="0">
                  <a:solidFill>
                    <a:schemeClr val="tx2"/>
                  </a:solidFill>
                  <a:latin typeface="+mj-lt"/>
                </a:rPr>
                <a:t>OBJECTIFS DE L’UTILISATEUR</a:t>
              </a:r>
              <a:endParaRPr sz="2000" dirty="0">
                <a:solidFill>
                  <a:schemeClr val="tx2"/>
                </a:solidFill>
                <a:latin typeface="+mj-lt"/>
              </a:endParaRPr>
            </a:p>
          </p:txBody>
        </p:sp>
      </p:grpSp>
      <p:sp>
        <p:nvSpPr>
          <p:cNvPr id="34" name="Shape 196"/>
          <p:cNvSpPr/>
          <p:nvPr userDrawn="1"/>
        </p:nvSpPr>
        <p:spPr>
          <a:xfrm>
            <a:off x="0" y="1"/>
            <a:ext cx="3485555" cy="6858000"/>
          </a:xfrm>
          <a:prstGeom prst="rect">
            <a:avLst/>
          </a:prstGeom>
          <a:noFill/>
          <a:ln w="12700">
            <a:miter lim="400000"/>
          </a:ln>
        </p:spPr>
        <p:txBody>
          <a:bodyPr lIns="55694" tIns="55694" rIns="55694" bIns="55694" anchor="ctr"/>
          <a:lstStyle/>
          <a:p>
            <a:pPr>
              <a:defRPr sz="2600"/>
            </a:pPr>
            <a:endParaRPr/>
          </a:p>
        </p:txBody>
      </p:sp>
      <p:grpSp>
        <p:nvGrpSpPr>
          <p:cNvPr id="40" name="Group 208"/>
          <p:cNvGrpSpPr/>
          <p:nvPr userDrawn="1"/>
        </p:nvGrpSpPr>
        <p:grpSpPr>
          <a:xfrm>
            <a:off x="8054976" y="-76199"/>
            <a:ext cx="4153518" cy="7035748"/>
            <a:chOff x="-207420" y="-137910"/>
            <a:chExt cx="4744217" cy="14109720"/>
          </a:xfrm>
        </p:grpSpPr>
        <p:sp>
          <p:nvSpPr>
            <p:cNvPr id="41" name="Shape 206"/>
            <p:cNvSpPr/>
            <p:nvPr/>
          </p:nvSpPr>
          <p:spPr>
            <a:xfrm>
              <a:off x="-207420" y="-137910"/>
              <a:ext cx="4744217" cy="14109720"/>
            </a:xfrm>
            <a:prstGeom prst="rect">
              <a:avLst/>
            </a:pr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miter lim="400000"/>
            </a:ln>
            <a:effectLst/>
          </p:spPr>
          <p:txBody>
            <a:bodyPr wrap="square" lIns="55694" tIns="55694" rIns="55694" bIns="55694" numCol="1" anchor="ctr">
              <a:noAutofit/>
            </a:bodyPr>
            <a:lstStyle/>
            <a:p>
              <a:pPr>
                <a:defRPr sz="2500"/>
              </a:pPr>
              <a:endParaRPr/>
            </a:p>
          </p:txBody>
        </p:sp>
        <p:sp>
          <p:nvSpPr>
            <p:cNvPr id="42" name="Shape 207"/>
            <p:cNvSpPr/>
            <p:nvPr/>
          </p:nvSpPr>
          <p:spPr>
            <a:xfrm>
              <a:off x="0" y="0"/>
              <a:ext cx="4329378" cy="15812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5694" tIns="55694" rIns="55694" bIns="55694" numCol="1" anchor="ctr">
              <a:noAutofit/>
            </a:bodyPr>
            <a:lstStyle>
              <a:lvl1pPr>
                <a:defRPr sz="2500">
                  <a:solidFill>
                    <a:srgbClr val="FFFFFF"/>
                  </a:solidFill>
                  <a:latin typeface="Gotham-Medium"/>
                  <a:ea typeface="Gotham-Medium"/>
                  <a:cs typeface="Gotham-Medium"/>
                  <a:sym typeface="Gotham-Medium"/>
                </a:defRPr>
              </a:lvl1pPr>
            </a:lstStyle>
            <a:p>
              <a:pPr algn="ctr"/>
              <a:r>
                <a:rPr lang="fr-FR" sz="2000" dirty="0">
                  <a:solidFill>
                    <a:schemeClr val="tx2"/>
                  </a:solidFill>
                  <a:latin typeface="+mj-lt"/>
                </a:rPr>
                <a:t>OBJECTIFS DE THALYS</a:t>
              </a:r>
              <a:endParaRPr sz="2000" dirty="0">
                <a:solidFill>
                  <a:schemeClr val="tx2"/>
                </a:solidFill>
                <a:latin typeface="+mj-lt"/>
              </a:endParaRPr>
            </a:p>
          </p:txBody>
        </p:sp>
      </p:grpSp>
      <p:sp>
        <p:nvSpPr>
          <p:cNvPr id="53" name="Shape 230">
            <a:hlinkClick r:id="" action="ppaction://hlinkshowjump?jump=nextslide"/>
          </p:cNvPr>
          <p:cNvSpPr/>
          <p:nvPr userDrawn="1"/>
        </p:nvSpPr>
        <p:spPr>
          <a:xfrm>
            <a:off x="3895106" y="4781552"/>
            <a:ext cx="4159863" cy="207645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0" tIns="127000" rIns="127000" bIns="127000"/>
          <a:lstStyle/>
          <a:p>
            <a:pPr>
              <a:defRPr sz="1600">
                <a:solidFill>
                  <a:srgbClr val="FFFFFF"/>
                </a:solidFill>
                <a:latin typeface="Gotham-Medium"/>
                <a:ea typeface="Gotham-Medium"/>
                <a:cs typeface="Gotham-Medium"/>
                <a:sym typeface="Gotham-Medium"/>
              </a:defRPr>
            </a:pPr>
            <a:r>
              <a:rPr lang="fr-FR" dirty="0">
                <a:solidFill>
                  <a:schemeClr val="tx2"/>
                </a:solidFill>
                <a:latin typeface="+mj-lt"/>
              </a:rPr>
              <a:t>Impact : user stories et parcours liés</a:t>
            </a:r>
            <a:endParaRPr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4" name="Shape 231"/>
          <p:cNvSpPr/>
          <p:nvPr userDrawn="1"/>
        </p:nvSpPr>
        <p:spPr>
          <a:xfrm>
            <a:off x="8049643" y="4770857"/>
            <a:ext cx="4154799" cy="2076450"/>
          </a:xfrm>
          <a:prstGeom prst="rect">
            <a:avLst/>
          </a:prstGeom>
          <a:noFill/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0" tIns="127000" rIns="127000" bIns="127000"/>
          <a:lstStyle/>
          <a:p>
            <a:pPr>
              <a:defRPr sz="1600">
                <a:solidFill>
                  <a:srgbClr val="FFFFFF"/>
                </a:solidFill>
                <a:latin typeface="Gotham-Medium"/>
                <a:ea typeface="Gotham-Medium"/>
                <a:cs typeface="Gotham-Medium"/>
                <a:sym typeface="Gotham-Medium"/>
              </a:defRPr>
            </a:pPr>
            <a:r>
              <a:rPr lang="fr-FR" dirty="0">
                <a:solidFill>
                  <a:schemeClr val="tx2"/>
                </a:solidFill>
                <a:latin typeface="+mj-lt"/>
              </a:rPr>
              <a:t>Impact : </a:t>
            </a:r>
            <a:r>
              <a:rPr lang="fr-FR" dirty="0" err="1">
                <a:solidFill>
                  <a:schemeClr val="tx2"/>
                </a:solidFill>
                <a:latin typeface="+mj-lt"/>
              </a:rPr>
              <a:t>KPIs</a:t>
            </a:r>
            <a:endParaRPr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" y="1"/>
            <a:ext cx="3485554" cy="2167876"/>
          </a:xfrm>
        </p:spPr>
        <p:txBody>
          <a:bodyPr lIns="360000" tIns="252000" rIns="360000" bIns="252000" anchor="t">
            <a:normAutofit/>
          </a:bodyPr>
          <a:lstStyle>
            <a:lvl1pPr>
              <a:defRPr sz="2000" cap="all" baseline="0"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59" name="Shape 210"/>
          <p:cNvSpPr/>
          <p:nvPr userDrawn="1"/>
        </p:nvSpPr>
        <p:spPr>
          <a:xfrm>
            <a:off x="519267" y="2372525"/>
            <a:ext cx="351292" cy="1"/>
          </a:xfrm>
          <a:prstGeom prst="line">
            <a:avLst/>
          </a:prstGeom>
          <a:ln w="38100">
            <a:solidFill>
              <a:schemeClr val="accent1"/>
            </a:solidFill>
            <a:miter lim="400000"/>
          </a:ln>
        </p:spPr>
        <p:txBody>
          <a:bodyPr lIns="55694" tIns="55694" rIns="55694" bIns="55694" anchor="ctr"/>
          <a:lstStyle/>
          <a:p>
            <a:pPr>
              <a:defRPr sz="2600"/>
            </a:pPr>
            <a:endParaRPr/>
          </a:p>
        </p:txBody>
      </p:sp>
      <p:sp>
        <p:nvSpPr>
          <p:cNvPr id="62" name="Espace réservé du texte 61"/>
          <p:cNvSpPr>
            <a:spLocks noGrp="1"/>
          </p:cNvSpPr>
          <p:nvPr>
            <p:ph type="body" sz="quarter" idx="10"/>
          </p:nvPr>
        </p:nvSpPr>
        <p:spPr>
          <a:xfrm>
            <a:off x="0" y="2577174"/>
            <a:ext cx="3485554" cy="1807674"/>
          </a:xfrm>
          <a:ln w="12700">
            <a:miter lim="400000"/>
          </a:ln>
        </p:spPr>
        <p:txBody>
          <a:bodyPr wrap="square" lIns="360000" tIns="0" rIns="360000" bIns="0">
            <a:spAutoFit/>
          </a:bodyPr>
          <a:lstStyle>
            <a:lvl1pPr marL="228600" indent="-228600">
              <a:defRPr lang="fr-FR" sz="1400" dirty="0" smtClean="0">
                <a:solidFill>
                  <a:schemeClr val="tx2"/>
                </a:solidFill>
                <a:latin typeface="+mj-lt"/>
                <a:ea typeface="Gotham-Medium"/>
                <a:cs typeface="Gotham-Medium"/>
              </a:defRPr>
            </a:lvl1pPr>
            <a:lvl2pPr>
              <a:defRPr lang="fr-FR" sz="1400" dirty="0" smtClean="0">
                <a:solidFill>
                  <a:schemeClr val="tx2"/>
                </a:solidFill>
              </a:defRPr>
            </a:lvl2pPr>
            <a:lvl3pPr>
              <a:defRPr lang="fr-FR" sz="1400" dirty="0" smtClean="0">
                <a:solidFill>
                  <a:schemeClr val="tx2"/>
                </a:solidFill>
              </a:defRPr>
            </a:lvl3pPr>
            <a:lvl4pPr>
              <a:defRPr lang="fr-FR" sz="1400" dirty="0" smtClean="0">
                <a:solidFill>
                  <a:schemeClr val="tx2"/>
                </a:solidFill>
              </a:defRPr>
            </a:lvl4pPr>
            <a:lvl5pPr>
              <a:defRPr lang="fr-FR" sz="1400" dirty="0">
                <a:solidFill>
                  <a:schemeClr val="tx2"/>
                </a:solidFill>
              </a:defRPr>
            </a:lvl5pPr>
          </a:lstStyle>
          <a:p>
            <a:pPr marL="0" lvl="0"/>
            <a:r>
              <a:rPr lang="fr-FR" dirty="0"/>
              <a:t>Modifier les styles du texte du masque</a:t>
            </a:r>
          </a:p>
          <a:p>
            <a:pPr marL="457200" lvl="1"/>
            <a:r>
              <a:rPr lang="fr-FR" dirty="0"/>
              <a:t>Deuxième niveau</a:t>
            </a:r>
          </a:p>
          <a:p>
            <a:pPr marL="914400" lvl="2"/>
            <a:r>
              <a:rPr lang="fr-FR" dirty="0"/>
              <a:t>Troisième niveau</a:t>
            </a:r>
          </a:p>
          <a:p>
            <a:pPr marL="1371600" lvl="3"/>
            <a:r>
              <a:rPr lang="fr-FR" dirty="0"/>
              <a:t>Quatrième niveau</a:t>
            </a:r>
          </a:p>
          <a:p>
            <a:pPr marL="1828800" lvl="4"/>
            <a:r>
              <a:rPr lang="fr-FR" dirty="0"/>
              <a:t>Cinquième niveau</a:t>
            </a:r>
          </a:p>
        </p:txBody>
      </p:sp>
      <p:sp>
        <p:nvSpPr>
          <p:cNvPr id="83" name="Espace réservé du texte 61"/>
          <p:cNvSpPr>
            <a:spLocks noGrp="1"/>
          </p:cNvSpPr>
          <p:nvPr>
            <p:ph type="body" sz="quarter" idx="11"/>
          </p:nvPr>
        </p:nvSpPr>
        <p:spPr>
          <a:xfrm>
            <a:off x="3883014" y="5345774"/>
            <a:ext cx="4160021" cy="1419876"/>
          </a:xfrm>
          <a:ln w="12700">
            <a:miter lim="400000"/>
          </a:ln>
        </p:spPr>
        <p:txBody>
          <a:bodyPr wrap="square" lIns="360000" tIns="0" rIns="360000" bIns="0">
            <a:spAutoFit/>
          </a:bodyPr>
          <a:lstStyle>
            <a:lvl1pPr marL="228600" indent="-228600">
              <a:defRPr lang="fr-FR" sz="1400" dirty="0" smtClean="0">
                <a:solidFill>
                  <a:schemeClr val="tx2"/>
                </a:solidFill>
                <a:latin typeface="+mj-lt"/>
                <a:ea typeface="Gotham-Medium"/>
                <a:cs typeface="Gotham-Medium"/>
              </a:defRPr>
            </a:lvl1pPr>
            <a:lvl2pPr>
              <a:defRPr lang="fr-FR" sz="1400" dirty="0" smtClean="0">
                <a:solidFill>
                  <a:schemeClr val="tx2"/>
                </a:solidFill>
              </a:defRPr>
            </a:lvl2pPr>
            <a:lvl3pPr>
              <a:defRPr lang="fr-FR" sz="1400" dirty="0" smtClean="0">
                <a:solidFill>
                  <a:schemeClr val="tx2"/>
                </a:solidFill>
              </a:defRPr>
            </a:lvl3pPr>
            <a:lvl4pPr>
              <a:defRPr lang="fr-FR" sz="1400" dirty="0" smtClean="0">
                <a:solidFill>
                  <a:schemeClr val="tx2"/>
                </a:solidFill>
              </a:defRPr>
            </a:lvl4pPr>
            <a:lvl5pPr>
              <a:defRPr lang="fr-FR" sz="1400" dirty="0">
                <a:solidFill>
                  <a:schemeClr val="tx2"/>
                </a:solidFill>
              </a:defRPr>
            </a:lvl5pPr>
          </a:lstStyle>
          <a:p>
            <a:pPr marL="0" lvl="0"/>
            <a:r>
              <a:rPr lang="fr-FR" dirty="0"/>
              <a:t>Modifier les styles du texte du masque</a:t>
            </a:r>
          </a:p>
          <a:p>
            <a:pPr marL="457200" lvl="1"/>
            <a:r>
              <a:rPr lang="fr-FR" dirty="0"/>
              <a:t>Deuxième niveau</a:t>
            </a:r>
          </a:p>
          <a:p>
            <a:pPr marL="914400" lvl="2"/>
            <a:r>
              <a:rPr lang="fr-FR" dirty="0"/>
              <a:t>Troisième niveau</a:t>
            </a:r>
          </a:p>
          <a:p>
            <a:pPr marL="1371600" lvl="3"/>
            <a:r>
              <a:rPr lang="fr-FR" dirty="0"/>
              <a:t>Quatrième niveau</a:t>
            </a:r>
          </a:p>
          <a:p>
            <a:pPr marL="1828800" lvl="4"/>
            <a:r>
              <a:rPr lang="fr-FR" dirty="0"/>
              <a:t>Cinquième niveau</a:t>
            </a:r>
          </a:p>
        </p:txBody>
      </p:sp>
      <p:sp>
        <p:nvSpPr>
          <p:cNvPr id="84" name="Espace réservé du texte 61"/>
          <p:cNvSpPr>
            <a:spLocks noGrp="1"/>
          </p:cNvSpPr>
          <p:nvPr>
            <p:ph type="body" sz="quarter" idx="12"/>
          </p:nvPr>
        </p:nvSpPr>
        <p:spPr>
          <a:xfrm>
            <a:off x="8049388" y="5345774"/>
            <a:ext cx="4142612" cy="1419876"/>
          </a:xfrm>
          <a:ln w="12700">
            <a:miter lim="400000"/>
          </a:ln>
        </p:spPr>
        <p:txBody>
          <a:bodyPr wrap="square" lIns="360000" tIns="0" rIns="360000" bIns="0">
            <a:spAutoFit/>
          </a:bodyPr>
          <a:lstStyle>
            <a:lvl1pPr marL="228600" indent="-228600">
              <a:defRPr lang="fr-FR" sz="1400" dirty="0" smtClean="0">
                <a:solidFill>
                  <a:schemeClr val="tx2"/>
                </a:solidFill>
                <a:latin typeface="+mj-lt"/>
                <a:ea typeface="Gotham-Medium"/>
                <a:cs typeface="Gotham-Medium"/>
              </a:defRPr>
            </a:lvl1pPr>
            <a:lvl2pPr>
              <a:defRPr lang="fr-FR" sz="1400" dirty="0" smtClean="0">
                <a:solidFill>
                  <a:schemeClr val="tx2"/>
                </a:solidFill>
              </a:defRPr>
            </a:lvl2pPr>
            <a:lvl3pPr>
              <a:defRPr lang="fr-FR" sz="1400" dirty="0" smtClean="0">
                <a:solidFill>
                  <a:schemeClr val="tx2"/>
                </a:solidFill>
              </a:defRPr>
            </a:lvl3pPr>
            <a:lvl4pPr>
              <a:defRPr lang="fr-FR" sz="1400" dirty="0" smtClean="0">
                <a:solidFill>
                  <a:schemeClr val="tx2"/>
                </a:solidFill>
              </a:defRPr>
            </a:lvl4pPr>
            <a:lvl5pPr>
              <a:defRPr lang="fr-FR" sz="1400" dirty="0">
                <a:solidFill>
                  <a:schemeClr val="tx2"/>
                </a:solidFill>
              </a:defRPr>
            </a:lvl5pPr>
          </a:lstStyle>
          <a:p>
            <a:pPr marL="0" lvl="0"/>
            <a:r>
              <a:rPr lang="fr-FR" dirty="0"/>
              <a:t>Modifier les styles du texte du masque</a:t>
            </a:r>
          </a:p>
          <a:p>
            <a:pPr marL="457200" lvl="1"/>
            <a:r>
              <a:rPr lang="fr-FR" dirty="0"/>
              <a:t>Deuxième niveau</a:t>
            </a:r>
          </a:p>
          <a:p>
            <a:pPr marL="914400" lvl="2"/>
            <a:r>
              <a:rPr lang="fr-FR" dirty="0"/>
              <a:t>Troisième niveau</a:t>
            </a:r>
          </a:p>
          <a:p>
            <a:pPr marL="1371600" lvl="3"/>
            <a:r>
              <a:rPr lang="fr-FR" dirty="0"/>
              <a:t>Quatrième niveau</a:t>
            </a:r>
          </a:p>
          <a:p>
            <a:pPr marL="1828800" lvl="4"/>
            <a:r>
              <a:rPr lang="fr-FR" dirty="0"/>
              <a:t>Cinquième niveau</a:t>
            </a:r>
          </a:p>
        </p:txBody>
      </p:sp>
      <p:sp>
        <p:nvSpPr>
          <p:cNvPr id="85" name="Espace réservé du texte 61"/>
          <p:cNvSpPr>
            <a:spLocks noGrp="1"/>
          </p:cNvSpPr>
          <p:nvPr>
            <p:ph type="body" sz="quarter" idx="13"/>
          </p:nvPr>
        </p:nvSpPr>
        <p:spPr>
          <a:xfrm>
            <a:off x="3895106" y="781050"/>
            <a:ext cx="4171668" cy="3061416"/>
          </a:xfrm>
          <a:ln w="12700">
            <a:miter lim="400000"/>
          </a:ln>
        </p:spPr>
        <p:txBody>
          <a:bodyPr wrap="square" lIns="360000" tIns="252000" rIns="360000" bIns="252000">
            <a:spAutoFit/>
          </a:bodyPr>
          <a:lstStyle>
            <a:lvl1pPr marL="228600" indent="-228600">
              <a:lnSpc>
                <a:spcPct val="130000"/>
              </a:lnSpc>
              <a:spcAft>
                <a:spcPts val="1200"/>
              </a:spcAft>
              <a:defRPr lang="fr-FR" sz="1400" dirty="0" smtClean="0">
                <a:solidFill>
                  <a:schemeClr val="bg2">
                    <a:lumMod val="25000"/>
                  </a:schemeClr>
                </a:solidFill>
                <a:latin typeface="+mj-lt"/>
                <a:ea typeface="Gotham-Medium"/>
                <a:cs typeface="Gotham-Medium"/>
              </a:defRPr>
            </a:lvl1pPr>
            <a:lvl2pPr>
              <a:lnSpc>
                <a:spcPct val="130000"/>
              </a:lnSpc>
              <a:spcAft>
                <a:spcPts val="1200"/>
              </a:spcAft>
              <a:defRPr lang="fr-FR" sz="1400" dirty="0" smtClean="0">
                <a:solidFill>
                  <a:schemeClr val="bg2">
                    <a:lumMod val="25000"/>
                  </a:schemeClr>
                </a:solidFill>
              </a:defRPr>
            </a:lvl2pPr>
            <a:lvl3pPr>
              <a:lnSpc>
                <a:spcPct val="130000"/>
              </a:lnSpc>
              <a:spcAft>
                <a:spcPts val="1200"/>
              </a:spcAft>
              <a:defRPr lang="fr-FR" sz="1400" dirty="0" smtClean="0">
                <a:solidFill>
                  <a:schemeClr val="bg2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spcAft>
                <a:spcPts val="1200"/>
              </a:spcAft>
              <a:defRPr lang="fr-FR" sz="1400" dirty="0" smtClean="0">
                <a:solidFill>
                  <a:schemeClr val="bg2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spcAft>
                <a:spcPts val="1200"/>
              </a:spcAft>
              <a:defRPr lang="fr-FR" sz="1400" dirty="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marL="0" lvl="0"/>
            <a:r>
              <a:rPr lang="fr-FR" dirty="0"/>
              <a:t>Modifier les styles du texte du masque</a:t>
            </a:r>
          </a:p>
          <a:p>
            <a:pPr marL="457200" lvl="1"/>
            <a:r>
              <a:rPr lang="fr-FR" dirty="0"/>
              <a:t>Deuxième niveau</a:t>
            </a:r>
          </a:p>
          <a:p>
            <a:pPr marL="914400" lvl="2"/>
            <a:r>
              <a:rPr lang="fr-FR" dirty="0"/>
              <a:t>Troisième niveau</a:t>
            </a:r>
          </a:p>
          <a:p>
            <a:pPr marL="1371600" lvl="3"/>
            <a:r>
              <a:rPr lang="fr-FR" dirty="0"/>
              <a:t>Quatrième niveau</a:t>
            </a:r>
          </a:p>
          <a:p>
            <a:pPr marL="1828800" lvl="4"/>
            <a:r>
              <a:rPr lang="fr-FR" dirty="0"/>
              <a:t>Cinquième niveau</a:t>
            </a:r>
          </a:p>
        </p:txBody>
      </p:sp>
      <p:sp>
        <p:nvSpPr>
          <p:cNvPr id="86" name="Espace réservé du texte 61"/>
          <p:cNvSpPr>
            <a:spLocks noGrp="1"/>
          </p:cNvSpPr>
          <p:nvPr>
            <p:ph type="body" sz="quarter" idx="14"/>
          </p:nvPr>
        </p:nvSpPr>
        <p:spPr>
          <a:xfrm>
            <a:off x="8073127" y="781050"/>
            <a:ext cx="4135367" cy="3061416"/>
          </a:xfrm>
          <a:ln w="12700">
            <a:miter lim="400000"/>
          </a:ln>
        </p:spPr>
        <p:txBody>
          <a:bodyPr wrap="square" lIns="360000" tIns="252000" rIns="360000" bIns="252000">
            <a:spAutoFit/>
          </a:bodyPr>
          <a:lstStyle>
            <a:lvl1pPr marL="228600" indent="-228600">
              <a:lnSpc>
                <a:spcPct val="130000"/>
              </a:lnSpc>
              <a:spcAft>
                <a:spcPts val="1200"/>
              </a:spcAft>
              <a:defRPr lang="fr-FR" sz="1400" dirty="0" smtClean="0">
                <a:solidFill>
                  <a:schemeClr val="bg2">
                    <a:lumMod val="25000"/>
                  </a:schemeClr>
                </a:solidFill>
                <a:latin typeface="+mj-lt"/>
                <a:ea typeface="Gotham-Medium"/>
                <a:cs typeface="Gotham-Medium"/>
              </a:defRPr>
            </a:lvl1pPr>
            <a:lvl2pPr>
              <a:lnSpc>
                <a:spcPct val="130000"/>
              </a:lnSpc>
              <a:spcAft>
                <a:spcPts val="1200"/>
              </a:spcAft>
              <a:defRPr lang="fr-FR" sz="1400" dirty="0" smtClean="0">
                <a:solidFill>
                  <a:schemeClr val="bg2">
                    <a:lumMod val="25000"/>
                  </a:schemeClr>
                </a:solidFill>
              </a:defRPr>
            </a:lvl2pPr>
            <a:lvl3pPr>
              <a:lnSpc>
                <a:spcPct val="130000"/>
              </a:lnSpc>
              <a:spcAft>
                <a:spcPts val="1200"/>
              </a:spcAft>
              <a:defRPr lang="fr-FR" sz="1400" dirty="0" smtClean="0">
                <a:solidFill>
                  <a:schemeClr val="bg2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spcAft>
                <a:spcPts val="1200"/>
              </a:spcAft>
              <a:defRPr lang="fr-FR" sz="1400" dirty="0" smtClean="0">
                <a:solidFill>
                  <a:schemeClr val="bg2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spcAft>
                <a:spcPts val="1200"/>
              </a:spcAft>
              <a:defRPr lang="fr-FR" sz="1400" dirty="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marL="0" lvl="0"/>
            <a:r>
              <a:rPr lang="fr-FR" dirty="0"/>
              <a:t>Modifier les styles du texte du masque</a:t>
            </a:r>
          </a:p>
          <a:p>
            <a:pPr marL="457200" lvl="1"/>
            <a:r>
              <a:rPr lang="fr-FR" dirty="0"/>
              <a:t>Deuxième niveau</a:t>
            </a:r>
          </a:p>
          <a:p>
            <a:pPr marL="914400" lvl="2"/>
            <a:r>
              <a:rPr lang="fr-FR" dirty="0"/>
              <a:t>Troisième niveau</a:t>
            </a:r>
          </a:p>
          <a:p>
            <a:pPr marL="1371600" lvl="3"/>
            <a:r>
              <a:rPr lang="fr-FR" dirty="0"/>
              <a:t>Quatrième niveau</a:t>
            </a:r>
          </a:p>
          <a:p>
            <a:pPr marL="1828800"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782803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s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196"/>
          <p:cNvSpPr/>
          <p:nvPr userDrawn="1"/>
        </p:nvSpPr>
        <p:spPr>
          <a:xfrm>
            <a:off x="0" y="1"/>
            <a:ext cx="12192000" cy="1509485"/>
          </a:xfrm>
          <a:prstGeom prst="rect">
            <a:avLst/>
          </a:prstGeom>
          <a:noFill/>
          <a:ln w="12700">
            <a:miter lim="400000"/>
          </a:ln>
        </p:spPr>
        <p:txBody>
          <a:bodyPr lIns="55694" tIns="55694" rIns="55694" bIns="55694" anchor="ctr"/>
          <a:lstStyle/>
          <a:p>
            <a:pPr>
              <a:defRPr sz="2600"/>
            </a:pPr>
            <a:endParaRPr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1999" cy="1509485"/>
          </a:xfrm>
        </p:spPr>
        <p:txBody>
          <a:bodyPr lIns="360000" tIns="252000" rIns="360000" bIns="252000" anchor="t">
            <a:normAutofit/>
          </a:bodyPr>
          <a:lstStyle>
            <a:lvl1pPr>
              <a:defRPr sz="2000" cap="all" baseline="0"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59" name="Shape 210"/>
          <p:cNvSpPr/>
          <p:nvPr userDrawn="1"/>
        </p:nvSpPr>
        <p:spPr>
          <a:xfrm>
            <a:off x="392267" y="1211382"/>
            <a:ext cx="351292" cy="1"/>
          </a:xfrm>
          <a:prstGeom prst="line">
            <a:avLst/>
          </a:prstGeom>
          <a:ln w="38100">
            <a:solidFill>
              <a:schemeClr val="accent1"/>
            </a:solidFill>
            <a:miter lim="400000"/>
          </a:ln>
        </p:spPr>
        <p:txBody>
          <a:bodyPr lIns="55694" tIns="55694" rIns="55694" bIns="55694" anchor="ctr"/>
          <a:lstStyle/>
          <a:p>
            <a:pPr>
              <a:defRPr sz="2600"/>
            </a:pPr>
            <a:endParaRPr/>
          </a:p>
        </p:txBody>
      </p:sp>
      <p:sp>
        <p:nvSpPr>
          <p:cNvPr id="5" name="Espace réservé du texte 61"/>
          <p:cNvSpPr>
            <a:spLocks noGrp="1"/>
          </p:cNvSpPr>
          <p:nvPr>
            <p:ph type="body" sz="quarter" idx="13"/>
          </p:nvPr>
        </p:nvSpPr>
        <p:spPr>
          <a:xfrm>
            <a:off x="-5704" y="1509486"/>
            <a:ext cx="12197704" cy="2781339"/>
          </a:xfrm>
          <a:ln w="12700">
            <a:miter lim="400000"/>
          </a:ln>
        </p:spPr>
        <p:txBody>
          <a:bodyPr wrap="square" lIns="360000" tIns="252000" rIns="360000" bIns="252000">
            <a:spAutoFit/>
          </a:bodyPr>
          <a:lstStyle>
            <a:lvl1pPr marL="228600" indent="-228600">
              <a:lnSpc>
                <a:spcPct val="130000"/>
              </a:lnSpc>
              <a:spcAft>
                <a:spcPts val="1200"/>
              </a:spcAft>
              <a:defRPr lang="fr-FR" sz="1400" dirty="0" smtClean="0">
                <a:solidFill>
                  <a:schemeClr val="bg2">
                    <a:lumMod val="25000"/>
                  </a:schemeClr>
                </a:solidFill>
                <a:latin typeface="+mj-lt"/>
                <a:ea typeface="Gotham-Medium"/>
                <a:cs typeface="Gotham-Medium"/>
              </a:defRPr>
            </a:lvl1pPr>
            <a:lvl2pPr>
              <a:lnSpc>
                <a:spcPct val="130000"/>
              </a:lnSpc>
              <a:spcAft>
                <a:spcPts val="1200"/>
              </a:spcAft>
              <a:defRPr lang="fr-FR" sz="1400" dirty="0" smtClean="0">
                <a:solidFill>
                  <a:schemeClr val="bg2">
                    <a:lumMod val="25000"/>
                  </a:schemeClr>
                </a:solidFill>
              </a:defRPr>
            </a:lvl2pPr>
            <a:lvl3pPr>
              <a:lnSpc>
                <a:spcPct val="130000"/>
              </a:lnSpc>
              <a:spcAft>
                <a:spcPts val="1200"/>
              </a:spcAft>
              <a:defRPr lang="fr-FR" sz="1400" dirty="0" smtClean="0">
                <a:solidFill>
                  <a:schemeClr val="bg2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spcAft>
                <a:spcPts val="1200"/>
              </a:spcAft>
              <a:defRPr lang="fr-FR" sz="1400" dirty="0" smtClean="0">
                <a:solidFill>
                  <a:schemeClr val="bg2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spcAft>
                <a:spcPts val="1200"/>
              </a:spcAft>
              <a:defRPr lang="fr-FR" sz="1400" dirty="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marL="0" lvl="0"/>
            <a:r>
              <a:rPr lang="fr-FR" dirty="0"/>
              <a:t>Modifier les styles du texte du masque</a:t>
            </a:r>
          </a:p>
          <a:p>
            <a:pPr marL="457200" lvl="1"/>
            <a:r>
              <a:rPr lang="fr-FR" dirty="0"/>
              <a:t>Deuxième niveau</a:t>
            </a:r>
          </a:p>
          <a:p>
            <a:pPr marL="914400" lvl="2"/>
            <a:r>
              <a:rPr lang="fr-FR" dirty="0"/>
              <a:t>Troisième niveau</a:t>
            </a:r>
          </a:p>
          <a:p>
            <a:pPr marL="1371600" lvl="3"/>
            <a:r>
              <a:rPr lang="fr-FR" dirty="0"/>
              <a:t>Quatrième niveau</a:t>
            </a:r>
          </a:p>
          <a:p>
            <a:pPr marL="1828800"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107984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s Prioris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41"/>
          <p:cNvSpPr/>
          <p:nvPr/>
        </p:nvSpPr>
        <p:spPr>
          <a:xfrm>
            <a:off x="6341541" y="1351534"/>
            <a:ext cx="2957047" cy="5534026"/>
          </a:xfrm>
          <a:prstGeom prst="rect">
            <a:avLst/>
          </a:prstGeom>
          <a:noFill/>
          <a:ln w="12700" cap="flat">
            <a:solidFill>
              <a:schemeClr val="bg2"/>
            </a:solidFill>
            <a:prstDash val="solid"/>
            <a:miter lim="400000"/>
          </a:ln>
          <a:effectLst/>
        </p:spPr>
        <p:txBody>
          <a:bodyPr wrap="square" lIns="55694" tIns="55694" rIns="55694" bIns="55694" numCol="1" anchor="ctr">
            <a:noAutofit/>
          </a:bodyPr>
          <a:lstStyle/>
          <a:p>
            <a:pPr>
              <a:defRPr sz="2500"/>
            </a:pPr>
            <a:endParaRPr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Shape 196"/>
          <p:cNvSpPr/>
          <p:nvPr userDrawn="1"/>
        </p:nvSpPr>
        <p:spPr>
          <a:xfrm>
            <a:off x="0" y="1"/>
            <a:ext cx="3485555" cy="6858000"/>
          </a:xfrm>
          <a:prstGeom prst="rect">
            <a:avLst/>
          </a:prstGeom>
          <a:noFill/>
          <a:ln w="12700">
            <a:miter lim="400000"/>
          </a:ln>
        </p:spPr>
        <p:txBody>
          <a:bodyPr lIns="55694" tIns="55694" rIns="55694" bIns="55694" anchor="ctr"/>
          <a:lstStyle/>
          <a:p>
            <a:pPr>
              <a:defRPr sz="2600"/>
            </a:pPr>
            <a:endParaRPr>
              <a:solidFill>
                <a:schemeClr val="tx2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" y="1"/>
            <a:ext cx="3485554" cy="2167876"/>
          </a:xfrm>
        </p:spPr>
        <p:txBody>
          <a:bodyPr lIns="360000" tIns="252000" rIns="360000" bIns="252000" anchor="t">
            <a:normAutofit/>
          </a:bodyPr>
          <a:lstStyle>
            <a:lvl1pPr>
              <a:defRPr sz="2000" cap="all" baseline="0"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59" name="Shape 210"/>
          <p:cNvSpPr/>
          <p:nvPr userDrawn="1"/>
        </p:nvSpPr>
        <p:spPr>
          <a:xfrm>
            <a:off x="519267" y="2372525"/>
            <a:ext cx="351292" cy="1"/>
          </a:xfrm>
          <a:prstGeom prst="line">
            <a:avLst/>
          </a:prstGeom>
          <a:ln w="38100">
            <a:solidFill>
              <a:schemeClr val="accent1"/>
            </a:solidFill>
            <a:miter lim="400000"/>
          </a:ln>
        </p:spPr>
        <p:txBody>
          <a:bodyPr lIns="55694" tIns="55694" rIns="55694" bIns="55694" anchor="ctr"/>
          <a:lstStyle/>
          <a:p>
            <a:pPr>
              <a:defRPr sz="2600"/>
            </a:pPr>
            <a:endParaRPr/>
          </a:p>
        </p:txBody>
      </p:sp>
      <p:sp>
        <p:nvSpPr>
          <p:cNvPr id="62" name="Espace réservé du texte 61"/>
          <p:cNvSpPr>
            <a:spLocks noGrp="1"/>
          </p:cNvSpPr>
          <p:nvPr>
            <p:ph type="body" sz="quarter" idx="10"/>
          </p:nvPr>
        </p:nvSpPr>
        <p:spPr>
          <a:xfrm>
            <a:off x="0" y="2577174"/>
            <a:ext cx="3485554" cy="1807674"/>
          </a:xfrm>
          <a:ln w="12700">
            <a:miter lim="400000"/>
          </a:ln>
        </p:spPr>
        <p:txBody>
          <a:bodyPr wrap="square" lIns="360000" tIns="0" rIns="360000" bIns="0">
            <a:spAutoFit/>
          </a:bodyPr>
          <a:lstStyle>
            <a:lvl1pPr marL="228600" indent="-228600">
              <a:defRPr lang="fr-FR" sz="1400" dirty="0" smtClean="0">
                <a:solidFill>
                  <a:schemeClr val="tx2"/>
                </a:solidFill>
                <a:latin typeface="+mj-lt"/>
                <a:ea typeface="Gotham-Medium"/>
                <a:cs typeface="Gotham-Medium"/>
              </a:defRPr>
            </a:lvl1pPr>
            <a:lvl2pPr>
              <a:defRPr lang="fr-FR" sz="1400" dirty="0" smtClean="0">
                <a:solidFill>
                  <a:schemeClr val="tx2"/>
                </a:solidFill>
              </a:defRPr>
            </a:lvl2pPr>
            <a:lvl3pPr>
              <a:defRPr lang="fr-FR" sz="1400" dirty="0" smtClean="0">
                <a:solidFill>
                  <a:schemeClr val="tx2"/>
                </a:solidFill>
              </a:defRPr>
            </a:lvl3pPr>
            <a:lvl4pPr>
              <a:defRPr lang="fr-FR" sz="1400" dirty="0" smtClean="0">
                <a:solidFill>
                  <a:schemeClr val="tx2"/>
                </a:solidFill>
              </a:defRPr>
            </a:lvl4pPr>
            <a:lvl5pPr>
              <a:defRPr lang="fr-FR" sz="1400" dirty="0">
                <a:solidFill>
                  <a:schemeClr val="tx2"/>
                </a:solidFill>
              </a:defRPr>
            </a:lvl5pPr>
          </a:lstStyle>
          <a:p>
            <a:pPr marL="0" lvl="0"/>
            <a:r>
              <a:rPr lang="fr-FR" dirty="0"/>
              <a:t>Modifier les styles du texte du masque</a:t>
            </a:r>
          </a:p>
          <a:p>
            <a:pPr marL="457200" lvl="1"/>
            <a:r>
              <a:rPr lang="fr-FR" dirty="0"/>
              <a:t>Deuxième niveau</a:t>
            </a:r>
          </a:p>
          <a:p>
            <a:pPr marL="914400" lvl="2"/>
            <a:r>
              <a:rPr lang="fr-FR" dirty="0"/>
              <a:t>Troisième niveau</a:t>
            </a:r>
          </a:p>
          <a:p>
            <a:pPr marL="1371600" lvl="3"/>
            <a:r>
              <a:rPr lang="fr-FR" dirty="0"/>
              <a:t>Quatrième niveau</a:t>
            </a:r>
          </a:p>
          <a:p>
            <a:pPr marL="1828800" lvl="4"/>
            <a:r>
              <a:rPr lang="fr-FR" dirty="0"/>
              <a:t>Cinquième niveau</a:t>
            </a:r>
          </a:p>
        </p:txBody>
      </p:sp>
      <p:sp>
        <p:nvSpPr>
          <p:cNvPr id="21" name="Shape 236"/>
          <p:cNvSpPr/>
          <p:nvPr/>
        </p:nvSpPr>
        <p:spPr>
          <a:xfrm>
            <a:off x="3481576" y="-1244"/>
            <a:ext cx="2870420" cy="1524001"/>
          </a:xfrm>
          <a:prstGeom prst="rect">
            <a:avLst/>
          </a:prstGeom>
          <a:solidFill>
            <a:srgbClr val="FF4D4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2000" tIns="55694" rIns="72000" bIns="55694" numCol="1" anchor="ctr">
            <a:noAutofit/>
          </a:bodyPr>
          <a:lstStyle/>
          <a:p>
            <a:pPr algn="ctr">
              <a:defRPr sz="2500">
                <a:solidFill>
                  <a:srgbClr val="FFFFFF"/>
                </a:solidFill>
                <a:latin typeface="Gotham-Medium"/>
                <a:ea typeface="Gotham-Medium"/>
                <a:cs typeface="Gotham-Medium"/>
                <a:sym typeface="Gotham-Medium"/>
              </a:defRPr>
            </a:pPr>
            <a:r>
              <a:rPr lang="fr-FR" sz="2400" b="1" dirty="0">
                <a:latin typeface="+mj-lt"/>
                <a:ea typeface="Gotham"/>
                <a:cs typeface="Gotham"/>
                <a:sym typeface="Gotham-Medium"/>
              </a:rPr>
              <a:t>HAUTE</a:t>
            </a:r>
            <a:endParaRPr sz="2400" b="1" dirty="0">
              <a:latin typeface="+mj-lt"/>
              <a:ea typeface="Gotham"/>
              <a:cs typeface="Gotham"/>
              <a:sym typeface="Gotham"/>
            </a:endParaRPr>
          </a:p>
          <a:p>
            <a:pPr algn="ctr" defTabSz="457200">
              <a:defRPr sz="1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fr-FR" sz="1200" dirty="0">
                <a:latin typeface="+mj-lt"/>
                <a:ea typeface="Gotham"/>
                <a:cs typeface="Gotham"/>
                <a:sym typeface="Gotham"/>
              </a:rPr>
              <a:t>Besoins essentiels pour la compréhension du concept et des objectifs de la page par l’utilisateur</a:t>
            </a:r>
            <a:endParaRPr sz="1200" dirty="0">
              <a:latin typeface="+mj-lt"/>
            </a:endParaRPr>
          </a:p>
        </p:txBody>
      </p:sp>
      <p:sp>
        <p:nvSpPr>
          <p:cNvPr id="24" name="Shape 239"/>
          <p:cNvSpPr/>
          <p:nvPr userDrawn="1"/>
        </p:nvSpPr>
        <p:spPr>
          <a:xfrm>
            <a:off x="6351996" y="1"/>
            <a:ext cx="2967487" cy="1522756"/>
          </a:xfrm>
          <a:prstGeom prst="rect">
            <a:avLst/>
          </a:prstGeom>
          <a:solidFill>
            <a:srgbClr val="FFAA79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2000" tIns="55694" rIns="72000" bIns="55694" numCol="1" anchor="ctr">
            <a:noAutofit/>
          </a:bodyPr>
          <a:lstStyle/>
          <a:p>
            <a:pPr algn="ctr">
              <a:defRPr sz="2500">
                <a:solidFill>
                  <a:srgbClr val="FFFFFF"/>
                </a:solidFill>
                <a:latin typeface="Gotham-Medium"/>
                <a:ea typeface="Gotham-Medium"/>
                <a:cs typeface="Gotham-Medium"/>
                <a:sym typeface="Gotham-Medium"/>
              </a:defRPr>
            </a:pPr>
            <a:r>
              <a:rPr lang="fr-FR" sz="2400" b="1" dirty="0">
                <a:latin typeface="+mj-lt"/>
              </a:rPr>
              <a:t>MOYENNE</a:t>
            </a:r>
            <a:endParaRPr sz="2400" b="1" dirty="0">
              <a:latin typeface="+mj-lt"/>
            </a:endParaRPr>
          </a:p>
          <a:p>
            <a:pPr algn="ctr" defTabSz="457200">
              <a:defRPr sz="1400">
                <a:solidFill>
                  <a:srgbClr val="FFFFFF"/>
                </a:solidFill>
                <a:latin typeface="Gotham"/>
                <a:ea typeface="Gotham"/>
                <a:cs typeface="Gotham"/>
                <a:sym typeface="Gotham"/>
              </a:defRPr>
            </a:pPr>
            <a:r>
              <a:rPr lang="fr-FR" sz="1200" dirty="0">
                <a:latin typeface="+mj-lt"/>
              </a:rPr>
              <a:t>Besoins utiles au bon fonctionnement de la page et répondant à la majorité des besoins de l’utilisateur</a:t>
            </a:r>
            <a:endParaRPr sz="1200" dirty="0">
              <a:latin typeface="+mj-lt"/>
            </a:endParaRPr>
          </a:p>
        </p:txBody>
      </p:sp>
      <p:sp>
        <p:nvSpPr>
          <p:cNvPr id="27" name="Shape 242"/>
          <p:cNvSpPr/>
          <p:nvPr/>
        </p:nvSpPr>
        <p:spPr>
          <a:xfrm>
            <a:off x="9319483" y="-7430"/>
            <a:ext cx="2872516" cy="1530188"/>
          </a:xfrm>
          <a:prstGeom prst="rect">
            <a:avLst/>
          </a:prstGeom>
          <a:solidFill>
            <a:srgbClr val="FFD44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2000" tIns="55694" rIns="72000" bIns="55694" numCol="1" anchor="ctr">
            <a:noAutofit/>
          </a:bodyPr>
          <a:lstStyle/>
          <a:p>
            <a:pPr algn="ctr">
              <a:defRPr sz="2500">
                <a:solidFill>
                  <a:srgbClr val="FFFFFF"/>
                </a:solidFill>
                <a:latin typeface="Gotham-Medium"/>
                <a:ea typeface="Gotham-Medium"/>
                <a:cs typeface="Gotham-Medium"/>
                <a:sym typeface="Gotham-Medium"/>
              </a:defRPr>
            </a:pPr>
            <a:r>
              <a:rPr lang="fr-FR" sz="2400" b="1" dirty="0">
                <a:latin typeface="+mj-lt"/>
              </a:rPr>
              <a:t>BASSE</a:t>
            </a:r>
            <a:endParaRPr sz="2400" b="1" dirty="0">
              <a:latin typeface="+mj-lt"/>
            </a:endParaRPr>
          </a:p>
          <a:p>
            <a:pPr algn="ctr" defTabSz="457200">
              <a:defRPr sz="1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fr-FR" sz="1200" dirty="0">
                <a:latin typeface="+mj-lt"/>
              </a:rPr>
              <a:t>Besoins utiles mais non essentiels pour que l’utilisateur utilise et comprenne la page</a:t>
            </a:r>
            <a:endParaRPr sz="1200" dirty="0">
              <a:latin typeface="+mj-lt"/>
            </a:endParaRPr>
          </a:p>
        </p:txBody>
      </p:sp>
      <p:sp>
        <p:nvSpPr>
          <p:cNvPr id="39" name="Espace réservé du texte 61"/>
          <p:cNvSpPr>
            <a:spLocks noGrp="1"/>
          </p:cNvSpPr>
          <p:nvPr>
            <p:ph type="body" sz="quarter" idx="15"/>
          </p:nvPr>
        </p:nvSpPr>
        <p:spPr>
          <a:xfrm>
            <a:off x="3491113" y="1542198"/>
            <a:ext cx="2860883" cy="3828942"/>
          </a:xfrm>
          <a:ln w="12700">
            <a:miter lim="400000"/>
          </a:ln>
        </p:spPr>
        <p:txBody>
          <a:bodyPr wrap="square" lIns="180000" tIns="144000" rIns="180000" bIns="144000">
            <a:spAutoFit/>
          </a:bodyPr>
          <a:lstStyle>
            <a:lvl1pPr marL="228600" indent="-228600">
              <a:lnSpc>
                <a:spcPct val="130000"/>
              </a:lnSpc>
              <a:spcAft>
                <a:spcPts val="1200"/>
              </a:spcAft>
              <a:defRPr lang="fr-FR" sz="1400" dirty="0" smtClean="0">
                <a:solidFill>
                  <a:schemeClr val="bg2">
                    <a:lumMod val="25000"/>
                  </a:schemeClr>
                </a:solidFill>
                <a:latin typeface="+mj-lt"/>
                <a:ea typeface="Gotham-Medium"/>
                <a:cs typeface="Gotham-Medium"/>
              </a:defRPr>
            </a:lvl1pPr>
            <a:lvl2pPr>
              <a:lnSpc>
                <a:spcPct val="130000"/>
              </a:lnSpc>
              <a:spcAft>
                <a:spcPts val="1200"/>
              </a:spcAft>
              <a:defRPr lang="fr-FR" sz="1400" dirty="0" smtClean="0">
                <a:solidFill>
                  <a:schemeClr val="bg2">
                    <a:lumMod val="25000"/>
                  </a:schemeClr>
                </a:solidFill>
              </a:defRPr>
            </a:lvl2pPr>
            <a:lvl3pPr>
              <a:lnSpc>
                <a:spcPct val="130000"/>
              </a:lnSpc>
              <a:spcAft>
                <a:spcPts val="1200"/>
              </a:spcAft>
              <a:defRPr lang="fr-FR" sz="1400" dirty="0" smtClean="0">
                <a:solidFill>
                  <a:schemeClr val="bg2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spcAft>
                <a:spcPts val="1200"/>
              </a:spcAft>
              <a:defRPr lang="fr-FR" sz="1400" dirty="0" smtClean="0">
                <a:solidFill>
                  <a:schemeClr val="bg2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spcAft>
                <a:spcPts val="1200"/>
              </a:spcAft>
              <a:defRPr lang="fr-FR" sz="1400" dirty="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marL="0" lvl="0"/>
            <a:r>
              <a:rPr lang="fr-FR" dirty="0"/>
              <a:t>Modifier les styles du texte du masque</a:t>
            </a:r>
          </a:p>
          <a:p>
            <a:pPr marL="457200" lvl="1"/>
            <a:r>
              <a:rPr lang="fr-FR" dirty="0"/>
              <a:t>Deuxième niveau</a:t>
            </a:r>
          </a:p>
          <a:p>
            <a:pPr marL="914400" lvl="2"/>
            <a:r>
              <a:rPr lang="fr-FR" dirty="0"/>
              <a:t>Troisième niveau</a:t>
            </a:r>
          </a:p>
          <a:p>
            <a:pPr marL="1371600" lvl="3"/>
            <a:r>
              <a:rPr lang="fr-FR" dirty="0"/>
              <a:t>Quatrième niveau</a:t>
            </a:r>
          </a:p>
          <a:p>
            <a:pPr marL="1828800" lvl="4"/>
            <a:r>
              <a:rPr lang="fr-FR" dirty="0"/>
              <a:t>Cinquième niveau</a:t>
            </a:r>
          </a:p>
        </p:txBody>
      </p:sp>
      <p:sp>
        <p:nvSpPr>
          <p:cNvPr id="43" name="Espace réservé du texte 61"/>
          <p:cNvSpPr>
            <a:spLocks noGrp="1"/>
          </p:cNvSpPr>
          <p:nvPr>
            <p:ph type="body" sz="quarter" idx="16"/>
          </p:nvPr>
        </p:nvSpPr>
        <p:spPr>
          <a:xfrm>
            <a:off x="6388937" y="1542198"/>
            <a:ext cx="2860883" cy="3828942"/>
          </a:xfrm>
          <a:ln w="12700">
            <a:miter lim="400000"/>
          </a:ln>
        </p:spPr>
        <p:txBody>
          <a:bodyPr wrap="square" lIns="180000" tIns="144000" rIns="180000" bIns="144000">
            <a:spAutoFit/>
          </a:bodyPr>
          <a:lstStyle>
            <a:lvl1pPr marL="228600" indent="-228600">
              <a:lnSpc>
                <a:spcPct val="130000"/>
              </a:lnSpc>
              <a:spcAft>
                <a:spcPts val="1200"/>
              </a:spcAft>
              <a:defRPr lang="fr-FR" sz="1400" dirty="0" smtClean="0">
                <a:solidFill>
                  <a:schemeClr val="bg2">
                    <a:lumMod val="25000"/>
                  </a:schemeClr>
                </a:solidFill>
                <a:latin typeface="+mj-lt"/>
                <a:ea typeface="Gotham-Medium"/>
                <a:cs typeface="Gotham-Medium"/>
              </a:defRPr>
            </a:lvl1pPr>
            <a:lvl2pPr>
              <a:lnSpc>
                <a:spcPct val="130000"/>
              </a:lnSpc>
              <a:spcAft>
                <a:spcPts val="1200"/>
              </a:spcAft>
              <a:defRPr lang="fr-FR" sz="1400" dirty="0" smtClean="0">
                <a:solidFill>
                  <a:schemeClr val="bg2">
                    <a:lumMod val="25000"/>
                  </a:schemeClr>
                </a:solidFill>
              </a:defRPr>
            </a:lvl2pPr>
            <a:lvl3pPr>
              <a:lnSpc>
                <a:spcPct val="130000"/>
              </a:lnSpc>
              <a:spcAft>
                <a:spcPts val="1200"/>
              </a:spcAft>
              <a:defRPr lang="fr-FR" sz="1400" dirty="0" smtClean="0">
                <a:solidFill>
                  <a:schemeClr val="bg2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spcAft>
                <a:spcPts val="1200"/>
              </a:spcAft>
              <a:defRPr lang="fr-FR" sz="1400" dirty="0" smtClean="0">
                <a:solidFill>
                  <a:schemeClr val="bg2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spcAft>
                <a:spcPts val="1200"/>
              </a:spcAft>
              <a:defRPr lang="fr-FR" sz="1400" dirty="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marL="0" lvl="0"/>
            <a:r>
              <a:rPr lang="fr-FR" dirty="0"/>
              <a:t>Modifier les styles du texte du masque</a:t>
            </a:r>
          </a:p>
          <a:p>
            <a:pPr marL="457200" lvl="1"/>
            <a:r>
              <a:rPr lang="fr-FR" dirty="0"/>
              <a:t>Deuxième niveau</a:t>
            </a:r>
          </a:p>
          <a:p>
            <a:pPr marL="914400" lvl="2"/>
            <a:r>
              <a:rPr lang="fr-FR" dirty="0"/>
              <a:t>Troisième niveau</a:t>
            </a:r>
          </a:p>
          <a:p>
            <a:pPr marL="1371600" lvl="3"/>
            <a:r>
              <a:rPr lang="fr-FR" dirty="0"/>
              <a:t>Quatrième niveau</a:t>
            </a:r>
          </a:p>
          <a:p>
            <a:pPr marL="1828800" lvl="4"/>
            <a:r>
              <a:rPr lang="fr-FR" dirty="0"/>
              <a:t>Cinquième niveau</a:t>
            </a:r>
          </a:p>
        </p:txBody>
      </p:sp>
      <p:sp>
        <p:nvSpPr>
          <p:cNvPr id="44" name="Espace réservé du texte 61"/>
          <p:cNvSpPr>
            <a:spLocks noGrp="1"/>
          </p:cNvSpPr>
          <p:nvPr>
            <p:ph type="body" sz="quarter" idx="17"/>
          </p:nvPr>
        </p:nvSpPr>
        <p:spPr>
          <a:xfrm>
            <a:off x="9314645" y="1542198"/>
            <a:ext cx="2860883" cy="3828942"/>
          </a:xfrm>
          <a:ln w="12700">
            <a:miter lim="400000"/>
          </a:ln>
        </p:spPr>
        <p:txBody>
          <a:bodyPr wrap="square" lIns="180000" tIns="144000" rIns="180000" bIns="144000">
            <a:spAutoFit/>
          </a:bodyPr>
          <a:lstStyle>
            <a:lvl1pPr marL="228600" indent="-228600">
              <a:lnSpc>
                <a:spcPct val="130000"/>
              </a:lnSpc>
              <a:spcAft>
                <a:spcPts val="1200"/>
              </a:spcAft>
              <a:defRPr lang="fr-FR" sz="1400" dirty="0" smtClean="0">
                <a:solidFill>
                  <a:schemeClr val="bg2">
                    <a:lumMod val="25000"/>
                  </a:schemeClr>
                </a:solidFill>
                <a:latin typeface="+mj-lt"/>
                <a:ea typeface="Gotham-Medium"/>
                <a:cs typeface="Gotham-Medium"/>
              </a:defRPr>
            </a:lvl1pPr>
            <a:lvl2pPr>
              <a:lnSpc>
                <a:spcPct val="130000"/>
              </a:lnSpc>
              <a:spcAft>
                <a:spcPts val="1200"/>
              </a:spcAft>
              <a:defRPr lang="fr-FR" sz="1400" dirty="0" smtClean="0">
                <a:solidFill>
                  <a:schemeClr val="bg2">
                    <a:lumMod val="25000"/>
                  </a:schemeClr>
                </a:solidFill>
              </a:defRPr>
            </a:lvl2pPr>
            <a:lvl3pPr>
              <a:lnSpc>
                <a:spcPct val="130000"/>
              </a:lnSpc>
              <a:spcAft>
                <a:spcPts val="1200"/>
              </a:spcAft>
              <a:defRPr lang="fr-FR" sz="1400" dirty="0" smtClean="0">
                <a:solidFill>
                  <a:schemeClr val="bg2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spcAft>
                <a:spcPts val="1200"/>
              </a:spcAft>
              <a:defRPr lang="fr-FR" sz="1400" dirty="0" smtClean="0">
                <a:solidFill>
                  <a:schemeClr val="bg2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spcAft>
                <a:spcPts val="1200"/>
              </a:spcAft>
              <a:defRPr lang="fr-FR" sz="1400" dirty="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marL="0" lvl="0"/>
            <a:r>
              <a:rPr lang="fr-FR" dirty="0"/>
              <a:t>Modifier les styles du texte du masque</a:t>
            </a:r>
          </a:p>
          <a:p>
            <a:pPr marL="457200" lvl="1"/>
            <a:r>
              <a:rPr lang="fr-FR" dirty="0"/>
              <a:t>Deuxième niveau</a:t>
            </a:r>
          </a:p>
          <a:p>
            <a:pPr marL="914400" lvl="2"/>
            <a:r>
              <a:rPr lang="fr-FR" dirty="0"/>
              <a:t>Troisième niveau</a:t>
            </a:r>
          </a:p>
          <a:p>
            <a:pPr marL="1371600" lvl="3"/>
            <a:r>
              <a:rPr lang="fr-FR" dirty="0"/>
              <a:t>Quatrième niveau</a:t>
            </a:r>
          </a:p>
          <a:p>
            <a:pPr marL="1828800" lvl="4"/>
            <a:r>
              <a:rPr lang="fr-FR" dirty="0"/>
              <a:t>Cinquième niveau</a:t>
            </a:r>
          </a:p>
        </p:txBody>
      </p:sp>
      <p:sp>
        <p:nvSpPr>
          <p:cNvPr id="13" name="Shape 241"/>
          <p:cNvSpPr/>
          <p:nvPr userDrawn="1"/>
        </p:nvSpPr>
        <p:spPr>
          <a:xfrm>
            <a:off x="0" y="0"/>
            <a:ext cx="3491113" cy="6885560"/>
          </a:xfrm>
          <a:prstGeom prst="rect">
            <a:avLst/>
          </a:prstGeom>
          <a:noFill/>
          <a:ln w="12700" cap="flat">
            <a:solidFill>
              <a:schemeClr val="bg2"/>
            </a:solidFill>
            <a:prstDash val="solid"/>
            <a:miter lim="400000"/>
          </a:ln>
          <a:effectLst/>
        </p:spPr>
        <p:txBody>
          <a:bodyPr wrap="square" lIns="55694" tIns="55694" rIns="55694" bIns="55694" numCol="1" anchor="ctr">
            <a:noAutofit/>
          </a:bodyPr>
          <a:lstStyle/>
          <a:p>
            <a:pPr>
              <a:defRPr sz="2500"/>
            </a:pPr>
            <a:endParaRPr sz="24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738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spcAft>
                <a:spcPts val="600"/>
              </a:spcAft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>
              <a:spcAft>
                <a:spcPts val="600"/>
              </a:spcAft>
              <a:defRPr sz="1800">
                <a:solidFill>
                  <a:schemeClr val="bg2">
                    <a:lumMod val="25000"/>
                  </a:schemeClr>
                </a:solidFill>
              </a:defRPr>
            </a:lvl2pPr>
            <a:lvl3pPr>
              <a:spcAft>
                <a:spcPts val="600"/>
              </a:spcAft>
              <a:defRPr sz="1600">
                <a:solidFill>
                  <a:schemeClr val="bg2">
                    <a:lumMod val="25000"/>
                  </a:schemeClr>
                </a:solidFill>
              </a:defRPr>
            </a:lvl3pPr>
            <a:lvl4pPr>
              <a:spcAft>
                <a:spcPts val="600"/>
              </a:spcAft>
              <a:defRPr sz="1400">
                <a:solidFill>
                  <a:schemeClr val="bg2">
                    <a:lumMod val="25000"/>
                  </a:schemeClr>
                </a:solidFill>
              </a:defRPr>
            </a:lvl4pPr>
            <a:lvl5pPr>
              <a:spcAft>
                <a:spcPts val="600"/>
              </a:spcAft>
              <a:defRPr sz="140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D51B6-0CC1-488C-A1F1-AF09E3A13D69}" type="datetime2">
              <a:rPr lang="fr-FR" smtClean="0"/>
              <a:t>lundi 17 avril 2017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F152F-8EB9-4859-B040-1D239EBF308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4343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118823"/>
            <a:ext cx="10515600" cy="1564177"/>
          </a:xfrm>
        </p:spPr>
        <p:txBody>
          <a:bodyPr anchor="ctr">
            <a:noAutofit/>
          </a:bodyPr>
          <a:lstStyle>
            <a:lvl1pPr algn="ctr">
              <a:defRPr lang="fr-FR" sz="6000" b="1" kern="1200" cap="all" baseline="0">
                <a:solidFill>
                  <a:srgbClr val="BF223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683000"/>
            <a:ext cx="10515600" cy="150018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fr-FR" sz="180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marL="0" lvl="0" indent="0" algn="ctr">
              <a:buNone/>
            </a:pPr>
            <a:r>
              <a:rPr lang="fr-FR" dirty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133836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B2C3-75E2-4F4D-9AF9-1C0A782FDC22}" type="datetime2">
              <a:rPr lang="fr-FR" smtClean="0"/>
              <a:t>lundi 17 avril 2017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F152F-8EB9-4859-B040-1D239EBF308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7253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19AC-7D4D-44DE-BCD6-D34F8079D971}" type="datetime2">
              <a:rPr lang="fr-FR" smtClean="0"/>
              <a:t>lundi 17 avril 2017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F152F-8EB9-4859-B040-1D239EBF308C}" type="slidenum">
              <a:rPr lang="fr-FR" smtClean="0"/>
              <a:t>‹#›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575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09D74-2303-47F0-B73B-C8ACC8192D00}" type="datetime2">
              <a:rPr lang="fr-FR" smtClean="0"/>
              <a:t>lundi 17 avril 2017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F152F-8EB9-4859-B040-1D239EBF308C}" type="slidenum">
              <a:rPr lang="fr-FR" smtClean="0"/>
              <a:t>‹#›</a:t>
            </a:fld>
            <a:endParaRPr lang="fr-FR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642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A7F2356D-B03B-4EEF-A51E-152387E62707}" type="datetime2">
              <a:rPr lang="fr-FR" smtClean="0"/>
              <a:t>lundi 17 avril 2017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C3F152F-8EB9-4859-B040-1D239EBF308C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6297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1" r:id="rId2"/>
    <p:sldLayoutId id="2147483822" r:id="rId3"/>
    <p:sldLayoutId id="2147483823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5" r:id="rId13"/>
    <p:sldLayoutId id="2147483796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Restitution de l’atelier</a:t>
            </a:r>
            <a:br>
              <a:rPr lang="fr-FR" dirty="0"/>
            </a:br>
            <a:r>
              <a:rPr lang="fr-FR" b="1" dirty="0"/>
              <a:t>« Le Booking Idéal : parcours »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Mercredi 1</a:t>
            </a:r>
            <a:r>
              <a:rPr lang="fr-FR" baseline="30000" dirty="0"/>
              <a:t>er</a:t>
            </a:r>
            <a:r>
              <a:rPr lang="fr-FR" dirty="0"/>
              <a:t> février 2016</a:t>
            </a:r>
          </a:p>
        </p:txBody>
      </p:sp>
    </p:spTree>
    <p:extLst>
      <p:ext uri="{BB962C8B-B14F-4D97-AF65-F5344CB8AC3E}">
        <p14:creationId xmlns:p14="http://schemas.microsoft.com/office/powerpoint/2010/main" val="128917364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100549" y="2552139"/>
            <a:ext cx="5760000" cy="36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r>
              <a:rPr lang="fr-FR" sz="1600" dirty="0">
                <a:solidFill>
                  <a:schemeClr val="bg1"/>
                </a:solidFill>
              </a:rPr>
              <a:t>À Cette étape, les éléments importants à faire apparaitre sont :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fr-FR" sz="1600" b="1" dirty="0">
                <a:solidFill>
                  <a:schemeClr val="bg1"/>
                </a:solidFill>
              </a:rPr>
              <a:t>Champ 1 : Origine (</a:t>
            </a:r>
            <a:r>
              <a:rPr lang="fr-FR" sz="1600" b="1" dirty="0" err="1">
                <a:solidFill>
                  <a:schemeClr val="bg1"/>
                </a:solidFill>
              </a:rPr>
              <a:t>géolocalisée</a:t>
            </a:r>
            <a:r>
              <a:rPr lang="fr-FR" sz="1600" b="1" dirty="0">
                <a:solidFill>
                  <a:schemeClr val="bg1"/>
                </a:solidFill>
              </a:rPr>
              <a:t>)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fr-FR" sz="1600" b="1" dirty="0">
                <a:solidFill>
                  <a:schemeClr val="bg1"/>
                </a:solidFill>
              </a:rPr>
              <a:t>Champ 2 : Destination (conditionnée au choix de l’origine)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fr-FR" sz="1600" b="1" dirty="0">
                <a:solidFill>
                  <a:schemeClr val="bg1"/>
                </a:solidFill>
              </a:rPr>
              <a:t>Champ 3 : Type de passagers + voyageur enregistré</a:t>
            </a:r>
          </a:p>
          <a:p>
            <a:pPr lvl="0">
              <a:lnSpc>
                <a:spcPct val="150000"/>
              </a:lnSpc>
            </a:pPr>
            <a:r>
              <a:rPr lang="fr-FR" sz="1600" b="1" dirty="0">
                <a:solidFill>
                  <a:schemeClr val="bg1"/>
                </a:solidFill>
              </a:rPr>
              <a:t>? À clarifier : doit-on intégrer les abonnements à ce champ</a:t>
            </a:r>
          </a:p>
          <a:p>
            <a:pPr lvl="0">
              <a:lnSpc>
                <a:spcPct val="150000"/>
              </a:lnSpc>
            </a:pPr>
            <a:r>
              <a:rPr lang="fr-FR" sz="1600" b="1" dirty="0">
                <a:solidFill>
                  <a:schemeClr val="bg1"/>
                </a:solidFill>
              </a:rPr>
              <a:t>- Champ 4 : Aller-retour</a:t>
            </a:r>
            <a:endParaRPr lang="en-US" sz="16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Restitution du groupe 2</a:t>
            </a:r>
            <a:br>
              <a:rPr lang="fr-FR" dirty="0"/>
            </a:br>
            <a:r>
              <a:rPr lang="fr-FR" b="1" dirty="0">
                <a:solidFill>
                  <a:schemeClr val="tx1"/>
                </a:solidFill>
              </a:rPr>
              <a:t>un parcours en trois étapes clés :</a:t>
            </a:r>
            <a:br>
              <a:rPr lang="fr-FR" b="1" dirty="0">
                <a:solidFill>
                  <a:schemeClr val="tx1"/>
                </a:solidFill>
              </a:rPr>
            </a:br>
            <a:r>
              <a:rPr lang="fr-FR" b="1" dirty="0">
                <a:solidFill>
                  <a:schemeClr val="tx1"/>
                </a:solidFill>
              </a:rPr>
              <a:t>Étape 1 : Pré-</a:t>
            </a:r>
            <a:r>
              <a:rPr lang="fr-FR" b="1" dirty="0" err="1">
                <a:solidFill>
                  <a:schemeClr val="tx1"/>
                </a:solidFill>
              </a:rPr>
              <a:t>booking</a:t>
            </a:r>
            <a:endParaRPr lang="fr-FR" b="1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29" r="18555" b="24485"/>
          <a:stretch/>
        </p:blipFill>
        <p:spPr bwMode="auto">
          <a:xfrm>
            <a:off x="191067" y="2915727"/>
            <a:ext cx="5691117" cy="287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108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Restitution du groupe 2</a:t>
            </a:r>
            <a:br>
              <a:rPr lang="fr-FR" dirty="0"/>
            </a:br>
            <a:r>
              <a:rPr lang="fr-FR" b="1" dirty="0">
                <a:solidFill>
                  <a:schemeClr val="tx1"/>
                </a:solidFill>
              </a:rPr>
              <a:t>un parcours en trois étapes clés :</a:t>
            </a:r>
            <a:br>
              <a:rPr lang="fr-FR" b="1" dirty="0">
                <a:solidFill>
                  <a:schemeClr val="tx1"/>
                </a:solidFill>
              </a:rPr>
            </a:br>
            <a:r>
              <a:rPr lang="fr-FR" b="1" dirty="0">
                <a:solidFill>
                  <a:schemeClr val="tx1"/>
                </a:solidFill>
              </a:rPr>
              <a:t>Étape 2 : La Descente de trains  (1/2)</a:t>
            </a:r>
            <a:endParaRPr lang="fr-FR" dirty="0"/>
          </a:p>
        </p:txBody>
      </p:sp>
      <p:grpSp>
        <p:nvGrpSpPr>
          <p:cNvPr id="9" name="Groupe 8"/>
          <p:cNvGrpSpPr/>
          <p:nvPr/>
        </p:nvGrpSpPr>
        <p:grpSpPr>
          <a:xfrm>
            <a:off x="749473" y="1514901"/>
            <a:ext cx="4790363" cy="5065521"/>
            <a:chOff x="499566" y="1744711"/>
            <a:chExt cx="4904948" cy="4914454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566" y="1744711"/>
              <a:ext cx="4904948" cy="4914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ZoneTexte 4"/>
            <p:cNvSpPr txBox="1"/>
            <p:nvPr/>
          </p:nvSpPr>
          <p:spPr>
            <a:xfrm>
              <a:off x="1705970" y="4188290"/>
              <a:ext cx="8052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b="1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« Info »</a:t>
              </a:r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2731827" y="4188290"/>
              <a:ext cx="8052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b="1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« Info »</a:t>
              </a:r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3866883" y="4188290"/>
              <a:ext cx="8052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b="1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« Info »</a:t>
              </a:r>
            </a:p>
          </p:txBody>
        </p:sp>
      </p:grpSp>
      <p:sp>
        <p:nvSpPr>
          <p:cNvPr id="8" name="Rectangle 7"/>
          <p:cNvSpPr/>
          <p:nvPr/>
        </p:nvSpPr>
        <p:spPr>
          <a:xfrm>
            <a:off x="6086901" y="2247661"/>
            <a:ext cx="5760000" cy="36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r>
              <a:rPr lang="fr-FR" sz="1400" dirty="0">
                <a:solidFill>
                  <a:schemeClr val="bg1"/>
                </a:solidFill>
              </a:rPr>
              <a:t>À Cette étape, les éléments importants à faire apparaitre sont :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fr-FR" sz="1400" b="1" dirty="0">
                <a:solidFill>
                  <a:schemeClr val="bg1"/>
                </a:solidFill>
              </a:rPr>
              <a:t>Le récapitulatif des éléments de recherche dans l’étape précédente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fr-FR" sz="1400" b="1" dirty="0">
                <a:solidFill>
                  <a:schemeClr val="bg1"/>
                </a:solidFill>
              </a:rPr>
              <a:t>La possibilité de changer entre :</a:t>
            </a:r>
          </a:p>
          <a:p>
            <a:pPr marL="1008063" lvl="1" indent="-285750">
              <a:lnSpc>
                <a:spcPct val="150000"/>
              </a:lnSpc>
              <a:spcBef>
                <a:spcPts val="0"/>
              </a:spcBef>
              <a:buClrTx/>
              <a:buFontTx/>
              <a:buChar char="-"/>
            </a:pPr>
            <a:r>
              <a:rPr lang="fr-FR" sz="1200" b="1" dirty="0">
                <a:solidFill>
                  <a:schemeClr val="bg1"/>
                </a:solidFill>
              </a:rPr>
              <a:t>Meilleur prix</a:t>
            </a:r>
          </a:p>
          <a:p>
            <a:pPr marL="1008063" lvl="1" indent="-285750">
              <a:lnSpc>
                <a:spcPct val="150000"/>
              </a:lnSpc>
              <a:spcBef>
                <a:spcPts val="0"/>
              </a:spcBef>
              <a:buClrTx/>
              <a:buFontTx/>
              <a:buChar char="-"/>
            </a:pPr>
            <a:r>
              <a:rPr lang="fr-FR" sz="1200" b="1" dirty="0">
                <a:solidFill>
                  <a:schemeClr val="bg1"/>
                </a:solidFill>
              </a:rPr>
              <a:t>Billets échangeables / remboursables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fr-FR" sz="1400" b="1" dirty="0">
                <a:solidFill>
                  <a:prstClr val="white"/>
                </a:solidFill>
              </a:rPr>
              <a:t>La date du jour et la possibilité pour le client d’avancer ou de revenir en arrière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fr-FR" sz="1400" b="1" dirty="0">
                <a:solidFill>
                  <a:prstClr val="white"/>
                </a:solidFill>
              </a:rPr>
              <a:t>La descente des trains avec les 3 classes de confort.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4319572" y="3452883"/>
            <a:ext cx="668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663473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Restitution du groupe 2</a:t>
            </a:r>
            <a:br>
              <a:rPr lang="fr-FR" dirty="0"/>
            </a:br>
            <a:r>
              <a:rPr lang="fr-FR" b="1" dirty="0">
                <a:solidFill>
                  <a:schemeClr val="tx1"/>
                </a:solidFill>
              </a:rPr>
              <a:t>un parcours en trois étapes clés :</a:t>
            </a:r>
            <a:br>
              <a:rPr lang="fr-FR" b="1" dirty="0">
                <a:solidFill>
                  <a:schemeClr val="tx1"/>
                </a:solidFill>
              </a:rPr>
            </a:br>
            <a:r>
              <a:rPr lang="fr-FR" b="1" dirty="0">
                <a:solidFill>
                  <a:schemeClr val="tx1"/>
                </a:solidFill>
              </a:rPr>
              <a:t>Étape 2 : La Descente de trains  (2/2)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354197" y="5663821"/>
            <a:ext cx="5023021" cy="9962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lvl="0">
              <a:lnSpc>
                <a:spcPct val="150000"/>
              </a:lnSpc>
            </a:pPr>
            <a:r>
              <a:rPr lang="fr-FR" sz="1200" dirty="0">
                <a:solidFill>
                  <a:schemeClr val="bg1"/>
                </a:solidFill>
              </a:rPr>
              <a:t>Au clic sur le tarif, les informations suivantes seront affichées au client :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fr-FR" sz="1200" b="1" dirty="0">
                <a:solidFill>
                  <a:schemeClr val="bg1"/>
                </a:solidFill>
              </a:rPr>
              <a:t>Détails du tarif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fr-FR" sz="1200" b="1" dirty="0">
                <a:solidFill>
                  <a:schemeClr val="bg1"/>
                </a:solidFill>
              </a:rPr>
              <a:t>Choix de la place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fr-FR" sz="1200" b="1" dirty="0">
                <a:solidFill>
                  <a:schemeClr val="bg1"/>
                </a:solidFill>
              </a:rPr>
              <a:t>Connexion trajet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fr-FR" sz="1200" b="1" dirty="0">
                <a:solidFill>
                  <a:schemeClr val="bg1"/>
                </a:solidFill>
              </a:rPr>
              <a:t>Conditions tarifaire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fr-FR" sz="1200" b="1" dirty="0">
                <a:solidFill>
                  <a:schemeClr val="bg1"/>
                </a:solidFill>
              </a:rPr>
              <a:t>Upgrade ?</a:t>
            </a:r>
            <a:endParaRPr lang="fr-FR" sz="1200" b="1" dirty="0">
              <a:solidFill>
                <a:prstClr val="white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8" r="18125" b="15507"/>
          <a:stretch/>
        </p:blipFill>
        <p:spPr bwMode="auto">
          <a:xfrm>
            <a:off x="668744" y="1189164"/>
            <a:ext cx="4421875" cy="4474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e 5"/>
          <p:cNvGrpSpPr/>
          <p:nvPr/>
        </p:nvGrpSpPr>
        <p:grpSpPr>
          <a:xfrm>
            <a:off x="6669397" y="1189164"/>
            <a:ext cx="4415056" cy="4474657"/>
            <a:chOff x="3432865" y="2715678"/>
            <a:chExt cx="3507475" cy="3887130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75" r="18340" b="10856"/>
            <a:stretch/>
          </p:blipFill>
          <p:spPr bwMode="auto">
            <a:xfrm>
              <a:off x="3432865" y="2715678"/>
              <a:ext cx="3507475" cy="3887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ZoneTexte 7"/>
            <p:cNvSpPr txBox="1"/>
            <p:nvPr/>
          </p:nvSpPr>
          <p:spPr>
            <a:xfrm>
              <a:off x="4206860" y="4947130"/>
              <a:ext cx="713358" cy="1957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b="1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« Info »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6488247" y="5650173"/>
            <a:ext cx="5023021" cy="9962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lvl="0">
              <a:lnSpc>
                <a:spcPct val="150000"/>
              </a:lnSpc>
            </a:pPr>
            <a:r>
              <a:rPr lang="fr-FR" sz="1200" b="1" dirty="0">
                <a:solidFill>
                  <a:prstClr val="white"/>
                </a:solidFill>
              </a:rPr>
              <a:t>Au-dessus de chaque classe de confort, une « info » permettra d’afficher les conditions d’échange et d’annulation associées</a:t>
            </a:r>
          </a:p>
        </p:txBody>
      </p:sp>
    </p:spTree>
    <p:extLst>
      <p:ext uri="{BB962C8B-B14F-4D97-AF65-F5344CB8AC3E}">
        <p14:creationId xmlns:p14="http://schemas.microsoft.com/office/powerpoint/2010/main" val="1135125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Restitution du groupe 2</a:t>
            </a:r>
            <a:br>
              <a:rPr lang="fr-FR" dirty="0"/>
            </a:br>
            <a:r>
              <a:rPr lang="fr-FR" b="1" dirty="0">
                <a:solidFill>
                  <a:schemeClr val="tx1"/>
                </a:solidFill>
              </a:rPr>
              <a:t>un parcours en trois étapes clés :</a:t>
            </a:r>
            <a:br>
              <a:rPr lang="fr-FR" b="1" dirty="0">
                <a:solidFill>
                  <a:schemeClr val="tx1"/>
                </a:solidFill>
              </a:rPr>
            </a:br>
            <a:r>
              <a:rPr lang="fr-FR" b="1" dirty="0">
                <a:solidFill>
                  <a:schemeClr val="tx1"/>
                </a:solidFill>
              </a:rPr>
              <a:t>Étape 3 : La SAISIE des informations voyageurs et acheteur</a:t>
            </a:r>
            <a:endParaRPr lang="fr-F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1" r="13968" b="9819"/>
          <a:stretch/>
        </p:blipFill>
        <p:spPr bwMode="auto">
          <a:xfrm>
            <a:off x="382851" y="1535374"/>
            <a:ext cx="4325625" cy="532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086901" y="2247661"/>
            <a:ext cx="5760000" cy="36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r>
              <a:rPr lang="fr-FR" sz="1200" dirty="0">
                <a:solidFill>
                  <a:schemeClr val="bg1"/>
                </a:solidFill>
              </a:rPr>
              <a:t>À Cette étape, les éléments importants à faire apparaitre sont :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fr-FR" sz="1200" b="1" dirty="0">
                <a:solidFill>
                  <a:schemeClr val="bg1"/>
                </a:solidFill>
              </a:rPr>
              <a:t>Le récapitulatif des éléments de recherche mis à jour avec les éléments sélectionnés à l’étape précédente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fr-FR" sz="1200" b="1" dirty="0">
                <a:solidFill>
                  <a:schemeClr val="bg1"/>
                </a:solidFill>
              </a:rPr>
              <a:t>La possibilité de se connecter à son compte client pour que les informations personnelles soient pré-remplies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fr-FR" sz="1200" b="1" dirty="0">
                <a:solidFill>
                  <a:schemeClr val="bg1"/>
                </a:solidFill>
              </a:rPr>
              <a:t>Une rubrique pour la saisie des informations acheteur et passagers (avec les statuts des passagers (seniors, jeunes, enfants)</a:t>
            </a:r>
          </a:p>
          <a:p>
            <a:pPr marL="742950" lvl="1" indent="-285750">
              <a:lnSpc>
                <a:spcPct val="150000"/>
              </a:lnSpc>
              <a:buFont typeface="Symbol"/>
              <a:buChar char="Þ"/>
            </a:pPr>
            <a:r>
              <a:rPr lang="fr-FR" sz="1200" b="1" dirty="0">
                <a:solidFill>
                  <a:schemeClr val="bg1"/>
                </a:solidFill>
              </a:rPr>
              <a:t>Dans cette rubrique, on pourra également valoriser l’info </a:t>
            </a:r>
            <a:r>
              <a:rPr lang="fr-FR" sz="1200" b="1" dirty="0" err="1">
                <a:solidFill>
                  <a:schemeClr val="bg1"/>
                </a:solidFill>
              </a:rPr>
              <a:t>traffic</a:t>
            </a:r>
            <a:endParaRPr lang="fr-FR" sz="1200" b="1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Symbol"/>
              <a:buChar char="Þ"/>
            </a:pPr>
            <a:r>
              <a:rPr lang="fr-FR" sz="1200" b="1" dirty="0">
                <a:solidFill>
                  <a:schemeClr val="bg1"/>
                </a:solidFill>
              </a:rPr>
              <a:t>Il est également important de valider l’ensemble des informations avant de saisir les informations de paiement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fr-FR" sz="1200" b="1" dirty="0">
                <a:solidFill>
                  <a:schemeClr val="bg1"/>
                </a:solidFill>
              </a:rPr>
              <a:t>Une rubrique pour la saisie des informations de paiement</a:t>
            </a:r>
            <a:endParaRPr lang="fr-FR" sz="1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129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100549" y="2141559"/>
            <a:ext cx="5760000" cy="40105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r>
              <a:rPr lang="fr-FR" sz="1600" dirty="0">
                <a:solidFill>
                  <a:schemeClr val="bg1"/>
                </a:solidFill>
              </a:rPr>
              <a:t>Dans le cadre d’un parcours découverte, le pré-</a:t>
            </a:r>
            <a:r>
              <a:rPr lang="fr-FR" sz="1600" dirty="0" err="1">
                <a:solidFill>
                  <a:schemeClr val="bg1"/>
                </a:solidFill>
              </a:rPr>
              <a:t>booking</a:t>
            </a:r>
            <a:r>
              <a:rPr lang="fr-FR" sz="1600" dirty="0">
                <a:solidFill>
                  <a:schemeClr val="bg1"/>
                </a:solidFill>
              </a:rPr>
              <a:t> pourrait permettre l’affichage des éléments suivants :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fr-FR" sz="1600" b="1" dirty="0">
                <a:solidFill>
                  <a:schemeClr val="bg1"/>
                </a:solidFill>
              </a:rPr>
              <a:t>Champ 1 : Origine (</a:t>
            </a:r>
            <a:r>
              <a:rPr lang="fr-FR" sz="1600" b="1" dirty="0" err="1">
                <a:solidFill>
                  <a:schemeClr val="bg1"/>
                </a:solidFill>
              </a:rPr>
              <a:t>géolocalisée</a:t>
            </a:r>
            <a:r>
              <a:rPr lang="fr-FR" sz="1600" b="1" dirty="0">
                <a:solidFill>
                  <a:schemeClr val="bg1"/>
                </a:solidFill>
              </a:rPr>
              <a:t>)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fr-FR" sz="1600" b="1" dirty="0">
                <a:solidFill>
                  <a:schemeClr val="bg1"/>
                </a:solidFill>
              </a:rPr>
              <a:t>Champ 2 : Destination (conditionnée au choix de l’origine)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fr-FR" sz="1600" b="1" dirty="0">
                <a:solidFill>
                  <a:schemeClr val="bg1"/>
                </a:solidFill>
              </a:rPr>
              <a:t>Champ 3 : Type de passagers + voyageur enregistré</a:t>
            </a:r>
          </a:p>
          <a:p>
            <a:pPr lvl="0">
              <a:lnSpc>
                <a:spcPct val="150000"/>
              </a:lnSpc>
            </a:pPr>
            <a:r>
              <a:rPr lang="fr-FR" sz="1600" b="1" dirty="0">
                <a:solidFill>
                  <a:schemeClr val="bg1"/>
                </a:solidFill>
              </a:rPr>
              <a:t>? À clarifier : doit-on intégrer les abonnements à ce champ</a:t>
            </a:r>
          </a:p>
          <a:p>
            <a:pPr lvl="0">
              <a:lnSpc>
                <a:spcPct val="150000"/>
              </a:lnSpc>
            </a:pPr>
            <a:r>
              <a:rPr lang="fr-FR" sz="1600" b="1" dirty="0">
                <a:solidFill>
                  <a:schemeClr val="bg1"/>
                </a:solidFill>
              </a:rPr>
              <a:t>- Champ 4 : Case à cocher pour indiquer que le client est flexible sur ces dates</a:t>
            </a:r>
            <a:endParaRPr lang="en-US" sz="16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Restitution du groupe 2</a:t>
            </a:r>
            <a:br>
              <a:rPr lang="fr-FR" dirty="0"/>
            </a:br>
            <a:r>
              <a:rPr lang="fr-FR" b="1" dirty="0">
                <a:solidFill>
                  <a:schemeClr val="tx1"/>
                </a:solidFill>
              </a:rPr>
              <a:t>un parcours en trois étapes clés :</a:t>
            </a:r>
            <a:br>
              <a:rPr lang="fr-FR" b="1" dirty="0">
                <a:solidFill>
                  <a:schemeClr val="tx1"/>
                </a:solidFill>
              </a:rPr>
            </a:br>
            <a:r>
              <a:rPr lang="fr-FR" b="1" dirty="0">
                <a:solidFill>
                  <a:schemeClr val="tx1"/>
                </a:solidFill>
              </a:rPr>
              <a:t>Étape 1 : Pré-</a:t>
            </a:r>
            <a:r>
              <a:rPr lang="fr-FR" b="1" dirty="0" err="1">
                <a:solidFill>
                  <a:schemeClr val="tx1"/>
                </a:solidFill>
              </a:rPr>
              <a:t>booking</a:t>
            </a:r>
            <a:r>
              <a:rPr lang="fr-FR" b="1" dirty="0">
                <a:solidFill>
                  <a:schemeClr val="tx1"/>
                </a:solidFill>
              </a:rPr>
              <a:t> pour afficher les meilleures dates</a:t>
            </a:r>
          </a:p>
        </p:txBody>
      </p:sp>
      <p:grpSp>
        <p:nvGrpSpPr>
          <p:cNvPr id="23" name="Groupe 22"/>
          <p:cNvGrpSpPr/>
          <p:nvPr/>
        </p:nvGrpSpPr>
        <p:grpSpPr>
          <a:xfrm>
            <a:off x="467688" y="2141559"/>
            <a:ext cx="5200086" cy="326425"/>
            <a:chOff x="532258" y="3848666"/>
            <a:chExt cx="5110228" cy="288000"/>
          </a:xfrm>
        </p:grpSpPr>
        <p:sp>
          <p:nvSpPr>
            <p:cNvPr id="3" name="Ellipse 2"/>
            <p:cNvSpPr/>
            <p:nvPr/>
          </p:nvSpPr>
          <p:spPr>
            <a:xfrm>
              <a:off x="532258" y="3848666"/>
              <a:ext cx="288000" cy="28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>
                  <a:solidFill>
                    <a:schemeClr val="tx2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8" name="Ellipse 7"/>
            <p:cNvSpPr/>
            <p:nvPr/>
          </p:nvSpPr>
          <p:spPr>
            <a:xfrm>
              <a:off x="5354486" y="3848666"/>
              <a:ext cx="288000" cy="28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>
                  <a:solidFill>
                    <a:schemeClr val="tx2">
                      <a:lumMod val="50000"/>
                    </a:schemeClr>
                  </a:solidFill>
                </a:rPr>
                <a:t>3</a:t>
              </a:r>
            </a:p>
          </p:txBody>
        </p:sp>
        <p:cxnSp>
          <p:nvCxnSpPr>
            <p:cNvPr id="9" name="Connecteur droit 8"/>
            <p:cNvCxnSpPr>
              <a:stCxn id="3" idx="6"/>
              <a:endCxn id="8" idx="2"/>
            </p:cNvCxnSpPr>
            <p:nvPr/>
          </p:nvCxnSpPr>
          <p:spPr>
            <a:xfrm>
              <a:off x="820258" y="3992666"/>
              <a:ext cx="4534228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Ellipse 6"/>
            <p:cNvSpPr/>
            <p:nvPr/>
          </p:nvSpPr>
          <p:spPr>
            <a:xfrm>
              <a:off x="2943372" y="3848666"/>
              <a:ext cx="288000" cy="28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>
                  <a:solidFill>
                    <a:schemeClr val="tx2">
                      <a:lumMod val="50000"/>
                    </a:schemeClr>
                  </a:solidFill>
                </a:rPr>
                <a:t>2</a:t>
              </a:r>
            </a:p>
          </p:txBody>
        </p:sp>
      </p:grp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23"/>
          <a:stretch/>
        </p:blipFill>
        <p:spPr bwMode="auto">
          <a:xfrm>
            <a:off x="885745" y="3325880"/>
            <a:ext cx="4363973" cy="1723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Groupe 21"/>
          <p:cNvGrpSpPr/>
          <p:nvPr/>
        </p:nvGrpSpPr>
        <p:grpSpPr>
          <a:xfrm>
            <a:off x="255463" y="2560636"/>
            <a:ext cx="5624538" cy="554165"/>
            <a:chOff x="464022" y="4218411"/>
            <a:chExt cx="5527345" cy="488931"/>
          </a:xfrm>
        </p:grpSpPr>
        <p:grpSp>
          <p:nvGrpSpPr>
            <p:cNvPr id="12" name="Groupe 11"/>
            <p:cNvGrpSpPr/>
            <p:nvPr/>
          </p:nvGrpSpPr>
          <p:grpSpPr>
            <a:xfrm>
              <a:off x="464022" y="4380929"/>
              <a:ext cx="755133" cy="178054"/>
              <a:chOff x="655094" y="4449169"/>
              <a:chExt cx="1119116" cy="2160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655094" y="4449169"/>
                <a:ext cx="1119116" cy="21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r>
                  <a:rPr lang="fr-FR" sz="900" dirty="0">
                    <a:solidFill>
                      <a:schemeClr val="tx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Paris</a:t>
                </a:r>
              </a:p>
            </p:txBody>
          </p:sp>
          <p:sp>
            <p:nvSpPr>
              <p:cNvPr id="11" name="Triangle isocèle 10"/>
              <p:cNvSpPr/>
              <p:nvPr/>
            </p:nvSpPr>
            <p:spPr>
              <a:xfrm flipV="1">
                <a:off x="1487607" y="4550343"/>
                <a:ext cx="180000" cy="36000"/>
              </a:xfrm>
              <a:prstGeom prst="triangle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3" name="Groupe 12"/>
            <p:cNvGrpSpPr/>
            <p:nvPr/>
          </p:nvGrpSpPr>
          <p:grpSpPr>
            <a:xfrm>
              <a:off x="1269150" y="4382440"/>
              <a:ext cx="1050967" cy="178054"/>
              <a:chOff x="655094" y="4449169"/>
              <a:chExt cx="1119116" cy="21600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655094" y="4449169"/>
                <a:ext cx="1119116" cy="21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r>
                  <a:rPr lang="fr-FR" sz="800" dirty="0">
                    <a:solidFill>
                      <a:schemeClr val="tx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Bruxelles Midi</a:t>
                </a:r>
              </a:p>
            </p:txBody>
          </p:sp>
          <p:sp>
            <p:nvSpPr>
              <p:cNvPr id="15" name="Triangle isocèle 14"/>
              <p:cNvSpPr/>
              <p:nvPr/>
            </p:nvSpPr>
            <p:spPr>
              <a:xfrm flipV="1">
                <a:off x="1487607" y="4550343"/>
                <a:ext cx="180000" cy="36000"/>
              </a:xfrm>
              <a:prstGeom prst="triangle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102" y="4218411"/>
              <a:ext cx="1273794" cy="488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ZoneTexte 15"/>
            <p:cNvSpPr txBox="1"/>
            <p:nvPr/>
          </p:nvSpPr>
          <p:spPr>
            <a:xfrm>
              <a:off x="3930550" y="4324843"/>
              <a:ext cx="120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chemeClr val="tx2">
                      <a:lumMod val="50000"/>
                    </a:schemeClr>
                  </a:solidFill>
                </a:rPr>
                <a:t>Je suis flexible sur mes dates</a:t>
              </a:r>
            </a:p>
          </p:txBody>
        </p:sp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5615" y="4296136"/>
              <a:ext cx="1055752" cy="3839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Rectangle 17"/>
            <p:cNvSpPr/>
            <p:nvPr/>
          </p:nvSpPr>
          <p:spPr>
            <a:xfrm>
              <a:off x="3780430" y="4380928"/>
              <a:ext cx="180000" cy="180000"/>
            </a:xfrm>
            <a:prstGeom prst="rect">
              <a:avLst/>
            </a:prstGeom>
            <a:noFill/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6688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Restitution du groupe 2</a:t>
            </a:r>
            <a:br>
              <a:rPr lang="fr-FR" dirty="0"/>
            </a:br>
            <a:r>
              <a:rPr lang="fr-FR" b="1" dirty="0">
                <a:solidFill>
                  <a:schemeClr val="tx1"/>
                </a:solidFill>
              </a:rPr>
              <a:t>un parcours en trois étapes clés :</a:t>
            </a:r>
            <a:br>
              <a:rPr lang="fr-FR" b="1" dirty="0">
                <a:solidFill>
                  <a:schemeClr val="tx1"/>
                </a:solidFill>
              </a:rPr>
            </a:br>
            <a:r>
              <a:rPr lang="fr-FR" b="1" dirty="0">
                <a:solidFill>
                  <a:schemeClr val="tx1"/>
                </a:solidFill>
              </a:rPr>
              <a:t>Étape 1 B : Pré-</a:t>
            </a:r>
            <a:r>
              <a:rPr lang="fr-FR" b="1" dirty="0" err="1">
                <a:solidFill>
                  <a:schemeClr val="tx1"/>
                </a:solidFill>
              </a:rPr>
              <a:t>booking</a:t>
            </a:r>
            <a:r>
              <a:rPr lang="fr-FR" b="1" dirty="0">
                <a:solidFill>
                  <a:schemeClr val="tx1"/>
                </a:solidFill>
              </a:rPr>
              <a:t> pour afficher les meilleures dates)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6086901" y="2247661"/>
            <a:ext cx="5760000" cy="36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r>
              <a:rPr lang="fr-FR" sz="1400" dirty="0">
                <a:solidFill>
                  <a:schemeClr val="bg1"/>
                </a:solidFill>
              </a:rPr>
              <a:t>L’utilisateur a coché la case « je suis flexible sur mes dates », et entre en mode « recherche du meilleur prix » avec affichage du calendrier.</a:t>
            </a:r>
          </a:p>
          <a:p>
            <a:pPr lvl="0">
              <a:lnSpc>
                <a:spcPct val="150000"/>
              </a:lnSpc>
            </a:pPr>
            <a:endParaRPr lang="fr-FR" sz="1400" dirty="0">
              <a:solidFill>
                <a:schemeClr val="bg1"/>
              </a:solidFill>
            </a:endParaRPr>
          </a:p>
          <a:p>
            <a:pPr lvl="0">
              <a:lnSpc>
                <a:spcPct val="150000"/>
              </a:lnSpc>
            </a:pPr>
            <a:r>
              <a:rPr lang="fr-FR" sz="1400" dirty="0">
                <a:solidFill>
                  <a:schemeClr val="bg1"/>
                </a:solidFill>
              </a:rPr>
              <a:t>À Cette étape, les éléments importants à faire apparaitre sont :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fr-FR" sz="1400" b="1" dirty="0">
                <a:solidFill>
                  <a:schemeClr val="bg1"/>
                </a:solidFill>
              </a:rPr>
              <a:t>Le calendrier des prix pour les 3 prochains mois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fr-FR" sz="1400" b="1" dirty="0">
                <a:solidFill>
                  <a:schemeClr val="bg1"/>
                </a:solidFill>
              </a:rPr>
              <a:t>Le calendrier du prix pour l’aller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fr-FR" sz="1400" b="1" dirty="0">
                <a:solidFill>
                  <a:schemeClr val="bg1"/>
                </a:solidFill>
              </a:rPr>
              <a:t>Le calendrier du prix pour le retour</a:t>
            </a:r>
            <a:endParaRPr lang="fr-FR" sz="1400" b="1" dirty="0">
              <a:solidFill>
                <a:prstClr val="white"/>
              </a:solidFill>
            </a:endParaRPr>
          </a:p>
        </p:txBody>
      </p:sp>
      <p:grpSp>
        <p:nvGrpSpPr>
          <p:cNvPr id="12" name="Groupe 11"/>
          <p:cNvGrpSpPr/>
          <p:nvPr/>
        </p:nvGrpSpPr>
        <p:grpSpPr>
          <a:xfrm>
            <a:off x="467688" y="1595639"/>
            <a:ext cx="5200086" cy="326425"/>
            <a:chOff x="532258" y="3848666"/>
            <a:chExt cx="5110228" cy="288000"/>
          </a:xfrm>
        </p:grpSpPr>
        <p:sp>
          <p:nvSpPr>
            <p:cNvPr id="13" name="Ellipse 12"/>
            <p:cNvSpPr/>
            <p:nvPr/>
          </p:nvSpPr>
          <p:spPr>
            <a:xfrm>
              <a:off x="532258" y="3848666"/>
              <a:ext cx="288000" cy="28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>
                  <a:solidFill>
                    <a:schemeClr val="tx2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14" name="Ellipse 13"/>
            <p:cNvSpPr/>
            <p:nvPr/>
          </p:nvSpPr>
          <p:spPr>
            <a:xfrm>
              <a:off x="5354486" y="3848666"/>
              <a:ext cx="288000" cy="28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>
                  <a:solidFill>
                    <a:schemeClr val="tx2">
                      <a:lumMod val="50000"/>
                    </a:schemeClr>
                  </a:solidFill>
                </a:rPr>
                <a:t>3</a:t>
              </a:r>
            </a:p>
          </p:txBody>
        </p:sp>
        <p:cxnSp>
          <p:nvCxnSpPr>
            <p:cNvPr id="15" name="Connecteur droit 14"/>
            <p:cNvCxnSpPr>
              <a:stCxn id="13" idx="6"/>
              <a:endCxn id="14" idx="2"/>
            </p:cNvCxnSpPr>
            <p:nvPr/>
          </p:nvCxnSpPr>
          <p:spPr>
            <a:xfrm>
              <a:off x="820258" y="3992666"/>
              <a:ext cx="4534228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Ellipse 16"/>
            <p:cNvSpPr/>
            <p:nvPr/>
          </p:nvSpPr>
          <p:spPr>
            <a:xfrm>
              <a:off x="2943372" y="3848666"/>
              <a:ext cx="288000" cy="28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>
                  <a:solidFill>
                    <a:schemeClr val="tx2">
                      <a:lumMod val="50000"/>
                    </a:schemeClr>
                  </a:solidFill>
                </a:rPr>
                <a:t>2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760751" y="2292814"/>
            <a:ext cx="4613959" cy="1009935"/>
          </a:xfrm>
          <a:prstGeom prst="rect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2682000" y="2661304"/>
            <a:ext cx="532263" cy="627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1071491" y="2975202"/>
            <a:ext cx="532263" cy="313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4382762" y="2993400"/>
            <a:ext cx="532263" cy="313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6558471" y="953073"/>
            <a:ext cx="3336155" cy="968991"/>
          </a:xfrm>
          <a:prstGeom prst="wedgeRectCallout">
            <a:avLst>
              <a:gd name="adj1" fmla="val -98532"/>
              <a:gd name="adj2" fmla="val 11320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2">
                    <a:lumMod val="50000"/>
                  </a:schemeClr>
                </a:solidFill>
              </a:rPr>
              <a:t>Affichage des meilleurs prix pour les 3 prochains mois </a:t>
            </a:r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289161"/>
              </p:ext>
            </p:extLst>
          </p:nvPr>
        </p:nvGraphicFramePr>
        <p:xfrm>
          <a:off x="507015" y="3879998"/>
          <a:ext cx="5414496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536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3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36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36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300 €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ZoneTexte 19"/>
          <p:cNvSpPr txBox="1"/>
          <p:nvPr/>
        </p:nvSpPr>
        <p:spPr>
          <a:xfrm>
            <a:off x="467688" y="3589351"/>
            <a:ext cx="3135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tx2">
                    <a:lumMod val="50000"/>
                  </a:schemeClr>
                </a:solidFill>
              </a:rPr>
              <a:t>Sélectionner votre aller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467687" y="5274445"/>
            <a:ext cx="3135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tx2">
                    <a:lumMod val="50000"/>
                  </a:schemeClr>
                </a:solidFill>
              </a:rPr>
              <a:t>Sélectionner votre retour</a:t>
            </a:r>
          </a:p>
        </p:txBody>
      </p:sp>
      <p:graphicFrame>
        <p:nvGraphicFramePr>
          <p:cNvPr id="23" name="Tableau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022930"/>
              </p:ext>
            </p:extLst>
          </p:nvPr>
        </p:nvGraphicFramePr>
        <p:xfrm>
          <a:off x="447431" y="5568400"/>
          <a:ext cx="5414496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536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3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36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36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300 €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Triangle isocèle 20"/>
          <p:cNvSpPr/>
          <p:nvPr/>
        </p:nvSpPr>
        <p:spPr>
          <a:xfrm rot="10800000">
            <a:off x="2035348" y="5186149"/>
            <a:ext cx="2004389" cy="30025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5964071" y="5592390"/>
            <a:ext cx="3336155" cy="968991"/>
          </a:xfrm>
          <a:prstGeom prst="wedgeRectCallout">
            <a:avLst>
              <a:gd name="adj1" fmla="val -111214"/>
              <a:gd name="adj2" fmla="val -15862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2">
                    <a:lumMod val="50000"/>
                  </a:schemeClr>
                </a:solidFill>
              </a:rPr>
              <a:t>Le prix affiché concerne l’ensemble des voyageurs</a:t>
            </a:r>
          </a:p>
        </p:txBody>
      </p:sp>
    </p:spTree>
    <p:extLst>
      <p:ext uri="{BB962C8B-B14F-4D97-AF65-F5344CB8AC3E}">
        <p14:creationId xmlns:p14="http://schemas.microsoft.com/office/powerpoint/2010/main" val="371916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C00000"/>
                </a:solidFill>
              </a:rPr>
              <a:t>Contexte</a:t>
            </a:r>
            <a:br>
              <a:rPr lang="fr-FR" dirty="0"/>
            </a:br>
            <a:r>
              <a:rPr lang="fr-FR" dirty="0"/>
              <a:t>Et objectifs</a:t>
            </a:r>
            <a:endParaRPr lang="fr-FR" b="1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>
          <a:xfrm>
            <a:off x="-5704" y="1509486"/>
            <a:ext cx="12197704" cy="4047904"/>
          </a:xfrm>
        </p:spPr>
        <p:txBody>
          <a:bodyPr/>
          <a:lstStyle/>
          <a:p>
            <a:r>
              <a:rPr lang="fr-FR" sz="1800" dirty="0"/>
              <a:t>Les ateliers de conception de la Refonte Digitale permettent de </a:t>
            </a:r>
            <a:r>
              <a:rPr lang="fr-FR" sz="1800" b="1" dirty="0"/>
              <a:t>définir nos besoins </a:t>
            </a:r>
            <a:r>
              <a:rPr lang="fr-FR" sz="1800" dirty="0"/>
              <a:t> afin de les formaliser dans un </a:t>
            </a:r>
            <a:r>
              <a:rPr lang="fr-FR" sz="1800" b="1" dirty="0" err="1"/>
              <a:t>brief</a:t>
            </a:r>
            <a:r>
              <a:rPr lang="fr-FR" sz="1800" b="1" dirty="0"/>
              <a:t> à </a:t>
            </a:r>
            <a:r>
              <a:rPr lang="fr-FR" sz="1800" b="1" dirty="0" err="1"/>
              <a:t>Digitas</a:t>
            </a:r>
            <a:r>
              <a:rPr lang="fr-FR" sz="1800" dirty="0"/>
              <a:t>, notre agence Digitale.</a:t>
            </a:r>
          </a:p>
          <a:p>
            <a:r>
              <a:rPr lang="fr-FR" sz="1800" dirty="0"/>
              <a:t>La </a:t>
            </a:r>
            <a:r>
              <a:rPr lang="fr-FR" sz="1800" b="1" dirty="0"/>
              <a:t>refonte du parcours de booking</a:t>
            </a:r>
            <a:r>
              <a:rPr lang="fr-FR" sz="1800" dirty="0"/>
              <a:t> fait partie du périmètre de la Refonte Digitale.</a:t>
            </a:r>
          </a:p>
          <a:p>
            <a:r>
              <a:rPr lang="fr-FR" sz="1800" dirty="0"/>
              <a:t>Dans un premier atelier, nous avions ouvert nos esprits aux expériences de booking de plusieurs marques, en nous plaçant dans des rôles d’utilisateurs-types. </a:t>
            </a:r>
          </a:p>
          <a:p>
            <a:r>
              <a:rPr lang="fr-FR" sz="1800" dirty="0"/>
              <a:t>Dans ce second atelier, nous avons </a:t>
            </a:r>
            <a:r>
              <a:rPr lang="fr-FR" sz="1800" b="1" dirty="0"/>
              <a:t>définit les grandes lignes du parcours de booking de Thalys</a:t>
            </a:r>
            <a:r>
              <a:rPr lang="fr-FR" sz="1800" dirty="0"/>
              <a:t>.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5965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BF2235"/>
                </a:solidFill>
              </a:rPr>
              <a:t>Irritants et agréables</a:t>
            </a:r>
            <a:br>
              <a:rPr lang="fr-FR" dirty="0"/>
            </a:br>
            <a:r>
              <a:rPr lang="fr-FR" dirty="0"/>
              <a:t>Rappels issus du premier atelier</a:t>
            </a:r>
            <a:br>
              <a:rPr lang="fr-FR" dirty="0"/>
            </a:br>
            <a:endParaRPr lang="fr-FR" dirty="0"/>
          </a:p>
        </p:txBody>
      </p:sp>
      <p:sp>
        <p:nvSpPr>
          <p:cNvPr id="10" name="Titre 7"/>
          <p:cNvSpPr txBox="1">
            <a:spLocks/>
          </p:cNvSpPr>
          <p:nvPr/>
        </p:nvSpPr>
        <p:spPr>
          <a:xfrm>
            <a:off x="0" y="869643"/>
            <a:ext cx="12191999" cy="796743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252000" rIns="360000" bIns="25200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800" b="1" dirty="0">
                <a:solidFill>
                  <a:srgbClr val="C00000"/>
                </a:solidFill>
              </a:rPr>
              <a:t>        </a:t>
            </a:r>
            <a:r>
              <a:rPr lang="fr-FR" sz="1800" b="1" dirty="0"/>
              <a:t>Exprimer mes souhaits		Choisir un produit	             Renseigner mes infos</a:t>
            </a:r>
          </a:p>
        </p:txBody>
      </p:sp>
      <p:grpSp>
        <p:nvGrpSpPr>
          <p:cNvPr id="36" name="Groupe 35"/>
          <p:cNvGrpSpPr/>
          <p:nvPr/>
        </p:nvGrpSpPr>
        <p:grpSpPr>
          <a:xfrm>
            <a:off x="152542" y="1698171"/>
            <a:ext cx="11594256" cy="5007429"/>
            <a:chOff x="152542" y="1500632"/>
            <a:chExt cx="11594256" cy="5105456"/>
          </a:xfrm>
        </p:grpSpPr>
        <p:sp>
          <p:nvSpPr>
            <p:cNvPr id="11" name="Carré corné 4"/>
            <p:cNvSpPr/>
            <p:nvPr/>
          </p:nvSpPr>
          <p:spPr>
            <a:xfrm rot="21411737">
              <a:off x="340274" y="1815303"/>
              <a:ext cx="1635438" cy="829945"/>
            </a:xfrm>
            <a:prstGeom prst="foldedCorner">
              <a:avLst>
                <a:gd name="adj" fmla="val 724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72000" bIns="0" rtlCol="0" anchor="ctr"/>
            <a:lstStyle/>
            <a:p>
              <a:pPr marL="177800" lvl="1" algn="ctr">
                <a:lnSpc>
                  <a:spcPct val="90000"/>
                </a:lnSpc>
              </a:pPr>
              <a:r>
                <a:rPr lang="fr-FR" sz="1100" dirty="0">
                  <a:solidFill>
                    <a:schemeClr val="bg2">
                      <a:lumMod val="10000"/>
                    </a:schemeClr>
                  </a:solidFill>
                </a:rPr>
                <a:t>Choisir sa date en connaissance du prix (calendrier des prix)</a:t>
              </a:r>
            </a:p>
          </p:txBody>
        </p:sp>
        <p:sp>
          <p:nvSpPr>
            <p:cNvPr id="12" name="Carré corné 6"/>
            <p:cNvSpPr/>
            <p:nvPr/>
          </p:nvSpPr>
          <p:spPr>
            <a:xfrm rot="21360080">
              <a:off x="344933" y="5350421"/>
              <a:ext cx="1635438" cy="829945"/>
            </a:xfrm>
            <a:prstGeom prst="foldedCorner">
              <a:avLst>
                <a:gd name="adj" fmla="val 724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72000" bIns="0" rtlCol="0" anchor="ctr"/>
            <a:lstStyle/>
            <a:p>
              <a:pPr marL="177800" lvl="1" algn="ctr">
                <a:lnSpc>
                  <a:spcPct val="90000"/>
                </a:lnSpc>
              </a:pPr>
              <a:r>
                <a:rPr lang="fr-FR" sz="1100" dirty="0">
                  <a:solidFill>
                    <a:schemeClr val="bg2">
                      <a:lumMod val="10000"/>
                    </a:schemeClr>
                  </a:solidFill>
                </a:rPr>
                <a:t>Mauvaise</a:t>
              </a:r>
              <a:br>
                <a:rPr lang="fr-FR" sz="1100" dirty="0">
                  <a:solidFill>
                    <a:schemeClr val="bg2">
                      <a:lumMod val="10000"/>
                    </a:schemeClr>
                  </a:solidFill>
                </a:rPr>
              </a:br>
              <a:r>
                <a:rPr lang="fr-FR" sz="1100" dirty="0">
                  <a:solidFill>
                    <a:schemeClr val="bg2">
                      <a:lumMod val="10000"/>
                    </a:schemeClr>
                  </a:solidFill>
                </a:rPr>
                <a:t>reconnaissance</a:t>
              </a:r>
              <a:br>
                <a:rPr lang="fr-FR" sz="1100" dirty="0">
                  <a:solidFill>
                    <a:schemeClr val="bg2">
                      <a:lumMod val="10000"/>
                    </a:schemeClr>
                  </a:solidFill>
                </a:rPr>
              </a:br>
              <a:r>
                <a:rPr lang="fr-FR" sz="1100" dirty="0">
                  <a:solidFill>
                    <a:schemeClr val="bg2">
                      <a:lumMod val="10000"/>
                    </a:schemeClr>
                  </a:solidFill>
                </a:rPr>
                <a:t> de l’utilisateur</a:t>
              </a:r>
              <a:br>
                <a:rPr lang="fr-FR" sz="1100" dirty="0">
                  <a:solidFill>
                    <a:schemeClr val="bg2">
                      <a:lumMod val="10000"/>
                    </a:schemeClr>
                  </a:solidFill>
                </a:rPr>
              </a:br>
              <a:r>
                <a:rPr lang="fr-FR" sz="1050" dirty="0">
                  <a:solidFill>
                    <a:schemeClr val="bg2">
                      <a:lumMod val="10000"/>
                    </a:schemeClr>
                  </a:solidFill>
                </a:rPr>
                <a:t>(langue, pré-remplissage…)</a:t>
              </a:r>
              <a:endParaRPr lang="fr-FR" sz="11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3" name="Carré corné 8"/>
            <p:cNvSpPr/>
            <p:nvPr/>
          </p:nvSpPr>
          <p:spPr>
            <a:xfrm rot="179683">
              <a:off x="357749" y="4200736"/>
              <a:ext cx="1635438" cy="1004070"/>
            </a:xfrm>
            <a:prstGeom prst="foldedCorner">
              <a:avLst>
                <a:gd name="adj" fmla="val 724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72000" bIns="0" rtlCol="0" anchor="ctr"/>
            <a:lstStyle/>
            <a:p>
              <a:pPr marL="177800" lvl="1" algn="ctr">
                <a:lnSpc>
                  <a:spcPct val="90000"/>
                </a:lnSpc>
              </a:pPr>
              <a:r>
                <a:rPr lang="fr-FR" sz="1100" dirty="0">
                  <a:solidFill>
                    <a:schemeClr val="bg2">
                      <a:lumMod val="10000"/>
                    </a:schemeClr>
                  </a:solidFill>
                </a:rPr>
                <a:t>Changement d’environnement et de charte graphique en cours de parcours</a:t>
              </a:r>
            </a:p>
          </p:txBody>
        </p:sp>
        <p:sp>
          <p:nvSpPr>
            <p:cNvPr id="14" name="Carré corné 9"/>
            <p:cNvSpPr/>
            <p:nvPr/>
          </p:nvSpPr>
          <p:spPr>
            <a:xfrm rot="218644">
              <a:off x="2090776" y="4151889"/>
              <a:ext cx="1635438" cy="829945"/>
            </a:xfrm>
            <a:prstGeom prst="foldedCorner">
              <a:avLst>
                <a:gd name="adj" fmla="val 724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72000" bIns="0" rtlCol="0" anchor="ctr"/>
            <a:lstStyle/>
            <a:p>
              <a:pPr marL="177800" lvl="1" algn="ctr">
                <a:lnSpc>
                  <a:spcPct val="90000"/>
                </a:lnSpc>
              </a:pPr>
              <a:r>
                <a:rPr lang="fr-FR" sz="1100" dirty="0">
                  <a:solidFill>
                    <a:schemeClr val="bg2">
                      <a:lumMod val="10000"/>
                    </a:schemeClr>
                  </a:solidFill>
                </a:rPr>
                <a:t>Des termes non-explicites, et</a:t>
              </a:r>
              <a:br>
                <a:rPr lang="fr-FR" sz="1100" dirty="0">
                  <a:solidFill>
                    <a:schemeClr val="bg2">
                      <a:lumMod val="10000"/>
                    </a:schemeClr>
                  </a:solidFill>
                </a:rPr>
              </a:br>
              <a:r>
                <a:rPr lang="fr-FR" sz="1100" dirty="0">
                  <a:solidFill>
                    <a:schemeClr val="bg2">
                      <a:lumMod val="10000"/>
                    </a:schemeClr>
                  </a:solidFill>
                </a:rPr>
                <a:t>donc des hésitations</a:t>
              </a:r>
            </a:p>
          </p:txBody>
        </p:sp>
        <p:sp>
          <p:nvSpPr>
            <p:cNvPr id="15" name="Carré corné 10"/>
            <p:cNvSpPr/>
            <p:nvPr/>
          </p:nvSpPr>
          <p:spPr>
            <a:xfrm rot="21411332">
              <a:off x="2072803" y="5321335"/>
              <a:ext cx="1635438" cy="829945"/>
            </a:xfrm>
            <a:prstGeom prst="foldedCorner">
              <a:avLst>
                <a:gd name="adj" fmla="val 724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72000" bIns="0" rtlCol="0" anchor="ctr"/>
            <a:lstStyle/>
            <a:p>
              <a:pPr marL="177800" lvl="1" algn="ctr">
                <a:lnSpc>
                  <a:spcPct val="90000"/>
                </a:lnSpc>
              </a:pPr>
              <a:r>
                <a:rPr lang="fr-FR" sz="1100" dirty="0">
                  <a:solidFill>
                    <a:schemeClr val="bg2">
                      <a:lumMod val="10000"/>
                    </a:schemeClr>
                  </a:solidFill>
                </a:rPr>
                <a:t>Des actions</a:t>
              </a:r>
            </a:p>
            <a:p>
              <a:pPr marL="177800" lvl="1" algn="ctr">
                <a:lnSpc>
                  <a:spcPct val="90000"/>
                </a:lnSpc>
              </a:pPr>
              <a:r>
                <a:rPr lang="fr-FR" sz="1100" dirty="0">
                  <a:solidFill>
                    <a:schemeClr val="bg2">
                      <a:lumMod val="10000"/>
                    </a:schemeClr>
                  </a:solidFill>
                </a:rPr>
                <a:t>répétitives</a:t>
              </a:r>
            </a:p>
          </p:txBody>
        </p:sp>
        <p:sp>
          <p:nvSpPr>
            <p:cNvPr id="16" name="Carré corné 11"/>
            <p:cNvSpPr/>
            <p:nvPr/>
          </p:nvSpPr>
          <p:spPr>
            <a:xfrm rot="214658">
              <a:off x="2189289" y="1730945"/>
              <a:ext cx="1635438" cy="829945"/>
            </a:xfrm>
            <a:prstGeom prst="foldedCorner">
              <a:avLst>
                <a:gd name="adj" fmla="val 724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72000" bIns="0" rtlCol="0" anchor="ctr"/>
            <a:lstStyle/>
            <a:p>
              <a:pPr marL="177800" lvl="1" algn="ctr">
                <a:lnSpc>
                  <a:spcPct val="90000"/>
                </a:lnSpc>
              </a:pPr>
              <a:r>
                <a:rPr lang="fr-FR" sz="1100" dirty="0">
                  <a:solidFill>
                    <a:schemeClr val="bg2">
                      <a:lumMod val="10000"/>
                    </a:schemeClr>
                  </a:solidFill>
                </a:rPr>
                <a:t>Choisir sa destination en connaissance du prix (carte des prix)</a:t>
              </a:r>
            </a:p>
          </p:txBody>
        </p:sp>
        <p:sp>
          <p:nvSpPr>
            <p:cNvPr id="17" name="Carré corné 12"/>
            <p:cNvSpPr/>
            <p:nvPr/>
          </p:nvSpPr>
          <p:spPr>
            <a:xfrm rot="21415487">
              <a:off x="1957925" y="2940890"/>
              <a:ext cx="1635438" cy="829945"/>
            </a:xfrm>
            <a:prstGeom prst="foldedCorner">
              <a:avLst>
                <a:gd name="adj" fmla="val 724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72000" bIns="0" rtlCol="0" anchor="ctr"/>
            <a:lstStyle/>
            <a:p>
              <a:pPr marL="177800" lvl="1" algn="ctr">
                <a:lnSpc>
                  <a:spcPct val="90000"/>
                </a:lnSpc>
              </a:pPr>
              <a:r>
                <a:rPr lang="fr-FR" sz="1100" dirty="0">
                  <a:solidFill>
                    <a:schemeClr val="bg2">
                      <a:lumMod val="10000"/>
                    </a:schemeClr>
                  </a:solidFill>
                </a:rPr>
                <a:t>Des champs</a:t>
              </a:r>
              <a:br>
                <a:rPr lang="fr-FR" sz="1100" dirty="0">
                  <a:solidFill>
                    <a:schemeClr val="bg2">
                      <a:lumMod val="10000"/>
                    </a:schemeClr>
                  </a:solidFill>
                </a:rPr>
              </a:br>
              <a:r>
                <a:rPr lang="fr-FR" sz="1100" dirty="0">
                  <a:solidFill>
                    <a:schemeClr val="bg2">
                      <a:lumMod val="10000"/>
                    </a:schemeClr>
                  </a:solidFill>
                </a:rPr>
                <a:t>pré-remplis</a:t>
              </a:r>
            </a:p>
          </p:txBody>
        </p:sp>
        <p:sp>
          <p:nvSpPr>
            <p:cNvPr id="18" name="Carré corné 13"/>
            <p:cNvSpPr/>
            <p:nvPr/>
          </p:nvSpPr>
          <p:spPr>
            <a:xfrm rot="21290734">
              <a:off x="152542" y="3006974"/>
              <a:ext cx="1635438" cy="829945"/>
            </a:xfrm>
            <a:prstGeom prst="foldedCorner">
              <a:avLst>
                <a:gd name="adj" fmla="val 724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72000" bIns="0" rtlCol="0" anchor="ctr"/>
            <a:lstStyle/>
            <a:p>
              <a:pPr marL="177800" lvl="1" algn="ctr">
                <a:lnSpc>
                  <a:spcPct val="90000"/>
                </a:lnSpc>
              </a:pPr>
              <a:r>
                <a:rPr lang="fr-FR" sz="1100" dirty="0">
                  <a:solidFill>
                    <a:schemeClr val="bg2">
                      <a:lumMod val="10000"/>
                    </a:schemeClr>
                  </a:solidFill>
                </a:rPr>
                <a:t>Perception de simplicité</a:t>
              </a:r>
            </a:p>
          </p:txBody>
        </p:sp>
        <p:sp>
          <p:nvSpPr>
            <p:cNvPr id="19" name="Carré corné 16"/>
            <p:cNvSpPr/>
            <p:nvPr/>
          </p:nvSpPr>
          <p:spPr>
            <a:xfrm rot="21411737">
              <a:off x="4109209" y="1595422"/>
              <a:ext cx="1715659" cy="813549"/>
            </a:xfrm>
            <a:prstGeom prst="foldedCorner">
              <a:avLst>
                <a:gd name="adj" fmla="val 724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72000" bIns="0" rtlCol="0" anchor="ctr"/>
            <a:lstStyle/>
            <a:p>
              <a:pPr marL="177800" lvl="1" algn="ctr">
                <a:lnSpc>
                  <a:spcPct val="90000"/>
                </a:lnSpc>
              </a:pPr>
              <a:r>
                <a:rPr lang="fr-FR" sz="1100" dirty="0">
                  <a:solidFill>
                    <a:schemeClr val="bg2">
                      <a:lumMod val="10000"/>
                    </a:schemeClr>
                  </a:solidFill>
                </a:rPr>
                <a:t>Expliquer clairement toutes les décisions </a:t>
              </a:r>
              <a:r>
                <a:rPr lang="fr-FR" sz="1000" dirty="0">
                  <a:solidFill>
                    <a:schemeClr val="bg2">
                      <a:lumMod val="10000"/>
                    </a:schemeClr>
                  </a:solidFill>
                </a:rPr>
                <a:t>(flexibilité, confort, </a:t>
              </a:r>
              <a:r>
                <a:rPr lang="fr-FR" sz="1000" dirty="0" err="1">
                  <a:solidFill>
                    <a:schemeClr val="bg2">
                      <a:lumMod val="10000"/>
                    </a:schemeClr>
                  </a:solidFill>
                </a:rPr>
                <a:t>seat</a:t>
              </a:r>
              <a:r>
                <a:rPr lang="fr-FR" sz="10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fr-FR" sz="1000" dirty="0" err="1">
                  <a:solidFill>
                    <a:schemeClr val="bg2">
                      <a:lumMod val="10000"/>
                    </a:schemeClr>
                  </a:solidFill>
                </a:rPr>
                <a:t>map</a:t>
              </a:r>
              <a:r>
                <a:rPr lang="fr-FR" sz="1000" dirty="0">
                  <a:solidFill>
                    <a:schemeClr val="bg2">
                      <a:lumMod val="10000"/>
                    </a:schemeClr>
                  </a:solidFill>
                </a:rPr>
                <a:t>, …)</a:t>
              </a:r>
              <a:endParaRPr lang="fr-FR" sz="11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Carré corné 17"/>
            <p:cNvSpPr/>
            <p:nvPr/>
          </p:nvSpPr>
          <p:spPr>
            <a:xfrm rot="21360080">
              <a:off x="5980300" y="1730590"/>
              <a:ext cx="1715659" cy="813549"/>
            </a:xfrm>
            <a:prstGeom prst="foldedCorner">
              <a:avLst>
                <a:gd name="adj" fmla="val 724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72000" bIns="0" rtlCol="0" anchor="ctr"/>
            <a:lstStyle/>
            <a:p>
              <a:pPr marL="177800" lvl="1" algn="ctr"/>
              <a:r>
                <a:rPr lang="fr-FR" sz="1100" dirty="0">
                  <a:solidFill>
                    <a:schemeClr val="bg2">
                      <a:lumMod val="10000"/>
                    </a:schemeClr>
                  </a:solidFill>
                </a:rPr>
                <a:t>Illustrer le produit</a:t>
              </a:r>
            </a:p>
          </p:txBody>
        </p:sp>
        <p:sp>
          <p:nvSpPr>
            <p:cNvPr id="21" name="Carré corné 18"/>
            <p:cNvSpPr/>
            <p:nvPr/>
          </p:nvSpPr>
          <p:spPr>
            <a:xfrm rot="179683">
              <a:off x="5980300" y="2808152"/>
              <a:ext cx="1715659" cy="813549"/>
            </a:xfrm>
            <a:prstGeom prst="foldedCorner">
              <a:avLst>
                <a:gd name="adj" fmla="val 724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72000" bIns="0" rtlCol="0" anchor="ctr"/>
            <a:lstStyle/>
            <a:p>
              <a:pPr marL="177800" lvl="1" algn="ctr"/>
              <a:r>
                <a:rPr lang="fr-FR" sz="1100" dirty="0">
                  <a:solidFill>
                    <a:schemeClr val="bg2">
                      <a:lumMod val="10000"/>
                    </a:schemeClr>
                  </a:solidFill>
                </a:rPr>
                <a:t>Un flux de lecture clair</a:t>
              </a:r>
            </a:p>
          </p:txBody>
        </p:sp>
        <p:sp>
          <p:nvSpPr>
            <p:cNvPr id="22" name="Carré corné 19"/>
            <p:cNvSpPr/>
            <p:nvPr/>
          </p:nvSpPr>
          <p:spPr>
            <a:xfrm rot="218644">
              <a:off x="5897179" y="3807509"/>
              <a:ext cx="1715659" cy="813549"/>
            </a:xfrm>
            <a:prstGeom prst="foldedCorner">
              <a:avLst>
                <a:gd name="adj" fmla="val 724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72000" bIns="0" rtlCol="0" anchor="ctr"/>
            <a:lstStyle/>
            <a:p>
              <a:pPr marL="177800" lvl="1" algn="ctr"/>
              <a:r>
                <a:rPr lang="fr-FR" sz="1100" dirty="0">
                  <a:solidFill>
                    <a:schemeClr val="bg2">
                      <a:lumMod val="10000"/>
                    </a:schemeClr>
                  </a:solidFill>
                </a:rPr>
                <a:t>Options et caractéristiques du produit mal expliquées</a:t>
              </a:r>
            </a:p>
          </p:txBody>
        </p:sp>
        <p:sp>
          <p:nvSpPr>
            <p:cNvPr id="23" name="Carré corné 20"/>
            <p:cNvSpPr/>
            <p:nvPr/>
          </p:nvSpPr>
          <p:spPr>
            <a:xfrm rot="21411332">
              <a:off x="5900038" y="4847889"/>
              <a:ext cx="1715659" cy="813549"/>
            </a:xfrm>
            <a:prstGeom prst="foldedCorner">
              <a:avLst>
                <a:gd name="adj" fmla="val 724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72000" bIns="0" rtlCol="0" anchor="ctr"/>
            <a:lstStyle/>
            <a:p>
              <a:pPr marL="177800" lvl="1" algn="ctr"/>
              <a:r>
                <a:rPr lang="fr-FR" sz="1100" dirty="0">
                  <a:solidFill>
                    <a:schemeClr val="bg2">
                      <a:lumMod val="10000"/>
                    </a:schemeClr>
                  </a:solidFill>
                </a:rPr>
                <a:t>Étapes trop nombreuses</a:t>
              </a:r>
            </a:p>
          </p:txBody>
        </p:sp>
        <p:sp>
          <p:nvSpPr>
            <p:cNvPr id="24" name="Carré corné 21"/>
            <p:cNvSpPr/>
            <p:nvPr/>
          </p:nvSpPr>
          <p:spPr>
            <a:xfrm rot="214658">
              <a:off x="4109209" y="2663880"/>
              <a:ext cx="1715659" cy="813549"/>
            </a:xfrm>
            <a:prstGeom prst="foldedCorner">
              <a:avLst>
                <a:gd name="adj" fmla="val 724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72000" bIns="0" rtlCol="0" anchor="ctr"/>
            <a:lstStyle/>
            <a:p>
              <a:pPr marL="177800" lvl="1" algn="ctr"/>
              <a:r>
                <a:rPr lang="fr-FR" sz="1100" dirty="0">
                  <a:solidFill>
                    <a:schemeClr val="bg2">
                      <a:lumMod val="10000"/>
                    </a:schemeClr>
                  </a:solidFill>
                </a:rPr>
                <a:t>Mettre en avant le meilleur prix et les tarifs promotionnels</a:t>
              </a:r>
            </a:p>
          </p:txBody>
        </p:sp>
        <p:sp>
          <p:nvSpPr>
            <p:cNvPr id="25" name="Carré corné 22"/>
            <p:cNvSpPr/>
            <p:nvPr/>
          </p:nvSpPr>
          <p:spPr>
            <a:xfrm rot="21415487">
              <a:off x="4109208" y="3731359"/>
              <a:ext cx="1715659" cy="813549"/>
            </a:xfrm>
            <a:prstGeom prst="foldedCorner">
              <a:avLst>
                <a:gd name="adj" fmla="val 724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72000" bIns="0" rtlCol="0" anchor="ctr"/>
            <a:lstStyle/>
            <a:p>
              <a:pPr marL="177800" lvl="1" algn="ctr"/>
              <a:r>
                <a:rPr lang="fr-FR" sz="1100" dirty="0">
                  <a:solidFill>
                    <a:schemeClr val="bg2">
                      <a:lumMod val="10000"/>
                    </a:schemeClr>
                  </a:solidFill>
                </a:rPr>
                <a:t>Réassurance, notamment via les avis d’autres utilisateurs</a:t>
              </a:r>
            </a:p>
          </p:txBody>
        </p:sp>
        <p:sp>
          <p:nvSpPr>
            <p:cNvPr id="26" name="Carré corné 23"/>
            <p:cNvSpPr/>
            <p:nvPr/>
          </p:nvSpPr>
          <p:spPr>
            <a:xfrm rot="179683">
              <a:off x="4109677" y="4789734"/>
              <a:ext cx="1715659" cy="813549"/>
            </a:xfrm>
            <a:prstGeom prst="foldedCorner">
              <a:avLst>
                <a:gd name="adj" fmla="val 724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72000" bIns="0" rtlCol="0" anchor="ctr"/>
            <a:lstStyle/>
            <a:p>
              <a:pPr marL="177800" lvl="1" algn="ctr"/>
              <a:r>
                <a:rPr lang="fr-FR" sz="1100" dirty="0">
                  <a:solidFill>
                    <a:schemeClr val="bg2">
                      <a:lumMod val="10000"/>
                    </a:schemeClr>
                  </a:solidFill>
                </a:rPr>
                <a:t>Afficher le nombre de places restantes à ce prix</a:t>
              </a:r>
            </a:p>
          </p:txBody>
        </p:sp>
        <p:sp>
          <p:nvSpPr>
            <p:cNvPr id="27" name="Carré corné 24"/>
            <p:cNvSpPr/>
            <p:nvPr/>
          </p:nvSpPr>
          <p:spPr>
            <a:xfrm rot="21411332">
              <a:off x="5839551" y="5792539"/>
              <a:ext cx="1715659" cy="813549"/>
            </a:xfrm>
            <a:prstGeom prst="foldedCorner">
              <a:avLst>
                <a:gd name="adj" fmla="val 724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72000" bIns="0" rtlCol="0" anchor="ctr"/>
            <a:lstStyle/>
            <a:p>
              <a:pPr marL="177800" lvl="1" algn="ctr"/>
              <a:r>
                <a:rPr lang="fr-FR" sz="1100" dirty="0">
                  <a:solidFill>
                    <a:schemeClr val="bg2">
                      <a:lumMod val="10000"/>
                    </a:schemeClr>
                  </a:solidFill>
                </a:rPr>
                <a:t>Pas de filtres</a:t>
              </a:r>
            </a:p>
          </p:txBody>
        </p:sp>
        <p:sp>
          <p:nvSpPr>
            <p:cNvPr id="28" name="Carré corné 25"/>
            <p:cNvSpPr/>
            <p:nvPr/>
          </p:nvSpPr>
          <p:spPr>
            <a:xfrm rot="21411737">
              <a:off x="9908813" y="1899077"/>
              <a:ext cx="1793245" cy="891308"/>
            </a:xfrm>
            <a:prstGeom prst="foldedCorner">
              <a:avLst>
                <a:gd name="adj" fmla="val 724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72000" bIns="0" rtlCol="0" anchor="ctr"/>
            <a:lstStyle/>
            <a:p>
              <a:pPr marL="177800" lvl="1" algn="ctr"/>
              <a:r>
                <a:rPr lang="fr-FR" sz="1100" dirty="0">
                  <a:solidFill>
                    <a:schemeClr val="bg2">
                      <a:lumMod val="10000"/>
                    </a:schemeClr>
                  </a:solidFill>
                </a:rPr>
                <a:t>Reconnaissance de l’utilisateur</a:t>
              </a:r>
            </a:p>
            <a:p>
              <a:pPr marL="177800" lvl="1" algn="ctr"/>
              <a:r>
                <a:rPr lang="fr-FR" sz="1000" dirty="0">
                  <a:solidFill>
                    <a:schemeClr val="bg2">
                      <a:lumMod val="10000"/>
                    </a:schemeClr>
                  </a:solidFill>
                </a:rPr>
                <a:t>historique ou compte client</a:t>
              </a:r>
            </a:p>
          </p:txBody>
        </p:sp>
        <p:sp>
          <p:nvSpPr>
            <p:cNvPr id="29" name="Carré corné 26"/>
            <p:cNvSpPr/>
            <p:nvPr/>
          </p:nvSpPr>
          <p:spPr>
            <a:xfrm rot="21360080">
              <a:off x="7995468" y="3846823"/>
              <a:ext cx="1793245" cy="891308"/>
            </a:xfrm>
            <a:prstGeom prst="foldedCorner">
              <a:avLst>
                <a:gd name="adj" fmla="val 724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72000" bIns="0" rtlCol="0" anchor="ctr"/>
            <a:lstStyle/>
            <a:p>
              <a:pPr marL="177800" lvl="1" algn="ctr"/>
              <a:r>
                <a:rPr lang="fr-FR" sz="1100" dirty="0">
                  <a:solidFill>
                    <a:schemeClr val="bg2">
                      <a:lumMod val="10000"/>
                    </a:schemeClr>
                  </a:solidFill>
                </a:rPr>
                <a:t>Mauvaises surprises</a:t>
              </a:r>
            </a:p>
            <a:p>
              <a:pPr marL="177800" lvl="1" algn="ctr"/>
              <a:r>
                <a:rPr lang="fr-FR" sz="1000" dirty="0">
                  <a:solidFill>
                    <a:schemeClr val="bg2">
                      <a:lumMod val="10000"/>
                    </a:schemeClr>
                  </a:solidFill>
                </a:rPr>
                <a:t>frais inattendus, moyens de paiement indisponibles, …</a:t>
              </a:r>
              <a:endParaRPr lang="fr-FR" sz="11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0" name="Carré corné 27"/>
            <p:cNvSpPr/>
            <p:nvPr/>
          </p:nvSpPr>
          <p:spPr>
            <a:xfrm rot="179683">
              <a:off x="7995468" y="5027379"/>
              <a:ext cx="1793245" cy="891308"/>
            </a:xfrm>
            <a:prstGeom prst="foldedCorner">
              <a:avLst>
                <a:gd name="adj" fmla="val 724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72000" bIns="0" rtlCol="0" anchor="ctr"/>
            <a:lstStyle/>
            <a:p>
              <a:pPr marL="177800" lvl="1" algn="ctr"/>
              <a:r>
                <a:rPr lang="fr-FR" sz="1100" dirty="0">
                  <a:solidFill>
                    <a:schemeClr val="bg2">
                      <a:lumMod val="10000"/>
                    </a:schemeClr>
                  </a:solidFill>
                </a:rPr>
                <a:t>Perte de données</a:t>
              </a:r>
            </a:p>
          </p:txBody>
        </p:sp>
        <p:sp>
          <p:nvSpPr>
            <p:cNvPr id="31" name="Carré corné 28"/>
            <p:cNvSpPr/>
            <p:nvPr/>
          </p:nvSpPr>
          <p:spPr>
            <a:xfrm rot="218644">
              <a:off x="9953553" y="4292477"/>
              <a:ext cx="1793245" cy="891308"/>
            </a:xfrm>
            <a:prstGeom prst="foldedCorner">
              <a:avLst>
                <a:gd name="adj" fmla="val 724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72000" bIns="0" rtlCol="0" anchor="ctr"/>
            <a:lstStyle/>
            <a:p>
              <a:pPr marL="177800" lvl="1" algn="ctr"/>
              <a:r>
                <a:rPr lang="fr-FR" sz="1100" dirty="0">
                  <a:solidFill>
                    <a:schemeClr val="bg2">
                      <a:lumMod val="10000"/>
                    </a:schemeClr>
                  </a:solidFill>
                </a:rPr>
                <a:t>Création de compte obligatoire sans que cela semble nécessaire</a:t>
              </a:r>
            </a:p>
          </p:txBody>
        </p:sp>
        <p:sp>
          <p:nvSpPr>
            <p:cNvPr id="32" name="Carré corné 29"/>
            <p:cNvSpPr/>
            <p:nvPr/>
          </p:nvSpPr>
          <p:spPr>
            <a:xfrm rot="21411332">
              <a:off x="9947576" y="5517658"/>
              <a:ext cx="1793245" cy="891308"/>
            </a:xfrm>
            <a:prstGeom prst="foldedCorner">
              <a:avLst>
                <a:gd name="adj" fmla="val 724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72000" bIns="0" rtlCol="0" anchor="ctr"/>
            <a:lstStyle/>
            <a:p>
              <a:pPr marL="177800" lvl="1" algn="ctr"/>
              <a:r>
                <a:rPr lang="fr-FR" sz="1100" dirty="0">
                  <a:solidFill>
                    <a:schemeClr val="bg2">
                      <a:lumMod val="10000"/>
                    </a:schemeClr>
                  </a:solidFill>
                </a:rPr>
                <a:t>Actions répétitives</a:t>
              </a:r>
            </a:p>
          </p:txBody>
        </p:sp>
        <p:sp>
          <p:nvSpPr>
            <p:cNvPr id="33" name="Carré corné 30"/>
            <p:cNvSpPr/>
            <p:nvPr/>
          </p:nvSpPr>
          <p:spPr>
            <a:xfrm rot="214658">
              <a:off x="7992996" y="1500632"/>
              <a:ext cx="1793245" cy="891308"/>
            </a:xfrm>
            <a:prstGeom prst="foldedCorner">
              <a:avLst>
                <a:gd name="adj" fmla="val 724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72000" bIns="0" rtlCol="0" anchor="ctr"/>
            <a:lstStyle/>
            <a:p>
              <a:pPr marL="177800" lvl="1" algn="ctr"/>
              <a:r>
                <a:rPr lang="fr-FR" sz="1100" dirty="0">
                  <a:solidFill>
                    <a:schemeClr val="bg2">
                      <a:lumMod val="10000"/>
                    </a:schemeClr>
                  </a:solidFill>
                </a:rPr>
                <a:t>Erreurs de formulaire signalées en direct</a:t>
              </a:r>
            </a:p>
          </p:txBody>
        </p:sp>
        <p:sp>
          <p:nvSpPr>
            <p:cNvPr id="34" name="Carré corné 31"/>
            <p:cNvSpPr/>
            <p:nvPr/>
          </p:nvSpPr>
          <p:spPr>
            <a:xfrm rot="21415487">
              <a:off x="7992995" y="2670142"/>
              <a:ext cx="1793245" cy="891308"/>
            </a:xfrm>
            <a:prstGeom prst="foldedCorner">
              <a:avLst>
                <a:gd name="adj" fmla="val 724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72000" bIns="0" rtlCol="0" anchor="ctr"/>
            <a:lstStyle/>
            <a:p>
              <a:pPr marL="177800" lvl="1" algn="ctr"/>
              <a:r>
                <a:rPr lang="fr-FR" sz="1100" dirty="0">
                  <a:solidFill>
                    <a:schemeClr val="bg2">
                      <a:lumMod val="10000"/>
                    </a:schemeClr>
                  </a:solidFill>
                </a:rPr>
                <a:t>Réassurance avec un récapitulatif clair</a:t>
              </a:r>
            </a:p>
          </p:txBody>
        </p:sp>
        <p:sp>
          <p:nvSpPr>
            <p:cNvPr id="35" name="Carré corné 32"/>
            <p:cNvSpPr/>
            <p:nvPr/>
          </p:nvSpPr>
          <p:spPr>
            <a:xfrm rot="21415487">
              <a:off x="9914602" y="3063869"/>
              <a:ext cx="1793245" cy="891308"/>
            </a:xfrm>
            <a:prstGeom prst="foldedCorner">
              <a:avLst>
                <a:gd name="adj" fmla="val 724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72000" bIns="0" rtlCol="0" anchor="ctr"/>
            <a:lstStyle/>
            <a:p>
              <a:pPr marL="177800" lvl="1" algn="ctr"/>
              <a:r>
                <a:rPr lang="fr-FR" sz="1100" dirty="0">
                  <a:solidFill>
                    <a:schemeClr val="bg2">
                      <a:lumMod val="10000"/>
                    </a:schemeClr>
                  </a:solidFill>
                </a:rPr>
                <a:t>Navigation claire d’avant en arrière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9075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Groupe 1</a:t>
            </a:r>
          </a:p>
        </p:txBody>
      </p:sp>
    </p:spTree>
    <p:extLst>
      <p:ext uri="{BB962C8B-B14F-4D97-AF65-F5344CB8AC3E}">
        <p14:creationId xmlns:p14="http://schemas.microsoft.com/office/powerpoint/2010/main" val="2268210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3859731"/>
            <a:ext cx="12192000" cy="299826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25400" dir="16200000" rotWithShape="0">
              <a:schemeClr val="tx2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252000" rIns="360000" bIns="252000" numCol="2" spcCol="360000" rtlCol="0" anchor="t"/>
          <a:lstStyle/>
          <a:p>
            <a:pPr marL="171450" lvl="0" indent="-171450">
              <a:lnSpc>
                <a:spcPct val="114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2"/>
                </a:solidFill>
              </a:rPr>
              <a:t>Le champs « départ » est pré-rempli en fonction des données disponibles (géolocalisation, historique, …)</a:t>
            </a:r>
          </a:p>
          <a:p>
            <a:pPr marL="171450" lvl="0" indent="-171450">
              <a:lnSpc>
                <a:spcPct val="114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2"/>
                </a:solidFill>
              </a:rPr>
              <a:t>Le champs « arrivée » comprend une entrée « montrez-moi sur la carte » qui permet d’accéder à la carte des prix pour choisir sa destination</a:t>
            </a:r>
          </a:p>
          <a:p>
            <a:pPr marL="171450" lvl="0" indent="-171450">
              <a:lnSpc>
                <a:spcPct val="114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2"/>
                </a:solidFill>
              </a:rPr>
              <a:t>Le champs « arrivée » affiche également le temps de trajet pour chaque destination</a:t>
            </a:r>
          </a:p>
          <a:p>
            <a:pPr marL="171450" lvl="0" indent="-171450">
              <a:lnSpc>
                <a:spcPct val="114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1600" dirty="0">
              <a:solidFill>
                <a:schemeClr val="tx2"/>
              </a:solidFill>
            </a:endParaRPr>
          </a:p>
          <a:p>
            <a:pPr marL="171450" lvl="0" indent="-171450">
              <a:lnSpc>
                <a:spcPct val="114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2"/>
                </a:solidFill>
              </a:rPr>
              <a:t>Le champs « passagers » permet de renseigner le nombre et le type de voyageurs</a:t>
            </a:r>
          </a:p>
          <a:p>
            <a:pPr marL="171450" lvl="0" indent="-171450">
              <a:lnSpc>
                <a:spcPct val="114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2"/>
                </a:solidFill>
              </a:rPr>
              <a:t>Le calendrier permet de choisir ses dates en fonction du meilleur prix de la journée</a:t>
            </a:r>
          </a:p>
          <a:p>
            <a:pPr marL="171450" lvl="0" indent="-171450">
              <a:lnSpc>
                <a:spcPct val="114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2"/>
                </a:solidFill>
              </a:rPr>
              <a:t>Une fois ces champs remplis, on peut valider pour afficher la descente des trains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Restitution du groupe 1</a:t>
            </a:r>
            <a:br>
              <a:rPr lang="fr-FR" dirty="0"/>
            </a:br>
            <a:r>
              <a:rPr lang="fr-FR" b="1" dirty="0">
                <a:solidFill>
                  <a:schemeClr val="tx1"/>
                </a:solidFill>
              </a:rPr>
              <a:t>Étape 1 : Pré-booking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3441" y="2264228"/>
            <a:ext cx="1282811" cy="1220117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54743"/>
            <a:ext cx="12192000" cy="295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80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920343"/>
            <a:ext cx="12192000" cy="193765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25400" dir="16200000" rotWithShape="0">
              <a:schemeClr val="tx2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252000" rIns="360000" bIns="252000" numCol="2" spcCol="360000" rtlCol="0" anchor="t"/>
          <a:lstStyle/>
          <a:p>
            <a:pPr marL="171450" lvl="0" indent="-171450">
              <a:lnSpc>
                <a:spcPct val="114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2"/>
                </a:solidFill>
              </a:rPr>
              <a:t>On affiche à l’utilisateur l’intégralité des prix disponibles sur la journée, navigable en scrollant</a:t>
            </a:r>
          </a:p>
          <a:p>
            <a:pPr marL="171450" lvl="0" indent="-171450">
              <a:lnSpc>
                <a:spcPct val="114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2"/>
                </a:solidFill>
              </a:rPr>
              <a:t>L’utilisateur peut également naviguer simplement entre les jours précédents et suivants</a:t>
            </a:r>
          </a:p>
          <a:p>
            <a:pPr marL="171450" lvl="0" indent="-171450">
              <a:lnSpc>
                <a:spcPct val="114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2"/>
                </a:solidFill>
              </a:rPr>
              <a:t>La requête (OD, voyageurs) est visible et modifiable à tout moment</a:t>
            </a:r>
          </a:p>
          <a:p>
            <a:pPr marL="171450" lvl="0" indent="-171450">
              <a:lnSpc>
                <a:spcPct val="114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2"/>
                </a:solidFill>
              </a:rPr>
              <a:t>Une fois un choix de trajet réalisé, le client accède à la page d’info voyageurs/acheteur.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Restitution du groupe 1</a:t>
            </a:r>
            <a:br>
              <a:rPr lang="fr-FR" dirty="0"/>
            </a:br>
            <a:r>
              <a:rPr lang="fr-FR" b="1" dirty="0">
                <a:solidFill>
                  <a:schemeClr val="tx1"/>
                </a:solidFill>
              </a:rPr>
              <a:t>Étape 2 : le choix du trajet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298" y="1509486"/>
            <a:ext cx="5839074" cy="275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983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3859732"/>
            <a:ext cx="12192000" cy="24830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25400" dir="16200000" rotWithShape="0">
              <a:schemeClr val="tx2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252000" rIns="360000" bIns="252000" numCol="2" spcCol="360000" rtlCol="0" anchor="t"/>
          <a:lstStyle/>
          <a:p>
            <a:pPr marL="171450" lvl="0" indent="-171450">
              <a:lnSpc>
                <a:spcPct val="114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2"/>
                </a:solidFill>
              </a:rPr>
              <a:t>Pour chaque voyageur, on demande le nom et le prénom. L’email n’est pas demandé par défaut.</a:t>
            </a:r>
          </a:p>
          <a:p>
            <a:pPr marL="171450" lvl="0" indent="-171450">
              <a:lnSpc>
                <a:spcPct val="114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2"/>
                </a:solidFill>
              </a:rPr>
              <a:t>Si cet utilisateur est fidélisé, on coche la case « fidélité » qui demande le renseignement d’une adresse mail</a:t>
            </a:r>
          </a:p>
          <a:p>
            <a:pPr marL="171450" lvl="0" indent="-171450">
              <a:lnSpc>
                <a:spcPct val="114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2"/>
                </a:solidFill>
              </a:rPr>
              <a:t>Si le client est correctement trouvé dans la base, la case « fidélité » est cochée pour marquer la réussite.</a:t>
            </a:r>
          </a:p>
          <a:p>
            <a:pPr marL="171450" lvl="0" indent="-171450">
              <a:lnSpc>
                <a:spcPct val="114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1600" dirty="0">
              <a:solidFill>
                <a:schemeClr val="tx2"/>
              </a:solidFill>
            </a:endParaRPr>
          </a:p>
          <a:p>
            <a:pPr marL="171450" lvl="0" indent="-171450">
              <a:lnSpc>
                <a:spcPct val="114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2"/>
                </a:solidFill>
              </a:rPr>
              <a:t>Si l’utilisateur a déjà renseigné des informations passagers, il peut simplement réactiver celles-ci plutôt que de créer de nouveaux passagers.</a:t>
            </a:r>
          </a:p>
          <a:p>
            <a:pPr marL="171450" lvl="0" indent="-171450">
              <a:lnSpc>
                <a:spcPct val="114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2"/>
                </a:solidFill>
              </a:rPr>
              <a:t>L’info acheteur est pré-remplie par le premier voyageur. L’email et les CGV sont nécessaires, en complément du moyen de paiement choisi.</a:t>
            </a:r>
          </a:p>
          <a:p>
            <a:pPr marL="171450" lvl="0" indent="-171450">
              <a:lnSpc>
                <a:spcPct val="114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2"/>
                </a:solidFill>
              </a:rPr>
              <a:t>L’utilisateur accède ensuite à un écran de confirmation.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Restitution du groupe 1</a:t>
            </a:r>
            <a:br>
              <a:rPr lang="fr-FR" b="1" dirty="0">
                <a:solidFill>
                  <a:schemeClr val="tx1"/>
                </a:solidFill>
              </a:rPr>
            </a:br>
            <a:r>
              <a:rPr lang="fr-FR" b="1" dirty="0">
                <a:solidFill>
                  <a:schemeClr val="tx1"/>
                </a:solidFill>
              </a:rPr>
              <a:t>Étape 3 : Infos voyageurs et acheteur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981" y="1372115"/>
            <a:ext cx="8573696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836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" y="1973943"/>
            <a:ext cx="5268686" cy="488405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25400" dir="16200000" rotWithShape="0">
              <a:schemeClr val="tx2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252000" rIns="360000" bIns="252000" numCol="1" spcCol="360000" rtlCol="0" anchor="t"/>
          <a:lstStyle/>
          <a:p>
            <a:pPr marL="171450" lvl="0" indent="-171450">
              <a:lnSpc>
                <a:spcPct val="114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2"/>
                </a:solidFill>
              </a:rPr>
              <a:t>Nous avons étudié l’idée d’un « chemin d’upgrade », proposant à l’acheteur de choisir une classe de confort ou un niveau de flexibilité plus élevé alors même qu’il a déjà saisi un trajet et un prix.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Restitution du groupe 1</a:t>
            </a:r>
            <a:br>
              <a:rPr lang="fr-FR" dirty="0"/>
            </a:br>
            <a:r>
              <a:rPr lang="fr-FR" b="1" dirty="0">
                <a:solidFill>
                  <a:schemeClr val="tx1"/>
                </a:solidFill>
              </a:rPr>
              <a:t>Proposition complémentaire</a:t>
            </a:r>
            <a:br>
              <a:rPr lang="fr-FR" b="1" dirty="0">
                <a:solidFill>
                  <a:schemeClr val="tx1"/>
                </a:solidFill>
              </a:rPr>
            </a:br>
            <a:r>
              <a:rPr lang="fr-FR" b="1" dirty="0">
                <a:solidFill>
                  <a:schemeClr val="tx1"/>
                </a:solidFill>
              </a:rPr>
              <a:t>le chemin d’upgrade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968" y="754743"/>
            <a:ext cx="3620005" cy="599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93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Groupe 2</a:t>
            </a:r>
          </a:p>
        </p:txBody>
      </p:sp>
    </p:spTree>
    <p:extLst>
      <p:ext uri="{BB962C8B-B14F-4D97-AF65-F5344CB8AC3E}">
        <p14:creationId xmlns:p14="http://schemas.microsoft.com/office/powerpoint/2010/main" val="2754735130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Personnalisé 1">
      <a:dk1>
        <a:srgbClr val="A71F2D"/>
      </a:dk1>
      <a:lt1>
        <a:sysClr val="window" lastClr="FFFFFF"/>
      </a:lt1>
      <a:dk2>
        <a:srgbClr val="44546A"/>
      </a:dk2>
      <a:lt2>
        <a:srgbClr val="E7E6E6"/>
      </a:lt2>
      <a:accent1>
        <a:srgbClr val="BF223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TM02900688[[fn=Facette]]</Template>
  <TotalTime>564</TotalTime>
  <Words>775</Words>
  <Application>Microsoft Office PowerPoint</Application>
  <PresentationFormat>Widescreen</PresentationFormat>
  <Paragraphs>127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Century Gothic</vt:lpstr>
      <vt:lpstr>Gotham</vt:lpstr>
      <vt:lpstr>Gotham-Medium</vt:lpstr>
      <vt:lpstr>Helvetica</vt:lpstr>
      <vt:lpstr>Symbol</vt:lpstr>
      <vt:lpstr>Wingdings 2</vt:lpstr>
      <vt:lpstr>HDOfficeLightV0</vt:lpstr>
      <vt:lpstr>Restitution de l’atelier « Le Booking Idéal : parcours »</vt:lpstr>
      <vt:lpstr>Contexte Et objectifs</vt:lpstr>
      <vt:lpstr>Irritants et agréables Rappels issus du premier atelier </vt:lpstr>
      <vt:lpstr>Groupe 1</vt:lpstr>
      <vt:lpstr>Restitution du groupe 1 Étape 1 : Pré-booking</vt:lpstr>
      <vt:lpstr>Restitution du groupe 1 Étape 2 : le choix du trajet</vt:lpstr>
      <vt:lpstr>Restitution du groupe 1 Étape 3 : Infos voyageurs et acheteur</vt:lpstr>
      <vt:lpstr>Restitution du groupe 1 Proposition complémentaire le chemin d’upgrade</vt:lpstr>
      <vt:lpstr>Groupe 2</vt:lpstr>
      <vt:lpstr>Restitution du groupe 2 un parcours en trois étapes clés : Étape 1 : Pré-booking</vt:lpstr>
      <vt:lpstr>Restitution du groupe 2 un parcours en trois étapes clés : Étape 2 : La Descente de trains  (1/2)</vt:lpstr>
      <vt:lpstr>Restitution du groupe 2 un parcours en trois étapes clés : Étape 2 : La Descente de trains  (2/2)</vt:lpstr>
      <vt:lpstr>Restitution du groupe 2 un parcours en trois étapes clés : Étape 3 : La SAISIE des informations voyageurs et acheteur</vt:lpstr>
      <vt:lpstr>Restitution du groupe 2 un parcours en trois étapes clés : Étape 1 : Pré-booking pour afficher les meilleures dates</vt:lpstr>
      <vt:lpstr>Restitution du groupe 2 un parcours en trois étapes clés : Étape 1 B : Pré-booking pour afficher les meilleures dates)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GRELE Antonin</dc:creator>
  <cp:lastModifiedBy>Antonin Grêlé</cp:lastModifiedBy>
  <cp:revision>408</cp:revision>
  <dcterms:created xsi:type="dcterms:W3CDTF">2016-08-17T07:55:33Z</dcterms:created>
  <dcterms:modified xsi:type="dcterms:W3CDTF">2017-04-17T21:00:37Z</dcterms:modified>
</cp:coreProperties>
</file>